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299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110" d="100"/>
          <a:sy n="110" d="100"/>
        </p:scale>
        <p:origin x="660" y="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7145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97669" y="2755947"/>
            <a:ext cx="5099050" cy="272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أساسيات البحث العلمي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itchFamily="34" charset="0"/>
              </a:rPr>
              <a:t> </a:t>
            </a:r>
            <a:r>
              <a:rPr lang="ar-SA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e_AlMateen" pitchFamily="2" charset="-78"/>
                <a:cs typeface="ae_AlMateen" pitchFamily="2" charset="-78"/>
              </a:rPr>
              <a:t>التمهيدية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ar-SA" sz="36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08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7415" y="3244334"/>
            <a:ext cx="30668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خطة تدريس المقرر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27924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06792" y="533400"/>
            <a:ext cx="23358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أ. بيانات استاذ المقرر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442494" y="1828800"/>
          <a:ext cx="6000750" cy="292608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6000750"/>
              </a:tblGrid>
              <a:tr h="0">
                <a:tc>
                  <a:txBody>
                    <a:bodyPr/>
                    <a:lstStyle/>
                    <a:p>
                      <a:pPr algn="r" rtl="0">
                        <a:spcAft>
                          <a:spcPts val="0"/>
                        </a:spcAft>
                      </a:pPr>
                      <a:r>
                        <a:rPr lang="ar-SA" sz="2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الاسم</a:t>
                      </a:r>
                      <a:r>
                        <a:rPr lang="ar-SA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: </a:t>
                      </a:r>
                      <a:r>
                        <a:rPr lang="ar-DZ" sz="2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أ.د</a:t>
                      </a:r>
                      <a:r>
                        <a:rPr lang="ar-DZ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عيسى </a:t>
                      </a:r>
                      <a:r>
                        <a:rPr lang="ar-DZ" sz="2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حيرش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  <a:tabLst>
                          <a:tab pos="2674620" algn="ctr"/>
                          <a:tab pos="5349240" algn="r"/>
                        </a:tabLst>
                      </a:pPr>
                      <a:r>
                        <a:rPr lang="ar-SA" sz="24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القسم</a:t>
                      </a:r>
                      <a:r>
                        <a:rPr lang="ar-SA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الادارة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r" rtl="0">
                        <a:spcAft>
                          <a:spcPts val="0"/>
                        </a:spcAft>
                        <a:tabLst>
                          <a:tab pos="2674620" algn="ctr"/>
                          <a:tab pos="5349240" algn="r"/>
                        </a:tabLst>
                      </a:pPr>
                      <a:r>
                        <a:rPr lang="ar-SA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ادارة الأعمال </a:t>
                      </a: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 </a:t>
                      </a:r>
                      <a:r>
                        <a:rPr lang="ar-SA" sz="2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الكلية</a:t>
                      </a:r>
                      <a:endParaRPr lang="en-US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DZ" sz="2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اسم المقرر </a:t>
                      </a:r>
                      <a:r>
                        <a:rPr lang="ar-DZ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ar-EG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ar-SA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أساسيات البحث العلمي </a:t>
                      </a:r>
                      <a:r>
                        <a:rPr lang="en-A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          </a:t>
                      </a:r>
                      <a:r>
                        <a:rPr lang="ar-SA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</a:t>
                      </a:r>
                      <a:r>
                        <a:rPr lang="ar-EG" sz="2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رقم ورمز المقرر</a:t>
                      </a:r>
                      <a:r>
                        <a:rPr lang="ar-EG" sz="2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</a:t>
                      </a:r>
                      <a:r>
                        <a:rPr lang="ar-SA" sz="2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0602-222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algn="r" rtl="1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2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عدد الساعات المعتمدة </a:t>
                      </a:r>
                      <a:r>
                        <a:rPr lang="ar-SA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n-A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 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algn="ctr" rtl="1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DZ" sz="2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الساعات المكتبية</a:t>
                      </a:r>
                      <a:r>
                        <a:rPr lang="ar-DZ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</a:t>
                      </a:r>
                      <a:r>
                        <a:rPr lang="ar-SA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                                  </a:t>
                      </a:r>
                      <a:r>
                        <a:rPr lang="ar-DZ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ar-SA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الاثنين14.30</a:t>
                      </a:r>
                      <a:r>
                        <a:rPr lang="ar-DZ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</a:t>
                      </a:r>
                      <a:r>
                        <a:rPr lang="ar-SA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16.00 </a:t>
                      </a:r>
                      <a:r>
                        <a:rPr lang="ar-DZ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الثلاثاء </a:t>
                      </a:r>
                      <a:r>
                        <a:rPr lang="ar-DZ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ar-SA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14.30</a:t>
                      </a:r>
                      <a:r>
                        <a:rPr lang="ar-DZ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</a:t>
                      </a:r>
                      <a:r>
                        <a:rPr lang="ar-SA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57400" y="1600200"/>
            <a:ext cx="6858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2057400" y="2187918"/>
            <a:ext cx="6858000" cy="707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2057400" y="2862942"/>
            <a:ext cx="6858000" cy="794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2057400" y="3657599"/>
            <a:ext cx="6858000" cy="391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2057400" y="4027822"/>
            <a:ext cx="6858000" cy="783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265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5080" y="457200"/>
            <a:ext cx="172194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ب. أهداف المقرر</a:t>
            </a:r>
            <a:endParaRPr lang="ar-SA" sz="2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083529"/>
              </p:ext>
            </p:extLst>
          </p:nvPr>
        </p:nvGraphicFramePr>
        <p:xfrm>
          <a:off x="1905000" y="1600200"/>
          <a:ext cx="6000750" cy="4576572"/>
        </p:xfrm>
        <a:graphic>
          <a:graphicData uri="http://schemas.openxmlformats.org/drawingml/2006/table">
            <a:tbl>
              <a:tblPr rtl="1" firstRow="1" firstCol="1" bandRow="1"/>
              <a:tblGrid>
                <a:gridCol w="6000750"/>
              </a:tblGrid>
              <a:tr h="795020">
                <a:tc>
                  <a:txBody>
                    <a:bodyPr/>
                    <a:lstStyle/>
                    <a:p>
                      <a:pPr marL="228600" algn="just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L-Mohanad"/>
                        </a:rPr>
                        <a:t>بنهاية المقرر يكون الطالب قادرا على أن: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DZ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يعرف</a:t>
                      </a: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الخطوات المنهجية في إجراء الأبحاث العلمية.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يعرض المشكلات البحثية.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يطرح أسئلة البحث بدقة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يصيغ فرضيات البحث بكيفية صحيحة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يختبر فرضيات البحث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يحدد عينات البحث بطريقة علمية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يصمم استبيانا لجمع المعلومات حول موضوع البحث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يجمع المعلومات بطريقة سليمة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يبوب المعلومات بدقة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ar-SA" sz="2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يحضر لإجراء مقابلات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28600" algn="just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981199" y="1981200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1968138" y="2362200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1961605" y="2726793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1950719" y="3124200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1977934" y="3486773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1961604" y="3834671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Rectangle 10"/>
          <p:cNvSpPr/>
          <p:nvPr/>
        </p:nvSpPr>
        <p:spPr>
          <a:xfrm>
            <a:off x="1985553" y="4230346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Rectangle 11"/>
          <p:cNvSpPr/>
          <p:nvPr/>
        </p:nvSpPr>
        <p:spPr>
          <a:xfrm>
            <a:off x="1961603" y="4580429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Rectangle 12"/>
          <p:cNvSpPr/>
          <p:nvPr/>
        </p:nvSpPr>
        <p:spPr>
          <a:xfrm>
            <a:off x="1968137" y="4993383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Rectangle 13"/>
          <p:cNvSpPr/>
          <p:nvPr/>
        </p:nvSpPr>
        <p:spPr>
          <a:xfrm>
            <a:off x="1937656" y="5369358"/>
            <a:ext cx="59006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364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401597"/>
            <a:ext cx="18533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ar-SA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ج – وصف المقرر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362200" y="1055131"/>
          <a:ext cx="6000750" cy="1828800"/>
        </p:xfrm>
        <a:graphic>
          <a:graphicData uri="http://schemas.openxmlformats.org/drawingml/2006/table">
            <a:tbl>
              <a:tblPr rtl="1" firstRow="1" firstCol="1" bandRow="1"/>
              <a:tblGrid>
                <a:gridCol w="6000750"/>
              </a:tblGrid>
              <a:tr h="450850"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L-Mohanad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L-Mohanad"/>
                        </a:rPr>
                        <a:t>يهدف هذا المقرر إلى تعريف الطالب بأساليب وأدوات البحث العلمي من أجل تمكينه من بلورة موضوع البحث العلمي وصياغة الفرضيات بكيفية صحيحة.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 rtl="1">
                        <a:spcAft>
                          <a:spcPts val="0"/>
                        </a:spcAft>
                      </a:pPr>
                      <a:r>
                        <a:rPr lang="ar-SA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3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470160"/>
              </p:ext>
            </p:extLst>
          </p:nvPr>
        </p:nvGraphicFramePr>
        <p:xfrm>
          <a:off x="2209800" y="1447800"/>
          <a:ext cx="6000750" cy="4023360"/>
        </p:xfrm>
        <a:graphic>
          <a:graphicData uri="http://schemas.openxmlformats.org/drawingml/2006/table">
            <a:tbl>
              <a:tblPr firstRow="1" firstCol="1" bandRow="1"/>
              <a:tblGrid>
                <a:gridCol w="6000750"/>
              </a:tblGrid>
              <a:tr h="495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ar-SA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ar-SA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الكتاب المقرر:</a:t>
                      </a: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أحمد حسين الرفاعي، مناهج الحث العلمي، تطبيقات إدارية واقتصادية، وائل للنشر، عمان ، الأردن، 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2009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955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مراجع إضافية:</a:t>
                      </a:r>
                      <a:r>
                        <a:rPr lang="ar-SA" sz="2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ar-SA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مناهج وأساليب البحث العملي، د. تحسين الطراونه،  دار وائل للنشر والتوزيع، عمان، الاردن، 2006.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en-AU" sz="2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9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مصادر </a:t>
                      </a:r>
                      <a:r>
                        <a:rPr lang="ar-SA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الكترونية</a:t>
                      </a: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مواقع الابحاث العلمية </a:t>
                      </a:r>
                      <a:r>
                        <a:rPr lang="en-A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Emerald 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A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www.ebscohost.com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380">
                <a:tc>
                  <a:txBody>
                    <a:bodyPr/>
                    <a:lstStyle/>
                    <a:p>
                      <a:pPr marL="111760" algn="r">
                        <a:spcAft>
                          <a:spcPts val="0"/>
                        </a:spcAft>
                      </a:pPr>
                      <a:r>
                        <a:rPr lang="ar-SA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مصادر اخرى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467600" y="609600"/>
            <a:ext cx="1737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د. مصادر التعلم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81200" y="4147455"/>
            <a:ext cx="66294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288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981200" y="1752600"/>
          <a:ext cx="5886451" cy="2682240"/>
        </p:xfrm>
        <a:graphic>
          <a:graphicData uri="http://schemas.openxmlformats.org/drawingml/2006/table">
            <a:tbl>
              <a:tblPr rtl="1" firstRow="1" firstCol="1" bandRow="1"/>
              <a:tblGrid>
                <a:gridCol w="1471613"/>
                <a:gridCol w="4414838"/>
              </a:tblGrid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رقم المحاضرة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الموضوع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A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L1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مدخل إلى المقرر 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A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L2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طبيعة البحث العلمي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A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L3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طبيعة العلوم الإدارية والاقتصادية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A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L4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مراحل وأنواع البحث العلمي</a:t>
                      </a:r>
                      <a:r>
                        <a:rPr lang="en-A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A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L5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DZ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الاستقراء والاستدلال والمقدمات والنتائج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A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L6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صياغة الفرضيات واختبارها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A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L7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مناهج البحث العلمي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828800" y="1524000"/>
            <a:ext cx="6477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Rectangle 3"/>
          <p:cNvSpPr/>
          <p:nvPr/>
        </p:nvSpPr>
        <p:spPr>
          <a:xfrm>
            <a:off x="1852749" y="2057400"/>
            <a:ext cx="6477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1852749" y="2400300"/>
            <a:ext cx="6477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1869078" y="2743200"/>
            <a:ext cx="6477000" cy="35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1869078" y="3086100"/>
            <a:ext cx="6477000" cy="35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1901735" y="3436620"/>
            <a:ext cx="6477000" cy="35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1901735" y="3760470"/>
            <a:ext cx="6477000" cy="35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1869078" y="4070984"/>
            <a:ext cx="6477000" cy="424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072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981200" y="1600200"/>
          <a:ext cx="5886451" cy="2987040"/>
        </p:xfrm>
        <a:graphic>
          <a:graphicData uri="http://schemas.openxmlformats.org/drawingml/2006/table">
            <a:tbl>
              <a:tblPr rtl="1" firstRow="1" firstCol="1" bandRow="1"/>
              <a:tblGrid>
                <a:gridCol w="1257301"/>
                <a:gridCol w="4629150"/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L8</a:t>
                      </a:r>
                      <a:endParaRPr lang="ar-SA" sz="22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العينات</a:t>
                      </a:r>
                      <a:endParaRPr lang="ar-SA" sz="22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L9</a:t>
                      </a:r>
                      <a:endParaRPr lang="ar-SA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العينات</a:t>
                      </a:r>
                      <a:endParaRPr lang="ar-SA" sz="22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L10</a:t>
                      </a:r>
                      <a:endParaRPr lang="ar-SA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مصادر وجمع البيانات</a:t>
                      </a:r>
                      <a:endParaRPr lang="en-US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L11</a:t>
                      </a:r>
                      <a:endParaRPr lang="ar-SA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مصادر وجمع البيانات</a:t>
                      </a:r>
                      <a:endParaRPr lang="en-US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L12</a:t>
                      </a:r>
                      <a:endParaRPr lang="ar-SA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SA" sz="2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تبويب البيانات</a:t>
                      </a:r>
                      <a:endParaRPr kumimoji="0" lang="ar-SA" sz="2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L13</a:t>
                      </a:r>
                      <a:endParaRPr lang="ar-SA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النواحي الفنية في كتابة البحث العلمي</a:t>
                      </a:r>
                      <a:endParaRPr lang="ar-SA" sz="22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L14</a:t>
                      </a:r>
                      <a:endParaRPr lang="ar-SA" sz="22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مراجعة</a:t>
                      </a:r>
                      <a:endParaRPr lang="ar-SA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965960" y="1539240"/>
            <a:ext cx="6477000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Rectangle 4"/>
          <p:cNvSpPr/>
          <p:nvPr/>
        </p:nvSpPr>
        <p:spPr>
          <a:xfrm>
            <a:off x="1965960" y="2025015"/>
            <a:ext cx="6477000" cy="424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1905000" y="2449830"/>
            <a:ext cx="6477000" cy="424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1905000" y="2874645"/>
            <a:ext cx="6477000" cy="424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1881051" y="3258094"/>
            <a:ext cx="6477000" cy="424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1893026" y="3669301"/>
            <a:ext cx="6477000" cy="521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/>
          <p:cNvSpPr/>
          <p:nvPr/>
        </p:nvSpPr>
        <p:spPr>
          <a:xfrm>
            <a:off x="1881051" y="4109356"/>
            <a:ext cx="6477000" cy="538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884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207</Words>
  <Application>Microsoft Office PowerPoint</Application>
  <PresentationFormat>A4 Paper (210x297 mm)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ae_AlMateen</vt:lpstr>
      <vt:lpstr>AL-Battar</vt:lpstr>
      <vt:lpstr>AL-Mohanad</vt:lpstr>
      <vt:lpstr>AL-Mohanad Bold</vt:lpstr>
      <vt:lpstr>Arial</vt:lpstr>
      <vt:lpstr>AYM Wadiy S_U normal.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107</cp:revision>
  <dcterms:created xsi:type="dcterms:W3CDTF">2009-10-14T19:14:34Z</dcterms:created>
  <dcterms:modified xsi:type="dcterms:W3CDTF">2015-09-07T03:17:22Z</dcterms:modified>
</cp:coreProperties>
</file>