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299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110" d="100"/>
          <a:sy n="110" d="100"/>
        </p:scale>
        <p:origin x="1380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smtClean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089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smtClean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3181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smtClean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084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smtClean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67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en-US" smtClean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1493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en-US" smtClean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5960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 smtClean="0"/>
              <a:t>أساسيات البحث العلمي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3209" y="201782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b="1" dirty="0" smtClean="0">
                <a:solidFill>
                  <a:srgbClr val="0070C0"/>
                </a:solidFill>
              </a:rPr>
              <a:t>المحاضرة الأولي</a:t>
            </a:r>
            <a:endParaRPr lang="ar-SA" b="1" dirty="0">
              <a:solidFill>
                <a:srgbClr val="0070C0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333500" y="3344545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altLang="en-US" sz="3600" b="1" dirty="0">
                <a:solidFill>
                  <a:srgbClr val="0070C0"/>
                </a:solidFill>
              </a:rPr>
              <a:t>طبيعة البحث العلمي</a:t>
            </a:r>
            <a:endParaRPr lang="en-US" sz="3600" b="1" spc="-150" dirty="0">
              <a:solidFill>
                <a:srgbClr val="0070C0"/>
              </a:solidFill>
              <a:latin typeface="ae_AlMateen" pitchFamily="2" charset="-78"/>
              <a:cs typeface="ae_AlMateen" pitchFamily="2" charset="-78"/>
            </a:endParaRPr>
          </a:p>
        </p:txBody>
      </p:sp>
      <p:pic>
        <p:nvPicPr>
          <p:cNvPr id="7" name="Picture 4" descr="http://t2.gstatic.com/images?q=tbn:ANd9GcT9AXItr9N-Bu9lKeeYDznrl0iaIt1UWM83AAN7Jhfc5yh55GT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13388"/>
            <a:ext cx="203835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http://t1.gstatic.com/images?q=tbn:ANd9GcT4nC16iZiGvzZIwh6Mr4PNaEZONMUMcPbEIbpZyDiRIu_EKFn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977" y="256915"/>
            <a:ext cx="2376487" cy="187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http://t2.gstatic.com/images?q=tbn:ANd9GcSpZtCP8cyESuCNddPhTV_UZ-mLz4hsq9QW7FADtGU9a6-04_u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030" y="4232819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93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8229600" cy="1319064"/>
          </a:xfrm>
          <a:ln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ar-DZ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الفصل </a:t>
            </a:r>
            <a:r>
              <a:rPr lang="fr-FR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1</a:t>
            </a:r>
            <a:r>
              <a:rPr lang="ar-DZ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:  </a:t>
            </a:r>
            <a:r>
              <a:rPr lang="ar-DZ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طبيعة البحث العلمي</a:t>
            </a:r>
            <a:r>
              <a:rPr lang="fr-F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/>
            </a:r>
            <a:br>
              <a:rPr lang="fr-F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</a:br>
            <a:endParaRPr lang="fr-FR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809728" y="1643051"/>
            <a:ext cx="5951584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DZ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+mn-lt"/>
                <a:cs typeface="+mn-cs"/>
              </a:rPr>
              <a:t>مفهوم المعرفة والبحث العلمي</a:t>
            </a:r>
            <a:endParaRPr lang="fr-FR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+mn-lt"/>
              <a:cs typeface="+mn-cs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381232" y="2500307"/>
            <a:ext cx="538008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DZ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+mn-lt"/>
                <a:cs typeface="+mn-cs"/>
              </a:rPr>
              <a:t>صفات الباحث</a:t>
            </a:r>
            <a:endParaRPr lang="fr-FR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+mn-lt"/>
              <a:cs typeface="+mn-cs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66720" y="3286125"/>
            <a:ext cx="709459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DZ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+mn-lt"/>
                <a:cs typeface="+mn-cs"/>
              </a:rPr>
              <a:t>صعوبات البحث في العلوم الاجتماعية</a:t>
            </a:r>
            <a:endParaRPr lang="fr-FR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+mn-lt"/>
              <a:cs typeface="+mn-cs"/>
            </a:endParaRPr>
          </a:p>
        </p:txBody>
      </p:sp>
      <p:cxnSp>
        <p:nvCxnSpPr>
          <p:cNvPr id="9" name="Connecteur droit 8"/>
          <p:cNvCxnSpPr/>
          <p:nvPr/>
        </p:nvCxnSpPr>
        <p:spPr>
          <a:xfrm rot="10800000">
            <a:off x="809625" y="1143000"/>
            <a:ext cx="8286750" cy="1588"/>
          </a:xfrm>
          <a:prstGeom prst="line">
            <a:avLst/>
          </a:prstGeom>
          <a:ln w="508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pied de page 7"/>
          <p:cNvSpPr>
            <a:spLocks noGrp="1"/>
          </p:cNvSpPr>
          <p:nvPr>
            <p:ph type="ftr" sz="quarter" idx="4294967295"/>
          </p:nvPr>
        </p:nvSpPr>
        <p:spPr>
          <a:xfrm>
            <a:off x="3279775" y="6356351"/>
            <a:ext cx="3505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/>
              <a:t>أ.د عيسى حيرش</a:t>
            </a:r>
            <a:endParaRPr lang="en-US"/>
          </a:p>
        </p:txBody>
      </p:sp>
      <p:sp>
        <p:nvSpPr>
          <p:cNvPr id="17416" name="Espace réservé du numéro de diapositive 9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93775" y="6356351"/>
            <a:ext cx="1981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57E6057-2567-492B-A89F-AF1EA5AA400F}" type="slidenum">
              <a:rPr lang="en-US" altLang="ar-SA" sz="140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ar-SA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78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2568" y="0"/>
            <a:ext cx="8229600" cy="1319064"/>
          </a:xfrm>
          <a:ln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DZ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مفهوم المعرفة والبحث العلمي</a:t>
            </a:r>
            <a:r>
              <a:rPr lang="fr-F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fr-F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fr-FR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9459" name="ZoneTexte 2"/>
          <p:cNvSpPr txBox="1">
            <a:spLocks noChangeArrowheads="1"/>
          </p:cNvSpPr>
          <p:nvPr/>
        </p:nvSpPr>
        <p:spPr bwMode="auto">
          <a:xfrm>
            <a:off x="2452689" y="1352551"/>
            <a:ext cx="6143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600" b="1"/>
              <a:t>المعرفة مهمة بالنسبة للإنسان</a:t>
            </a:r>
            <a:endParaRPr lang="fr-FR" altLang="en-US" sz="3600" b="1"/>
          </a:p>
        </p:txBody>
      </p:sp>
      <p:sp>
        <p:nvSpPr>
          <p:cNvPr id="23556" name="ZoneTexte 3"/>
          <p:cNvSpPr txBox="1">
            <a:spLocks noChangeArrowheads="1"/>
          </p:cNvSpPr>
          <p:nvPr/>
        </p:nvSpPr>
        <p:spPr bwMode="auto">
          <a:xfrm>
            <a:off x="7167563" y="4381500"/>
            <a:ext cx="14287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2800" b="1"/>
              <a:t>المعرفة نوعان:</a:t>
            </a:r>
            <a:endParaRPr lang="fr-FR" altLang="en-US" sz="2800" b="1"/>
          </a:p>
        </p:txBody>
      </p:sp>
      <p:sp>
        <p:nvSpPr>
          <p:cNvPr id="23557" name="ZoneTexte 4"/>
          <p:cNvSpPr txBox="1">
            <a:spLocks noChangeArrowheads="1"/>
          </p:cNvSpPr>
          <p:nvPr/>
        </p:nvSpPr>
        <p:spPr bwMode="auto">
          <a:xfrm>
            <a:off x="3368676" y="3667125"/>
            <a:ext cx="24114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2800" u="sng"/>
              <a:t>المعرفة العامة</a:t>
            </a:r>
            <a:endParaRPr lang="fr-FR" altLang="en-US" sz="2800" u="sng"/>
          </a:p>
        </p:txBody>
      </p:sp>
      <p:sp>
        <p:nvSpPr>
          <p:cNvPr id="23558" name="ZoneTexte 5"/>
          <p:cNvSpPr txBox="1">
            <a:spLocks noChangeArrowheads="1"/>
          </p:cNvSpPr>
          <p:nvPr/>
        </p:nvSpPr>
        <p:spPr bwMode="auto">
          <a:xfrm>
            <a:off x="3800476" y="5338764"/>
            <a:ext cx="22129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2800" u="sng"/>
              <a:t>المعرفة الخاصة </a:t>
            </a:r>
            <a:endParaRPr lang="fr-FR" altLang="en-US" sz="2800" u="sng"/>
          </a:p>
        </p:txBody>
      </p:sp>
      <p:cxnSp>
        <p:nvCxnSpPr>
          <p:cNvPr id="11" name="Connecteur droit avec flèche 10"/>
          <p:cNvCxnSpPr>
            <a:endCxn id="23557" idx="3"/>
          </p:cNvCxnSpPr>
          <p:nvPr/>
        </p:nvCxnSpPr>
        <p:spPr>
          <a:xfrm flipH="1" flipV="1">
            <a:off x="5780293" y="3928080"/>
            <a:ext cx="1387288" cy="8067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endCxn id="23558" idx="3"/>
          </p:cNvCxnSpPr>
          <p:nvPr/>
        </p:nvCxnSpPr>
        <p:spPr>
          <a:xfrm flipH="1">
            <a:off x="6013863" y="4734791"/>
            <a:ext cx="1153718" cy="8650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Espace réservé du pied de page 14"/>
          <p:cNvSpPr>
            <a:spLocks noGrp="1"/>
          </p:cNvSpPr>
          <p:nvPr>
            <p:ph type="ftr" sz="quarter" idx="4294967295"/>
          </p:nvPr>
        </p:nvSpPr>
        <p:spPr>
          <a:xfrm>
            <a:off x="3279775" y="6356351"/>
            <a:ext cx="3505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 sz="2000"/>
              <a:t>أ.د عيسى حيرش</a:t>
            </a:r>
            <a:endParaRPr lang="en-US" sz="2000"/>
          </a:p>
        </p:txBody>
      </p:sp>
      <p:sp>
        <p:nvSpPr>
          <p:cNvPr id="19466" name="Espace réservé du numéro de diapositive 1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93775" y="6356351"/>
            <a:ext cx="1981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F54A3B8-C7C7-4BFF-847D-DBC4F7A52F6A}" type="slidenum">
              <a:rPr lang="en-US" altLang="ar-SA" sz="200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ar-SA" sz="20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00475" y="1998664"/>
            <a:ext cx="4572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/>
              <a:t>لأنها تمكنه من : فهم الأمور، الوصول إلى الحقائق، التخطيط، تجنب الأخطاء...</a:t>
            </a:r>
            <a:endParaRPr lang="fr-FR" altLang="en-US" sz="3200"/>
          </a:p>
        </p:txBody>
      </p:sp>
      <p:pic>
        <p:nvPicPr>
          <p:cNvPr id="19468" name="Picture 15" descr="http://t1.gstatic.com/images?q=tbn:ANd9GcTWW43Am4NNLrItt_H2Uz0DCioSxtn1Li0QeGdOCexMLhGsKgq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9" y="1998663"/>
            <a:ext cx="3006725" cy="281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62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utoUpdateAnimBg="0"/>
      <p:bldP spid="23557" grpId="0" autoUpdateAnimBg="0"/>
      <p:bldP spid="23558" grpId="0" autoUpdateAnimBg="0"/>
      <p:bldP spid="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279775" y="6356351"/>
            <a:ext cx="3505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 smtClean="0">
                <a:solidFill>
                  <a:schemeClr val="tx1"/>
                </a:solidFill>
              </a:rPr>
              <a:t>أ.د عيسى حيرش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93775" y="6356351"/>
            <a:ext cx="1981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52E801D-5A80-4C84-BE77-65E961B74AC2}" type="slidenum">
              <a:rPr lang="en-US" altLang="ar-SA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ar-SA" sz="1400"/>
          </a:p>
        </p:txBody>
      </p:sp>
      <p:sp>
        <p:nvSpPr>
          <p:cNvPr id="5" name="ZoneTexte 6"/>
          <p:cNvSpPr txBox="1">
            <a:spLocks noChangeArrowheads="1"/>
          </p:cNvSpPr>
          <p:nvPr/>
        </p:nvSpPr>
        <p:spPr bwMode="auto">
          <a:xfrm>
            <a:off x="881064" y="1550989"/>
            <a:ext cx="63134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2800"/>
              <a:t>تكتسب من المشاهدة الجارية، والاحتكاك اليومي مع الناس، والتعامل معهم، والحدس ...</a:t>
            </a:r>
            <a:endParaRPr lang="fr-FR" altLang="en-US" sz="2800"/>
          </a:p>
        </p:txBody>
      </p:sp>
      <p:sp>
        <p:nvSpPr>
          <p:cNvPr id="6" name="ZoneTexte 7"/>
          <p:cNvSpPr txBox="1">
            <a:spLocks noChangeArrowheads="1"/>
          </p:cNvSpPr>
          <p:nvPr/>
        </p:nvSpPr>
        <p:spPr bwMode="auto">
          <a:xfrm>
            <a:off x="1377950" y="3221039"/>
            <a:ext cx="5786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2800"/>
              <a:t>تعطي انطباعا عاما عن موضوع معين</a:t>
            </a:r>
            <a:endParaRPr lang="fr-FR" altLang="en-US" sz="2800"/>
          </a:p>
        </p:txBody>
      </p:sp>
      <p:sp>
        <p:nvSpPr>
          <p:cNvPr id="7" name="Flèche vers le bas 8"/>
          <p:cNvSpPr/>
          <p:nvPr/>
        </p:nvSpPr>
        <p:spPr>
          <a:xfrm>
            <a:off x="3095612" y="2505590"/>
            <a:ext cx="2073412" cy="66708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>
              <a:solidFill>
                <a:schemeClr val="tx1"/>
              </a:solidFill>
            </a:endParaRPr>
          </a:p>
        </p:txBody>
      </p:sp>
      <p:sp>
        <p:nvSpPr>
          <p:cNvPr id="8" name="ZoneTexte 24"/>
          <p:cNvSpPr txBox="1">
            <a:spLocks noChangeArrowheads="1"/>
          </p:cNvSpPr>
          <p:nvPr/>
        </p:nvSpPr>
        <p:spPr bwMode="auto">
          <a:xfrm>
            <a:off x="496888" y="4552951"/>
            <a:ext cx="6697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ar-DZ" altLang="en-US" sz="2800" dirty="0"/>
              <a:t> لا تقوم على الاحتكاك بالآخرين ولا تعتمد على حدس</a:t>
            </a:r>
            <a:endParaRPr lang="fr-FR" altLang="en-US" sz="2800" dirty="0"/>
          </a:p>
        </p:txBody>
      </p:sp>
      <p:sp>
        <p:nvSpPr>
          <p:cNvPr id="9" name="ZoneTexte 25"/>
          <p:cNvSpPr txBox="1">
            <a:spLocks noChangeArrowheads="1"/>
          </p:cNvSpPr>
          <p:nvPr/>
        </p:nvSpPr>
        <p:spPr bwMode="auto">
          <a:xfrm>
            <a:off x="649288" y="5197475"/>
            <a:ext cx="6570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ar-DZ" altLang="en-US" sz="2800" dirty="0"/>
              <a:t> تكتسب عن طريق التعلم والتحليل المنهجي</a:t>
            </a:r>
            <a:endParaRPr lang="fr-FR" altLang="en-US" sz="2800" dirty="0"/>
          </a:p>
        </p:txBody>
      </p:sp>
      <p:sp>
        <p:nvSpPr>
          <p:cNvPr id="10" name="ZoneTexte 26"/>
          <p:cNvSpPr txBox="1">
            <a:spLocks noChangeArrowheads="1"/>
          </p:cNvSpPr>
          <p:nvPr/>
        </p:nvSpPr>
        <p:spPr bwMode="auto">
          <a:xfrm>
            <a:off x="2087564" y="5819775"/>
            <a:ext cx="51069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ar-DZ" altLang="en-US" sz="2800" dirty="0"/>
              <a:t> يبنى القرار فيها على الأدلة والبراهين</a:t>
            </a:r>
            <a:endParaRPr lang="fr-FR" altLang="en-US" sz="2800" dirty="0"/>
          </a:p>
        </p:txBody>
      </p:sp>
      <p:sp>
        <p:nvSpPr>
          <p:cNvPr id="11" name="ZoneTexte 4"/>
          <p:cNvSpPr txBox="1">
            <a:spLocks noChangeArrowheads="1"/>
          </p:cNvSpPr>
          <p:nvPr/>
        </p:nvSpPr>
        <p:spPr bwMode="auto">
          <a:xfrm>
            <a:off x="7996239" y="1700214"/>
            <a:ext cx="12144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2800" u="sng"/>
              <a:t>المعرفة العامة</a:t>
            </a:r>
            <a:endParaRPr lang="fr-FR" altLang="en-US" sz="2800" u="sng"/>
          </a:p>
        </p:txBody>
      </p:sp>
      <p:sp>
        <p:nvSpPr>
          <p:cNvPr id="12" name="ZoneTexte 5"/>
          <p:cNvSpPr txBox="1">
            <a:spLocks noChangeArrowheads="1"/>
          </p:cNvSpPr>
          <p:nvPr/>
        </p:nvSpPr>
        <p:spPr bwMode="auto">
          <a:xfrm>
            <a:off x="7996238" y="4849814"/>
            <a:ext cx="135731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2800" u="sng" dirty="0"/>
              <a:t>المعرفة الخاصة </a:t>
            </a:r>
            <a:endParaRPr lang="fr-FR" altLang="en-US" sz="2800" u="sng" dirty="0"/>
          </a:p>
        </p:txBody>
      </p:sp>
      <p:sp>
        <p:nvSpPr>
          <p:cNvPr id="13" name="Left Arrow 12"/>
          <p:cNvSpPr/>
          <p:nvPr/>
        </p:nvSpPr>
        <p:spPr>
          <a:xfrm>
            <a:off x="7400926" y="1700214"/>
            <a:ext cx="288925" cy="11382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7689850" y="4757739"/>
            <a:ext cx="287338" cy="11398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21520" name="Picture 17" descr="http://t2.gstatic.com/images?q=tbn:ANd9GcQumfUvOXE0gl-UPDA0-2KbTByvyfND5ijA6LOZKMCcIKnF_53zf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2268539"/>
            <a:ext cx="2160588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86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nimBg="1" autoUpdateAnimBg="0"/>
      <p:bldP spid="14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oneTexte 1"/>
          <p:cNvSpPr txBox="1">
            <a:spLocks noChangeArrowheads="1"/>
          </p:cNvSpPr>
          <p:nvPr/>
        </p:nvSpPr>
        <p:spPr bwMode="auto">
          <a:xfrm>
            <a:off x="7689850" y="1136650"/>
            <a:ext cx="9286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b="1"/>
              <a:t>العلم</a:t>
            </a:r>
            <a:endParaRPr lang="fr-FR" altLang="en-US" sz="3200" b="1"/>
          </a:p>
        </p:txBody>
      </p:sp>
      <p:sp>
        <p:nvSpPr>
          <p:cNvPr id="24579" name="ZoneTexte 2"/>
          <p:cNvSpPr txBox="1">
            <a:spLocks noChangeArrowheads="1"/>
          </p:cNvSpPr>
          <p:nvPr/>
        </p:nvSpPr>
        <p:spPr bwMode="auto">
          <a:xfrm>
            <a:off x="1974850" y="1720851"/>
            <a:ext cx="664368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/>
              <a:t>هي المعرفة التي تربط بعض الحقائق الثابتة والمتحركة بقوانين عامة لاكتشاف حقائق جديدة </a:t>
            </a:r>
            <a:endParaRPr lang="fr-FR" altLang="en-US" sz="3200"/>
          </a:p>
        </p:txBody>
      </p:sp>
      <p:sp>
        <p:nvSpPr>
          <p:cNvPr id="24580" name="ZoneTexte 3"/>
          <p:cNvSpPr txBox="1">
            <a:spLocks noChangeArrowheads="1"/>
          </p:cNvSpPr>
          <p:nvPr/>
        </p:nvSpPr>
        <p:spPr bwMode="auto">
          <a:xfrm>
            <a:off x="6953251" y="2928938"/>
            <a:ext cx="1928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b="1"/>
              <a:t>البحث العلمي</a:t>
            </a:r>
            <a:endParaRPr lang="fr-FR" altLang="en-US" sz="3200" b="1"/>
          </a:p>
        </p:txBody>
      </p:sp>
      <p:sp>
        <p:nvSpPr>
          <p:cNvPr id="24581" name="ZoneTexte 4"/>
          <p:cNvSpPr txBox="1">
            <a:spLocks noChangeArrowheads="1"/>
          </p:cNvSpPr>
          <p:nvPr/>
        </p:nvSpPr>
        <p:spPr bwMode="auto">
          <a:xfrm>
            <a:off x="1509714" y="3500438"/>
            <a:ext cx="694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ar-DZ" altLang="en-US" sz="3200"/>
              <a:t> أعطيت تعاريف كثيرة للبحث العلمي</a:t>
            </a:r>
            <a:endParaRPr lang="fr-FR" altLang="en-US" sz="3200"/>
          </a:p>
        </p:txBody>
      </p:sp>
      <p:sp>
        <p:nvSpPr>
          <p:cNvPr id="24582" name="ZoneTexte 5"/>
          <p:cNvSpPr txBox="1">
            <a:spLocks noChangeArrowheads="1"/>
          </p:cNvSpPr>
          <p:nvPr/>
        </p:nvSpPr>
        <p:spPr bwMode="auto">
          <a:xfrm>
            <a:off x="1952626" y="4292601"/>
            <a:ext cx="650081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just" rt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ar-DZ" altLang="en-US" sz="3200"/>
              <a:t> هو أسلوب منظم للتفكير يعتمد على الملاحظة العلمية والحقائق والبيانات لدراسة الظواهر الاجتماعية والاقتصادية للوصول إلى حقائق يمكن تعميمها والقياس عليها </a:t>
            </a:r>
            <a:endParaRPr lang="fr-FR" altLang="en-US" sz="320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4294967295"/>
          </p:nvPr>
        </p:nvSpPr>
        <p:spPr>
          <a:xfrm>
            <a:off x="3279775" y="6356351"/>
            <a:ext cx="3505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>
                <a:solidFill>
                  <a:schemeClr val="tx1"/>
                </a:solidFill>
              </a:rPr>
              <a:t>أ.د عيسى حيرش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2536" name="Espace réservé du numéro de diapositive 7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93775" y="6356351"/>
            <a:ext cx="1981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759C07F-B335-4B31-9FF1-A813BA4F8910}" type="slidenum">
              <a:rPr lang="en-US" altLang="ar-SA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ar-SA" sz="1400"/>
          </a:p>
        </p:txBody>
      </p:sp>
      <p:pic>
        <p:nvPicPr>
          <p:cNvPr id="22537" name="Picture 10" descr="http://t3.gstatic.com/images?q=tbn:ANd9GcTBRwXJCYTFMIQ-OX6lthze0AyEdPyRrfLpnLGOy_HKP_6u-f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1" y="1619251"/>
            <a:ext cx="1724025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95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79" grpId="0" autoUpdateAnimBg="0"/>
      <p:bldP spid="24580" grpId="0" autoUpdateAnimBg="0"/>
      <p:bldP spid="24581" grpId="0" autoUpdateAnimBg="0"/>
      <p:bldP spid="2458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ar-DZ" altLang="en-US" dirty="0" smtClean="0">
                <a:solidFill>
                  <a:schemeClr val="tx1"/>
                </a:solidFill>
              </a:rPr>
              <a:t>أهم ميزات المنهج العلمي</a:t>
            </a:r>
            <a:endParaRPr lang="fr-FR" altLang="en-US" dirty="0" smtClean="0">
              <a:solidFill>
                <a:schemeClr val="tx1"/>
              </a:solidFill>
            </a:endParaRPr>
          </a:p>
        </p:txBody>
      </p:sp>
      <p:sp>
        <p:nvSpPr>
          <p:cNvPr id="25603" name="ZoneTexte 2"/>
          <p:cNvSpPr txBox="1">
            <a:spLocks noChangeArrowheads="1"/>
          </p:cNvSpPr>
          <p:nvPr/>
        </p:nvSpPr>
        <p:spPr bwMode="auto">
          <a:xfrm>
            <a:off x="5961063" y="1631950"/>
            <a:ext cx="19288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dirty="0"/>
              <a:t>الموضوعية</a:t>
            </a:r>
            <a:endParaRPr lang="fr-FR" altLang="en-US" sz="3200" dirty="0"/>
          </a:p>
        </p:txBody>
      </p:sp>
      <p:sp>
        <p:nvSpPr>
          <p:cNvPr id="25613" name="ZoneTexte 12"/>
          <p:cNvSpPr txBox="1">
            <a:spLocks noChangeArrowheads="1"/>
          </p:cNvSpPr>
          <p:nvPr/>
        </p:nvSpPr>
        <p:spPr bwMode="auto">
          <a:xfrm>
            <a:off x="3297238" y="2492375"/>
            <a:ext cx="3802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/>
              <a:t>الطائرة أسرع من السيارة</a:t>
            </a:r>
            <a:endParaRPr lang="fr-FR" altLang="en-US" sz="3200"/>
          </a:p>
        </p:txBody>
      </p:sp>
      <p:sp>
        <p:nvSpPr>
          <p:cNvPr id="25614" name="ZoneTexte 13"/>
          <p:cNvSpPr txBox="1">
            <a:spLocks noChangeArrowheads="1"/>
          </p:cNvSpPr>
          <p:nvPr/>
        </p:nvSpPr>
        <p:spPr bwMode="auto">
          <a:xfrm>
            <a:off x="381001" y="3429000"/>
            <a:ext cx="671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/>
              <a:t>ال</a:t>
            </a:r>
            <a:r>
              <a:rPr lang="ar-SA" altLang="en-US" sz="3200"/>
              <a:t>م</a:t>
            </a:r>
            <a:r>
              <a:rPr lang="ar-DZ" altLang="en-US" sz="3200"/>
              <a:t>عيشة في الريف أحسن من المعيشة في المدينة</a:t>
            </a:r>
            <a:endParaRPr lang="fr-FR" altLang="en-US" sz="3200"/>
          </a:p>
        </p:txBody>
      </p:sp>
      <p:sp>
        <p:nvSpPr>
          <p:cNvPr id="25615" name="ZoneTexte 14"/>
          <p:cNvSpPr txBox="1">
            <a:spLocks noChangeArrowheads="1"/>
          </p:cNvSpPr>
          <p:nvPr/>
        </p:nvSpPr>
        <p:spPr bwMode="auto">
          <a:xfrm>
            <a:off x="1060450" y="4581526"/>
            <a:ext cx="60007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/>
              <a:t>موضوعية الشيء هي تجرده من العوامل الشخصية وقابليته للاختبار والتأكد </a:t>
            </a:r>
            <a:endParaRPr lang="fr-FR" altLang="en-US" sz="3200"/>
          </a:p>
        </p:txBody>
      </p:sp>
      <p:sp>
        <p:nvSpPr>
          <p:cNvPr id="17" name="Flèche gauche 16"/>
          <p:cNvSpPr/>
          <p:nvPr/>
        </p:nvSpPr>
        <p:spPr>
          <a:xfrm>
            <a:off x="7170739" y="2420938"/>
            <a:ext cx="1214437" cy="792162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DZ" sz="2800" dirty="0">
                <a:solidFill>
                  <a:schemeClr val="tx1"/>
                </a:solidFill>
              </a:rPr>
              <a:t>مثال 1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8" name="Flèche gauche 17"/>
          <p:cNvSpPr/>
          <p:nvPr/>
        </p:nvSpPr>
        <p:spPr>
          <a:xfrm>
            <a:off x="7167564" y="3429001"/>
            <a:ext cx="1214437" cy="720725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DZ" sz="2800" dirty="0">
                <a:solidFill>
                  <a:schemeClr val="tx1"/>
                </a:solidFill>
              </a:rPr>
              <a:t>مثال 2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4294967295"/>
          </p:nvPr>
        </p:nvSpPr>
        <p:spPr>
          <a:xfrm>
            <a:off x="3279775" y="6356351"/>
            <a:ext cx="3505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>
                <a:solidFill>
                  <a:schemeClr val="tx1"/>
                </a:solidFill>
              </a:rPr>
              <a:t>أ.د عيسى حيرش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4586" name="Espace réservé du numéro de diapositive 19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93775" y="6356351"/>
            <a:ext cx="1981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A41CF1E-973F-402B-B9FC-ABC4ADEE72EF}" type="slidenum">
              <a:rPr lang="en-US" altLang="ar-SA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ar-SA" sz="1400"/>
          </a:p>
        </p:txBody>
      </p:sp>
      <p:sp>
        <p:nvSpPr>
          <p:cNvPr id="24587" name="AutoShape 13" descr="data:image/jpeg;base64,/9j/4AAQSkZJRgABAQAAAQABAAD/2wCEAAkGBg0NDxAMDBANDAwMDQ0HBwcIDA4HCAgMFBAVFBQQEhIXGyYeFxkvGRISHzEsIzM1OCwsFR49QTwqNyY3ODEBCQoKDgwOFw8PGikcFRwqKSoqNSkpLCwpLSkqNTUpLCwpLCo1KS0uKSkpKSkpMS4pKSk1LCwpKSkpKTUpLDUpKf/AABEIAM8A8wMBIgACEQEDEQH/xAAcAAABBQEBAQAAAAAAAAAAAAAAAgMEBQYBBwj/xAA/EAABBAAEAgUHCQcFAAAAAAAAAQIDBAURMWEGIQcSE1F0FDRBcYGzwRclMjVUoaTR0hUiQoKRsfAkUmOT8f/EABoBAAIDAQEAAAAAAAAAAAAAAAAEAgMFAQb/xAAtEQACAgEDAgQEBwEAAAAAAAAAAQIDEQQSIRNxBRQxkSMzUbEyNEFTgdHhIv/aAAwDAQACEQMRAD8A9xAAAAAAAAAAAAAAAAA4qiVkABZzMZdMNusEtrOZJXWQ52iEF1lBC20JbGR3Fh2iB2qFW68neNLf3JdJkXYkXHboc7dCm8v3OpeO9JkOqi47YO0KltxBxto50w6paJIdR5AbZHWzEHEmrCZmBHbIOteRwTUsiwDMDhIAAAAAAAAAAAAAAAAAAAAAAS5+QAdVRDpBqWdEIU15ELIwbIuRMfORpLRWTYiQJsT3GYUNlMplxJdI0l7copsVIkmJ7jMdOymVpfvxBO8jyYmZ6TEdyO+8MR0wvK80L8T3G1xPczrronywtWnQvK80X7S3FJiRmvLBSXA8uV9c1DMRH48Q3Mo24PMu7lctOdV5r47+5LiumPiv7k6DEBedBdG81sVklMlMzXv7llBczFJ1NDcLcl0yQeR2ZXRTZklkgs4jUZkkBLXZiiBcAAAAAAAAAAAAAANyyZAAPkyIVi5kM2reRS27241XTkg2SrN/cqrOIbkG3iG5T2b25p1acXlMsrGJbldNiG5WzXCHJaNCGnQvKRZSXtxh90rH2RpZxlUi8pFktsT5UV3bB2pLpik2WHlAduV/bCkm3+8NgvKRO7cUk5BSQUkhHYV7ie2ccbYK5JBxshBwOby0ZZJUVopWyj7JiqVZNWGhguFpVvmTisE+C0K2UjMLTa1bpawT5mKqXS+pXTMtpwaNVxoo3khq5ldDLmmZLjeIyRoQkPgAEC4AAAAAA4qgAl78isuWsiRcnyM/et6jNNeSDY1duFDcvHb1zUordo2qKReUhVm4Vs1kbnsEKSU1a6iiTHZJyO+YZfINOeMqBSx50ontBlXD9ClNZkbBXY+aV65RwxJ1nLvsm68kJNJLL9CmRzrmx4R6PbF/qzz9atUXJySKmViyn/G1dE3X2Zmq4Q6L4q3VsYh1bFjk+Oon79Ssu/8Avd6+Xr1N6ee1niqWYUe/9DVOiz/1Z7f2VlLhmjBG2KOvD1WpkiyRtmkcve5zkVVX1j/7GqfZ6/8A0R/kTAMB2Tby2zRUIrjB4LxXG2O/aYxEYxth6MjYiMY1O5ETQq0cWfGS/ONzxL/gVCKe1qXw49keQu4sl3Y8jhaOGUUUikmijI+14615GRRbXEGgyTGSkuKYrGuJEchVKJZGRd17BcUreRl4ZSzqzidtY5XYbjDrefLvLiN5jKFrQ1NOfrNRfYvrMa6vDNemzJaRuFkaJxIRRNmhF5R0AA4SAamfkg4pBuy5ISiss4ytxCzqZrELWpY4jY1MzfsGzpqiiTIV2yU9iYftTFZNIblVYu2IllIr3nZHjDnD0YlbOucIVwlVOZliRBi41b1k66qjM07RzER70bnzVE9K5H0LwngFGnXYtFEeyZjJlvuyknttVM0c53dz0TkncfO6HqfRDxVrhUztOtYwtzu7V8X93J/N3GP4xTOdO6D4j6r6r/CzTySnh/qeogImmZG1ZJHNYxiK+SWRyRxsamqqq6IVuA8R18QbLJW6zooJlp9u5Oo2ZyMa5XNTXL9709x5FQk4uSXCNJySeP1LUAAgdPAuM1+cbniXlQilrxmvzlc8S/4FQinuqV8KHZHjr/mS7scRRaKNIo4hJizFootFG0FIRZEdao6xwwii2qQaJJk2J5PryFVG4mQPKJxL4M0NKY1OD2f4e/mnrMTUkNHhU2SoZeohlGnRPk18TiVGpAhfmiL7SZEpjyRs1seAAKy8S9SmxKXUtpl5GexSTUYpWWQkygxKbUzN2XUucRk1M5ceeh08BWTIFmQr5XEmdxCkU164lLGnuGnKKco2qjSRw4qgcAngizqD9S1JDIyaJyslie2eCVNWPRc0UYQUhCSzwyiZpOKeOLeJqjZVSKu3JWUIFXslcn8T11cuffp95v8AoZ8yn8YvuYzx5D2HoZ8yn8YvuYzD8TrhVpHGCwsos0snK/MuXyegAAHkTZPn7jRfnK54l5UIpbcar85XPEv+BTop7ylfCh2X2PI3r4ku7HWqLaNNUcapJirQ6h1BKKKQrKhSC2qNoLaRZ1D7FJULiGxSVEpXItiWlVxf4a/mhnKyl7hy80M+5cGhS+TaUX5tQsIlKnDXci0iUwrFyblT4JYHEUCgbGbC8jMYq7U01rQyuKrqOadclUzMYi7Uz1txe4iupn7Z6PToUkVs6kORSXMQ5DVgQGXCFFuEKMIDgABI4zopBApCLQvNCkPYuhjzKfxi+5jPHUPYuhjzKfxi+5jMXxj8s+6O6P5y/k9AAAPGm2fPnGv1lc8S/wCBTIXHGv1lc8TJ8CnQ99T8qHZfY8nd+OXdi2jjVG2i2kmKyHUUWijbRaFbKmLQW0bQcaQZwdYSYiMwlQoVSLYk+sXuGpzQpKyF/hjPyEL3wP0+pqcN0LaIqsPT8y1iMOz1Nun0JKHDqHBccG7ScjK4qmprJ05GZxVmo1p3yVWGOxFNTP20NLiLNTPW2no9OxSRTzIQ5CfO0hSIasGQI7hCjjkG1GUdOAAEwBDqHDpxlc0KQ9i6GPMrHjF9zGeOIp7H0L+ZWPGL7mIxPGPyz7o5pVi1HoIAB4w2D5841+srniZPgUyFzxr9ZXPEv+BTIe+p+VDsvseUu/HLuxaC0EILQkxZi0HEG2jiFbKmLQcaNtQdYhBnMDrEJcLRiNpMgYUTZdFE6qw0WGR6f1KalFmppcOh0MzUSNGiJdUm/wBkQsokIdVnL1k6JDGm+TZqQ+iAdQCkaEvTNChxSHU0BXYlBmiltUsSITXBg8Si1M5cjNliUGpmb0Gp6HTTE5IzdhhBlaW9mIrpmGxXIrID0G1QkPaMuaNxYDQClQSpamdAAD/MwIM6h7J0LeZWPGL7mI82wXgrEb2S167+zXS3Y/0tbLvRzvpfy5nsnAXCkmFVnwTSMlklmW29YWubHH+41vVRV5r9HXJNTA8ZvqdLrUluyuCzT1vfuxwaYAA8gaJ8+ca/WVzxL/gU6HonGnRteksT3avUssnkdZWsxexsxZ+hEdydp6F9hgLFWSF6xzMfFI36cMzHQyN9aLzPcaW6uyuKg02kjzOoqlGbbXqxCC0EoLagwxNoW1BxqCWoOtaVMqwKag8xoljCTFGVSZJRHImFhWiGYIS2pVtPuFLJ4GIQJuH19DR0ofv5IQKNbQvakXp7uSGRfZk1aYEqJmXL2EuNBmNpJYhnSZpwQoAAgWgNWI+sg6B1cAZbE6uplsQranoV+rmhlsQp6mpprRacTD24CqniNVdqalLZrm7TYLtFDJGR3sLSaEiSRGhCZEgq0QqEl0Y2rC9SAZyPTOhrCq83lM00UUssL4G1pZmNldDmj1Xq56LyQ82Vpv8Aou4opYe2y25L2KyvhdCnZSz9dGo9F+g1ctU1EvElOWmkoZcuPT19SyvG5ZPYwMt8p2Dfafw1r9AfKbg32n8NZ/QeM8nqP25ezHN8fqjUgZb5TcG+0/hrP6DvymYN9p/DWf0B5S/9uXsw6kPqvc1BUcU4dBPUn7aKOVY4JpYXSsR7onoxVRWrqi5omhX/AClYP9p/D2f0EXFukLCpK88cdhXPkgmiiYkFhquc5ioiZqzLVSdemvjNPZJc/Rlc7K3Fpte54yxB1rTjGD7Iz2UmeZcQYwfYwVHESY4SiUivaJjiJkMIuGuWVWpmKzswXRrE1auZe0qgmnSLurWy+CGZdaPVVC6tfL1qWsUeXIRXgy5/02JbGGZOWTSrhgVG0dOIh0pY0lgAADh0AAAAS9uaFPiNHMuhuWNFQnCe1kWsmEv0deRQXKR6FfoGeu4fsbFGoKJQMPYqlfLXNbaobFVPSNeu4pcTOvhGHRF1LUIr6w5Gwjgq1jErGT3VxCwFymcwQeod6hL7EOwO7yDRFSMUkZKSAW2Ag5kGiM2MeZESGVyRHVKpTKZQI0cJKirkqKmT4KOwrO0qdZCirE2GoT4MP2LOth2wnO9Eo0lfWo7FxVokytQ29hZwU8vyM+28bhQR61Tb1IWdev6V9m45DW9K/wBO8lNjM+dmR2FWBDGDyICIdKWxhLAAAHDoAAAAAAAAAAAA3JGilZboZluJcxFJxm4nGjH28O2Kizhuxu7FNFKyxh+w/VqcFbgYOfDtiDLQ2NxPhuxAmw3Y0Yakg4GNfS2GXUzWyYZsMOwzYZWpIOBllph5GaVcL2BML2J+ZRBwM62mOspbGgbhexIjwvYg9SiPTM/HQ2JkOHbF/FhexPgwvYWnqg6ZRV8L2LODDNi5iw/IlxU9hGepySVRVwYd/ilhBQ/9J0ddEJDIRSdzZfGtEaKoiEqOuiajqNRDou5NlqikcyOgBEkAAAAAAAAAAAAAAAAAAAAAAAAA2+BFHADIECWmRJKOxdCVYilqsaAzz8P2GXYbsaN1dBC1ULVezmDOLhuwJhuxovJEOpUQl5hnNpQNw3Yfjw3YukqoLSFCDvZzaVkeHohIZVRCakaHeqhU7Gzu0jtgHGwjoEMs7g4jUQ6AHDoAAAAAAAAAAAAAAAAAAAB//9k="/>
          <p:cNvSpPr>
            <a:spLocks noChangeAspect="1" noChangeArrowheads="1"/>
          </p:cNvSpPr>
          <p:nvPr/>
        </p:nvSpPr>
        <p:spPr bwMode="auto">
          <a:xfrm>
            <a:off x="444501" y="-944563"/>
            <a:ext cx="2314575" cy="197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24588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0153">
            <a:off x="8269289" y="1227138"/>
            <a:ext cx="771525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55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utoUpdateAnimBg="0"/>
      <p:bldP spid="25613" grpId="0" autoUpdateAnimBg="0"/>
      <p:bldP spid="25614" grpId="0" autoUpdateAnimBg="0"/>
      <p:bldP spid="25615" grpId="0" autoUpdateAnimBg="0"/>
      <p:bldP spid="17" grpId="0" animBg="1" autoUpdateAnimBg="0"/>
      <p:bldP spid="18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279775" y="6356351"/>
            <a:ext cx="3505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 dirty="0" err="1" smtClean="0"/>
              <a:t>أ.د</a:t>
            </a:r>
            <a:r>
              <a:rPr lang="ar-DZ" dirty="0" smtClean="0"/>
              <a:t> </a:t>
            </a:r>
            <a:r>
              <a:rPr lang="ar-DZ" dirty="0" smtClean="0">
                <a:solidFill>
                  <a:schemeClr val="tx1"/>
                </a:solidFill>
              </a:rPr>
              <a:t>عيسى</a:t>
            </a:r>
            <a:r>
              <a:rPr lang="ar-DZ" dirty="0" smtClean="0"/>
              <a:t> </a:t>
            </a:r>
            <a:r>
              <a:rPr lang="ar-DZ" dirty="0" err="1" smtClean="0"/>
              <a:t>حيرش</a:t>
            </a:r>
            <a:endParaRPr lang="en-US" dirty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93775" y="6356351"/>
            <a:ext cx="1981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FBC0A61-E2F0-495A-A18B-073C0611ED72}" type="slidenum">
              <a:rPr lang="en-US" altLang="ar-SA" sz="1400">
                <a:solidFill>
                  <a:schemeClr val="tx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ar-SA" sz="1400">
              <a:solidFill>
                <a:schemeClr val="tx2"/>
              </a:solidFill>
            </a:endParaRPr>
          </a:p>
        </p:txBody>
      </p:sp>
      <p:sp>
        <p:nvSpPr>
          <p:cNvPr id="5" name="ZoneTexte 3"/>
          <p:cNvSpPr txBox="1">
            <a:spLocks noChangeArrowheads="1"/>
          </p:cNvSpPr>
          <p:nvPr/>
        </p:nvSpPr>
        <p:spPr bwMode="auto">
          <a:xfrm>
            <a:off x="3603625" y="1739900"/>
            <a:ext cx="45085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2800" dirty="0"/>
              <a:t>قابلية النتائج للإثبات</a:t>
            </a:r>
            <a:endParaRPr lang="fr-FR" altLang="en-US" sz="2800" dirty="0"/>
          </a:p>
        </p:txBody>
      </p:sp>
      <p:sp>
        <p:nvSpPr>
          <p:cNvPr id="6" name="ZoneTexte 4"/>
          <p:cNvSpPr txBox="1">
            <a:spLocks noChangeArrowheads="1"/>
          </p:cNvSpPr>
          <p:nvPr/>
        </p:nvSpPr>
        <p:spPr bwMode="auto">
          <a:xfrm>
            <a:off x="6075363" y="2941639"/>
            <a:ext cx="19288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2800" dirty="0"/>
              <a:t>التعميم</a:t>
            </a:r>
            <a:endParaRPr lang="fr-FR" altLang="en-US" sz="2800" dirty="0"/>
          </a:p>
        </p:txBody>
      </p:sp>
      <p:sp>
        <p:nvSpPr>
          <p:cNvPr id="7" name="ZoneTexte 5"/>
          <p:cNvSpPr txBox="1">
            <a:spLocks noChangeArrowheads="1"/>
          </p:cNvSpPr>
          <p:nvPr/>
        </p:nvSpPr>
        <p:spPr bwMode="auto">
          <a:xfrm>
            <a:off x="6075363" y="4276726"/>
            <a:ext cx="1928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2800" dirty="0"/>
              <a:t>التقدير (التنبؤ)</a:t>
            </a:r>
            <a:endParaRPr lang="fr-FR" altLang="en-US" sz="2800" dirty="0"/>
          </a:p>
        </p:txBody>
      </p:sp>
      <p:sp>
        <p:nvSpPr>
          <p:cNvPr id="8" name="ZoneTexte 6"/>
          <p:cNvSpPr txBox="1">
            <a:spLocks noChangeArrowheads="1"/>
          </p:cNvSpPr>
          <p:nvPr/>
        </p:nvSpPr>
        <p:spPr bwMode="auto">
          <a:xfrm>
            <a:off x="4851401" y="5360989"/>
            <a:ext cx="3178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2800"/>
              <a:t>الليونة (المرونة)</a:t>
            </a:r>
            <a:endParaRPr lang="fr-FR" altLang="en-US" sz="2800"/>
          </a:p>
        </p:txBody>
      </p:sp>
      <p:pic>
        <p:nvPicPr>
          <p:cNvPr id="19469" name="Picture 13" descr="https://encrypted-tbn0.gstatic.com/images?q=tbn:ANd9GcSGgGJyD4JjAr1BlQdn_4ta6HpAQADGw2PlaYsh64TeKOgq7ld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350" y="2514601"/>
            <a:ext cx="88900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AutoShape 15" descr="data:image/jpeg;base64,/9j/4AAQSkZJRgABAQAAAQABAAD/2wCEAAkGBxQPERUPEBAUEA8VEA8UEBQUEA8NFBQPFBQWFhQUFBQYHCggGBolGxQVITEhJSkrLi4uFx8zODMsNygtLiwBCgoKDg0OGhAQGywfHyIsLCwsLCwsLCwsLCwsLCwsLCwsLCwsLCwsLCwsLCwsLCwsLCwsLCwsLCwsLDc3LCw3K//AABEIARMAtwMBIgACEQEDEQH/xAAcAAACAwEBAQEAAAAAAAAAAAAAAQQFBgcDAgj/xAA6EAACAQMCAwUHAgUCBwAAAAAAAQIDBBEFIRIxUQYiQWFxEzKBkaGxwdHwBxQjQmJy4SQzQ1JTgrL/xAAaAQEAAwEBAQAAAAAAAAAAAAAAAwQFAgEG/8QAJBEBAQADAAICAgMAAwAAAAAAAAECAxEEEiExQVEiMmETQnH/2gAMAwEAAhEDEQA/AO4DEADEAAMBAAwEADAQAMBAAwEADAQAAAADEAAAAADAQAMBAAwEADAQAMBAAwEADAQMAyGSn1rWPYyVOOONrLzvheGx4W2oze7ln4Iiu7GXifHx88sfb8L/ACM8Laupxz8/U9iSXvyhs5eUwEB68MBAAwEADAQwABAABkCNqEmqU3H3lTm4+uHg8t4SdqFc6wlJwp95p9552T6eZ90tRl/cljyyjC6XqK5Z3zuaa2rqS5lKb7a08vExxx+mlhNSWVuj7KnTa+Hwvk+XqWuS3hl7TrP2Yel4YCA7cGJgDA5rr92/5+qs8nBL0UEWdnX2M32yzDUKj6uD+cIk7T6zcUZWd5nX0GrGXTj/AONjo1x3uHqvqv2y9MlpNTE4vzX6GsL3j5dxZPmYeuwwEBOqgYgAAAAGAgAYCAAFJDADjnaizlY3cor/AJcnx0/9LfL4ci00TU84TZpv4gaL/NW7nFf1aWZR84Y70fz8DnOjXGHh8zN36/TLsbnibv8Akw5XSbaplF9Z1uOPmtmYyxvPAvtMrtPP9r5kujZ8q3lafjq9GJMC6zAIYAcs/iFHF7606b+jX4PHTK+ME/tolK+aa/6dP7DsbeKXur5Iy9v963vHvNU6tLCpun0aZtUZO0SS2SXokjUW88xT8kWvG/MZ/m/cegABaUQMQAAAADAQAAAMBAMAPmSOO9q9NdneNRWKc+/DphvdfBnYzI/xI032lsq8V36Us/8ApLCf1wQ7sPbFY8bZ6bJ/qm0iCaTk9zRUZ+BiNF1DKRpbW6yUMcuNbPH2jWWFfK4XzX2JZnrWvhppl/SnxJNeKNDVn7Rkb9frk+gAGyVA5j217t9J/wCFP/5SPizuCT2/WbtJc/Zw4vm8FTbUJ+XPqZW7+9b3jfOqNXY1Mo1GmSzTXllGPsE4pZ+6NTos8xa8/wAE/j3+Sp5uP8erIAQy8zCAYAIBgAgGACAYAIBgAjyuqKqQlTksxlFxa8msHsJgcQ/l5WtxOhPnGbXqupf0KzWMbk3+J+lNcN5BeKjVx4YXdl+PkVuiycoJ/fqZm3D1ybnj7ffCVp7CTaL7TKmO4/VfkzWnycXvv+C3hWw01zRJqy58oPJ1+3wvgPijVUoprxPsvMpzbtIvaXlRvdJxj8opfqelnax/bImtVOG7q5/8kiVZ19jKyv8AOt7XLNc5+l7bU445fktdH2cl5L8lJb1C40mXfa/xLGm/yip5MvrVuADLzMIBgAgGACAYAAhgAgGACAYAQ9WsVcUZ0X/dFpf6vB/M5dpM3SlKjPaUZNfJnXDAdudM9lVjdQWIzxGp0U+afx3Kvk4dx9p+F3w9nMvW/l9Ua5ZUa2UZuhU8Swt7l+BSxyrTzxnGn027UXwPk+XqW5j4uTWcem5Z2+uYjiou8uib4i9q2STlZe/Te9xYztZHhvKmOsX84p/k+LGZNu6Uq1WdWUd5POM+Hgj1oaZ4p4RSzluVsaevKTCY39JlrPYuNJl/VXoyspWTj45+hYaSsVV6P7Euv4yivv5cK0IAhmiyCAYAIBgAgGACAAABiAAAAACJqdnGvSlSn7sovfo/B/Alnnce6/Q8s79vZeXsc1oWzjJ0n70ZOLfLkW1na4DWOGF3w5Tc6cJ4TTafutPp4P4k+nss+RnXCTKxsY7bcJl+zk1FYKuVym8eZKqMz7nio10Z5m91fK/pJYyfUJ8L8iLSqbI9EzyV3cOrKnLKPaxWKsX5v7EKye3xJiliUX0aZLPuK+f1Y0CAUWMvsoAAAAAAAMQAMBAAwEADEAMCs1jVFQWFjjfLy8ypd3OpFtyfL97GYutU/mLmc85jGbjFeS2/Bc0bvuteRQz3XLLn4aWvRMcO37S3ZQlibiuPC72MS5dSQqW3C+mzCjWTivREO1vlVy893L4ceK6nnx13O+v+It5JxeGZ6dTNaXqjX3EIyXejkoa+nLic4Sw21lPy8zjZjkl05Y/tJpPCSZ5yuu8ord5Pi9quEM4ba8snzo1BvvtZk/HouhDe94sSznVvZ1MRy+eeRLgnLd7LwR5afSSjl7vLJqZY4qXJaadccUeF819iZkoItxfEi4ta6ms+Pii1p2d/jWfu1+t7PpIAQE6AwEADAQwEAwAQDABCkNswPabtbUcnRtXw424+bbOM85jPl3hhc7yMIpStbmpQqe9GpJPz8Uy/t77PN+BjNXdf2zrV25yk1mePLCySra+ysZM7OfPY18LfXlae/wBZlTg0pbYeD00C7zFd5c15dTGarVcoLHn+/oLQ9Tw+Byw8fvB7yz5jqXGzldai21zX1I93QakllZx59TMwvnGOVUz8X9j3p6i6koucsNrffB1ls7HE1SL6FCXVfU9IwkuTS9Fgr6FziSSlxZ575FRrcbfFNx+ODnpxe0JcKxg9fbdEyupRzFYlnd7t/klQkOnqkxqtrke1pX9nLPg+foRFIbkeTKy9cZYSzjTxedxkHSq/FDD5x+xONLDL2nWXnj65WABgdOSABgIBgAgGICDrlb2dvUl/hL67HHdPu1OTm3zbx+DsWuW3tberTXN05Y9cbH5/hVlQqShLbEmvqVfJnV3w+fLefy0KseGSTMtrHZ2VHM6O8PGP6FnpepZ8S7VwpLBUlXri5s58SUZZ81jf4oi3Nt4xysb8kvyb7VOzsay44d2fVL79TKXNCVJunUWJeHR+h3M3Hp+lfbatKC4ZJvz4fvuWNLUm+HfPXfJ4OzUlyIVbTZJ/0858j34r2Wz7amx1PElvs18mWlhfx3ysvPic9p3EoPE8rz/UuLG6z4keWPHcsdEt79YSWxZULgxljXLy2uDmV7Z+mijITkV9G4Pb2otJFvpFbFRLrsaAxlKvwyT6NGyg8pPyRd8XLuPGd5mHMpf2YDAtKZAAwEAAADEAAzmX8QuzlOD9vjuTk845xl+UdNIGuabG6oToT5SWz/7ZLdNHGePtEmvP1y64JQpOL/pTUv8AF92XyfP4Fhbam1JJ7NPdPYqdcs3b1J0ZJ8cZNPKwQre+cdqi4o+HhKPpL8Mo5YdauGx06wvtj2vNLhdrkn989fIxOnX+cKM+JdOUl6x/TY02mat7Jriez8fAjnxeVLZLO4qDWdGqWqbxxQ6+KXmRtMqKXPrua3tZrsHaVE8OUoOEOuX4nLoX7pvO53J+kXt+2q1XTozjnxKHTbN1PclhpvHnufNbWJzjwck/eed8fg9dObpvMd/IZfR35XVpb1qfODkuq3LehV6txfRpr8Hlp+q5WzWejLqjqjxvD4pZIrHUtedGv0ln5kyNbqfLupSW0H8kjwlFvnt5czzjqVLdbzN/p8s0oPrCP2OZueNjoehVlKhDDziKT9S14l+bFPzZ/GVYAAF5nAYgAYCABgIYAIAAxfb/ALJq7g69NYrxXe/zivyji91bOEnFrdPB+nGjmP8AEXsnu7qjHuv34pcn19CDbh+Yt+Pt/wCtcthR8S2tq9RLHG2vPEvqRox8GWNrDJUyq7IgXNGU95Ny6dF6Ih3Fn3TSu3yRatvtjBzjlwuLJw226Ey1uXFhfW3BLPgyKngl+3H01dlWp1ElLaXVbMtaEZw3hUUl0exiraqWlveNeJHcXUybCF9PG6S+OT6/mGyhoXnmS1eZOLHcqw9oaPR9RdLDXxXVGVt5ZZb28jyZXG/DrLGZTldIs7lVYqcXs/o+h7GJ0fVHQnh+4/eX5NnTmpJSTymaOnbM4yd+m68v8egCAmQgAAAAAAAAAA+KkFJOLSaaaae+UfYAcp7cdjXRbr0Fmnzkubj/ALGPtamHh7H6EnBNNNZT5ryOXdtex7pSdxQWaXikt4/7FTdq/MX/AB9/f45KCE8o85vJCpV3HZns6mSnzi58PG+tONMz1a2aeDUU63gzxurNS3O8cuOMozEMxeHsSqU2Sq9i15kZ0eHwJZZUVlSqWX4lraJdclJTZZ2k8HOTrForRlnRkUtm2WtGRBViJcmW+g626XcnvD7FGpHw2MM7hex5nrmc5XSIalSaypoDnUblx2AuTy5z5ipfCn7dSEAFxnGAgAYCABiAABilHKw1lDADAdr+w6nmtbLEt3KC+8f0Ob16M6bcZJprqsH6HZz/ALfaRKn/AMRThGcH78WltJ+KfRlXbqn3FzRvv9a5mqzPeN1seFxqHh7NRfkv1ZArV3Lr9EQ+kWfarCdxnZDpxT58yspuXoidRpLm3k8s4dSqdmnyJFOzwK0ljYmwmcWuo96EcEqNQixkfcSOpYnU5n2RoM9YyOK7h1GB8VGB46ddAQG4+eMQAAAAAAAAAMQAB516MZxcJLii1hrqj0ADjnbXsq7efFFf03vF/h+ZialJxP0fqVjG4punNZT+afVHHO1XZydtNprMfB+DRV2YcXdW32nL9snBkyjNIhzhhnpRjF82/mQ2J4sYVUTaLIFCMVyLGjIjruJdGJKUSNCZ7e0I6kj74T0ieUZHomc13KJoZ8TkM8e9deAANtgGIAAYgABiAAAYgABiAAIGs6XC6puE1v8A2voyeB5Z17Lz5jhvaPQJUJuLXJv9ozFSDTP0Jr2jxuoYa7691/g5DruiOlNpxw08MrZ4cq5r2e0Z6jXwTqN0V9ahwnnGTRFcU0zaGncEmFcztO4JdK5I7i7mS9jWPWNQqKVfJLp1SOxJMk+TyI8FMDnjvrtYmAGywjEAAAIYAAmMAEAwAAAAAAABGT7b28XBScVxd7L9OQAR7P6pNX9nKNVgk9kUlRgBXW4+UyRRYAcV1EyjJk+2YwIamxS0wADl2//Z"/>
          <p:cNvSpPr>
            <a:spLocks noChangeAspect="1" noChangeArrowheads="1"/>
          </p:cNvSpPr>
          <p:nvPr/>
        </p:nvSpPr>
        <p:spPr bwMode="auto">
          <a:xfrm>
            <a:off x="3810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ar-SA" altLang="ar-SA" sz="1800">
              <a:latin typeface="Arial" panose="020B0604020202020204" pitchFamily="34" charset="0"/>
            </a:endParaRPr>
          </a:p>
        </p:txBody>
      </p:sp>
      <p:sp>
        <p:nvSpPr>
          <p:cNvPr id="26634" name="AutoShape 17" descr="data:image/jpeg;base64,/9j/4AAQSkZJRgABAQAAAQABAAD/2wCEAAkGBxQPERUPEBAUEA8VEA8UEBQUEA8NFBQPFBQWFhQUFBQYHCggGBolGxQVITEhJSkrLi4uFx8zODMsNygtLiwBCgoKDg0OGhAQGywfHyIsLCwsLCwsLCwsLCwsLCwsLCwsLCwsLCwsLCwsLCwsLCwsLCwsLCwsLCwsLDc3LCw3K//AABEIARMAtwMBIgACEQEDEQH/xAAcAAACAwEBAQEAAAAAAAAAAAAAAQQFBgcDAgj/xAA6EAACAQMCAwUHAgUCBwAAAAAAAQIDBBEFIRIxUQYiQWFxEzKBkaGxwdHwBxQjQmJy4SQzQ1JTgrL/xAAaAQEAAwEBAQAAAAAAAAAAAAAAAwQFAgEG/8QAJBEBAQADAAICAgMAAwAAAAAAAAECAxEEEiExQVEiMmETQnH/2gAMAwEAAhEDEQA/AO4DEADEAAMBAAwEADAQAMBAAwEADAQAAAADEAAAAADAQAMBAAwEADAQAMBAAwEADAQMAyGSn1rWPYyVOOONrLzvheGx4W2oze7ln4Iiu7GXifHx88sfb8L/ACM8Laupxz8/U9iSXvyhs5eUwEB68MBAAwEADAQwABAABkCNqEmqU3H3lTm4+uHg8t4SdqFc6wlJwp95p9552T6eZ90tRl/cljyyjC6XqK5Z3zuaa2rqS5lKb7a08vExxx+mlhNSWVuj7KnTa+Hwvk+XqWuS3hl7TrP2Yel4YCA7cGJgDA5rr92/5+qs8nBL0UEWdnX2M32yzDUKj6uD+cIk7T6zcUZWd5nX0GrGXTj/AONjo1x3uHqvqv2y9MlpNTE4vzX6GsL3j5dxZPmYeuwwEBOqgYgAAAAGAgAYCAAFJDADjnaizlY3cor/AJcnx0/9LfL4ci00TU84TZpv4gaL/NW7nFf1aWZR84Y70fz8DnOjXGHh8zN36/TLsbnibv8Akw5XSbaplF9Z1uOPmtmYyxvPAvtMrtPP9r5kujZ8q3lafjq9GJMC6zAIYAcs/iFHF7606b+jX4PHTK+ME/tolK+aa/6dP7DsbeKXur5Iy9v963vHvNU6tLCpun0aZtUZO0SS2SXokjUW88xT8kWvG/MZ/m/cegABaUQMQAAAADAQAAAMBAMAPmSOO9q9NdneNRWKc+/DphvdfBnYzI/xI032lsq8V36Us/8ApLCf1wQ7sPbFY8bZ6bJ/qm0iCaTk9zRUZ+BiNF1DKRpbW6yUMcuNbPH2jWWFfK4XzX2JZnrWvhppl/SnxJNeKNDVn7Rkb9frk+gAGyVA5j217t9J/wCFP/5SPizuCT2/WbtJc/Zw4vm8FTbUJ+XPqZW7+9b3jfOqNXY1Mo1GmSzTXllGPsE4pZ+6NTos8xa8/wAE/j3+Sp5uP8erIAQy8zCAYAIBgAgGACAYAIBgAjyuqKqQlTksxlFxa8msHsJgcQ/l5WtxOhPnGbXqupf0KzWMbk3+J+lNcN5BeKjVx4YXdl+PkVuiycoJ/fqZm3D1ybnj7ffCVp7CTaL7TKmO4/VfkzWnycXvv+C3hWw01zRJqy58oPJ1+3wvgPijVUoprxPsvMpzbtIvaXlRvdJxj8opfqelnax/bImtVOG7q5/8kiVZ19jKyv8AOt7XLNc5+l7bU445fktdH2cl5L8lJb1C40mXfa/xLGm/yip5MvrVuADLzMIBgAgGACAYAAhgAgGACAYAQ9WsVcUZ0X/dFpf6vB/M5dpM3SlKjPaUZNfJnXDAdudM9lVjdQWIzxGp0U+afx3Kvk4dx9p+F3w9nMvW/l9Ua5ZUa2UZuhU8Swt7l+BSxyrTzxnGn027UXwPk+XqW5j4uTWcem5Z2+uYjiou8uib4i9q2STlZe/Te9xYztZHhvKmOsX84p/k+LGZNu6Uq1WdWUd5POM+Hgj1oaZ4p4RSzluVsaevKTCY39JlrPYuNJl/VXoyspWTj45+hYaSsVV6P7Euv4yivv5cK0IAhmiyCAYAIBgAgGACAAABiAAAAACJqdnGvSlSn7sovfo/B/Alnnce6/Q8s79vZeXsc1oWzjJ0n70ZOLfLkW1na4DWOGF3w5Tc6cJ4TTafutPp4P4k+nss+RnXCTKxsY7bcJl+zk1FYKuVym8eZKqMz7nio10Z5m91fK/pJYyfUJ8L8iLSqbI9EzyV3cOrKnLKPaxWKsX5v7EKye3xJiliUX0aZLPuK+f1Y0CAUWMvsoAAAAAAAMQAMBAAwEADEAMCs1jVFQWFjjfLy8ypd3OpFtyfL97GYutU/mLmc85jGbjFeS2/Bc0bvuteRQz3XLLn4aWvRMcO37S3ZQlibiuPC72MS5dSQqW3C+mzCjWTivREO1vlVy893L4ceK6nnx13O+v+It5JxeGZ6dTNaXqjX3EIyXejkoa+nLic4Sw21lPy8zjZjkl05Y/tJpPCSZ5yuu8ord5Pi9quEM4ba8snzo1BvvtZk/HouhDe94sSznVvZ1MRy+eeRLgnLd7LwR5afSSjl7vLJqZY4qXJaadccUeF819iZkoItxfEi4ta6ms+Pii1p2d/jWfu1+t7PpIAQE6AwEADAQwEAwAQDABCkNswPabtbUcnRtXw424+bbOM85jPl3hhc7yMIpStbmpQqe9GpJPz8Uy/t77PN+BjNXdf2zrV25yk1mePLCySra+ysZM7OfPY18LfXlae/wBZlTg0pbYeD00C7zFd5c15dTGarVcoLHn+/oLQ9Tw+Byw8fvB7yz5jqXGzldai21zX1I93QakllZx59TMwvnGOVUz8X9j3p6i6koucsNrffB1ls7HE1SL6FCXVfU9IwkuTS9Fgr6FziSSlxZ575FRrcbfFNx+ODnpxe0JcKxg9fbdEyupRzFYlnd7t/klQkOnqkxqtrke1pX9nLPg+foRFIbkeTKy9cZYSzjTxedxkHSq/FDD5x+xONLDL2nWXnj65WABgdOSABgIBgAgGICDrlb2dvUl/hL67HHdPu1OTm3zbx+DsWuW3tberTXN05Y9cbH5/hVlQqShLbEmvqVfJnV3w+fLefy0KseGSTMtrHZ2VHM6O8PGP6FnpepZ8S7VwpLBUlXri5s58SUZZ81jf4oi3Nt4xysb8kvyb7VOzsay44d2fVL79TKXNCVJunUWJeHR+h3M3Hp+lfbatKC4ZJvz4fvuWNLUm+HfPXfJ4OzUlyIVbTZJ/0858j34r2Wz7amx1PElvs18mWlhfx3ysvPic9p3EoPE8rz/UuLG6z4keWPHcsdEt79YSWxZULgxljXLy2uDmV7Z+mijITkV9G4Pb2otJFvpFbFRLrsaAxlKvwyT6NGyg8pPyRd8XLuPGd5mHMpf2YDAtKZAAwEAAADEAAzmX8QuzlOD9vjuTk845xl+UdNIGuabG6oToT5SWz/7ZLdNHGePtEmvP1y64JQpOL/pTUv8AF92XyfP4Fhbam1JJ7NPdPYqdcs3b1J0ZJ8cZNPKwQre+cdqi4o+HhKPpL8Mo5YdauGx06wvtj2vNLhdrkn989fIxOnX+cKM+JdOUl6x/TY02mat7Jriez8fAjnxeVLZLO4qDWdGqWqbxxQ6+KXmRtMqKXPrua3tZrsHaVE8OUoOEOuX4nLoX7pvO53J+kXt+2q1XTozjnxKHTbN1PclhpvHnufNbWJzjwck/eed8fg9dObpvMd/IZfR35XVpb1qfODkuq3LehV6txfRpr8Hlp+q5WzWejLqjqjxvD4pZIrHUtedGv0ln5kyNbqfLupSW0H8kjwlFvnt5czzjqVLdbzN/p8s0oPrCP2OZueNjoehVlKhDDziKT9S14l+bFPzZ/GVYAAF5nAYgAYCABgIYAIAAxfb/ALJq7g69NYrxXe/zivyji91bOEnFrdPB+nGjmP8AEXsnu7qjHuv34pcn19CDbh+Yt+Pt/wCtcthR8S2tq9RLHG2vPEvqRox8GWNrDJUyq7IgXNGU95Ny6dF6Ih3Fn3TSu3yRatvtjBzjlwuLJw226Ey1uXFhfW3BLPgyKngl+3H01dlWp1ElLaXVbMtaEZw3hUUl0exiraqWlveNeJHcXUybCF9PG6S+OT6/mGyhoXnmS1eZOLHcqw9oaPR9RdLDXxXVGVt5ZZb28jyZXG/DrLGZTldIs7lVYqcXs/o+h7GJ0fVHQnh+4/eX5NnTmpJSTymaOnbM4yd+m68v8egCAmQgAAAAAAAAAA+KkFJOLSaaaae+UfYAcp7cdjXRbr0Fmnzkubj/ALGPtamHh7H6EnBNNNZT5ryOXdtex7pSdxQWaXikt4/7FTdq/MX/AB9/f45KCE8o85vJCpV3HZns6mSnzi58PG+tONMz1a2aeDUU63gzxurNS3O8cuOMozEMxeHsSqU2Sq9i15kZ0eHwJZZUVlSqWX4lraJdclJTZZ2k8HOTrForRlnRkUtm2WtGRBViJcmW+g626XcnvD7FGpHw2MM7hex5nrmc5XSIalSaypoDnUblx2AuTy5z5ipfCn7dSEAFxnGAgAYCABiAABilHKw1lDADAdr+w6nmtbLEt3KC+8f0Ob16M6bcZJprqsH6HZz/ALfaRKn/AMRThGcH78WltJ+KfRlXbqn3FzRvv9a5mqzPeN1seFxqHh7NRfkv1ZArV3Lr9EQ+kWfarCdxnZDpxT58yspuXoidRpLm3k8s4dSqdmnyJFOzwK0ljYmwmcWuo96EcEqNQixkfcSOpYnU5n2RoM9YyOK7h1GB8VGB46ddAQG4+eMQAAAAAAAAAMQAB516MZxcJLii1hrqj0ADjnbXsq7efFFf03vF/h+ZialJxP0fqVjG4punNZT+afVHHO1XZydtNprMfB+DRV2YcXdW32nL9snBkyjNIhzhhnpRjF82/mQ2J4sYVUTaLIFCMVyLGjIjruJdGJKUSNCZ7e0I6kj74T0ieUZHomc13KJoZ8TkM8e9deAANtgGIAAYgABiAAAYgABiAAIGs6XC6puE1v8A2voyeB5Z17Lz5jhvaPQJUJuLXJv9ozFSDTP0Jr2jxuoYa7691/g5DruiOlNpxw08MrZ4cq5r2e0Z6jXwTqN0V9ahwnnGTRFcU0zaGncEmFcztO4JdK5I7i7mS9jWPWNQqKVfJLp1SOxJMk+TyI8FMDnjvrtYmAGywjEAAAIYAAmMAEAwAAAAAAABGT7b28XBScVxd7L9OQAR7P6pNX9nKNVgk9kUlRgBXW4+UyRRYAcV1EyjJk+2YwIamxS0wADl2//Z"/>
          <p:cNvSpPr>
            <a:spLocks noChangeAspect="1" noChangeArrowheads="1"/>
          </p:cNvSpPr>
          <p:nvPr/>
        </p:nvSpPr>
        <p:spPr bwMode="auto">
          <a:xfrm>
            <a:off x="533400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ar-SA" altLang="ar-SA" sz="1800">
              <a:latin typeface="Arial" panose="020B0604020202020204" pitchFamily="34" charset="0"/>
            </a:endParaRPr>
          </a:p>
        </p:txBody>
      </p:sp>
      <p:pic>
        <p:nvPicPr>
          <p:cNvPr id="1947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850" y="1341439"/>
            <a:ext cx="871538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6" name="AutoShape 20" descr="data:image/jpeg;base64,/9j/4AAQSkZJRgABAQAAAQABAAD/2wCEAAkGBwgHBgkIBwgKCgkLDRYPDQwMDRsUFRAWIB0iIiAdHx8kKDQsJCYxJx8fLT0tMTU3Ojo6Iys/RD84QzQ5OjcBCgoKDQwNGg8PGjclHyU3Nzc3Nzc3Nzc3Nzc3Nzc3Nzc3Nzc3Nzc3Nzc3Nzc3Nzc3Nzc3Nzc3Nzc3Nzc3Nzc3N//AABEIANYAWwMBIgACEQEDEQH/xAAcAAACAwEBAQEAAAAAAAAAAAAABgQFBwMBAgj/xAA9EAABAwMBBQQHBQYHAAAAAAABAAIDBAURIQYSMVFxEyJBkQcUMmGBobEVI0JiwVKCstHS8DM0Q3KS4fH/xAAZAQACAwEAAAAAAAAAAAAAAAAABAIDBQH/xAAkEQACAgICAgEFAQAAAAAAAAAAAQIRAwQSITFBURMjMkJhIv/aAAwDAQACEQMRAD8A3FCEIAEIQgAShtXXVLah0UE74mxtGQw4yeab0obW0+7Vtl/DKzHxH9hU574dDeiovNUis2Q2sqX3htruUhkZNkQyu9oO47p5g4K0ELCrr2lJVR1NMd2aJ4ex3Ig5C2mzXCO62ymr4PYnjDscj4j4HIUdebkqZLdwqE7Xhk1CEJgSBCEIAEIQgAQhCABUu1UIktm+eMbwfPT9VdKFd2dpbpwR+HPkVDIriy3BLjli/wCmP3xpfvnHyTp6I6oyWCopXH/L1B3Rya4A/XeS9eoR31L9FNQIbvcaLOO1ibKB/tOD/Ekdd1M1d9XCzT0LxerRMUEIQgAQhCABCEIAFHrhmjmH5D9FIXCrGaaYfkP0XH4JR/JGYXlzS9zddVW7FVPq+29HgkCUviPQtP6gK5u0ZbKHZGOHBLdo+62wtcnOrjGergFmQ6mjd2knjZuQ4L1CFqGACEIQAIQhAAhCEAC5zDMLxzaV0VNeb19nOAEBlaBl+Dgjooykoq2ThGUnURQvWoxySfO/1W70U+cdnOx/k4FMVwuNPVkOgeTza4YLeoSnfH7zhjjhZfh2bWR3Gj9AjUZXqi2yf1m3Us/HtYWP8wCpS1kYQIQhAAhC8QB6vmR7WMLnHAHEqtrbxFTOLGNMjh78DPVUddtCZXiGRgia4gcc5KpnmhH2MY9bJNrrom3O+zRNLqZrWtHi4ZKUrvf5WuLqsNeyTRxaNQpN4c90YaDjok+9bzmEZPuSU8kpeTTjhx449Ls7VFK90gqIXN3X6hw4LyayetuyJHt06hV9hr8F9HKThurQeSZ4ZwGYbpgKHk60Oext2h9RpbTO/FZBEGDI/wAQDgR8PBNCxL1t9PtBb594jcqYyem8M/LK2wJ/BNyj36MrPjUJdHqEIV5QeKuuNxZC10UTsyEa4/Co93r5GvNPA4tx7bhx6KjmaAwu3iD+1nVK5c9WkPa+ryqUjhcJ2shGNXZ45S3dnyTMcdcgaYV08CqgLtN9pw4Dmq6oiy0pKuSNFy49ItqrdmpY5W6hzQ7zSpd4wN7ITFaZO2tQidxhcY/gOHyIVLemaOXfRyQg1s8lLXwyR65OCE+2xrpqZs027w0jZrk+8rPr2MGJxJx2mPktD2eafs6PJzopfqiHdlVe95jxKPaad7yW42+obV0NNUsOWzRNkB9xAKxW/syxy0z0dVnrmyNEScuhDoXfunT5YV+s+2hHbj4YzIQhOiQq1zgKqoLjqHlUN3qXdiGR8eYVxeu7W1GSPa8TzS8J43O7CRzfynKysn5M3sSqCZBt9aaKqJmP3Uvdf7uR+Cm1jd2Q44KvuEOjscFypbpGyJtPWP3d3Rr3cCORUekRdyLG11MdPVSRSENZMBgk6bw/n+i5XZjHb3eHRUt1q4Nx4L2uHgAVA2atFXdZnzVc03q2e6zfcQf+kL4OpNqipr6V1XVshj72HZJHBaBaY/V6CJnAhuD1X02yQ0/eYwAjA4LpKOyEhbozJIH1XVdEnGilvg0IPVNPoeqy6juVGTpFK2Rv7wIP8KT7vUAlzDrjgfcmT0RwyfaFdI0fdCFocfzF2n0Kt139wT2qcDUUIQtEzBe2gpmCZkxY074wcjxCp5mMMZDWAdAmW/x71G1w4tePoUuv1GBos/OqmzY1JcsaF2sY7v7zfnwS1coC9r2gdU9VEDS3hp4BQp7dC5hdIwE8kvVjL6M8tlklqqgNy/snP4Z0K0+30bKOBkUbcYHgF8UdBHDK3daBuN5eKsRoMKSv2dXXZEqeA6gqnrZt1kgPAnKsq154ckv3CXuu1UirJKhduEhdKG56LY/R9avszZ2Fz24mqfvXdD7I8vqsaex01W1jdS52Av0NTRiKnijAwGMDccsBX6se2zN2ZeEdUIQnRQi3CIz0crB7WMjqEqAjOU6YSzeaM01Tvsb91Icg8jySuxC1yHtLIk3B+yql48FHf3nNGM94KTKVzjYSd7h4BJGozrS6uOTrr9V9zO3QuUJw92PcB/fxXxVSglzfELqIyZX1kvil6vOd4gq1q5NTjj4qoqu9w4qwVnI57MUZrdpaCHGQZ2ud0b3j8gt1CQfRlZWME11kIMmTFGB+Hmfon9N4I8YmfmdyBCEK8pBcamBlRE6OQZa4LsvENWF14EmugdSzvhk4t4HmOajGTAwmjaKg9ZpO1jH3sQz1HilCRsg03Cs3Lj4So2cOf6kL9ny+fccMcDxXKol3skcSF6YHP5D4rlMzdGryT7lBI7KVlTVPwSqqoqCMqzuDO5kA4VBOSSdVyUqKWPvoqvGKuqtcjtJB20QPMaOHljyWlg5X56sdwfabzS1rT/hSBzve38Q8sr9BxSNlibJGQWOAc0jxBT2tPlGhLPGpWfaEITBQCEIQB44BwIPApNrqYRTyRkey4gdPBOaob/ABMyYD2xg9QqNiNxv4GtWdTr5F5sTQeGVwqGAk4GFMOGuXGcckkaDRQ1jO+WHVLNfGY5XAjCcrjDo2Vo14FLV6i17QKMvBW0UMq2r0bXT7R2Yhjccy0p7F3Qez8sD4LF5QnH0UXT1O+yUUjsR1jMDP7bckfLKnqz4zoWzxuJsSEIWmJAhCEACh3SDtqKQAd5veapi8OoXGrVHYvi7EmRuuQuMgyMqwuMHYVUkY4ZyOhUFwWa1To2U+UbIk4Doi0hLtwiBjc3kmSfRUVe3vOJ4FcISFKZmHFc6Kpkoa6GqhOJInh7T7wcqXXsxIeRVfKMKlPjIraP0dbayO4UFPWQnMc8bXt+IUlIXolu3rNpmt0jsyUr95g/I7+Rz5hPoWxCXKKZnSXF0CEIUiIIQhAFBtFHuzxS+Dmlp6j/1UcnBNd7gM1C4tGXM7w/X5JTfwSOeNTs0taV46+CLOdFU1jd5pCtJlX1A4qoskLdfHnOVUyN0wr+vZglUsww4qma7Ik7Y28Gx7QU9S5xEJduTDmw8fLQ/Bb80gtBByDwIX5okG6creNiK2aq2UtsszXOf2W6SfHdJaPkE5qTtOIpsR9jAhCE6LAhCEAeEZGqo6jZ9r5C6GcsaTndIzj5oQoyipeScJyg/8sgTbN1I4TQnrkKDNs1Vn/Vg/5H+SEKh4olyzTZXVWyNbKCGy0wzzc7+lVx9H9zmPdqaMfvO/pXiFB4oMPqyJtH6LJnStNwuUYi/E2Bh3j0J4eS0mgpIaCjhpKVgZDCwMY0eACEK/FjjDwimc5S8n/9k="/>
          <p:cNvSpPr>
            <a:spLocks noChangeAspect="1" noChangeArrowheads="1"/>
          </p:cNvSpPr>
          <p:nvPr/>
        </p:nvSpPr>
        <p:spPr bwMode="auto">
          <a:xfrm>
            <a:off x="685800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ar-SA" altLang="ar-SA" sz="1800">
              <a:latin typeface="Arial" panose="020B0604020202020204" pitchFamily="34" charset="0"/>
            </a:endParaRPr>
          </a:p>
        </p:txBody>
      </p:sp>
      <p:sp>
        <p:nvSpPr>
          <p:cNvPr id="26637" name="AutoShape 23" descr="data:image/jpeg;base64,/9j/4AAQSkZJRgABAQAAAQABAAD/2wBDAAkGBwgHBgkIBwgKCgkLDRYPDQwMDRsUFRAWIB0iIiAdHx8kKDQsJCYxJx8fLT0tMTU3Ojo6Iys/RD84QzQ5Ojf/2wBDAQoKCg0MDRoPDxo3JR8lNzc3Nzc3Nzc3Nzc3Nzc3Nzc3Nzc3Nzc3Nzc3Nzc3Nzc3Nzc3Nzc3Nzc3Nzc3Nzc3Nzf/wAARCABaAIYDASIAAhEBAxEB/8QAGwABAAIDAQEAAAAAAAAAAAAAAAUGAQIEAwf/xAAvEAACAgIABQIEBgIDAAAAAAAAAQIDBBEFEiExQRNRBiJhcTJSgZGh0SMkFEJi/8QAGQEBAAMBAQAAAAAAAAAAAAAAAAIDBAEF/8QAIBEAAwACAwADAQEAAAAAAAAAAAECAxESITETQWEEFP/aAAwDAQACEQMRAD8A+4gAAAAAAAAGAcXF7La8OUqt9H83L30cb0tnZnk0jtMlawOJWVyTbcoPvFssVVkbYKcHtMjFqvCzLhrG+zcAEyoAAAAAAAAAAAAAAAHNnZKxaHY1vrpfc6TyyaK8imVVsdxZx710dnW1vwjcbjEZT5bkkn/2j4JSMo2Q2mpRZWsrhluBNzi3ZR+bzH7/ANnrh5s6Ncr3F94+GZ5yOXqzZeCLXLEb8T4csWTvoX+KT6x/K/6NcLMnjzWtuD7xJii+rMqlFrutSiyEysd4VrrbbhJ7g37HLni+cksV818eT0sVdkbIKcHtM3IHhuY6bOSb/wAcv4J1Pa2n0L4vkjJlxPHWjIAJlYAAAAAAAAAAABiUlGLlJ6S7s56syi2XLGxb+vTZ6ZVTux7K0+VyjrfsVTLhmYdn+zW1DxOP4X+vgqyW5NGDFOTab0y3NKSaemn3IXiHDJVS9bFW4d5V+32PLC4jZCC+fmj7PqSdPEa59Jpxf7oi6jIuyXx5cL2iGhfytOL0120ds8urNxZVZK1ZFbjJeWb53D6shO/FlFT7yXiX9Mj9ckdFT5R19GhcMq39mFqHSPX6nfgZ7g/Tse4eH7EUus2t9DogoRWn137sjFtMsy41S0yyqSkk09r3MkFDJlVHVctL6MkMDNWRuEmudfyapyJ9HnXhqeztABYVAAAAAAAAAA1cVJNSSafho2MN6W2ARWZwWmzc8V+hZ7L8L/QjZ05mLv16Xy/nh8yf9Fk9WtvXqR/cy7IJbco6+5VWOWaIz3PT7K1TfzS6S8eGaZT5VvaSZLZtXD5t2ajG1LpKHRv7kNlVysXy+DNcuejbhtW960Yl6VFfPzr777kDxTjjhNV4+py9kzqv4bO+L3KUerXRkXk8GlCyFijvl7/+kVveujVPFekngZGdKCd9bjvr+JNEnh3ui6NilqSZFUSUYJbevBizImpdOxKHoqyymtH0Oi2N1MbI9pLZ6Fd+HuJxVSoueuvytlhXXqbppUjyLhy9GQASIAAAAAAA5OJ1W3YkoUa5+j0/P0OsHGtrR1PT2U+x5dUn62NcvqoNr90HlNJNwnr25WW/QKfh/TX/ALH9yVL/AJFliTjTa9+FBnjPNdbSurnW34mmi56NLaa7oOFsIzi/Els48H6dX9mvZKnVdCyG011NpxUodOp2cQ+HE258Ot9KXf05dY/p7ETdVn4S/wBrGkop/jj8y/goqKn00xmi/GeeRhJy5ovkb7tLaZxzonGXLtP6o6ZcQXJrnX32eFNnq2OW014RBelteHXj1+mu/UneFcTdeqr38nh+xD1Jy7rf1PTWuxfLafRluVS0y4pprae0/YFcwuJW40XCS5o+E32BesiMbw1ssgALCoAAAAAAAAAAAAGGk+jW/oZABD8V+HsHPqlqqNVr6qyC11+vuViWBZw670ciPK12a7SX0L+RXxJCMuF2uUU3FpptdupRlxzrZow5qT4/RA1TTWumj1aTRHYzel1Z2wfQqk10tGWlsGWCeiB//9k="/>
          <p:cNvSpPr>
            <a:spLocks noChangeAspect="1" noChangeArrowheads="1"/>
          </p:cNvSpPr>
          <p:nvPr/>
        </p:nvSpPr>
        <p:spPr bwMode="auto">
          <a:xfrm>
            <a:off x="838200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ar-SA" altLang="ar-SA" sz="1800">
              <a:latin typeface="Arial" panose="020B0604020202020204" pitchFamily="34" charset="0"/>
            </a:endParaRPr>
          </a:p>
        </p:txBody>
      </p:sp>
      <p:pic>
        <p:nvPicPr>
          <p:cNvPr id="19480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639" y="3811589"/>
            <a:ext cx="16224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2" name="Picture 26" descr="https://encrypted-tbn1.gstatic.com/images?q=tbn:ANd9GcS080RRaW3BAIf9tq3wB0jtcBM-2jDMUUzRyvkwdpZpn1Gl7sn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850" y="4900614"/>
            <a:ext cx="1098550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39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9596" y="285728"/>
            <a:ext cx="8229600" cy="91440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DZ" sz="29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صفات الباحث</a:t>
            </a:r>
            <a:endParaRPr lang="fr-FR" sz="29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627" name="ZoneTexte 2"/>
          <p:cNvSpPr txBox="1">
            <a:spLocks noChangeArrowheads="1"/>
          </p:cNvSpPr>
          <p:nvPr/>
        </p:nvSpPr>
        <p:spPr bwMode="auto">
          <a:xfrm>
            <a:off x="4524375" y="1643063"/>
            <a:ext cx="2228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b="1">
                <a:latin typeface="Arial" panose="020B0604020202020204" pitchFamily="34" charset="0"/>
              </a:rPr>
              <a:t>صفات علمية</a:t>
            </a:r>
            <a:endParaRPr lang="fr-FR" altLang="en-US" sz="3200" b="1">
              <a:latin typeface="Arial" panose="020B0604020202020204" pitchFamily="34" charset="0"/>
            </a:endParaRPr>
          </a:p>
        </p:txBody>
      </p:sp>
      <p:sp>
        <p:nvSpPr>
          <p:cNvPr id="26628" name="ZoneTexte 3"/>
          <p:cNvSpPr txBox="1">
            <a:spLocks noChangeArrowheads="1"/>
          </p:cNvSpPr>
          <p:nvPr/>
        </p:nvSpPr>
        <p:spPr bwMode="auto">
          <a:xfrm>
            <a:off x="7381876" y="2662238"/>
            <a:ext cx="2143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DZ" altLang="en-US" sz="3200" b="1">
                <a:latin typeface="Arial" panose="020B0604020202020204" pitchFamily="34" charset="0"/>
              </a:rPr>
              <a:t>صفات خلقية</a:t>
            </a:r>
            <a:endParaRPr lang="fr-FR" altLang="en-US" sz="3200" b="1">
              <a:latin typeface="Arial" panose="020B0604020202020204" pitchFamily="34" charset="0"/>
            </a:endParaRPr>
          </a:p>
        </p:txBody>
      </p:sp>
      <p:sp>
        <p:nvSpPr>
          <p:cNvPr id="12" name="Lune 11"/>
          <p:cNvSpPr/>
          <p:nvPr/>
        </p:nvSpPr>
        <p:spPr>
          <a:xfrm rot="10800000">
            <a:off x="5024438" y="3571876"/>
            <a:ext cx="3143272" cy="2643206"/>
          </a:xfrm>
          <a:prstGeom prst="moon">
            <a:avLst/>
          </a:prstGeom>
          <a:solidFill>
            <a:srgbClr val="00B0F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Lune 12"/>
          <p:cNvSpPr/>
          <p:nvPr/>
        </p:nvSpPr>
        <p:spPr>
          <a:xfrm rot="10800000">
            <a:off x="1809751" y="2143125"/>
            <a:ext cx="2786063" cy="2286000"/>
          </a:xfrm>
          <a:prstGeom prst="mo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2166939" y="1285876"/>
            <a:ext cx="1571625" cy="128587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DZ" dirty="0">
                <a:solidFill>
                  <a:schemeClr val="tx1"/>
                </a:solidFill>
              </a:rPr>
              <a:t>وضوح التفكير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3095626" y="2071689"/>
            <a:ext cx="1571625" cy="128587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DZ" dirty="0">
                <a:solidFill>
                  <a:schemeClr val="tx1"/>
                </a:solidFill>
              </a:rPr>
              <a:t>المعرفة السابقة حول الموضوع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2309814" y="3000376"/>
            <a:ext cx="1571625" cy="128587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DZ" dirty="0">
                <a:solidFill>
                  <a:schemeClr val="tx1"/>
                </a:solidFill>
              </a:rPr>
              <a:t>عدم الإكثار من الاقتباس والحشو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5667380" y="2857496"/>
            <a:ext cx="1571636" cy="12858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DZ" dirty="0">
                <a:solidFill>
                  <a:schemeClr val="tx1"/>
                </a:solidFill>
              </a:rPr>
              <a:t>الصبر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663" name="ZoneTexte 21"/>
          <p:cNvSpPr txBox="1">
            <a:spLocks noChangeArrowheads="1"/>
          </p:cNvSpPr>
          <p:nvPr/>
        </p:nvSpPr>
        <p:spPr bwMode="auto">
          <a:xfrm>
            <a:off x="3738564" y="5857875"/>
            <a:ext cx="2714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en-US" sz="1800">
              <a:latin typeface="Arial" panose="020B0604020202020204" pitchFamily="34" charset="0"/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6524636" y="3714752"/>
            <a:ext cx="1571636" cy="12858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DZ" dirty="0">
                <a:solidFill>
                  <a:schemeClr val="tx1"/>
                </a:solidFill>
              </a:rPr>
              <a:t>الصدق والأمانة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667" name="ZoneTexte 23"/>
          <p:cNvSpPr txBox="1">
            <a:spLocks noChangeArrowheads="1"/>
          </p:cNvSpPr>
          <p:nvPr/>
        </p:nvSpPr>
        <p:spPr bwMode="auto">
          <a:xfrm>
            <a:off x="3381376" y="6357939"/>
            <a:ext cx="2714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en-US" sz="1800">
              <a:latin typeface="Arial" panose="020B0604020202020204" pitchFamily="34" charset="0"/>
            </a:endParaRPr>
          </a:p>
        </p:txBody>
      </p:sp>
      <p:sp>
        <p:nvSpPr>
          <p:cNvPr id="25" name="Ellipse 24"/>
          <p:cNvSpPr/>
          <p:nvPr/>
        </p:nvSpPr>
        <p:spPr>
          <a:xfrm>
            <a:off x="5667380" y="4714884"/>
            <a:ext cx="1571636" cy="12858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DZ" dirty="0">
                <a:solidFill>
                  <a:schemeClr val="tx1"/>
                </a:solidFill>
              </a:rPr>
              <a:t>الموضوعية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" name="Espace réservé du pied de page 26"/>
          <p:cNvSpPr>
            <a:spLocks noGrp="1"/>
          </p:cNvSpPr>
          <p:nvPr>
            <p:ph type="ftr" sz="quarter" idx="4294967295"/>
          </p:nvPr>
        </p:nvSpPr>
        <p:spPr>
          <a:xfrm>
            <a:off x="3279775" y="6356351"/>
            <a:ext cx="3505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>
                <a:solidFill>
                  <a:schemeClr val="tx1"/>
                </a:solidFill>
              </a:rPr>
              <a:t>أ.د عيسى حيرش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672" name="Espace réservé du numéro de diapositive 28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93775" y="6356351"/>
            <a:ext cx="1981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E2F152B-3C2B-46CC-97DC-2B39C8A2B458}" type="slidenum">
              <a:rPr lang="en-US" altLang="ar-SA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ar-SA" sz="1400"/>
          </a:p>
        </p:txBody>
      </p:sp>
    </p:spTree>
    <p:extLst>
      <p:ext uri="{BB962C8B-B14F-4D97-AF65-F5344CB8AC3E}">
        <p14:creationId xmlns:p14="http://schemas.microsoft.com/office/powerpoint/2010/main" val="408828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DZ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صعوبة البحث في العلوم الاجتماعية</a:t>
            </a:r>
            <a:endParaRPr lang="fr-FR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3279775" y="6356351"/>
            <a:ext cx="3505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ar-DZ" dirty="0" err="1">
                <a:solidFill>
                  <a:schemeClr val="tx1"/>
                </a:solidFill>
              </a:rPr>
              <a:t>أ.د</a:t>
            </a:r>
            <a:r>
              <a:rPr lang="ar-DZ" dirty="0">
                <a:solidFill>
                  <a:schemeClr val="tx1"/>
                </a:solidFill>
              </a:rPr>
              <a:t> عيسى </a:t>
            </a:r>
            <a:r>
              <a:rPr lang="ar-DZ" dirty="0" err="1">
                <a:solidFill>
                  <a:schemeClr val="tx1"/>
                </a:solidFill>
              </a:rPr>
              <a:t>حيرش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700" name="Espace réservé du numéro de diapositive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93775" y="6356351"/>
            <a:ext cx="1981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C0D7993-3E15-4755-991E-A6EDDDEC8C3F}" type="slidenum">
              <a:rPr lang="en-US" altLang="ar-SA" sz="1400">
                <a:solidFill>
                  <a:schemeClr val="tx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ar-SA" sz="1400">
              <a:solidFill>
                <a:schemeClr val="tx2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930832" y="1961460"/>
            <a:ext cx="3286148" cy="57150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DZ" sz="2800" dirty="0">
                <a:solidFill>
                  <a:schemeClr val="tx1"/>
                </a:solidFill>
              </a:rPr>
              <a:t>تعقيد الظواهر الاجتماعية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1952604" y="2928935"/>
            <a:ext cx="3286148" cy="57150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DZ" sz="2800" dirty="0">
                <a:solidFill>
                  <a:schemeClr val="tx1"/>
                </a:solidFill>
              </a:rPr>
              <a:t>تأثير الباحث بالميول 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952604" y="3929066"/>
            <a:ext cx="3286148" cy="57150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DZ" sz="2400" dirty="0">
                <a:solidFill>
                  <a:schemeClr val="tx1"/>
                </a:solidFill>
              </a:rPr>
              <a:t>عدم استخدام الطرق المخ</a:t>
            </a:r>
            <a:r>
              <a:rPr lang="ar-SA" sz="2400" dirty="0">
                <a:solidFill>
                  <a:schemeClr val="tx1"/>
                </a:solidFill>
              </a:rPr>
              <a:t>ت</a:t>
            </a:r>
            <a:r>
              <a:rPr lang="ar-DZ" sz="2400" dirty="0">
                <a:solidFill>
                  <a:schemeClr val="tx1"/>
                </a:solidFill>
              </a:rPr>
              <a:t>برية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1952604" y="4857760"/>
            <a:ext cx="3286148" cy="57150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DZ" sz="2800" dirty="0">
                <a:solidFill>
                  <a:schemeClr val="tx1"/>
                </a:solidFill>
              </a:rPr>
              <a:t>صعوبة تعميم النتائج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9" name="Heptagone 8"/>
          <p:cNvSpPr/>
          <p:nvPr/>
        </p:nvSpPr>
        <p:spPr>
          <a:xfrm>
            <a:off x="5453064" y="1857376"/>
            <a:ext cx="928687" cy="714375"/>
          </a:xfrm>
          <a:prstGeom prst="heptag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DZ" dirty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Heptagone 9"/>
          <p:cNvSpPr/>
          <p:nvPr/>
        </p:nvSpPr>
        <p:spPr>
          <a:xfrm>
            <a:off x="5453064" y="2786064"/>
            <a:ext cx="928687" cy="714375"/>
          </a:xfrm>
          <a:prstGeom prst="heptag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DZ" dirty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Heptagone 10"/>
          <p:cNvSpPr/>
          <p:nvPr/>
        </p:nvSpPr>
        <p:spPr>
          <a:xfrm>
            <a:off x="5453064" y="3786189"/>
            <a:ext cx="928687" cy="714375"/>
          </a:xfrm>
          <a:prstGeom prst="heptag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DZ" dirty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Heptagone 11"/>
          <p:cNvSpPr/>
          <p:nvPr/>
        </p:nvSpPr>
        <p:spPr>
          <a:xfrm>
            <a:off x="5453064" y="4714876"/>
            <a:ext cx="928687" cy="714375"/>
          </a:xfrm>
          <a:prstGeom prst="heptag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DZ" dirty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3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11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327</Words>
  <Application>Microsoft Office PowerPoint</Application>
  <PresentationFormat>A4 Paper (210x297 mm)</PresentationFormat>
  <Paragraphs>95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ae_AlMateen</vt:lpstr>
      <vt:lpstr>AL-Battar</vt:lpstr>
      <vt:lpstr>AL-Mohanad Bold</vt:lpstr>
      <vt:lpstr>Arial</vt:lpstr>
      <vt:lpstr>AYM Wadiy S_U normal.</vt:lpstr>
      <vt:lpstr>Calibri</vt:lpstr>
      <vt:lpstr>Gill Sans MT</vt:lpstr>
      <vt:lpstr>Times New Roman</vt:lpstr>
      <vt:lpstr>Wingdings</vt:lpstr>
      <vt:lpstr>Office Theme</vt:lpstr>
      <vt:lpstr>PowerPoint Presentation</vt:lpstr>
      <vt:lpstr>PowerPoint Presentation</vt:lpstr>
      <vt:lpstr>الفصل 1:  طبيعة البحث العلمي </vt:lpstr>
      <vt:lpstr>مفهوم المعرفة والبحث العلمي </vt:lpstr>
      <vt:lpstr>PowerPoint Presentation</vt:lpstr>
      <vt:lpstr>PowerPoint Presentation</vt:lpstr>
      <vt:lpstr>أهم ميزات المنهج العلمي</vt:lpstr>
      <vt:lpstr>PowerPoint Presentation</vt:lpstr>
      <vt:lpstr>صفات الباحث</vt:lpstr>
      <vt:lpstr>صعوبة البحث في العلوم الاجتماعية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107</cp:revision>
  <dcterms:created xsi:type="dcterms:W3CDTF">2009-10-14T19:14:34Z</dcterms:created>
  <dcterms:modified xsi:type="dcterms:W3CDTF">2015-09-07T03:19:11Z</dcterms:modified>
</cp:coreProperties>
</file>