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299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110" d="100"/>
          <a:sy n="110" d="100"/>
        </p:scale>
        <p:origin x="82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6E08B8F3-F6F1-4BC5-B11C-8961E823CAE5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3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21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5B64BAFA-AC7D-45C6-BB22-2BB580C5E45A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6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575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A144DC5A-8007-4F2E-A2BD-072F8EFCB889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7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008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035E1BEC-EFD1-4482-AA4C-77F02031EB0A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8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14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584B3937-6E0C-4230-BCB6-9C0FE4DA0584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9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643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17C5591D-DBEA-4CBB-8C05-E27C9885BB14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10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40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4B9DF462-BDDC-4CB9-8928-355F11A43AC5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11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97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567A91E5-9760-41A1-A79C-47354018C8C2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12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067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80C3E311-5D01-42A0-ADF8-5327E244462C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13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105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3C6DDCE7-E225-4B9A-AFB9-C40A3F354A27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14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94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1A3FC714-BEA3-4F2C-8AA9-3D5FCB816B24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15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20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84ADF1AB-55B4-408F-B703-5F256616AADD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16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753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13F22F2F-AC18-408A-8127-DB51B995080E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17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478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8261A9F5-1543-43B5-8C32-90D89827536F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18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904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/>
          </a:p>
        </p:txBody>
      </p:sp>
      <p:sp>
        <p:nvSpPr>
          <p:cNvPr id="378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620486A3-5D8F-446F-9B55-CA4A2ECBE07D}" type="slidenum">
              <a:rPr lang="ar-SA" altLang="en-US">
                <a:solidFill>
                  <a:prstClr val="black"/>
                </a:solidFill>
                <a:latin typeface="Arial" panose="020B0604020202020204" pitchFamily="34" charset="0"/>
              </a:rPr>
              <a:pPr algn="l" rtl="0" eaLnBrk="1" hangingPunct="1">
                <a:spcBef>
                  <a:spcPct val="0"/>
                </a:spcBef>
              </a:pPr>
              <a:t>19</a:t>
            </a:fld>
            <a:endParaRPr lang="ar-SA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83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 والرابعة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>
                <a:solidFill>
                  <a:schemeClr val="tx1"/>
                </a:solidFill>
                <a:cs typeface="Arial" pitchFamily="34" charset="0"/>
              </a:rPr>
              <a:t>مراحل وأنواع البحث العلمي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809625" y="285751"/>
            <a:ext cx="8229600" cy="792163"/>
          </a:xfrm>
        </p:spPr>
        <p:txBody>
          <a:bodyPr/>
          <a:lstStyle/>
          <a:p>
            <a:pPr eaLnBrk="1" hangingPunct="1"/>
            <a:r>
              <a:rPr lang="ar-SA" altLang="en-US" smtClean="0">
                <a:solidFill>
                  <a:srgbClr val="000000"/>
                </a:solidFill>
              </a:rPr>
              <a:t>مراحل البحث العلمي</a:t>
            </a: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99" name="مربع نص 43"/>
          <p:cNvSpPr txBox="1">
            <a:spLocks noChangeArrowheads="1"/>
          </p:cNvSpPr>
          <p:nvPr/>
        </p:nvSpPr>
        <p:spPr bwMode="auto">
          <a:xfrm>
            <a:off x="4800600" y="1416845"/>
            <a:ext cx="4500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b="1">
                <a:solidFill>
                  <a:srgbClr val="000000"/>
                </a:solidFill>
              </a:rPr>
              <a:t>1- الشعور بالمشكلة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051300" y="2530289"/>
            <a:ext cx="2647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كم طالب في القاعة ؟ 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181600" y="3191482"/>
            <a:ext cx="1517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كم </a:t>
            </a:r>
            <a:r>
              <a:rPr lang="ar-DZ" altLang="en-US" sz="2800" dirty="0">
                <a:solidFill>
                  <a:srgbClr val="000000"/>
                </a:solidFill>
              </a:rPr>
              <a:t>الساعة ؟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76400" y="4149842"/>
            <a:ext cx="4572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هل الحياة في الريف أفضل من الحياة في المدينة ؟ 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03450" y="5181600"/>
            <a:ext cx="4044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هل الدراسة ضرورية في الحياة ؟ 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974276" y="2590800"/>
            <a:ext cx="23791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 smtClean="0">
                <a:solidFill>
                  <a:srgbClr val="000000"/>
                </a:solidFill>
              </a:rPr>
              <a:t>ما الفرق بين سؤالنا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400800" y="4176674"/>
            <a:ext cx="1003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 smtClean="0">
                <a:solidFill>
                  <a:srgbClr val="000000"/>
                </a:solidFill>
              </a:rPr>
              <a:t>وسؤالنا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3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384550" y="6477001"/>
            <a:ext cx="31369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FFFFFF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99153E0A-D989-4E71-95DC-1AC73BE6E01F}" type="slidenum">
              <a:rPr lang="ar-SA" altLang="en-US" sz="1400">
                <a:solidFill>
                  <a:srgbClr val="FFFFFF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" name="مربع نص 45"/>
          <p:cNvSpPr txBox="1">
            <a:spLocks noChangeArrowheads="1"/>
          </p:cNvSpPr>
          <p:nvPr/>
        </p:nvSpPr>
        <p:spPr bwMode="auto">
          <a:xfrm>
            <a:off x="6176963" y="1697039"/>
            <a:ext cx="1778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: </a:t>
            </a:r>
            <a:r>
              <a:rPr lang="ar-SA" altLang="en-US" b="1">
                <a:solidFill>
                  <a:srgbClr val="000000"/>
                </a:solidFill>
              </a:rPr>
              <a:t>السؤال</a:t>
            </a:r>
          </a:p>
        </p:txBody>
      </p:sp>
      <p:sp>
        <p:nvSpPr>
          <p:cNvPr id="6" name="مربع نص 46"/>
          <p:cNvSpPr txBox="1">
            <a:spLocks noChangeArrowheads="1"/>
          </p:cNvSpPr>
          <p:nvPr/>
        </p:nvSpPr>
        <p:spPr bwMode="auto">
          <a:xfrm>
            <a:off x="3729038" y="1711325"/>
            <a:ext cx="27860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عنده إجابة بسيطة</a:t>
            </a:r>
          </a:p>
        </p:txBody>
      </p:sp>
      <p:sp>
        <p:nvSpPr>
          <p:cNvPr id="7" name="مربع نص 49"/>
          <p:cNvSpPr txBox="1">
            <a:spLocks noChangeArrowheads="1"/>
          </p:cNvSpPr>
          <p:nvPr/>
        </p:nvSpPr>
        <p:spPr bwMode="auto">
          <a:xfrm>
            <a:off x="1639889" y="3284539"/>
            <a:ext cx="57864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أمثلة : كم طالب في القاعة ؟  ما عمرك ؟ في أي سنة تدرس ؟ ما هي أنواع الزواحف؟ ...</a:t>
            </a:r>
          </a:p>
        </p:txBody>
      </p:sp>
    </p:spTree>
    <p:extLst>
      <p:ext uri="{BB962C8B-B14F-4D97-AF65-F5344CB8AC3E}">
        <p14:creationId xmlns:p14="http://schemas.microsoft.com/office/powerpoint/2010/main" val="302936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408114" y="6477000"/>
            <a:ext cx="7659687" cy="381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303E474F-D977-4CCE-9CA5-569BCA8145CD}" type="slidenum">
              <a:rPr lang="ar-SA" altLang="en-US" sz="1400">
                <a:solidFill>
                  <a:srgbClr val="FFFFFF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148" name="عنصر نائب لرقم الشريحة 8"/>
          <p:cNvSpPr txBox="1">
            <a:spLocks/>
          </p:cNvSpPr>
          <p:nvPr/>
        </p:nvSpPr>
        <p:spPr bwMode="auto">
          <a:xfrm>
            <a:off x="6934200" y="6477001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305425CC-3875-4710-80F6-D095DA131A47}" type="slidenum">
              <a:rPr lang="ar-SA" altLang="en-US" sz="1400">
                <a:solidFill>
                  <a:srgbClr val="FFFFFF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125" name="مربع نص 44"/>
          <p:cNvSpPr txBox="1">
            <a:spLocks noChangeArrowheads="1"/>
          </p:cNvSpPr>
          <p:nvPr/>
        </p:nvSpPr>
        <p:spPr bwMode="auto">
          <a:xfrm>
            <a:off x="7181850" y="1466851"/>
            <a:ext cx="1809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b="1" dirty="0">
                <a:solidFill>
                  <a:srgbClr val="000000"/>
                </a:solidFill>
              </a:rPr>
              <a:t>المشكلة</a:t>
            </a:r>
            <a:r>
              <a:rPr lang="ar-SA" altLang="en-US" sz="2800" dirty="0">
                <a:solidFill>
                  <a:srgbClr val="000000"/>
                </a:solidFill>
              </a:rPr>
              <a:t> : </a:t>
            </a:r>
          </a:p>
        </p:txBody>
      </p:sp>
      <p:sp>
        <p:nvSpPr>
          <p:cNvPr id="5126" name="مربع نص 47"/>
          <p:cNvSpPr txBox="1">
            <a:spLocks noChangeArrowheads="1"/>
          </p:cNvSpPr>
          <p:nvPr/>
        </p:nvSpPr>
        <p:spPr bwMode="auto">
          <a:xfrm>
            <a:off x="398464" y="1500189"/>
            <a:ext cx="2643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تحتاج إلى تفكير</a:t>
            </a:r>
          </a:p>
        </p:txBody>
      </p:sp>
      <p:sp>
        <p:nvSpPr>
          <p:cNvPr id="5127" name="مربع نص 48"/>
          <p:cNvSpPr txBox="1">
            <a:spLocks noChangeArrowheads="1"/>
          </p:cNvSpPr>
          <p:nvPr/>
        </p:nvSpPr>
        <p:spPr bwMode="auto">
          <a:xfrm>
            <a:off x="3683000" y="1500189"/>
            <a:ext cx="3498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تحتاج الإجابة عن أسئلة كثيرة</a:t>
            </a:r>
          </a:p>
        </p:txBody>
      </p:sp>
      <p:sp>
        <p:nvSpPr>
          <p:cNvPr id="5128" name="مربع نص 51"/>
          <p:cNvSpPr txBox="1">
            <a:spLocks noChangeArrowheads="1"/>
          </p:cNvSpPr>
          <p:nvPr/>
        </p:nvSpPr>
        <p:spPr bwMode="auto">
          <a:xfrm>
            <a:off x="1395414" y="2940050"/>
            <a:ext cx="5786437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أمثلة : هل الحياة في الريف أفضل من الحياة في المدينة ؟ هل الدراسة ضرورية في الحياة ؟ كيف ترى العمل ؟ </a:t>
            </a:r>
          </a:p>
        </p:txBody>
      </p:sp>
      <p:sp>
        <p:nvSpPr>
          <p:cNvPr id="5129" name="مربع نص 52"/>
          <p:cNvSpPr txBox="1">
            <a:spLocks noChangeArrowheads="1"/>
          </p:cNvSpPr>
          <p:nvPr/>
        </p:nvSpPr>
        <p:spPr bwMode="auto">
          <a:xfrm>
            <a:off x="7462474" y="4956176"/>
            <a:ext cx="1516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b="1">
                <a:solidFill>
                  <a:srgbClr val="000000"/>
                </a:solidFill>
              </a:rPr>
              <a:t>الإشكالية</a:t>
            </a:r>
            <a:r>
              <a:rPr lang="ar-SA" altLang="en-US" sz="2800">
                <a:solidFill>
                  <a:srgbClr val="000000"/>
                </a:solidFill>
              </a:rPr>
              <a:t> :</a:t>
            </a:r>
          </a:p>
        </p:txBody>
      </p:sp>
      <p:sp>
        <p:nvSpPr>
          <p:cNvPr id="5130" name="مربع نص 53"/>
          <p:cNvSpPr txBox="1">
            <a:spLocks noChangeArrowheads="1"/>
          </p:cNvSpPr>
          <p:nvPr/>
        </p:nvSpPr>
        <p:spPr bwMode="auto">
          <a:xfrm>
            <a:off x="1681164" y="4956176"/>
            <a:ext cx="5214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كتابة المشكلة في شكل عدد من التساؤلات</a:t>
            </a:r>
          </a:p>
        </p:txBody>
      </p:sp>
      <p:sp>
        <p:nvSpPr>
          <p:cNvPr id="12" name="سهم إلى اليسار 50"/>
          <p:cNvSpPr/>
          <p:nvPr/>
        </p:nvSpPr>
        <p:spPr bwMode="auto">
          <a:xfrm>
            <a:off x="3040969" y="1195219"/>
            <a:ext cx="571500" cy="103935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4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  <p:bldP spid="5127" grpId="0"/>
      <p:bldP spid="5128" grpId="0"/>
      <p:bldP spid="5129" grpId="0"/>
      <p:bldP spid="51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ACAF512D-50C5-4F7D-B763-0EB3D41AC013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6147" name="مربع نص 3"/>
          <p:cNvSpPr txBox="1">
            <a:spLocks noChangeArrowheads="1"/>
          </p:cNvSpPr>
          <p:nvPr/>
        </p:nvSpPr>
        <p:spPr bwMode="auto">
          <a:xfrm>
            <a:off x="628015" y="2833689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الإشكالية أساسية للبحث (لا بحث بدون إشكالية)</a:t>
            </a:r>
          </a:p>
        </p:txBody>
      </p:sp>
      <p:sp>
        <p:nvSpPr>
          <p:cNvPr id="6148" name="مربع نص 4"/>
          <p:cNvSpPr txBox="1">
            <a:spLocks noChangeArrowheads="1"/>
          </p:cNvSpPr>
          <p:nvPr/>
        </p:nvSpPr>
        <p:spPr bwMode="auto">
          <a:xfrm>
            <a:off x="5572125" y="4572001"/>
            <a:ext cx="2928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الإشكالية لها خصائص:</a:t>
            </a:r>
          </a:p>
        </p:txBody>
      </p:sp>
      <p:sp>
        <p:nvSpPr>
          <p:cNvPr id="6149" name="مربع نص 5"/>
          <p:cNvSpPr txBox="1">
            <a:spLocks noChangeArrowheads="1"/>
          </p:cNvSpPr>
          <p:nvPr/>
        </p:nvSpPr>
        <p:spPr bwMode="auto">
          <a:xfrm>
            <a:off x="738188" y="3714751"/>
            <a:ext cx="421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قابلة للبحث</a:t>
            </a:r>
          </a:p>
        </p:txBody>
      </p:sp>
      <p:sp>
        <p:nvSpPr>
          <p:cNvPr id="6150" name="مربع نص 6"/>
          <p:cNvSpPr txBox="1">
            <a:spLocks noChangeArrowheads="1"/>
          </p:cNvSpPr>
          <p:nvPr/>
        </p:nvSpPr>
        <p:spPr bwMode="auto">
          <a:xfrm>
            <a:off x="738188" y="4214814"/>
            <a:ext cx="421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أصيلة</a:t>
            </a:r>
          </a:p>
        </p:txBody>
      </p:sp>
      <p:sp>
        <p:nvSpPr>
          <p:cNvPr id="6151" name="مربع نص 7"/>
          <p:cNvSpPr txBox="1">
            <a:spLocks noChangeArrowheads="1"/>
          </p:cNvSpPr>
          <p:nvPr/>
        </p:nvSpPr>
        <p:spPr bwMode="auto">
          <a:xfrm>
            <a:off x="738188" y="4714876"/>
            <a:ext cx="421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دراستها ضمن إمكانيات الباحث</a:t>
            </a:r>
          </a:p>
        </p:txBody>
      </p:sp>
      <p:sp>
        <p:nvSpPr>
          <p:cNvPr id="6152" name="مربع نص 8"/>
          <p:cNvSpPr txBox="1">
            <a:spLocks noChangeArrowheads="1"/>
          </p:cNvSpPr>
          <p:nvPr/>
        </p:nvSpPr>
        <p:spPr bwMode="auto">
          <a:xfrm>
            <a:off x="809626" y="5334001"/>
            <a:ext cx="421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متبلورة في ذهنه</a:t>
            </a:r>
          </a:p>
        </p:txBody>
      </p:sp>
      <p:cxnSp>
        <p:nvCxnSpPr>
          <p:cNvPr id="10" name="رابط كسهم مستقيم 9"/>
          <p:cNvCxnSpPr>
            <a:stCxn id="6148" idx="1"/>
          </p:cNvCxnSpPr>
          <p:nvPr/>
        </p:nvCxnSpPr>
        <p:spPr bwMode="auto">
          <a:xfrm rot="10800000">
            <a:off x="5000625" y="4119564"/>
            <a:ext cx="571500" cy="71437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>
            <a:stCxn id="6148" idx="1"/>
          </p:cNvCxnSpPr>
          <p:nvPr/>
        </p:nvCxnSpPr>
        <p:spPr bwMode="auto">
          <a:xfrm rot="10800000">
            <a:off x="5000625" y="4619626"/>
            <a:ext cx="571500" cy="214313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6148" idx="1"/>
          </p:cNvCxnSpPr>
          <p:nvPr/>
        </p:nvCxnSpPr>
        <p:spPr bwMode="auto">
          <a:xfrm rot="10800000" flipV="1">
            <a:off x="5000625" y="4833938"/>
            <a:ext cx="571500" cy="28575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6148" idx="1"/>
            <a:endCxn id="6152" idx="3"/>
          </p:cNvCxnSpPr>
          <p:nvPr/>
        </p:nvCxnSpPr>
        <p:spPr bwMode="auto">
          <a:xfrm flipH="1">
            <a:off x="5024439" y="4833938"/>
            <a:ext cx="547687" cy="762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57" name="مربع نص 13"/>
          <p:cNvSpPr txBox="1">
            <a:spLocks noChangeArrowheads="1"/>
          </p:cNvSpPr>
          <p:nvPr/>
        </p:nvSpPr>
        <p:spPr bwMode="auto">
          <a:xfrm>
            <a:off x="5738813" y="1214439"/>
            <a:ext cx="2786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b="1">
                <a:solidFill>
                  <a:srgbClr val="000000"/>
                </a:solidFill>
              </a:rPr>
              <a:t>هدف البحث العلمي : </a:t>
            </a:r>
          </a:p>
        </p:txBody>
      </p:sp>
      <p:sp>
        <p:nvSpPr>
          <p:cNvPr id="6158" name="مربع نص 14"/>
          <p:cNvSpPr txBox="1">
            <a:spLocks noChangeArrowheads="1"/>
          </p:cNvSpPr>
          <p:nvPr/>
        </p:nvSpPr>
        <p:spPr bwMode="auto">
          <a:xfrm>
            <a:off x="952500" y="1214439"/>
            <a:ext cx="4857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التمكن من الإجابة عن أسئلة الإشكالية </a:t>
            </a:r>
          </a:p>
        </p:txBody>
      </p:sp>
      <p:sp>
        <p:nvSpPr>
          <p:cNvPr id="16" name="سهم للأسفل 15"/>
          <p:cNvSpPr/>
          <p:nvPr/>
        </p:nvSpPr>
        <p:spPr bwMode="auto">
          <a:xfrm>
            <a:off x="4524376" y="1928814"/>
            <a:ext cx="1285875" cy="490537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021" y="2174082"/>
            <a:ext cx="1666875" cy="1458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88" y="3379375"/>
            <a:ext cx="907824" cy="808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836" y="3964047"/>
            <a:ext cx="907824" cy="8086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5" y="4375073"/>
            <a:ext cx="907824" cy="808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119689"/>
            <a:ext cx="907824" cy="80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8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150" grpId="0"/>
      <p:bldP spid="6151" grpId="0"/>
      <p:bldP spid="6152" grpId="0"/>
      <p:bldP spid="6157" grpId="0"/>
      <p:bldP spid="61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6F6763AC-39A9-4852-8989-605D776FF57F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8195" name="مربع نص 4"/>
          <p:cNvSpPr txBox="1">
            <a:spLocks noChangeArrowheads="1"/>
          </p:cNvSpPr>
          <p:nvPr/>
        </p:nvSpPr>
        <p:spPr bwMode="auto">
          <a:xfrm>
            <a:off x="4310064" y="714375"/>
            <a:ext cx="4357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2- تحديد أهداف البحث وأبعاده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2" name="مربع نص 5"/>
          <p:cNvSpPr txBox="1">
            <a:spLocks noChangeArrowheads="1"/>
          </p:cNvSpPr>
          <p:nvPr/>
        </p:nvSpPr>
        <p:spPr bwMode="auto">
          <a:xfrm>
            <a:off x="1881189" y="1824039"/>
            <a:ext cx="5286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لماذا تطرح الإشكالية  ؟ </a:t>
            </a:r>
          </a:p>
        </p:txBody>
      </p:sp>
      <p:sp>
        <p:nvSpPr>
          <p:cNvPr id="7173" name="مربع نص 6"/>
          <p:cNvSpPr txBox="1">
            <a:spLocks noChangeArrowheads="1"/>
          </p:cNvSpPr>
          <p:nvPr/>
        </p:nvSpPr>
        <p:spPr bwMode="auto">
          <a:xfrm>
            <a:off x="2432050" y="2538414"/>
            <a:ext cx="4806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ولماذا القيام بالدراسة ؟ </a:t>
            </a:r>
          </a:p>
        </p:txBody>
      </p:sp>
      <p:sp>
        <p:nvSpPr>
          <p:cNvPr id="7174" name="مربع نص 7"/>
          <p:cNvSpPr txBox="1">
            <a:spLocks noChangeArrowheads="1"/>
          </p:cNvSpPr>
          <p:nvPr/>
        </p:nvSpPr>
        <p:spPr bwMode="auto">
          <a:xfrm>
            <a:off x="1881188" y="2538414"/>
            <a:ext cx="2857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 smtClean="0">
                <a:solidFill>
                  <a:srgbClr val="000000"/>
                </a:solidFill>
              </a:rPr>
              <a:t> وما </a:t>
            </a:r>
            <a:r>
              <a:rPr lang="ar-SA" altLang="en-US" sz="2800" dirty="0">
                <a:solidFill>
                  <a:srgbClr val="000000"/>
                </a:solidFill>
              </a:rPr>
              <a:t>أهميتها ؟ </a:t>
            </a:r>
          </a:p>
        </p:txBody>
      </p:sp>
      <p:sp>
        <p:nvSpPr>
          <p:cNvPr id="7175" name="مربع نص 8"/>
          <p:cNvSpPr txBox="1">
            <a:spLocks noChangeArrowheads="1"/>
          </p:cNvSpPr>
          <p:nvPr/>
        </p:nvSpPr>
        <p:spPr bwMode="auto">
          <a:xfrm>
            <a:off x="4310064" y="3252789"/>
            <a:ext cx="2928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ماذا ينتظر من البحث ؟</a:t>
            </a:r>
          </a:p>
        </p:txBody>
      </p:sp>
      <p:sp>
        <p:nvSpPr>
          <p:cNvPr id="7176" name="مربع نص 9"/>
          <p:cNvSpPr txBox="1">
            <a:spLocks noChangeArrowheads="1"/>
          </p:cNvSpPr>
          <p:nvPr/>
        </p:nvSpPr>
        <p:spPr bwMode="auto">
          <a:xfrm>
            <a:off x="3381375" y="3949701"/>
            <a:ext cx="3786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ما هي النتائج المنتظرة ؟ </a:t>
            </a:r>
          </a:p>
        </p:txBody>
      </p:sp>
      <p:sp>
        <p:nvSpPr>
          <p:cNvPr id="7177" name="مربع نص 10"/>
          <p:cNvSpPr txBox="1">
            <a:spLocks noChangeArrowheads="1"/>
          </p:cNvSpPr>
          <p:nvPr/>
        </p:nvSpPr>
        <p:spPr bwMode="auto">
          <a:xfrm>
            <a:off x="1136651" y="4610101"/>
            <a:ext cx="6245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ماذا ستكون مساهمة الباحث في المجال المعرفي ؟</a:t>
            </a:r>
          </a:p>
        </p:txBody>
      </p:sp>
      <p:sp>
        <p:nvSpPr>
          <p:cNvPr id="12" name="سهم إلى اليسار 11"/>
          <p:cNvSpPr/>
          <p:nvPr/>
        </p:nvSpPr>
        <p:spPr bwMode="auto">
          <a:xfrm>
            <a:off x="7381876" y="1651249"/>
            <a:ext cx="500063" cy="917079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sz="2400" dirty="0">
              <a:solidFill>
                <a:srgbClr val="000000"/>
              </a:solidFill>
            </a:endParaRPr>
          </a:p>
        </p:txBody>
      </p:sp>
      <p:sp>
        <p:nvSpPr>
          <p:cNvPr id="13" name="سهم إلى اليسار 12"/>
          <p:cNvSpPr/>
          <p:nvPr/>
        </p:nvSpPr>
        <p:spPr bwMode="auto">
          <a:xfrm>
            <a:off x="7381876" y="2233048"/>
            <a:ext cx="500063" cy="103935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14" name="سهم إلى اليسار 13"/>
          <p:cNvSpPr/>
          <p:nvPr/>
        </p:nvSpPr>
        <p:spPr bwMode="auto">
          <a:xfrm>
            <a:off x="7381876" y="2947423"/>
            <a:ext cx="500063" cy="103935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15" name="سهم إلى اليسار 14"/>
          <p:cNvSpPr/>
          <p:nvPr/>
        </p:nvSpPr>
        <p:spPr bwMode="auto">
          <a:xfrm>
            <a:off x="7381876" y="3661798"/>
            <a:ext cx="500063" cy="103935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16" name="سهم إلى اليسار 15"/>
          <p:cNvSpPr/>
          <p:nvPr/>
        </p:nvSpPr>
        <p:spPr bwMode="auto">
          <a:xfrm>
            <a:off x="7401272" y="4342691"/>
            <a:ext cx="500062" cy="103935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ar-SA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5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3" grpId="0"/>
      <p:bldP spid="7174" grpId="0"/>
      <p:bldP spid="7175" grpId="0"/>
      <p:bldP spid="7176" grpId="0"/>
      <p:bldP spid="71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7B14933F-C1B8-46B5-A992-37C38D776D13}" type="slidenum">
              <a:rPr lang="ar-SA" altLang="en-US" sz="1400">
                <a:solidFill>
                  <a:srgbClr val="FFFFFF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9219" name="مستطيل 4"/>
          <p:cNvSpPr>
            <a:spLocks noChangeArrowheads="1"/>
          </p:cNvSpPr>
          <p:nvPr/>
        </p:nvSpPr>
        <p:spPr bwMode="auto">
          <a:xfrm>
            <a:off x="5167314" y="785813"/>
            <a:ext cx="4186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3 - استعراض أدبيات الدراسة </a:t>
            </a:r>
          </a:p>
        </p:txBody>
      </p:sp>
      <p:sp>
        <p:nvSpPr>
          <p:cNvPr id="8196" name="مربع نص 5"/>
          <p:cNvSpPr txBox="1">
            <a:spLocks noChangeArrowheads="1"/>
          </p:cNvSpPr>
          <p:nvPr/>
        </p:nvSpPr>
        <p:spPr bwMode="auto">
          <a:xfrm>
            <a:off x="1492250" y="2089150"/>
            <a:ext cx="68135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عرض ما توصل إليه البحث بالنسبة لموضوع الدراسة</a:t>
            </a:r>
          </a:p>
        </p:txBody>
      </p:sp>
      <p:sp>
        <p:nvSpPr>
          <p:cNvPr id="8197" name="مربع نص 6"/>
          <p:cNvSpPr txBox="1">
            <a:spLocks noChangeArrowheads="1"/>
          </p:cNvSpPr>
          <p:nvPr/>
        </p:nvSpPr>
        <p:spPr bwMode="auto">
          <a:xfrm>
            <a:off x="1568450" y="3284539"/>
            <a:ext cx="666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عرض نتائج وتوصيات الباحثين الذين سبقوا للموضوع</a:t>
            </a:r>
          </a:p>
        </p:txBody>
      </p:sp>
      <p:sp>
        <p:nvSpPr>
          <p:cNvPr id="8198" name="مربع نص 7"/>
          <p:cNvSpPr txBox="1">
            <a:spLocks noChangeArrowheads="1"/>
          </p:cNvSpPr>
          <p:nvPr/>
        </p:nvSpPr>
        <p:spPr bwMode="auto">
          <a:xfrm>
            <a:off x="2063751" y="4508500"/>
            <a:ext cx="6143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 smtClean="0">
                <a:solidFill>
                  <a:srgbClr val="000000"/>
                </a:solidFill>
              </a:rPr>
              <a:t>بالاعتماد على المراجع الحديثة </a:t>
            </a:r>
            <a:r>
              <a:rPr lang="ar-SA" altLang="en-US" sz="2800" dirty="0">
                <a:solidFill>
                  <a:srgbClr val="000000"/>
                </a:solidFill>
              </a:rPr>
              <a:t>بالضرورة </a:t>
            </a:r>
            <a:r>
              <a:rPr lang="ar-SA" altLang="en-US" sz="2800" dirty="0" smtClean="0">
                <a:solidFill>
                  <a:srgbClr val="000000"/>
                </a:solidFill>
              </a:rPr>
              <a:t>وآخر </a:t>
            </a:r>
            <a:r>
              <a:rPr lang="ar-SA" altLang="en-US" sz="2800" dirty="0">
                <a:solidFill>
                  <a:srgbClr val="000000"/>
                </a:solidFill>
              </a:rPr>
              <a:t>ما توصل إليه البحث في </a:t>
            </a:r>
            <a:r>
              <a:rPr lang="ar-SA" altLang="en-US" sz="2800" dirty="0" smtClean="0">
                <a:solidFill>
                  <a:srgbClr val="000000"/>
                </a:solidFill>
              </a:rPr>
              <a:t>المجال</a:t>
            </a:r>
            <a:endParaRPr lang="ar-SA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07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/>
      <p:bldP spid="81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لتذييل 1"/>
          <p:cNvSpPr>
            <a:spLocks noGrp="1"/>
          </p:cNvSpPr>
          <p:nvPr>
            <p:ph type="ftr" sz="quarter" idx="4294967295"/>
          </p:nvPr>
        </p:nvSpPr>
        <p:spPr>
          <a:xfrm>
            <a:off x="1381126" y="6429376"/>
            <a:ext cx="6715125" cy="428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0243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7D73AB55-BE96-4512-AEAF-40F31B9181A9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0244" name="مستطيل 4"/>
          <p:cNvSpPr>
            <a:spLocks noChangeArrowheads="1"/>
          </p:cNvSpPr>
          <p:nvPr/>
        </p:nvSpPr>
        <p:spPr bwMode="auto">
          <a:xfrm>
            <a:off x="5730875" y="785813"/>
            <a:ext cx="2990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4- فرضيات الدراسة 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221" name="مربع نص 5"/>
          <p:cNvSpPr txBox="1">
            <a:spLocks noChangeArrowheads="1"/>
          </p:cNvSpPr>
          <p:nvPr/>
        </p:nvSpPr>
        <p:spPr bwMode="auto">
          <a:xfrm>
            <a:off x="1208089" y="1714501"/>
            <a:ext cx="703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الفرضية هي إجابة أولية عن سؤال أو تساؤل معين</a:t>
            </a:r>
          </a:p>
        </p:txBody>
      </p:sp>
      <p:sp>
        <p:nvSpPr>
          <p:cNvPr id="9222" name="مربع نص 6"/>
          <p:cNvSpPr txBox="1">
            <a:spLocks noChangeArrowheads="1"/>
          </p:cNvSpPr>
          <p:nvPr/>
        </p:nvSpPr>
        <p:spPr bwMode="auto">
          <a:xfrm>
            <a:off x="1065213" y="2547939"/>
            <a:ext cx="71739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هي تصور أولي لما ينتظر الباحث الوصول إليه</a:t>
            </a:r>
          </a:p>
        </p:txBody>
      </p:sp>
      <p:sp>
        <p:nvSpPr>
          <p:cNvPr id="9223" name="مربع نص 7"/>
          <p:cNvSpPr txBox="1">
            <a:spLocks noChangeArrowheads="1"/>
          </p:cNvSpPr>
          <p:nvPr/>
        </p:nvSpPr>
        <p:spPr bwMode="auto">
          <a:xfrm>
            <a:off x="6167438" y="3967164"/>
            <a:ext cx="2214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الفرضية أنواع</a:t>
            </a:r>
          </a:p>
        </p:txBody>
      </p:sp>
      <p:sp>
        <p:nvSpPr>
          <p:cNvPr id="9224" name="مربع نص 8"/>
          <p:cNvSpPr txBox="1">
            <a:spLocks noChangeArrowheads="1"/>
          </p:cNvSpPr>
          <p:nvPr/>
        </p:nvSpPr>
        <p:spPr bwMode="auto">
          <a:xfrm>
            <a:off x="1738313" y="3500439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فرضية عامة ( تصورية)</a:t>
            </a:r>
          </a:p>
        </p:txBody>
      </p:sp>
      <p:sp>
        <p:nvSpPr>
          <p:cNvPr id="9225" name="مربع نص 9"/>
          <p:cNvSpPr txBox="1">
            <a:spLocks noChangeArrowheads="1"/>
          </p:cNvSpPr>
          <p:nvPr/>
        </p:nvSpPr>
        <p:spPr bwMode="auto">
          <a:xfrm>
            <a:off x="2952751" y="4000501"/>
            <a:ext cx="2214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فرضية بحثية</a:t>
            </a:r>
          </a:p>
        </p:txBody>
      </p:sp>
      <p:sp>
        <p:nvSpPr>
          <p:cNvPr id="9226" name="مربع نص 10"/>
          <p:cNvSpPr txBox="1">
            <a:spLocks noChangeArrowheads="1"/>
          </p:cNvSpPr>
          <p:nvPr/>
        </p:nvSpPr>
        <p:spPr bwMode="auto">
          <a:xfrm>
            <a:off x="2952751" y="4500564"/>
            <a:ext cx="2214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فرضية إحصائية</a:t>
            </a:r>
          </a:p>
        </p:txBody>
      </p:sp>
      <p:cxnSp>
        <p:nvCxnSpPr>
          <p:cNvPr id="13" name="رابط كسهم مستقيم 12"/>
          <p:cNvCxnSpPr>
            <a:stCxn id="9223" idx="1"/>
            <a:endCxn id="9224" idx="3"/>
          </p:cNvCxnSpPr>
          <p:nvPr/>
        </p:nvCxnSpPr>
        <p:spPr bwMode="auto">
          <a:xfrm flipH="1" flipV="1">
            <a:off x="5167314" y="3762376"/>
            <a:ext cx="1000125" cy="4667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9223" idx="1"/>
            <a:endCxn id="9225" idx="3"/>
          </p:cNvCxnSpPr>
          <p:nvPr/>
        </p:nvCxnSpPr>
        <p:spPr bwMode="auto">
          <a:xfrm flipH="1">
            <a:off x="5167314" y="4229100"/>
            <a:ext cx="1000125" cy="3333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9223" idx="1"/>
            <a:endCxn id="9226" idx="3"/>
          </p:cNvCxnSpPr>
          <p:nvPr/>
        </p:nvCxnSpPr>
        <p:spPr bwMode="auto">
          <a:xfrm flipH="1">
            <a:off x="5167314" y="4229100"/>
            <a:ext cx="1000125" cy="5334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77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  <p:bldP spid="9224" grpId="0"/>
      <p:bldP spid="9225" grpId="0"/>
      <p:bldP spid="92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54553CB1-4939-460E-92B2-69F02080E0A3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1267" name="مستطيل 4"/>
          <p:cNvSpPr>
            <a:spLocks noChangeArrowheads="1"/>
          </p:cNvSpPr>
          <p:nvPr/>
        </p:nvSpPr>
        <p:spPr bwMode="auto">
          <a:xfrm>
            <a:off x="6238876" y="785813"/>
            <a:ext cx="2398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5- تصميم البحث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44" name="مستطيل 5"/>
          <p:cNvSpPr>
            <a:spLocks noChangeArrowheads="1"/>
          </p:cNvSpPr>
          <p:nvPr/>
        </p:nvSpPr>
        <p:spPr bwMode="auto">
          <a:xfrm>
            <a:off x="1595438" y="1571625"/>
            <a:ext cx="7042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وضع خطة ”لجمع المعلومات والبيانات قصد تحليلها وتفسيرها واختبار صحة الفرضيات“ ص.68 </a:t>
            </a: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10245" name="مربع نص 6"/>
          <p:cNvSpPr txBox="1">
            <a:spLocks noChangeArrowheads="1"/>
          </p:cNvSpPr>
          <p:nvPr/>
        </p:nvSpPr>
        <p:spPr bwMode="auto">
          <a:xfrm>
            <a:off x="6024564" y="3857626"/>
            <a:ext cx="1857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تصميم البحث</a:t>
            </a:r>
          </a:p>
        </p:txBody>
      </p:sp>
      <p:sp>
        <p:nvSpPr>
          <p:cNvPr id="10246" name="مربع نص 7"/>
          <p:cNvSpPr txBox="1">
            <a:spLocks noChangeArrowheads="1"/>
          </p:cNvSpPr>
          <p:nvPr/>
        </p:nvSpPr>
        <p:spPr bwMode="auto">
          <a:xfrm>
            <a:off x="2057401" y="3143251"/>
            <a:ext cx="3071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تحديد منهج الدراسة</a:t>
            </a:r>
          </a:p>
        </p:txBody>
      </p:sp>
      <p:sp>
        <p:nvSpPr>
          <p:cNvPr id="10247" name="مربع نص 8"/>
          <p:cNvSpPr txBox="1">
            <a:spLocks noChangeArrowheads="1"/>
          </p:cNvSpPr>
          <p:nvPr/>
        </p:nvSpPr>
        <p:spPr bwMode="auto">
          <a:xfrm>
            <a:off x="952501" y="4071939"/>
            <a:ext cx="4016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 تحديد مصادر جمع المعلومات</a:t>
            </a:r>
          </a:p>
        </p:txBody>
      </p:sp>
      <p:sp>
        <p:nvSpPr>
          <p:cNvPr id="10248" name="مربع نص 9"/>
          <p:cNvSpPr txBox="1">
            <a:spLocks noChangeArrowheads="1"/>
          </p:cNvSpPr>
          <p:nvPr/>
        </p:nvSpPr>
        <p:spPr bwMode="auto">
          <a:xfrm>
            <a:off x="881064" y="5000626"/>
            <a:ext cx="4016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srgbClr val="000000"/>
                </a:solidFill>
              </a:rPr>
              <a:t> تحديد طرق جمع البيانات</a:t>
            </a:r>
          </a:p>
        </p:txBody>
      </p:sp>
      <p:cxnSp>
        <p:nvCxnSpPr>
          <p:cNvPr id="12" name="رابط كسهم مستقيم 11"/>
          <p:cNvCxnSpPr>
            <a:endCxn id="10246" idx="3"/>
          </p:cNvCxnSpPr>
          <p:nvPr/>
        </p:nvCxnSpPr>
        <p:spPr bwMode="auto">
          <a:xfrm rot="16200000" flipV="1">
            <a:off x="4957763" y="3576638"/>
            <a:ext cx="881062" cy="53816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 bwMode="auto">
          <a:xfrm rot="10800000">
            <a:off x="4881563" y="4286250"/>
            <a:ext cx="785812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 bwMode="auto">
          <a:xfrm rot="5400000">
            <a:off x="4917280" y="4286251"/>
            <a:ext cx="714375" cy="71437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52" name="مربع نص 24"/>
          <p:cNvSpPr txBox="1">
            <a:spLocks noChangeArrowheads="1"/>
          </p:cNvSpPr>
          <p:nvPr/>
        </p:nvSpPr>
        <p:spPr bwMode="auto">
          <a:xfrm>
            <a:off x="595314" y="3571876"/>
            <a:ext cx="4357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400">
                <a:solidFill>
                  <a:srgbClr val="000000"/>
                </a:solidFill>
              </a:rPr>
              <a:t>  أ ي الطريقة التي سيعالج بها البحث</a:t>
            </a:r>
          </a:p>
        </p:txBody>
      </p:sp>
      <p:sp>
        <p:nvSpPr>
          <p:cNvPr id="10253" name="مربع نص 27"/>
          <p:cNvSpPr txBox="1">
            <a:spLocks noChangeArrowheads="1"/>
          </p:cNvSpPr>
          <p:nvPr/>
        </p:nvSpPr>
        <p:spPr bwMode="auto">
          <a:xfrm>
            <a:off x="881064" y="4429126"/>
            <a:ext cx="401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400">
                <a:solidFill>
                  <a:srgbClr val="000000"/>
                </a:solidFill>
              </a:rPr>
              <a:t>  دراسة كل المجتمع، عينة، ...</a:t>
            </a:r>
          </a:p>
        </p:txBody>
      </p:sp>
      <p:sp>
        <p:nvSpPr>
          <p:cNvPr id="10254" name="مربع نص 28"/>
          <p:cNvSpPr txBox="1">
            <a:spLocks noChangeArrowheads="1"/>
          </p:cNvSpPr>
          <p:nvPr/>
        </p:nvSpPr>
        <p:spPr bwMode="auto">
          <a:xfrm>
            <a:off x="881064" y="5429251"/>
            <a:ext cx="401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400">
                <a:solidFill>
                  <a:srgbClr val="000000"/>
                </a:solidFill>
              </a:rPr>
              <a:t> استبيان، مقابلة...</a:t>
            </a:r>
          </a:p>
        </p:txBody>
      </p:sp>
    </p:spTree>
    <p:extLst>
      <p:ext uri="{BB962C8B-B14F-4D97-AF65-F5344CB8AC3E}">
        <p14:creationId xmlns:p14="http://schemas.microsoft.com/office/powerpoint/2010/main" val="102971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  <p:bldP spid="10247" grpId="0"/>
      <p:bldP spid="10248" grpId="0"/>
      <p:bldP spid="10252" grpId="0"/>
      <p:bldP spid="10253" grpId="0"/>
      <p:bldP spid="102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1A32C285-0248-47E9-8A3A-BA01E5552F6D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2291" name="مستطيل 4"/>
          <p:cNvSpPr>
            <a:spLocks noChangeArrowheads="1"/>
          </p:cNvSpPr>
          <p:nvPr/>
        </p:nvSpPr>
        <p:spPr bwMode="auto">
          <a:xfrm>
            <a:off x="6157913" y="857250"/>
            <a:ext cx="2398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6- جمع البيانات 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268" name="مربع نص 5"/>
          <p:cNvSpPr txBox="1">
            <a:spLocks noChangeArrowheads="1"/>
          </p:cNvSpPr>
          <p:nvPr/>
        </p:nvSpPr>
        <p:spPr bwMode="auto">
          <a:xfrm>
            <a:off x="4822825" y="1924050"/>
            <a:ext cx="3144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ar-SA" altLang="en-US" sz="2400">
                <a:solidFill>
                  <a:srgbClr val="000000"/>
                </a:solidFill>
              </a:rPr>
              <a:t> </a:t>
            </a:r>
            <a:r>
              <a:rPr lang="ar-SA" altLang="en-US" sz="2800">
                <a:solidFill>
                  <a:srgbClr val="000000"/>
                </a:solidFill>
              </a:rPr>
              <a:t>من المصادر الثانوية</a:t>
            </a:r>
            <a:r>
              <a:rPr lang="en-US" altLang="en-US" sz="2800">
                <a:solidFill>
                  <a:srgbClr val="000000"/>
                </a:solidFill>
              </a:rPr>
              <a:t> :</a:t>
            </a:r>
            <a:endParaRPr lang="ar-SA" altLang="en-US" sz="2800">
              <a:solidFill>
                <a:srgbClr val="000000"/>
              </a:solidFill>
            </a:endParaRPr>
          </a:p>
        </p:txBody>
      </p:sp>
      <p:sp>
        <p:nvSpPr>
          <p:cNvPr id="11269" name="مربع نص 6"/>
          <p:cNvSpPr txBox="1">
            <a:spLocks noChangeArrowheads="1"/>
          </p:cNvSpPr>
          <p:nvPr/>
        </p:nvSpPr>
        <p:spPr bwMode="auto">
          <a:xfrm>
            <a:off x="4665664" y="3141664"/>
            <a:ext cx="33051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ar-SA" altLang="en-US" sz="2800">
                <a:solidFill>
                  <a:srgbClr val="000000"/>
                </a:solidFill>
              </a:rPr>
              <a:t> من المصادر الأولية</a:t>
            </a:r>
            <a:r>
              <a:rPr lang="en-US" altLang="en-US" sz="2800">
                <a:solidFill>
                  <a:srgbClr val="000000"/>
                </a:solidFill>
              </a:rPr>
              <a:t>:</a:t>
            </a:r>
            <a:endParaRPr lang="ar-SA" altLang="en-US" sz="2800">
              <a:solidFill>
                <a:srgbClr val="000000"/>
              </a:solidFill>
            </a:endParaRPr>
          </a:p>
        </p:txBody>
      </p:sp>
      <p:sp>
        <p:nvSpPr>
          <p:cNvPr id="11270" name="مربع نص 8"/>
          <p:cNvSpPr txBox="1">
            <a:spLocks noChangeArrowheads="1"/>
          </p:cNvSpPr>
          <p:nvPr/>
        </p:nvSpPr>
        <p:spPr bwMode="auto">
          <a:xfrm>
            <a:off x="1177925" y="1925639"/>
            <a:ext cx="35004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(كتب، مجلات، سجلات، ...) </a:t>
            </a:r>
          </a:p>
        </p:txBody>
      </p:sp>
      <p:sp>
        <p:nvSpPr>
          <p:cNvPr id="11271" name="مربع نص 10"/>
          <p:cNvSpPr txBox="1">
            <a:spLocks noChangeArrowheads="1"/>
          </p:cNvSpPr>
          <p:nvPr/>
        </p:nvSpPr>
        <p:spPr bwMode="auto">
          <a:xfrm>
            <a:off x="1100138" y="3162300"/>
            <a:ext cx="3852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(مقابلات، استبيان ...)</a:t>
            </a:r>
          </a:p>
        </p:txBody>
      </p:sp>
      <p:sp>
        <p:nvSpPr>
          <p:cNvPr id="11272" name="مربع نص 13"/>
          <p:cNvSpPr txBox="1">
            <a:spLocks noChangeArrowheads="1"/>
          </p:cNvSpPr>
          <p:nvPr/>
        </p:nvSpPr>
        <p:spPr bwMode="auto">
          <a:xfrm>
            <a:off x="1100139" y="4221163"/>
            <a:ext cx="68532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يبين الباحث أنواع المصادر التي اعتمد عليها، والوقت الذي استغرقه جمع البيانات، والصعوبات الخاصة بالمعلومات، وعدد المصادر (حجم العينة...) ...</a:t>
            </a:r>
          </a:p>
        </p:txBody>
      </p:sp>
    </p:spTree>
    <p:extLst>
      <p:ext uri="{BB962C8B-B14F-4D97-AF65-F5344CB8AC3E}">
        <p14:creationId xmlns:p14="http://schemas.microsoft.com/office/powerpoint/2010/main" val="423950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  <p:bldP spid="11270" grpId="0"/>
      <p:bldP spid="11271" grpId="0"/>
      <p:bldP spid="112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تذييل 1"/>
          <p:cNvSpPr>
            <a:spLocks noGrp="1"/>
          </p:cNvSpPr>
          <p:nvPr>
            <p:ph type="ftr" sz="quarter" idx="4294967295"/>
          </p:nvPr>
        </p:nvSpPr>
        <p:spPr>
          <a:xfrm>
            <a:off x="849314" y="6381751"/>
            <a:ext cx="7488237" cy="3397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3315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3DCBB495-BE3A-40EA-B694-DAA0135784DE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3316" name="مستطيل 5"/>
          <p:cNvSpPr>
            <a:spLocks noChangeArrowheads="1"/>
          </p:cNvSpPr>
          <p:nvPr/>
        </p:nvSpPr>
        <p:spPr bwMode="auto">
          <a:xfrm>
            <a:off x="4810125" y="928688"/>
            <a:ext cx="4071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7- تصنيف وتبويب البيانات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2293" name="مربع نص 7"/>
          <p:cNvSpPr txBox="1">
            <a:spLocks noChangeArrowheads="1"/>
          </p:cNvSpPr>
          <p:nvPr/>
        </p:nvSpPr>
        <p:spPr bwMode="auto">
          <a:xfrm>
            <a:off x="2452689" y="1785939"/>
            <a:ext cx="52863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تصنف البيانات قصد تسهيل التعامل معها، وعرضها ومعالجتها </a:t>
            </a:r>
          </a:p>
        </p:txBody>
      </p:sp>
      <p:sp>
        <p:nvSpPr>
          <p:cNvPr id="12294" name="مربع نص 8"/>
          <p:cNvSpPr txBox="1">
            <a:spLocks noChangeArrowheads="1"/>
          </p:cNvSpPr>
          <p:nvPr/>
        </p:nvSpPr>
        <p:spPr bwMode="auto">
          <a:xfrm>
            <a:off x="2103438" y="3068639"/>
            <a:ext cx="56435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اختصارها، كتابتها في جداول، في أشكال، في مقال ... </a:t>
            </a:r>
          </a:p>
        </p:txBody>
      </p:sp>
      <p:sp>
        <p:nvSpPr>
          <p:cNvPr id="12295" name="مربع نص 9"/>
          <p:cNvSpPr txBox="1">
            <a:spLocks noChangeArrowheads="1"/>
          </p:cNvSpPr>
          <p:nvPr/>
        </p:nvSpPr>
        <p:spPr bwMode="auto">
          <a:xfrm>
            <a:off x="2095501" y="4202114"/>
            <a:ext cx="56435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>
                <a:solidFill>
                  <a:srgbClr val="000000"/>
                </a:solidFill>
              </a:rPr>
              <a:t>أي تلخيص المعلومات حسب العمر، حسب الجنس، حسب الدخل ...</a:t>
            </a:r>
          </a:p>
        </p:txBody>
      </p:sp>
    </p:spTree>
    <p:extLst>
      <p:ext uri="{BB962C8B-B14F-4D97-AF65-F5344CB8AC3E}">
        <p14:creationId xmlns:p14="http://schemas.microsoft.com/office/powerpoint/2010/main" val="72849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  <p:bldP spid="122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لتذييل 1"/>
          <p:cNvSpPr>
            <a:spLocks noGrp="1"/>
          </p:cNvSpPr>
          <p:nvPr>
            <p:ph type="ftr" sz="quarter" idx="4294967295"/>
          </p:nvPr>
        </p:nvSpPr>
        <p:spPr>
          <a:xfrm>
            <a:off x="1452563" y="6429376"/>
            <a:ext cx="6500812" cy="21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 b="1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 b="1">
              <a:solidFill>
                <a:srgbClr val="000000"/>
              </a:solidFill>
            </a:endParaRPr>
          </a:p>
        </p:txBody>
      </p:sp>
      <p:sp>
        <p:nvSpPr>
          <p:cNvPr id="14339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EF864DFC-65A1-4C55-8B7B-BABEE4D43094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4340" name="مستطيل 4"/>
          <p:cNvSpPr>
            <a:spLocks noChangeArrowheads="1"/>
          </p:cNvSpPr>
          <p:nvPr/>
        </p:nvSpPr>
        <p:spPr bwMode="auto">
          <a:xfrm>
            <a:off x="5227638" y="857250"/>
            <a:ext cx="3452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8- تحليل وتفسير البيانات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4341" name="مربع نص 5"/>
          <p:cNvSpPr txBox="1">
            <a:spLocks noChangeArrowheads="1"/>
          </p:cNvSpPr>
          <p:nvPr/>
        </p:nvSpPr>
        <p:spPr bwMode="auto">
          <a:xfrm>
            <a:off x="2238376" y="1785939"/>
            <a:ext cx="5072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ar-SA" altLang="en-US" sz="1800">
              <a:solidFill>
                <a:srgbClr val="000000"/>
              </a:solidFill>
            </a:endParaRPr>
          </a:p>
        </p:txBody>
      </p:sp>
      <p:sp>
        <p:nvSpPr>
          <p:cNvPr id="13318" name="ZoneTexte 5"/>
          <p:cNvSpPr txBox="1">
            <a:spLocks noChangeArrowheads="1"/>
          </p:cNvSpPr>
          <p:nvPr/>
        </p:nvSpPr>
        <p:spPr bwMode="auto">
          <a:xfrm>
            <a:off x="2401888" y="2071689"/>
            <a:ext cx="60007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في هذه المرحلة ينطلق الباحث من البيانات المصنفة والمبوبة للتحليل والتفسير 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3319" name="ZoneTexte 6"/>
          <p:cNvSpPr txBox="1">
            <a:spLocks noChangeArrowheads="1"/>
          </p:cNvSpPr>
          <p:nvPr/>
        </p:nvSpPr>
        <p:spPr bwMode="auto">
          <a:xfrm>
            <a:off x="1568451" y="3789363"/>
            <a:ext cx="68611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قد تستعمل الأداة الإحصائية كالوسط، والتشتت، ومعامل الارتباط ... (للكشف عن العلاقة بين المتغيرات ومدى ارتباطها)  أو الملاحظة أو الرسومات البيانية... والهدف هنا هو اختبار الفرضيات التي وضعت في الأول</a:t>
            </a:r>
            <a:endParaRPr lang="fr-FR" altLang="en-US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7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5E0E325D-ED7F-4DAC-BAF9-F2A8F2E178CC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5363" name="مستطيل 4"/>
          <p:cNvSpPr>
            <a:spLocks noChangeArrowheads="1"/>
          </p:cNvSpPr>
          <p:nvPr/>
        </p:nvSpPr>
        <p:spPr bwMode="auto">
          <a:xfrm>
            <a:off x="6596064" y="642938"/>
            <a:ext cx="225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srgbClr val="000000"/>
                </a:solidFill>
              </a:rPr>
              <a:t>9- كتابة التقرير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4340" name="ZoneTexte 3"/>
          <p:cNvSpPr txBox="1">
            <a:spLocks noChangeArrowheads="1"/>
          </p:cNvSpPr>
          <p:nvPr/>
        </p:nvSpPr>
        <p:spPr bwMode="auto">
          <a:xfrm>
            <a:off x="1738314" y="1714500"/>
            <a:ext cx="7000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بعد الانتهاء من التحليل والتفسير يمر الباحث إلى تحرير التقرير أو الرسالة أو الأطروحة.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4341" name="ZoneTexte 4"/>
          <p:cNvSpPr txBox="1">
            <a:spLocks noChangeArrowheads="1"/>
          </p:cNvSpPr>
          <p:nvPr/>
        </p:nvSpPr>
        <p:spPr bwMode="auto">
          <a:xfrm>
            <a:off x="2309814" y="3071814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يكون التقرير حسب المراحل السابقة</a:t>
            </a:r>
            <a:endParaRPr lang="fr-FR" altLang="en-US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4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38126" y="6477000"/>
            <a:ext cx="6162675" cy="381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6387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AC65B5FD-3DC5-4BDE-AAD8-32401F1662AE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738814" y="1071563"/>
            <a:ext cx="1500187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وضع إشكالية  البحث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024814" y="1143001"/>
            <a:ext cx="1500187" cy="64611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الشعور بالمشكلة</a:t>
            </a:r>
          </a:p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738814" y="2500313"/>
            <a:ext cx="1500187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تحديد أهداف البحث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24189" y="1068388"/>
            <a:ext cx="1500187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تحليل وتفسير البيانات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81064" y="1000126"/>
            <a:ext cx="1500187" cy="64611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كتابة التقرير</a:t>
            </a:r>
          </a:p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024189" y="2492376"/>
            <a:ext cx="1500187" cy="64611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تصنيف وتبويب البيانات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738814" y="5354638"/>
            <a:ext cx="1500187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وضع فرضيات الدراسة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073400" y="5354638"/>
            <a:ext cx="1500188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تصميم البحث</a:t>
            </a:r>
          </a:p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738814" y="3925888"/>
            <a:ext cx="1500187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استعراض أدبيات الدراسة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5738813" y="1357313"/>
            <a:ext cx="500062" cy="5191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1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15" name="Ellipse 14"/>
          <p:cNvSpPr/>
          <p:nvPr/>
        </p:nvSpPr>
        <p:spPr bwMode="auto">
          <a:xfrm>
            <a:off x="5738813" y="2786063"/>
            <a:ext cx="500062" cy="5191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2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5667376" y="4214813"/>
            <a:ext cx="500063" cy="5191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3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17" name="Ellipse 16"/>
          <p:cNvSpPr/>
          <p:nvPr/>
        </p:nvSpPr>
        <p:spPr bwMode="auto">
          <a:xfrm>
            <a:off x="5738813" y="5643563"/>
            <a:ext cx="500062" cy="5191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4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881063" y="1397001"/>
            <a:ext cx="500062" cy="5191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9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19" name="Ellipse 18"/>
          <p:cNvSpPr/>
          <p:nvPr/>
        </p:nvSpPr>
        <p:spPr bwMode="auto">
          <a:xfrm>
            <a:off x="2952751" y="2727326"/>
            <a:ext cx="500063" cy="5191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7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21" name="Ellipse 20"/>
          <p:cNvSpPr/>
          <p:nvPr/>
        </p:nvSpPr>
        <p:spPr bwMode="auto">
          <a:xfrm>
            <a:off x="3024188" y="5715001"/>
            <a:ext cx="500062" cy="5191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5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22" name="Flèche vers le bas 21"/>
          <p:cNvSpPr/>
          <p:nvPr/>
        </p:nvSpPr>
        <p:spPr bwMode="auto">
          <a:xfrm>
            <a:off x="6183314" y="1826300"/>
            <a:ext cx="642937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3" name="Flèche vers le bas 22"/>
          <p:cNvSpPr/>
          <p:nvPr/>
        </p:nvSpPr>
        <p:spPr bwMode="auto">
          <a:xfrm>
            <a:off x="6167439" y="3255050"/>
            <a:ext cx="642937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4" name="Flèche vers le bas 23"/>
          <p:cNvSpPr/>
          <p:nvPr/>
        </p:nvSpPr>
        <p:spPr bwMode="auto">
          <a:xfrm>
            <a:off x="6167439" y="4683800"/>
            <a:ext cx="642937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5" name="Flèche vers le bas 24"/>
          <p:cNvSpPr/>
          <p:nvPr/>
        </p:nvSpPr>
        <p:spPr bwMode="auto">
          <a:xfrm rot="10800000">
            <a:off x="3452814" y="4683800"/>
            <a:ext cx="642937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7" name="Flèche vers le bas 26"/>
          <p:cNvSpPr/>
          <p:nvPr/>
        </p:nvSpPr>
        <p:spPr bwMode="auto">
          <a:xfrm rot="10800000">
            <a:off x="3381375" y="1826300"/>
            <a:ext cx="642938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024189" y="3929063"/>
            <a:ext cx="1500187" cy="646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>
              <a:defRPr/>
            </a:pPr>
            <a:r>
              <a:rPr lang="ar-DZ" dirty="0">
                <a:solidFill>
                  <a:srgbClr val="000000"/>
                </a:solidFill>
              </a:rPr>
              <a:t>جمع البيانات </a:t>
            </a:r>
          </a:p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6" name="Flèche vers le bas 25"/>
          <p:cNvSpPr/>
          <p:nvPr/>
        </p:nvSpPr>
        <p:spPr bwMode="auto">
          <a:xfrm rot="10800000">
            <a:off x="3381375" y="3247633"/>
            <a:ext cx="642938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9" name="Ellipse 28"/>
          <p:cNvSpPr/>
          <p:nvPr/>
        </p:nvSpPr>
        <p:spPr bwMode="auto">
          <a:xfrm>
            <a:off x="2952751" y="1357313"/>
            <a:ext cx="500063" cy="5191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8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30" name="Flèche vers le bas 29"/>
          <p:cNvSpPr/>
          <p:nvPr/>
        </p:nvSpPr>
        <p:spPr bwMode="auto">
          <a:xfrm rot="5400000">
            <a:off x="2345532" y="1076206"/>
            <a:ext cx="642938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3" name="Flèche gauche 32"/>
          <p:cNvSpPr/>
          <p:nvPr/>
        </p:nvSpPr>
        <p:spPr bwMode="auto">
          <a:xfrm>
            <a:off x="4524375" y="5348169"/>
            <a:ext cx="1214438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0" name="Ellipse 19"/>
          <p:cNvSpPr/>
          <p:nvPr/>
        </p:nvSpPr>
        <p:spPr bwMode="auto">
          <a:xfrm>
            <a:off x="2952751" y="4214813"/>
            <a:ext cx="500063" cy="5191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r>
              <a:rPr lang="ar-DZ" dirty="0">
                <a:solidFill>
                  <a:srgbClr val="152A83"/>
                </a:solidFill>
              </a:rPr>
              <a:t>6</a:t>
            </a:r>
            <a:endParaRPr lang="fr-FR" dirty="0">
              <a:solidFill>
                <a:srgbClr val="152A83"/>
              </a:solidFill>
            </a:endParaRPr>
          </a:p>
        </p:txBody>
      </p:sp>
      <p:sp>
        <p:nvSpPr>
          <p:cNvPr id="34" name="Flèche vers le bas 33"/>
          <p:cNvSpPr/>
          <p:nvPr/>
        </p:nvSpPr>
        <p:spPr bwMode="auto">
          <a:xfrm rot="5400000">
            <a:off x="7274719" y="1219081"/>
            <a:ext cx="642938" cy="49077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8" grpId="0" animBg="1"/>
      <p:bldP spid="2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920750" y="6477000"/>
            <a:ext cx="5480050" cy="1920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96930C1B-D7EA-4278-A2B4-2CDA4BADCC92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889000" y="261938"/>
            <a:ext cx="8229600" cy="792162"/>
          </a:xfrm>
        </p:spPr>
        <p:txBody>
          <a:bodyPr/>
          <a:lstStyle/>
          <a:p>
            <a:pPr eaLnBrk="1" hangingPunct="1"/>
            <a:r>
              <a:rPr lang="ar-DZ" altLang="en-US" sz="3200" b="1">
                <a:solidFill>
                  <a:srgbClr val="000000"/>
                </a:solidFill>
              </a:rPr>
              <a:t>أنواع</a:t>
            </a:r>
            <a:r>
              <a:rPr lang="ar-SA" altLang="en-US" sz="3200" b="1">
                <a:solidFill>
                  <a:srgbClr val="000000"/>
                </a:solidFill>
              </a:rPr>
              <a:t> البحث العلمي</a:t>
            </a:r>
            <a:r>
              <a:rPr lang="ar-DZ" altLang="en-US" sz="3200" b="1">
                <a:solidFill>
                  <a:srgbClr val="000000"/>
                </a:solidFill>
              </a:rPr>
              <a:t> (ص 73-80)</a:t>
            </a:r>
            <a:endParaRPr lang="en-US" altLang="en-US" sz="3200" b="1">
              <a:solidFill>
                <a:srgbClr val="000000"/>
              </a:solidFill>
            </a:endParaRPr>
          </a:p>
        </p:txBody>
      </p:sp>
      <p:sp>
        <p:nvSpPr>
          <p:cNvPr id="16389" name="ZoneTexte 5"/>
          <p:cNvSpPr txBox="1">
            <a:spLocks noChangeArrowheads="1"/>
          </p:cNvSpPr>
          <p:nvPr/>
        </p:nvSpPr>
        <p:spPr bwMode="auto">
          <a:xfrm>
            <a:off x="7096125" y="1762126"/>
            <a:ext cx="2000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البحث التطبيقي: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6390" name="ZoneTexte 10"/>
          <p:cNvSpPr txBox="1">
            <a:spLocks noChangeArrowheads="1"/>
          </p:cNvSpPr>
          <p:nvPr/>
        </p:nvSpPr>
        <p:spPr bwMode="auto">
          <a:xfrm>
            <a:off x="809625" y="2405064"/>
            <a:ext cx="6286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البحث التطبيقي= دراسات يقوم بها الباحث من أجل تطبيق نتائجها لحل مشكلة قائمة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6391" name="ZoneTexte 11"/>
          <p:cNvSpPr txBox="1">
            <a:spLocks noChangeArrowheads="1"/>
          </p:cNvSpPr>
          <p:nvPr/>
        </p:nvSpPr>
        <p:spPr bwMode="auto">
          <a:xfrm>
            <a:off x="809625" y="3500439"/>
            <a:ext cx="6286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يوجد في الكثير من التخصصات في العلوم الاجتماعية 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6392" name="ZoneTexte 12"/>
          <p:cNvSpPr txBox="1">
            <a:spLocks noChangeArrowheads="1"/>
          </p:cNvSpPr>
          <p:nvPr/>
        </p:nvSpPr>
        <p:spPr bwMode="auto">
          <a:xfrm>
            <a:off x="809625" y="4581526"/>
            <a:ext cx="6286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ينطلق هذا البحث من مشكلة </a:t>
            </a:r>
            <a:endParaRPr lang="fr-FR" altLang="en-US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4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1" grpId="0"/>
      <p:bldP spid="163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381000" y="6477000"/>
            <a:ext cx="6019800" cy="381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8435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99E1E3D9-5F60-401E-8FCB-9A5E4A0319E5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7412" name="ZoneTexte 3"/>
          <p:cNvSpPr txBox="1">
            <a:spLocks noChangeArrowheads="1"/>
          </p:cNvSpPr>
          <p:nvPr/>
        </p:nvSpPr>
        <p:spPr bwMode="auto">
          <a:xfrm>
            <a:off x="7024689" y="642939"/>
            <a:ext cx="2071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 b="1">
                <a:solidFill>
                  <a:srgbClr val="000000"/>
                </a:solidFill>
              </a:rPr>
              <a:t>البحث النظري:</a:t>
            </a:r>
            <a:endParaRPr lang="fr-FR" altLang="en-US" sz="2800" b="1">
              <a:solidFill>
                <a:srgbClr val="000000"/>
              </a:solidFill>
            </a:endParaRPr>
          </a:p>
        </p:txBody>
      </p:sp>
      <p:sp>
        <p:nvSpPr>
          <p:cNvPr id="17413" name="ZoneTexte 6"/>
          <p:cNvSpPr txBox="1">
            <a:spLocks noChangeArrowheads="1"/>
          </p:cNvSpPr>
          <p:nvPr/>
        </p:nvSpPr>
        <p:spPr bwMode="auto">
          <a:xfrm>
            <a:off x="1666875" y="1285875"/>
            <a:ext cx="54292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عموما يأتي هذا النوع من البحث للإجابة عن تساؤلات معينة أو لتوضيح غموض معين يحيط بظاهرة ما (ص.74)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7414" name="ZoneTexte 7"/>
          <p:cNvSpPr txBox="1">
            <a:spLocks noChangeArrowheads="1"/>
          </p:cNvSpPr>
          <p:nvPr/>
        </p:nvSpPr>
        <p:spPr bwMode="auto">
          <a:xfrm>
            <a:off x="1023938" y="3500439"/>
            <a:ext cx="5072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التحليل والفكر المجرد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7415" name="ZoneTexte 8"/>
          <p:cNvSpPr txBox="1">
            <a:spLocks noChangeArrowheads="1"/>
          </p:cNvSpPr>
          <p:nvPr/>
        </p:nvSpPr>
        <p:spPr bwMode="auto">
          <a:xfrm>
            <a:off x="6667500" y="3357564"/>
            <a:ext cx="26431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يعتمد هذا البحث على 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7416" name="ZoneTexte 9"/>
          <p:cNvSpPr txBox="1">
            <a:spLocks noChangeArrowheads="1"/>
          </p:cNvSpPr>
          <p:nvPr/>
        </p:nvSpPr>
        <p:spPr bwMode="auto">
          <a:xfrm>
            <a:off x="1023938" y="4714876"/>
            <a:ext cx="5072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وإلمام تام بالموضوع وبالمفاهيم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7417" name="ZoneTexte 10"/>
          <p:cNvSpPr txBox="1">
            <a:spLocks noChangeArrowheads="1"/>
          </p:cNvSpPr>
          <p:nvPr/>
        </p:nvSpPr>
        <p:spPr bwMode="auto">
          <a:xfrm>
            <a:off x="666750" y="5322889"/>
            <a:ext cx="5429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معرفة ما توصل إليه الباحثون في الموضوع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2" name="Flèche gauche 11"/>
          <p:cNvSpPr/>
          <p:nvPr/>
        </p:nvSpPr>
        <p:spPr bwMode="auto">
          <a:xfrm>
            <a:off x="6238875" y="3347920"/>
            <a:ext cx="357188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4" name="Flèche gauche 13"/>
          <p:cNvSpPr/>
          <p:nvPr/>
        </p:nvSpPr>
        <p:spPr bwMode="auto">
          <a:xfrm>
            <a:off x="6238875" y="3990858"/>
            <a:ext cx="357188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5" name="Flèche gauche 14"/>
          <p:cNvSpPr/>
          <p:nvPr/>
        </p:nvSpPr>
        <p:spPr bwMode="auto">
          <a:xfrm>
            <a:off x="6238875" y="4633795"/>
            <a:ext cx="357188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7427" name="Rectangle 15"/>
          <p:cNvSpPr>
            <a:spLocks noChangeArrowheads="1"/>
          </p:cNvSpPr>
          <p:nvPr/>
        </p:nvSpPr>
        <p:spPr bwMode="auto">
          <a:xfrm>
            <a:off x="4167189" y="4214814"/>
            <a:ext cx="1857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التخصص</a:t>
            </a:r>
            <a:r>
              <a:rPr lang="ar-DZ" altLang="en-US" sz="1800">
                <a:solidFill>
                  <a:srgbClr val="000000"/>
                </a:solidFill>
              </a:rPr>
              <a:t> </a:t>
            </a:r>
            <a:endParaRPr lang="fr-FR" altLang="en-US" sz="1800">
              <a:solidFill>
                <a:srgbClr val="000000"/>
              </a:solidFill>
            </a:endParaRPr>
          </a:p>
        </p:txBody>
      </p:sp>
      <p:sp>
        <p:nvSpPr>
          <p:cNvPr id="17" name="Flèche gauche 16"/>
          <p:cNvSpPr/>
          <p:nvPr/>
        </p:nvSpPr>
        <p:spPr bwMode="auto">
          <a:xfrm>
            <a:off x="6238875" y="5241472"/>
            <a:ext cx="357188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0"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6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4" grpId="0"/>
      <p:bldP spid="17415" grpId="0"/>
      <p:bldP spid="17416" grpId="0"/>
      <p:bldP spid="17417" grpId="0"/>
      <p:bldP spid="174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523876" y="6357939"/>
            <a:ext cx="5876925" cy="363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9459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38AE18CC-DB30-47E7-B475-16DDC51E2C5E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9460" name="ZoneTexte 4"/>
          <p:cNvSpPr txBox="1">
            <a:spLocks noChangeArrowheads="1"/>
          </p:cNvSpPr>
          <p:nvPr/>
        </p:nvSpPr>
        <p:spPr bwMode="auto">
          <a:xfrm>
            <a:off x="7239000" y="357189"/>
            <a:ext cx="2071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البحث التجريبي: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8437" name="ZoneTexte 5"/>
          <p:cNvSpPr txBox="1">
            <a:spLocks noChangeArrowheads="1"/>
          </p:cNvSpPr>
          <p:nvPr/>
        </p:nvSpPr>
        <p:spPr bwMode="auto">
          <a:xfrm>
            <a:off x="1238251" y="1905000"/>
            <a:ext cx="75723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في هذا النوع من البحث يقوم الباحث بالتأثير على متغيرة أو أكثر ويراقب نتائج هذا التأثير على المتغيرة التابعة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8438" name="ZoneTexte 6"/>
          <p:cNvSpPr txBox="1">
            <a:spLocks noChangeArrowheads="1"/>
          </p:cNvSpPr>
          <p:nvPr/>
        </p:nvSpPr>
        <p:spPr bwMode="auto">
          <a:xfrm>
            <a:off x="3024189" y="3333751"/>
            <a:ext cx="2643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 dirty="0">
                <a:solidFill>
                  <a:srgbClr val="000000"/>
                </a:solidFill>
              </a:rPr>
              <a:t>التجربة </a:t>
            </a:r>
            <a:r>
              <a:rPr lang="ar-DZ" altLang="en-US" sz="2800" dirty="0" smtClean="0">
                <a:solidFill>
                  <a:srgbClr val="000000"/>
                </a:solidFill>
              </a:rPr>
              <a:t>المخ</a:t>
            </a:r>
            <a:r>
              <a:rPr lang="ar-SA" altLang="en-US" sz="2800" dirty="0" smtClean="0">
                <a:solidFill>
                  <a:srgbClr val="000000"/>
                </a:solidFill>
              </a:rPr>
              <a:t>ت</a:t>
            </a:r>
            <a:r>
              <a:rPr lang="ar-DZ" altLang="en-US" sz="2800" dirty="0" smtClean="0">
                <a:solidFill>
                  <a:srgbClr val="000000"/>
                </a:solidFill>
              </a:rPr>
              <a:t>برية</a:t>
            </a:r>
            <a:r>
              <a:rPr lang="ar-DZ" altLang="en-US" sz="2800" dirty="0">
                <a:solidFill>
                  <a:srgbClr val="000000"/>
                </a:solidFill>
              </a:rPr>
              <a:t>:</a:t>
            </a:r>
            <a:endParaRPr lang="fr-FR" altLang="en-US" sz="2800" dirty="0">
              <a:solidFill>
                <a:srgbClr val="000000"/>
              </a:solidFill>
            </a:endParaRPr>
          </a:p>
        </p:txBody>
      </p:sp>
      <p:sp>
        <p:nvSpPr>
          <p:cNvPr id="18439" name="ZoneTexte 7"/>
          <p:cNvSpPr txBox="1">
            <a:spLocks noChangeArrowheads="1"/>
          </p:cNvSpPr>
          <p:nvPr/>
        </p:nvSpPr>
        <p:spPr bwMode="auto">
          <a:xfrm>
            <a:off x="2881313" y="4191001"/>
            <a:ext cx="2786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التجربة الميدانية: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8440" name="ZoneTexte 8"/>
          <p:cNvSpPr txBox="1">
            <a:spLocks noChangeArrowheads="1"/>
          </p:cNvSpPr>
          <p:nvPr/>
        </p:nvSpPr>
        <p:spPr bwMode="auto">
          <a:xfrm>
            <a:off x="5810251" y="3690939"/>
            <a:ext cx="3071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البحث التجريبي نوعان</a:t>
            </a:r>
            <a:endParaRPr lang="fr-FR" altLang="en-US" sz="2800">
              <a:solidFill>
                <a:srgbClr val="000000"/>
              </a:solidFill>
            </a:endParaRPr>
          </a:p>
        </p:txBody>
      </p:sp>
      <p:cxnSp>
        <p:nvCxnSpPr>
          <p:cNvPr id="11" name="Connecteur droit avec flèche 10"/>
          <p:cNvCxnSpPr>
            <a:endCxn id="18438" idx="3"/>
          </p:cNvCxnSpPr>
          <p:nvPr/>
        </p:nvCxnSpPr>
        <p:spPr bwMode="auto">
          <a:xfrm rot="16200000" flipV="1">
            <a:off x="5655470" y="3607595"/>
            <a:ext cx="452437" cy="4286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endCxn id="18439" idx="3"/>
          </p:cNvCxnSpPr>
          <p:nvPr/>
        </p:nvCxnSpPr>
        <p:spPr bwMode="auto">
          <a:xfrm rot="10800000" flipV="1">
            <a:off x="5667376" y="4048126"/>
            <a:ext cx="428625" cy="404813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443" name="ZoneTexte 14"/>
          <p:cNvSpPr txBox="1">
            <a:spLocks noChangeArrowheads="1"/>
          </p:cNvSpPr>
          <p:nvPr/>
        </p:nvSpPr>
        <p:spPr bwMode="auto">
          <a:xfrm>
            <a:off x="4095750" y="5286376"/>
            <a:ext cx="4286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مثال تحفيز الطلاب أو العمال ...</a:t>
            </a:r>
            <a:endParaRPr lang="fr-FR" altLang="en-US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91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39" grpId="0"/>
      <p:bldP spid="18440" grpId="0"/>
      <p:bldP spid="184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381000" y="6494464"/>
            <a:ext cx="6019800" cy="363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1400">
                <a:solidFill>
                  <a:srgbClr val="000000"/>
                </a:solidFill>
              </a:rPr>
              <a:t>أ.د عيسى حيرش                                                         مقدمة في البحث العلمي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048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099300" y="6477001"/>
            <a:ext cx="2311400" cy="244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FontTx/>
              <a:buNone/>
            </a:pPr>
            <a:fld id="{F30B79F4-8F45-4764-A7DF-82013D0ACD14}" type="slidenum">
              <a:rPr lang="ar-SA" altLang="en-US" sz="1400">
                <a:solidFill>
                  <a:srgbClr val="000000"/>
                </a:solidFill>
              </a:rPr>
              <a:pPr rtl="0"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0484" name="ZoneTexte 3"/>
          <p:cNvSpPr txBox="1">
            <a:spLocks noChangeArrowheads="1"/>
          </p:cNvSpPr>
          <p:nvPr/>
        </p:nvSpPr>
        <p:spPr bwMode="auto">
          <a:xfrm>
            <a:off x="6881814" y="500064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 b="1">
                <a:solidFill>
                  <a:srgbClr val="000000"/>
                </a:solidFill>
              </a:rPr>
              <a:t>البحث الاستكشافي:</a:t>
            </a:r>
            <a:endParaRPr lang="fr-FR" altLang="en-US" sz="2800" b="1">
              <a:solidFill>
                <a:srgbClr val="000000"/>
              </a:solidFill>
            </a:endParaRPr>
          </a:p>
        </p:txBody>
      </p:sp>
      <p:sp>
        <p:nvSpPr>
          <p:cNvPr id="19461" name="ZoneTexte 4"/>
          <p:cNvSpPr txBox="1">
            <a:spLocks noChangeArrowheads="1"/>
          </p:cNvSpPr>
          <p:nvPr/>
        </p:nvSpPr>
        <p:spPr bwMode="auto">
          <a:xfrm>
            <a:off x="2595564" y="1833564"/>
            <a:ext cx="471487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هذا النوع من الأبحاث يستهدف استكشاف طاهرة معينة بجمع أكبر قدر ممكن من المعلومات </a:t>
            </a:r>
            <a:endParaRPr lang="fr-FR" altLang="en-US" sz="2800">
              <a:solidFill>
                <a:srgbClr val="000000"/>
              </a:solidFill>
            </a:endParaRPr>
          </a:p>
        </p:txBody>
      </p:sp>
      <p:sp>
        <p:nvSpPr>
          <p:cNvPr id="19462" name="ZoneTexte 5"/>
          <p:cNvSpPr txBox="1">
            <a:spLocks noChangeArrowheads="1"/>
          </p:cNvSpPr>
          <p:nvPr/>
        </p:nvSpPr>
        <p:spPr bwMode="auto">
          <a:xfrm>
            <a:off x="4667251" y="3905251"/>
            <a:ext cx="3643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DZ" altLang="en-US" sz="2800">
                <a:solidFill>
                  <a:srgbClr val="000000"/>
                </a:solidFill>
              </a:rPr>
              <a:t>مثال : الفقر في أوساط الشباب </a:t>
            </a:r>
            <a:endParaRPr lang="fr-FR" altLang="en-US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8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754</Words>
  <Application>Microsoft Office PowerPoint</Application>
  <PresentationFormat>A4 Paper (210x297 mm)</PresentationFormat>
  <Paragraphs>166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مراحل البحث العلمي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أنواع البحث العلمي (ص 73-80)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109</cp:revision>
  <dcterms:created xsi:type="dcterms:W3CDTF">2009-10-14T19:14:34Z</dcterms:created>
  <dcterms:modified xsi:type="dcterms:W3CDTF">2015-09-09T15:19:11Z</dcterms:modified>
</cp:coreProperties>
</file>