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0" r:id="rId3"/>
    <p:sldId id="302" r:id="rId4"/>
    <p:sldId id="303" r:id="rId5"/>
    <p:sldId id="304" r:id="rId6"/>
    <p:sldId id="306" r:id="rId7"/>
    <p:sldId id="307" r:id="rId8"/>
    <p:sldId id="308" r:id="rId9"/>
    <p:sldId id="309" r:id="rId10"/>
    <p:sldId id="311" r:id="rId11"/>
    <p:sldId id="313" r:id="rId12"/>
    <p:sldId id="29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110" d="100"/>
          <a:sy n="110" d="100"/>
        </p:scale>
        <p:origin x="660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ar-DZ">
                <a:solidFill>
                  <a:prstClr val="black"/>
                </a:solidFill>
              </a:rPr>
              <a:t>أ.د عيسى حيرش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ar-DZ">
                <a:solidFill>
                  <a:prstClr val="black"/>
                </a:solidFill>
              </a:rPr>
              <a:t>أ.د عيسى حيرش</a:t>
            </a:r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080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/>
              <a:t>أساسيات البحث العلمي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66750" y="2215356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3810000" y="3882991"/>
            <a:ext cx="601821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sz="4000" b="1" dirty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الاستقراء والاستدلال والمقدمات والنتائج</a:t>
            </a:r>
            <a:endParaRPr lang="fr-FR" altLang="en-US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2" descr="https://encrypted-tbn3.gstatic.com/images?q=tbn:ANd9GcTFGDAMOh9Qss4SaugMwXXPzoDSUdWSeoIJ05aCjvQ_tKLXA2C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42356"/>
            <a:ext cx="22669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s://encrypted-tbn2.gstatic.com/images?q=tbn:ANd9GcQtDsgNCOufdpw4fEM0YML6XZBI5XYhtmKG8JTJpm8czKnTdgqFi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40354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86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111E-6 L -0.2342 -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8229600" cy="1319064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D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الفصل 5:  الاستقراء والاستدلال</a:t>
            </a:r>
            <a:r>
              <a:rPr lang="fr-F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/>
            </a:r>
            <a:br>
              <a:rPr lang="fr-F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endParaRPr lang="fr-FR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 rot="10800000">
            <a:off x="809625" y="1143000"/>
            <a:ext cx="8286750" cy="1588"/>
          </a:xfrm>
          <a:prstGeom prst="line">
            <a:avLst/>
          </a:prstGeom>
          <a:ln w="508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pied de page 7"/>
          <p:cNvSpPr>
            <a:spLocks noGrp="1"/>
          </p:cNvSpPr>
          <p:nvPr>
            <p:ph type="ftr" sz="quarter" idx="4294967295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AD56FF6-F363-4C49-B49B-44DC22F1FA2F}" type="slidenum">
              <a:rPr lang="en-US" altLang="ar-SA">
                <a:solidFill>
                  <a:prstClr val="white"/>
                </a:solidFill>
                <a:latin typeface="Gill Sans MT" panose="020B0502020104020203" pitchFamily="34" charset="0"/>
              </a:rPr>
              <a:pPr eaLnBrk="1" hangingPunct="1"/>
              <a:t>3</a:t>
            </a:fld>
            <a:endParaRPr lang="en-US" altLang="ar-SA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14342" name="TextBox 10"/>
          <p:cNvSpPr txBox="1">
            <a:spLocks noChangeArrowheads="1"/>
          </p:cNvSpPr>
          <p:nvPr/>
        </p:nvSpPr>
        <p:spPr bwMode="auto">
          <a:xfrm>
            <a:off x="3224214" y="1773238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 dirty="0">
                <a:solidFill>
                  <a:prstClr val="black"/>
                </a:solidFill>
                <a:latin typeface="Arial" panose="020B0604020202020204" pitchFamily="34" charset="0"/>
              </a:rPr>
              <a:t>الاستقراء  </a:t>
            </a:r>
            <a:r>
              <a:rPr lang="fr-FR" altLang="en-US" sz="3200" b="1" dirty="0">
                <a:solidFill>
                  <a:prstClr val="black"/>
                </a:solidFill>
                <a:latin typeface="Arial" panose="020B0604020202020204" pitchFamily="34" charset="0"/>
              </a:rPr>
              <a:t>(Induction)</a:t>
            </a:r>
            <a:endParaRPr lang="en-US" altLang="en-US" sz="32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4343" name="TextBox 11"/>
          <p:cNvSpPr txBox="1">
            <a:spLocks noChangeArrowheads="1"/>
          </p:cNvSpPr>
          <p:nvPr/>
        </p:nvSpPr>
        <p:spPr bwMode="auto">
          <a:xfrm>
            <a:off x="4194175" y="2615010"/>
            <a:ext cx="35671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الاستقراء الكامل  </a:t>
            </a: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4344" name="TextBox 12"/>
          <p:cNvSpPr txBox="1">
            <a:spLocks noChangeArrowheads="1"/>
          </p:cNvSpPr>
          <p:nvPr/>
        </p:nvSpPr>
        <p:spPr bwMode="auto">
          <a:xfrm>
            <a:off x="4194176" y="3458370"/>
            <a:ext cx="3567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الاستقراء الناقص</a:t>
            </a: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4345" name="TextBox 13"/>
          <p:cNvSpPr txBox="1">
            <a:spLocks noChangeArrowheads="1"/>
          </p:cNvSpPr>
          <p:nvPr/>
        </p:nvSpPr>
        <p:spPr bwMode="auto">
          <a:xfrm>
            <a:off x="3224214" y="4365625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 dirty="0">
                <a:solidFill>
                  <a:prstClr val="black"/>
                </a:solidFill>
                <a:latin typeface="Arial" panose="020B0604020202020204" pitchFamily="34" charset="0"/>
              </a:rPr>
              <a:t>الاستدلال  </a:t>
            </a:r>
            <a:r>
              <a:rPr lang="fr-FR" altLang="en-US" sz="3200" b="1" dirty="0">
                <a:solidFill>
                  <a:prstClr val="black"/>
                </a:solidFill>
                <a:latin typeface="Arial" panose="020B0604020202020204" pitchFamily="34" charset="0"/>
              </a:rPr>
              <a:t>(</a:t>
            </a:r>
            <a:r>
              <a:rPr lang="fr-FR" altLang="en-US" sz="3200" b="1" dirty="0" err="1">
                <a:solidFill>
                  <a:prstClr val="black"/>
                </a:solidFill>
                <a:latin typeface="Arial" panose="020B0604020202020204" pitchFamily="34" charset="0"/>
              </a:rPr>
              <a:t>Deduction</a:t>
            </a:r>
            <a:r>
              <a:rPr lang="fr-FR" altLang="en-US" sz="3200" b="1" dirty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endParaRPr lang="en-US" altLang="en-US" sz="32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20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3" grpId="0"/>
      <p:bldP spid="14344" grpId="0"/>
      <p:bldP spid="143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D5426D1-8B02-404E-95B9-B8D60A021E3A}" type="slidenum">
              <a:rPr lang="en-US" altLang="ar-SA">
                <a:solidFill>
                  <a:srgbClr val="464653"/>
                </a:solidFill>
                <a:latin typeface="Gill Sans MT" panose="020B0502020104020203" pitchFamily="34" charset="0"/>
              </a:rPr>
              <a:pPr eaLnBrk="1" hangingPunct="1"/>
              <a:t>4</a:t>
            </a:fld>
            <a:endParaRPr lang="en-US" altLang="ar-SA">
              <a:solidFill>
                <a:srgbClr val="464653"/>
              </a:solidFill>
              <a:latin typeface="Gill Sans MT" panose="020B0502020104020203" pitchFamily="34" charset="0"/>
            </a:endParaRP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2286000" y="838100"/>
            <a:ext cx="67675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من خصائص المنهج العلمي أنه يجمع بين أسلوبي الاستقراء والاستنباط</a:t>
            </a: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4634436" y="2685836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 dirty="0">
                <a:solidFill>
                  <a:prstClr val="black"/>
                </a:solidFill>
                <a:latin typeface="Arial" panose="020B0604020202020204" pitchFamily="34" charset="0"/>
              </a:rPr>
              <a:t>الاستقراء  </a:t>
            </a:r>
            <a:r>
              <a:rPr lang="fr-FR" altLang="en-US" sz="3200" b="1" dirty="0">
                <a:solidFill>
                  <a:prstClr val="black"/>
                </a:solidFill>
                <a:latin typeface="Arial" panose="020B0604020202020204" pitchFamily="34" charset="0"/>
              </a:rPr>
              <a:t>(Induction)</a:t>
            </a:r>
            <a:endParaRPr lang="en-US" altLang="en-US" sz="32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4766720" y="3465083"/>
            <a:ext cx="419893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هي ترجمة لكلمة يونانية معناها «القيادة» وتعني حركة قيادة العقل للقيام بعمل يؤدي إلى الوصول إلى قانون أو مبدأ أو قضية كلية تحكم الجزئيات</a:t>
            </a: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5367" name="AutoShape 8" descr="data:image/jpeg;base64,/9j/4AAQSkZJRgABAQAAAQABAAD/2wCEAAkGBxQTBhUUBxQWFhUUFh0XFRYYGR4XHBkcHRoiIRkYHxYcKDQgHRolHhkXITEhJyktLi8wFx83PzYsNygvMi4BCgoKDg0OGxAQGy0kICQxODQ3NCs0LDQtLDIvMjQ0LDQyLS03NzIsMjYsLCwwMCwtNzQvLDQsNCwsNDQsLCwsLP/AABEIAJYBQAMBEQACEQEDEQH/xAAcAAEAAgIDAQAAAAAAAAAAAAAABAUDBwIGCAH/xABPEAABAwIDAwYICwUFBgcAAAABAAIDBBEFEiEGEzEXIkFRVJMHFBYyUmGS0jZCU3FzoaPR0+HjFTSBscI1kbKz8CMlY2Ry8SQzN0R0goT/xAAbAQEAAgMBAQAAAAAAAAAAAAAAAwQBAgUGB//EAEARAAIBAgIECgcIAgICAwAAAAABAgMRBCESMUFRBRMUFRZSYXGh0TJTYoGRseEGIjM0QqLB8HLxY5IjgjWywv/aAAwDAQACEQMRAD8A3igCAIAgCAIAgCAIAgCAIAgCAIAgCAIAgCAIAgCAIAgCAIAgCAIAgCA8600ckte5kUoZq43kl3bQAfSJsPmX0OtUpUKXGTWXdc4EIyqS0Ysn12BTxUm8qqmANyGQf+JF3NF9Wi/O4EadK564YwLaX8E7wdb+srMSjmgxB8NU854zZ1nki9gePzELpYepSr01Ugsn2FepGUJaMnmRvGn+m/2ipuLjuXwNNJ7x40/03+0U4uO5fAaT3jxp/pu9opxcdy+A0nvHjT+h7/aKcXHcvgNJ7yx2cxCVm0FOYZHgmeNp5x1a6RocCOogkKnwhSg8NUvFamTYaT42OZ6GXgDuhAEAQBAEAQBAEAQBAEAQBAEAQBAEAQBAEAQBAEAQBAEAQBAEAQBAeZ6j94d/1H+a+lx9FHm3rLXar9zo/wD4Lf8AMkXK4O/O4nvj/wDot4j8Kl3P+DtOM1292mxCnqYoTGyKR7SGWfnZE14eZL5ib6dVrBcWgp4bBLFwm731fp+Bdm1Uquk1lb3kSA09Lg1Kah7Y9/EZJM9Gajec483e5gGho0yjnDMDfgrWIliq+LnGCk1DZGSjb43vqIqap06UW7JverkeoaymoampwuAkms3EfjEZtBGYxIXGEgWJJ3YzcBk465tuMxOKlSw8paN1dtPN2bWtZal877jLhTpKVRK/8FgJWDBvHBTxNllpJXFrmAx54pYWslEdhbNvLkA20HrVfFVatOssHGo2tJWlfNXyae/X2eW1OMXB1nHZq7ijhY6vw57Y2M8ZifvIwxoZvWPs17MrbC7HBjg430LhoLldVrkFSMpTk4SyelnZ60/mtXxKyfKItWSks1Y+1pYNtqeGky5aaangJbazntkaZXZhqTncRrqMtrCyr0Jzq4OvWk3aV7Lcl/fA3moxrQgthvheSOoEAQBAEAQBAEAQBAEAQBAEAQBAEAQBAEAQBAEAQBAEAQBAEAQBAEB5nqP3h3/Uf5r6XH0Uebes51lW+VrBUG4jjETABazQSf4m7jqoaOGhSqzqxvedr+6/mSTqOUYxewkSYxM7EJpnOG8qGvZIco4PblNhwGgCrPgyi8Nya70b37dZIsTPjOMyuZcP2hqIKExUTwG5szczWvyOseezMDldre/WPnW+L4PpYl6TbT1XjldbnvMUsRKmrKzXaY8LxmaCeR1K4XmuZQ9oe15Li4lzToTcuP8AEpPg+jKkqSVlHU1rXv8AmI4iak5a7/AVWNTyTSuqH3dNGIXc0ACNpBDGN4MbcdHWVBDgfDwSte6kpXyu7b8tX91m8sXUlfVa1idsviUNLI6ple8zsDxFC1hyvJbZpdIHABtybtPQLrHCsMRVp8TShdPbdZZ7n80ZwrpwlpydrbCuwIuOPU5ndme6qic9x+M50zS51vWST/FTV6Ko4GVNbIteBrTm511J7Wej14I7YQBAEAQBAEAQBAEAQBAEAQBAEAQBAEBCxuv3GEyTBubdtLst8t7dF7G39ynw1Hjqsad7XZpUnoRctxrzlbPYx3/6a9D0cXrf2/Uoc4ez4/Q+HwuHppB3/wCmnRxet/b9Rzj7Pj9APC4eikHf/pp0cXrf2/Uc4+z4/Q+8rZ7GO/8A01jo4vW/t+o5w9nx+g5Wz2Md/wDpp0cXrf2/Uc4ez4/QcrZ7GO//AE1no4vW/t+o5w9nx+g5Wz2Md/8AprHRxet/b9Rzh7Pj9ByuHsY7/wDTWeji9b+36jnH2fH6DlbPYx3/AOmsdHF639v1HOHs+P0HK2exjv8A9NOji9b+36jnD2fH6DlbPYx3/wCmnRxet/b9Rzh7Pj9DsGxm25rsQfGYN1kZnvvM99QLWyjrVDhHgpYOmp6eld21W/lk+HxXGyatYtZNkaJ0hc+miJJJJy9J4qquEsWlZVGSvD0n+lHHyNoeyxeynOeL9Yxyel1UPI2h7LF7Kc54v1jHJ6XVQ8jaHssXspzni/WMcnpdVDyNoeyxeynOeL9Yxyel1UPI2h7LF7Kc54v1jHJ6XVQ8jaHssXspzni/WMcnpdVHKLZKibM10VNEHNcHNIHAg3B+cEArWfCGKnFxlNtMyqFOLuoou1TJQgCAIAgCAIAgCAIAgCAIAgCAIAgCAICl20+ClT9E5XeDvzVPvIcR+FLuPPq+gHBL3ZTFJI8SihjEZZLOwPDo2PJDnNaQHOFwLdS5nCOEVSMqunJOMXqdlld5lnDVnFqNlmyfiAmrdo5KSIRtbHNKWlsTWlrYy4algzO00tqSSFXoRp4KgsTOUpXism767PIkqOVapxSSVn8jHNsgcsbqZ02R00cL99Tvgc3eOsHhr9HtvYaG9z0cVvR4WU9KMopNRbVpKSdtl1qE8G42s8r21GLENnImw1Iw6p3slLcysMRjGUOykteSbkGwI9a3w/CU5zgqlJxjPU73/wBdhrUw0Unoyu1rJm02F0/7YgZTTNjb4uxzy5mQBoYC1zRfnyPu7mcbgC+qr4THVY0JzqQd9Kyz1tu1uyzsr9uRJWoRc4xi9ngjFTbORiqpZQ976eWpbETJC6IkmxADCedG7zcwOmvUpOcak4VYOGjOMW8mn2a1qa12NeTRjKLvdN7jnNQxnGsQ8WlyxRh7pTuASBvrPYxpOmW+jhxt0XWFWqcRQlKL0r5K+v7uV327thni48ZNJ5d2rMr27OkY5JDUSZYommR04F2mK12SDWxzXaBrxNrlWXwjHk0a0Vdyskr7XsIlh3xjg9S29hPoti3OhiE7pWyTNa5uWmkkiaHebnnbzWnr42uLqrW4ZjCclGN4xdm9JJ+6LzZLDBNxTbzfYdWmicyZzJxZzHFrh1EGxGnUQV2YyUkpR1MpNNOzO+eBv+3pvof6wuF9ofwI/wCX8F7g/wBN9xt1eROqEBW4tjAgjP8AsppXdDYonvv/APYDL9a0nU0djfcW8Ng3XfpRit8pJfU1vjfhOqDUFuHxCHK4g5+c/QkWINg09Y1sRxVZ4iT1ZHrcJ9mcOo6VWenfdkvr3+B8wXwnVIqmtr42zBzrWYMr9bABoGhPqtrfiEWIkteZnF/ZnDODlTk42W3Ne/d37NxsbCscbMBeKoiceiWF7Ov41svR19IViFRS2Nd6PJ4nBSo/rhJezJPw1lqpCkEAQBAEAQBAEAQBAEAQBAEAQBAEAQBAEAQFLtp8FKn6Jyu8HfmqfeQ4j8KXcefV9AOCS8JqBHi0Mk18scrHutqbNeCbDpNgocRFzozjHW014G9NpTTe8sqTHhFtTLURNL45Hy3bcscY5HG+VwPNfY3Hr6uIp18JOtg40tUko69V0tTJoVlGs57HfxJJxSnjq4vFp6ucNqI5HOmc+zI2PuWiMv58mgOYttpoGlUqWEqyUpcTGn92SsrXba37F/WTyrxVlpOWa9yMMeMRiqxBxzWqmyCLT0pcwv1aK66FTQw6t6LV+y0bfMgVSN6j36viThtBT/tunnaZAW0+5k5msLmx5WyMtfeG5OmllUlhsQ6FWlo/qus/TTd2uzYTKrT4yM77LdxyqtpIfFI276oqHxVkdUXyty5w0WdGwX5lgG8bAklR4bB1YylakoKUHHXez3t7b9htUrQaX3rtNPURZcWp21leaZ73Nqo3ZCYy0h75M5aRfQD0ulW4Uq8qdDShZwavmtSVr/Qhc4KVSzvdGKq2iDsAEbQfGHtbDLJYWMMZJYAb3zOu0HotHwGhSngZxxN3+Gm5L/J6/hm/f8Eq6dK36nl7kSzj8EsML8Rlq4nwsEb4YHvDJmsAyFrswEbiLh3zaW4qlUwFaE5xjSjPSd1J2+7fetvZ/Up44iLUW5NW2bzqr3kvJfxJudSdTx1cS4/OST1kr0EI6EVHcrHPk9JtnffA3/b030P9YXD+0P4Ef8v4LvB/pvuNuryJ1QgCA86bR/CKp+nk/wAZXN2vvfzPq+A/K0v8Y/JDZv4RU308f+YE2rvXzGP/ACtX/GXyZ6LXSPlAQBAEAQBAEAQBAEAQBAEAQBAEAQBAEAQBAEBS7afBSp+icrvB35qn3kOI/Cl3GiKLD3ywyugtaGPePubc24GnWble7qVo03FS/U7I4cYOSbWwUWHvlhldBa0LN4+5tzbgadZuUqVo03FS/U7IzGDkm1sIl9FKaC6WFwT1oCTR0T5Y5HQAERMMjze1mggfxNyFHUqxpuKl+p2XebRg5JtbD7W0D4oYnT2tMzeMsb825GvUbhYp1o1HJR/S7MSg4pN7SKT1qU1F9EBlpog95BfGyzSbyPDAbfFBPFx4AdJUVWrGkk5bWl8dRtCLm7IxXUtjW53/AMDf9vTfQ/1hcD7Q/gR/y/gv8H+m+4hjZ7Gbf+478e+vAKnVtmn8fqfV+cOBvY/6/QeT+M/8x3499Z0Km5/H6jnDgb2P+v0OE2zWLuiLZmzuadC0zgg/OC/VY4upufx+ptHhLgiD0ouKfZF+RFj2Cry8A05Fza5eyw9Zsb2WVTn1fkTS4ewCV+Mv7n5Hatk/BvJHibZcZc20bg5rGEm7hYtJd1X6PUpYUHe8ji8JfaOnUoulh0/vKzb3PXkbMVs8eEAQBAEAQBAEAQBAEAQBAEAQBAEAQBAEAQBAUu2nwUqfonK7wd+ap95DiPwpdxqLY0s8VrfHQ8s8VOYRkB1s7fNLtL/OvWcJ8ZelxdtLSyvq1M5eF0fv6WqxKwl1KcHrv2U2pa7xU5t86Ii2dvDdi97qvUli3Wo8eopaX6b67PeSxVJQnxbd7bSRR0cc+IRV7mt3LIzJVNBADZYQOYeDWmQmNwboDc6W1UU8ROhRnhW/v3tFvW1LU/dmm9hsqanONW2VrvvRIxLFXjaKlgMcBjnZT71phZzzJYPJPEHqy2AsNDreKlg26FSsqs7wcrZ9XVf+o2nWtUjDRVnbxK6GAUeE1U1AwSSMrHUrXyASCKNovvMtspe42bc6aiw6Dbqyni6lOk5aKcFJ6OTbexX3a/n2RRUaUZTSu07Zl5R1Tm7Ovq442xSz0shkGRuRxhkY2OQMcLDMJHXA5psOpUKlByrLDSqNqMkk1rWkm3ftWj4v3TxnaDqKObXy/wBkFmJPj/ZcLGxOZNFGyQPjDy5rpS0jMdQACSLW1JvfgrFTCupLEVdOScW2ktV0r5+BpGroqnGyd0ccPpYaaiq5rlmStdTtfuBU7uNtyLB3m5rhpe697NHE3WuNq4iu6VON3eCk9FqLbffls1Jb9hmjGEFOT2O2eZj8cpG402VzXsEkGkxpsrGyF1t+IDo5pF7nUXJtZYtjJYR0821KzSktK1tV88+y13uF6KqqW9bsrkinpnOrxLUuppmSUlTu5Yo8hcWNF87PNBaXACzQeN76W1pVLUnGLnlOGU9au3ty17rZe8zKN5aTS1PNGPDpGT0ccGBSQMeY8rqWpg/8x2W7nCdvOOYlztHgjKLLTE8bSrSqVnNZ5SjZxW66t4XzM09CUFGFtWp6zJ4GT/v2X6D+sK59ovwI/wCX8Mg4P9N9xt5eQOsEAQBAEAQBAEAQBAEAQBAEAQBAEAQBAEAQBAEAQBAEAQFLtp8FKn6Jyu8HfmqfeQ4j8KXcaFpa18cUjad1hKzJILA3be9teGoGoXuqtCNSUZP9Lv8A7OJCbimltyFLWvjikbTusJWZHiwN23vbXhqBqEq0I1JQk/0u4jNxTS25Fu/FYotmn0+EPkc+oc0zue0ta1rW+Y0ZrElxN3W1Asfi258aFWvjFVqw0VDVms89eXZsfmWHUhCi4Qd2/AkYxtdK7I3C5C1ggZGbsaHhwZlflkIzNHzEcSoqHBMJNzq39Ju18mr5XX97Tapi2soW1a9pR4TictNIThrsmZuRwytc1zRwBY4FptrbTS561fxWCpYlJSumtTWTRBTrzpt227yW3aSpGIOm3vPcwRm7WluQcGbsjKGg62A4qB8E0OJ4pXWd7p/ev32/g35XU0tLLu2EU4nLnhJdrThoh0HNDXZm9Guuut1aWFhaorv797+9Wy/rInVk3F9UyUeNzxV0ktM+z5r73mtLX3cXG7CMp1JI00ubcVFX4PpVqcYO60dTWvLtN4YicJNrbs2H1uO1AxEzCU7wjKSQ0gt9AstlLR0C1hYdSw+DaDo8SrpXve+d99945TU09P8A0ZJto6l1Tnll5wjdEBlaGhjvOAYBlF+kgX4dS1p8GUacNFN607t5u2rZq/uszLFTbvlqt2ZnKHaaqZR7uKYhuXIDlbnDfREts4HQNdFrU4Jw86mm72vfRv8Adb7vqZWLqKOjl37Ts/gb/t6b6H+sKn9ofwI/5fwS8H+m+428vInWCAIAgCAIAgCAIAgCAIAgCAIAgCAIAgCAIAgCAIAgCAIDFVU7ZKZ0dQLte0tcOsEWOq2hNwkpR1ow0mrM6tybYf8AIv76X3l0Od8Z1/BeRByWl1RybYf8i/vpfeTnfGdfwXkOS0uqOTbD/kX99L7yc74zr+C8hyWl1RybYf8AIv76X3k53xnX8F5DktLqjk2w/wCRf30vvJzvjOv4LyHJaXVHJth/yL++l95Od8Z1/BeQ5LS6o5NsP+Rf30vvJzvjOv4LyHJaXVHJth/yL++l95Od8Z1/BeQ5LS6o5NsP+Rf30vvJzvjOv4LyHJaXVHJth/yL++l95Od8Z1/BeQ5LS6o5NsP+Rf30vvJzvjOv4LyHJaXVLPAtk6WkqXPwtjmuc3KSZHv0vfg4kcQoMRjq+Iio1ZXS7jeFGEHeKsXaqEoQBAEAQBAEAQBAEAQBAEAQBAEAQBAEAQBAUdRtdRMncyeoY1zSWuBvcEcRwV6HBuKnFSjBtMheIpJ2cjh5a0Hao/r+5bc1Yz1bMcqo9ZDy1oO1R/X9yc1Yz1bHKqPWQ8taDtUf1/cnNWM9Wxyqj1kPLWg7VH9f3JzVjPVscqo9ZDy1oO1R/X9yc1Yz1bHKqPWQ8taDtUf1/cnNWM9Wxyqj1kPLWg7VH9f3JzVjPVscqo9ZF1S1LJKdr6Vwcxwu1wNwR86pThKEnGSs0TJpq6Mq0MhAQsTlnEJ/ZkbHutoXvytB9dgSf9cFrJyt91FjDxoOX/mk0uxXZp/a7aav/aL4K+UMLDq2G7W6gHzvOP8AE9JVKc5t2k/ge94M4MwHFRrUo3v1s3t2aipw/amrhkvTzya8Q45wbX6HX6ytFNxzTL1fgvCVladNe7L5G6sKnrdBi8UHrdFI7r9Bw6r/ABuhXYOp+pL3HzzEwwWuhOXdJL5p/wAFypTnhAEAQBAEAQBAEAQBAEAQBAEAQBAEAQBAEAQBAEAQGgMZpt7tvJGTbeVWS/G2aS17eq69/h58Xgoz3Qv8EcKcdKs472SP2PROxQ08FVMJd6YQXQjJnDyyxIde2YWvZU4cI4qUONdH7lr30lqJpYakpaGnn3FPHhFQ5rzHBK4RucyQtYXhrm6PaXtu24PHVdJYug1F6aV1dXavn2FZ0pptWeXYyRFgMr9nxU0zJH5p901rGF2mQkvuOjNlYPWbKKpjqdPEqhJpZXu2suz4Zm8aEpU9NbzjtBgz6bF3wyBxy2yuLS3OLAlzR0tvcXHUs4LGRxNLjFl2X1GK1F056JHqMMmZM1tTDKxzyA1rmOaXEmwABGpJ00U8K9KacoyTS3NZEbhJOzTMhwWpzAGnmub2G6fc2IB0t0EtHzkLXlVDrx+KM8VPqv4MjVdJJFNlrGPjda+V7S026DY62UkKkKi0oNNdmZq4uLs1Y3vsH8D6b6MfzK8Jwp+bqd53MN+FHuJsu0FK2QtlqYA5pIIMrAQRxBBOhXMdWmsnJfE6UcBipJSjSk0/ZfkcfKSj7XT98z7046n1l8Tbm7Geqn/1l5Dyko+10/fM+9OOp9ZfEc3Yz1U/+svI0jtlWsm2mmko3ZmPcC11iL80DgdeIVKbvJtH0XgqjOjhIU6is15spTwWk/RZ0EenF1D46EAQBAEAQBAEAQBAEAQBAEAQBAEAQBAEAQBAEAQBAEBoip/9R/8A9zf84L3cP/jv/R//AFOI/wAx/wC38nLEMehix2Z1BQRCWOplLZHzyvGdsrryGHQG7gXZbixI6lz8LhcXVwsY8alBrVZXt36yzWq0oVW3G7Rc7PRSE0Ukjaqqc7K5z2ybqnj/ANs4vdIWAF0o5znBzjckDpsubiKEaU6tOOilFL085PJ+je+vs1ZFinUclGTvnfVq9/cVeMtm8l6gU28tHi85dlzDJGGPLSbeazNkI6L2V7DRp1MTQdWzvBa9ru7d7IqjcYT0d+z3XLZ92eFSZ1eLZw4U5lc5jXExgRhsnxWlxeMzeBJ6VBSpaXBcuKX3r/etrsm9ZmUrYlaWq2Ri30rGwRVdGaZpr6cNMtRNUPLw7XdtkadMgcC/MGkHQuK1hSjTlaFVS+5L0Y7NH9TX8577XJHPSWcWs1r79hXw10prMXe6WTO1s7GOzuuxvjIbZpvzea1o0twC3nhKPJsO9FXlJXe1315kfGz4yor6lkV2Pzufs/hxnc5xtVC7iSSGyRBtydTa5/vK6mFjGlj6lOCtHRTstV8vMrVW5YeMpa7+ZuHYP4H030Y/mV5nhT83U7zoYb8KPcdSxPwYyS4nLI2oYBJI54GU6ZnE24+tcV4eV3me3w/2mp0qMKbpv7qS1rYrEXknl7Sz2D96cnlvJuldL1b+KHJPL2lnsH705PLeOldL1b+KHJPL2hnsH71jk8t6HSul6t/FF/g3g0poavPVudNbgxwAb85Hxv8AXFSRw8duZzMV9pcTWhoQSh2rX7tx3dWDzgQBAEAQBAEAQBAEAQBAEAQBAEAQBAEAQBAEAQBAEAQHn/aillG1FQWMkB3ziCGu67ggj+Buvf4KpTeGgm16K3HCrRlxksnrKnxST5OTU3PNcbk6k367qzB0oRUYtJLuI2pt3aZzdBMYMjmy5DxZZ+U9OreB19SinSw1SWnNRb3u1zaMqsVZX8Q+KY5s4mOcgvvnOa3DN6VvWsunhmkmo5O61ZPs3DSq568+8+SU0rnXlZK7QN1DjYDg0X4AXOnrW0FQhJyjopvXa2Zh8Y0k75d59fBMagPkbK544PIeXCxuLOOo1JOi1hTw1NtwUVfXa2ZmUqstd/E4imlykBkvO87R3O1vr16669KzoUNFR+7ZatWVtVjF6l288+8OpZSBmZIct8oLXWFzc2HRcgX67BbXpaWnlfVfK5i07Wzt7zfGwrSNkaYPBBEYuDp0leG4TaeLqNbzt4dWpR7i9VEmCAIAgCAIAgCAIAgCAIAgCAIAgCAIAgCAIAgCAIAgCAIAgCAIAgCAIAgOEsrWxl0xDWgXJJsAOsko3Y2jGUnoxV2R6HFIZifEJo5MvHI9rrX4XsdOB/uWsZxl6LuS1sLWo242DjfemvmS1sQBAEAQBAEAQBAEAQBAEAQBAEAQBAEAQBAEAQGspfCsWykGm4Ejz+o/MvTL7PJpPjPA5r4Q9k4crWv7t9p+S26Of8ngY5w9k+8rOv7t9p+Sx0d/5PAzzh7I5WT2b7T8k6Or1ngOcPZHKyezfafknR1es8Bzh7I5WT2b7T8k6Or1ngOcPZHKyezfafknR1es8Bzh7I5WT2b7T8k6Or1ngOcPZHKyezfafknR1es8Bzh7I5Wv+W+0/JOjn/J4DnD2Rysns32n5J0dXrPAc4eyOVk9m+0/JOjq9Z4DnD2Sw2f8JHjGMxwOgy70lodnvY2J4W9Sq4zgXk9F1dO9uwlo4zjJ6Njv64RdCAh4myY09sMcxjj8Z7S63rDQRc8ePq4rWWlb7pPh3RUr1k2tyyv7zS+3pqY8YMWK1Dpjla7QZG68BkGmio1FLStJ3PoXA3JqlBVKNNQzfa/jrOtwzOY+8DnNPW0kH+8LQ604RmrSV12m8dlqatbTMfXVLJmPY12VzLObcX0eOJ16QeA4K7TVTW3dHzjhGpgZTlGnTcJJtZPJ+5/x4nZ1MccIAgCAIAgCAIAgCAIAgCAIAgCAIAgCAIAgPPuD0TJcck8eBMcTZZntabFzYwXFgPRfhde8x+KlhsJxkddkcPD01Uq6LMtPtbIaj/eccTqY3vSNjjaxjegMkDRJmbxDs3G+g0tWpcEzitJ1ZcZvvlfu2r5+BK8Wm7aK0S2xHC6eDBZosQlka2HEi1pYwPe+9MC1mtgLNdmJJA5h6wqSx9epXp1KUbtwzWpek7vw2k7w8IU5Rk8r69pBptlQ/EbQve+EwCoaWMvK9hdlDWxX88O0NyBobK9U4W0KTbhaadmrqyb233ayvHCaUsn9217kaHAmTYyyHCZJOcxz3iSJzXxhvSWjR+bSwYS71dcnOM6dGVSvCzW5pp+9Xs+xmvJlKajCXx1r3E2q2RsyJ8HjDGPniheJ4hE5oldYPGtnC5Dco1BOoA1UFDhhzTU4pOzas072V7O2a95JPBW9Fv4EeqwSnPjDMJmkkmpsxcHMDGuDH5ZA34xLdei3NJvZbUOE60tCdSnowk7Xvv1Zbr7TE8LBXUZXkthGpsGZ4tCa2Xdum3kmXQkQxjzgDqZHv5rG8HWOullviuFeJqTjGDkoq7a2Pt7PExSwunFNu1yzi2eiZW0crt9uJqlsJbPEGuc62ZtmgkOjdYtJJ0seKiXCVScKlOUVGai2rNNduavZrWjfksU4yTur7URsYhZu8SdQySbuOpjD2uYwZ3OmlBaDqWsY4G1iCba6KLCV5y5MqkWm9JJ31qy19/bnkbVqaXGaL3f3+7zI3ZunFcKWqqS2sLRduUGJkjtWROl9Mi3C/nDrF5lwtUm5Tp0m6cdb222tLb/G2xG8JFWUpWk9hybs3TtnghxKeRk9Q3RrYw9sb85ZZ7wbWLxlGW/mu4CxWvO1Sc58TTUoxzbvbL37deXgZ5JGKWnKzfzI+xkJZt5AyS1453xutwzMD2utfouCpuEqsauAlOOppPxRrh4OFdRew2jiu3lLT4g+Gr3mdhs6zbjgDxv614OVeKdj2OG4BxWIpRqwtZ9pE5TaL/i+x+axyiPaT9Gsb7PxHKbRf8X2PzTlEe0dGsb7PxNa7a40yrx10tKHBuUNGbibX1061WnLSlc9fwTgp4PDKlNpu98u0omtJdZouToAOlaM6TaWbPR2CC2DQh3yTP8ACF0Yeij5Ni3fET/yfzJq2K4QBAEAQBAEAQBAEAQBAEAQBAEAQBAEAQBAedaPEDBjTpI2tcMz2vY7zXsdcOY4dRB/7r6HWw0MRh+KnqaXuOBTqOnU0kTjU4cyfewRVEljdtM8tEd+hrpblxYPmN+Gut6FWXCbXFKMb9dPxtrT7llsJ48mT0rvu/vmcoMWgmwh7NonTGWSrdVF8TWkAmLJaz3Xy2JaG30AbrooeQ18LUpyw8VJRi07u2d77Xtvls7siTlEKsZKo7XZwGMQuxWMv38cUEIhhewtEoLXFwkcAcpzE+aCLaalb0sHiFGpVnGLlNp6LzVlfK+x59qNZVqd4xTdktf0J1TteP2nTmMSyxQxSRSPmdllmE2XNrGbtLGss1xJPOPC1zVocE1akKkZri07WSd81t1v53JJ4uEXFx+926iE/EaVmIRGg8ZkDKmOV0k7vNjY65YyNrrOfo05nDhwAKlhgsROTvShBJNZJZtppNNZpfD37NXXpxWUpPPtyIVDi272ifO1uZkk0rnRuA58Usji5jhe2rHcLkX61ehguNwKw9VWduzJ+65DKulX4yOon02PMG0u9Ie2FkRp4CADJGwMLWSht8u9Li5+lvP9Sp8213hKik//ACTd3nrtqW7tJeUwVWLXopGapx+HcRCF1VK6Gtjqi+YtJkswtc0c45ABltxub6BQ4bg+uqjfFqCcXHJ3tda3m755a79liSeJho20ru6ercyHiWJQGmrmUO9Iqp45Wl7Wi1pZJJL2OjRnAHSVYoYbEp0NONuLbTzWqys/7n2EdStTanZ+lYsJ8do3YiKyeKY1Is90LSBE6Zvmu3hOZrdGkgA8Onp0nhsbQpPDUIpwf6m1dJ67r+Uu4KrRnJVJuzWwg1OOiTG6SacG8IY6YgWBdv3yPyC5NudpdbYHg2rh416b/Ukk9+UvhrMVsRGbhLdr8DLshMH+EKORgIElVNI0HjZ5kc29tL2IWcVTlT4L0JqzSXz7DNOanitKOr6Gz8W2BpajEXzVRlzvNzZwA0AGgt6l4mVCLbZ7DDcPYrD0o0oKNlvX1IfJhRdc3tj3Vjk8e0n6T43dH4PzHJhRdc3tj3U5PHtHSfG7o/B+Y5MKLrm9se6nJ49o6T43dH4PzLTBtiaOmna+mjJkbez3uLiL+rzbjrtdbRowi7lLF8NYzExcJytF7Ekvr4nYlKcoIAgCAIAgCAIAgCAIAgCAIAgCAIAgCAIAgCA0zW+DmrNbIYXwZS92W73g2zG1wGWBta4uvWw4foqKTi727PM5csBK7szByb1npU3eP/DW/SCh1ZeHmY5BPehyb1npU3eP/DTpBQ6svDzHIJ70OTes9Km7x/4adIKHVl4eY5BPehyb1npU3eP/AA06QUOrLw8xyCe9Dk3rPSpu8f8Ahp0godWXh5jkE96HJvWelTd4/wDDTpBQ6svDzHIJ70OTes9Km7x/4adIKHVl4eY5BPehyb1npU3eP/DTpBQ6svDzHIJ70OTes9Km7x/4adIKHVl4eY5BPehyb1npU3eP/DTpBQ6svDzHIJ70OTes9Km7x/4adIKHVl4eY5BPei12V2FqoNo4Jal0GSN5Lsr3k+aRoCwDiR0qnjuGKOIoSpxi03vtv7yWhhJU5qTZthebOgEAQBAEAQBAEAQBAEAQBAEAQBAEAQBAEAQBAEAQBAEAQH//2Q=="/>
          <p:cNvSpPr>
            <a:spLocks noChangeAspect="1" noChangeArrowheads="1"/>
          </p:cNvSpPr>
          <p:nvPr/>
        </p:nvSpPr>
        <p:spPr bwMode="auto">
          <a:xfrm>
            <a:off x="3810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51" y="2676199"/>
            <a:ext cx="4459288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4114800"/>
            <a:ext cx="29718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341811" y="4870269"/>
            <a:ext cx="29718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2141220" y="2457359"/>
            <a:ext cx="29718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ectangle 11"/>
          <p:cNvSpPr/>
          <p:nvPr/>
        </p:nvSpPr>
        <p:spPr>
          <a:xfrm>
            <a:off x="1794920" y="3200400"/>
            <a:ext cx="2971800" cy="912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986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15366" grpId="0"/>
      <p:bldP spid="2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4305301" y="1196975"/>
            <a:ext cx="48117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هي عملية ملاحظة الظواهر وتجميع البيانات حولها للوصول إلى مبادئ عامة وعلاقات كلية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4489450" y="3141663"/>
            <a:ext cx="466883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في المنهج الاستقرائي يجمع الباحث الأدلة الكافية التي تساعده على إصدار التعميمات 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389" name="TextBox 10"/>
          <p:cNvSpPr txBox="1">
            <a:spLocks noChangeArrowheads="1"/>
          </p:cNvSpPr>
          <p:nvPr/>
        </p:nvSpPr>
        <p:spPr bwMode="auto">
          <a:xfrm>
            <a:off x="3968387" y="5137151"/>
            <a:ext cx="4749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في المنهج الاستقرائي يبدأ الباحث بالمعلوم ليستكشف المجهول</a:t>
            </a: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AutoShape 7" descr="data:image/jpeg;base64,/9j/4AAQSkZJRgABAQAAAQABAAD/2wCEAAkGBw0PEA8PDA4QDQ4PDw8NDw0PDxAOEBAQFBEWFhUSFBQYHCgiGBolGxQUITEhJSkrLi4uFx8zODMsNzQtLjcBCgoKBQUFDgUFDisZExkrKysrKysrKysrKysrKysrKysrKysrKysrKysrKysrKysrKysrKysrKysrKysrKysrK//AABEIAOEA4QMBIgACEQEDEQH/xAAcAAEBAAIDAQEAAAAAAAAAAAAAAQMEBQYHAgj/xABIEAACAgEBAwYKBgUKBwAAAAAAAQIDBBEFITEGEkFRYXEHEyIygZGSscHRM1JTYnKhFCNCQ5MWRHOCsrPC0uHwFTSDoqPD8f/EABQBAQAAAAAAAAAAAAAAAAAAAAD/xAAUEQEAAAAAAAAAAAAAAAAAAAAA/9oADAMBAAIRAxEAPwD3AFAEBQBAUAQFAEBQBAUAQFAEBQBAUAQFAEBQBAUAQFAEBQBAUAAABCgAAABAUAQFMVmRXHzpxj3ySAyA05bVxVxvr9E0/cfH/GsT7aL7uc/gByAOMe3sNcbV7M/kfP8AKLC+2Xsz+QHKg4tcocF/ziHp1XvRmr2viS83JpfZ42OvvA3gfFdsZebKMu5pn2AAAAAAAAAAAAAAAAAAAAA4rlBt/GwavG5MuOqhXHR2WPqivjwQHKHFbT5R4WNqrr489fu4eXP2Vw9J5Jyo8IuRbqnN41T82il62SX3pbn7l3nRL+UN0npUlUuvzpvvb4egD3DP8IkFr4ijSP2mRYq17K+Z1/L8Id8v5zGP3cerX/ul8zydXyk9Zycn1ybbNumYHebuVlk/Olfb22XNL2Un7zHHbc3wrrXfzpP82dXqmblVgHY4bXu64ruhD5GxDat/2j9Civcjr9VhtV2gc7HaNr42SMsc6zpk336M4aFpmjaBy36S3xUX3wi/gfEnW+Ndb/q6e40FafXjQM7op4qMoPrrslFr16mSvMyq/oM7Ir+7N+Oj+b+Bpu0xytA52jljtWrzv0fLj2p1Tfu9zOVwfCTi6qObRdiS69PGw9aSf5HSJ2mvZbu0e9dTWq9TA9s2btXGyY8/Furuj0uEk2u9cV6TcPzy48yasx5zxrVwnXKUfdvX+9w2ryx269E8+yMUtP1caoc5Lp58Y66+kD9DA/OWztq7Tuevj8y59asun7md05PZm2YSjzFkzWq1hapSi+x87h3oD1kEjwWu4oAAAAAABABJtJNvgk2+5H5v5Y8pbcq6zJm985OFEHwrrWvNWndv72fozM+js/o5/wBln5VcfH0xa87RSXfpvX++wDjJycm3Jtt723vbPksotNprRrimQDNVM3arDjUzYqsA5aqw267DiarDarsA5au02oWnE12GzC0DlIWmaNpxcLTLG0Dk1cXxpx6tL40Dedp8StNR2nxK0DZlaYJ2mCVphnaBkssNW2xNNPenxR8zsMGrl3dLA7/4H9sSrybMCflVWwlbVqlrGyOjenZKO/8AqrrZ7CkeC+DGa/4vjR6XC99yVUj3oCggAoIAKCFAAADDmfR2f0c/7LPydsybUY/hW70H60ugpRlF7lKLjr3rQ/K+Vs23EvtxbouNlE3W9elLzZLsa0a7GBnsw4Wret/WvOXzONv2VbHfD9YuzzvUc3hnMUVRn56Uu3p9YHn0k09GtH1Pcwnoekz2DVatNfROKmvX0Gjkchdd8I/w7F7pAdMrsNqu05e/kXkR81zX4q3p60aj5PZUfqS7pNe9AfFdpnhaY1sjLX7lvulF/E+1s7KX7iz2WwM8bTLG0144WT9hb7EjLDAynwot9iQGZWl8aK9kZr4Y9npjp7zYhyeznxp5v4pwXxA13afDtOTr5L5T85wj3OUn+SM38mlH6W7Ts8mHvYHBStPiPOlugnLu+Z2OOy8WHVN9b1n79xnVcOCju6uC9SA63DAk/P8AZXxZ8ZOkFotPgdgzFotFuXUtx17O6QOW8FD12zj6/UyP7qR+hTwjwNbLst2lLJSapxaZ86fQ7LFzYwXo579C6z3YCgAAAAAAAAACHUeXfIijaUfGw0qza4c2u7gpxWrVdnWt70fFa96O3kA/NX6LZTZOq6Drsrk4Tg+MWus5bDPTfCByNjnw8fjaV51UdIyT5quiv3c+3qfo4HjtW0baZOF9flQk4zi/InFp6NP/AOAdwxDmaOB1XZ+28Z6c6Trf309PWtTs2FdCa/VzjP8ADJS9wH1YzWstl9Z+vU2LTVsAwTufVB99cH8DDLLkv2a/4cPgj6tNaSA+pbUsXCFf8Mwz23euCrX/AE0YbpPoNWyb6wNl7ey+icV3VV/Ij2vlPjdNfh0j7jj/ABj6/cZl5S16QM0sm2Xn2Tl+Kcpe9iJiRnri3wTfctQPuJmiYJzjD6SUYdkmk/VxNG/btUd1cZWPr8yPre/8gN3N4GnsbYN20MhY9G79q2xrWNUPrS7epdLMWzK83aV8cfGSi5b3zU1GEOmc5cdF+fA9z5McnsfZ9CooWr8621+fbPTfKXwXQBn2BsbHwaIY+NHmwjvcnpzpzfnTk+lv/Q5EEAoIAKCACghQAAAAACHQfCRyIWZF5WHHTLgvLgtEsiCXD8a6H08OrTv5GB+XqlprGSaabTTWjTXQ11m3jtxfb1np/hI5EeN52dgw/Xpa30xX0yX7cV9ddK6V28fLYPXvQHPYm0r1uVs9Opy5y9TOXx86yXn8yXfBL3aHVsew5rHt4Ac3DxcvOrXoc18TNDBolxU13TXxRx1NpuUXAZXsLFa11t9uH+UxT2Jjddvtx/ym2rtxrWZPWBqy2Nire4zb7Z/JIxvEx4ebVH0ym/8AEbDuNO+0DHfJR8yMY90Ia+to4fOybHuc5NdWr09Ru5NpwmTZq2BqXvXgXZuzLsq6GPjQ8ZbN6JdCXTKT6IrrMuNiW3WQpog7LbHzYwjxb+Xae4ch+SdWzad+lmVYk77l/dw+6vz49gGxyO5L0bNoVdfl2z0lfe1o7JdS6oroXx1OfIUAAAAIUAAQCghQAAAAhQAAAh5h4RuRfNc87Bhu3zyaIr0u2C969PWenjQD80xlpvXBnJYd/Qdq8InI39HcszDh+ok+dfTFfRN/txX1Ovq7uHQ6bea/98AOyU3G3RccJVcbEMhNa6a79O0Dm1lJdJ8TykcbC6OnDh0dJPHJ9DXeBt2ZKNS63qMTmuLT07jFZZFcFr07gMObdou/VGrj48pyjGMXOybUYQitZNvgkus+nzrZa6PRNRjHTfJt8Euneet8hOSP6JFZGTFPKmt0dzVMX+yvvPpfoA2OQ/JKGBX4y1Rll2Ly5Leq4/ZwfvfSdqBQIUhQICgAAAABAKCFAAgAoIAKCFAgAAkoppprVNaNPemupo8f8IHI94jeRix1xZPyopa+Ik+j8D6Orh1HsJ8XUxnGULIqcJJxlGSTUk+KaA/OeNcuDNiFyWvDfLTV8DlOX/JKezrfHUJyw7JeRLe3VJ/u5Pq6n0951ynJTXwA5iuyK385N9L1Wh8Tu3x8rnb+zd27jRjag7l0AZpXPR792/vNbKveqjB72u/yTBk5igtX27j0nwY8imuZtDPh5ctJ49El5q6LJLr6l0ceoDk/B7yO/R4wysyH69rWqprTxMX+1JfXa9Xed9QAFBAAKQAUEAFBABSAAUEKAAAEKAAAAEAAAAAcfyhxXdiZVSgrJTx7YxraT50+Y+at/TrofniqqnVxtjOqcW4yWri4yW5pp8D9Ln538JNEobczVwjZ+j2xXRvx64t+1GQGbE2RRYtY5PN7JTqi/wA0fV+xaIb5ZK/iVP8AKKZg2fsaFi86a7pL5GbK2LVXpq5yXTrL5AXkzsyi3PxYVVyyWroTnzvKiq4yTlJrhotOnsP0CeZeB3EUZ580tP8Al61/5G/gemgCFIBQABEUhQAAAhQABCgCAoAAEAoIUAAQAAAAAAHiHhfx+btaqf2uHU/ZssXyPbzyLw3U6ZOz7euq+tvulBr+0wOP2CluMm3YrfoamxbdEj72xdqgO8+CinTHyZ/XydPRGuPzZ3k6p4NK9MCMvr3XS9U+b/hO1gCFIBQABCkRQAAAAhQABAKCACgAAAAAAAgBQICkAHmHh2hpRgWdWVOrX8dTl/6z1A898ONaey+fpvqy8eS7Oc3D/GB5zs3I0SPvPyNUcLg5O4+8vJ3Ae+8hK+bs7E+9Bz9qcpfE584zkzT4vCxIdMcalPv5i1OTAEKAAAAhQAIUAAAAAAAAACFAAAAAAAIUgApAAKdb8ImxLM/ZuVjUJO6UYWVRbS51lc42Rjq+Grjp6TsY0A/LFOzM+DcZ4WXGUXo4vGu1T9k3dn8nto5d0KKsS+LnJJznTZXXCOu+UpSSSSX+h+myNAfFFahCMFwjGMV6FoZCFAAAAAQCghQAIUAAAAAAAACAIoEBQBAUgApCgCFIBSFAAhQBCgACFAAhQBCgAQoAAhQAAAEKABEUAAAABCgCFAAEQAFIUACFAEKAAIUACFAERQAAAAAAAAAAAA//2Q=="/>
          <p:cNvSpPr>
            <a:spLocks noChangeAspect="1" noChangeArrowheads="1"/>
          </p:cNvSpPr>
          <p:nvPr/>
        </p:nvSpPr>
        <p:spPr bwMode="auto">
          <a:xfrm>
            <a:off x="3810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062163"/>
            <a:ext cx="3573462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Up Arrow 2"/>
          <p:cNvSpPr/>
          <p:nvPr/>
        </p:nvSpPr>
        <p:spPr>
          <a:xfrm>
            <a:off x="3657600" y="2805114"/>
            <a:ext cx="647700" cy="2382837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03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16389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F073A57-1C02-483F-BB10-1F248C79AE08}" type="slidenum">
              <a:rPr lang="en-US" altLang="ar-SA">
                <a:solidFill>
                  <a:srgbClr val="464653"/>
                </a:solidFill>
                <a:latin typeface="Gill Sans MT" panose="020B0502020104020203" pitchFamily="34" charset="0"/>
              </a:rPr>
              <a:pPr eaLnBrk="1" hangingPunct="1"/>
              <a:t>6</a:t>
            </a:fld>
            <a:endParaRPr lang="en-US" altLang="ar-SA">
              <a:solidFill>
                <a:srgbClr val="464653"/>
              </a:solidFill>
              <a:latin typeface="Gill Sans MT" panose="020B0502020104020203" pitchFamily="34" charset="0"/>
            </a:endParaRPr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2505076" y="1808163"/>
            <a:ext cx="6551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 dirty="0" smtClean="0">
                <a:solidFill>
                  <a:prstClr val="black"/>
                </a:solidFill>
                <a:latin typeface="Arial" panose="020B0604020202020204" pitchFamily="34" charset="0"/>
              </a:rPr>
              <a:t>«</a:t>
            </a:r>
            <a:r>
              <a:rPr lang="ar-DZ" altLang="en-US" sz="3600" dirty="0">
                <a:solidFill>
                  <a:prstClr val="black"/>
                </a:solidFill>
                <a:latin typeface="Arial" panose="020B0604020202020204" pitchFamily="34" charset="0"/>
              </a:rPr>
              <a:t>كل إنسان خطاء» ؟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1881189" y="3911601"/>
            <a:ext cx="7248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>
                <a:solidFill>
                  <a:prstClr val="black"/>
                </a:solidFill>
                <a:latin typeface="Arial" panose="020B0604020202020204" pitchFamily="34" charset="0"/>
              </a:rPr>
              <a:t>هل يمكن أن نقول «كل المسلمين يصلون» ؟ </a:t>
            </a:r>
            <a:endParaRPr lang="en-US" altLang="en-US" sz="36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4089400" y="1217613"/>
            <a:ext cx="49672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>
                <a:solidFill>
                  <a:prstClr val="black"/>
                </a:solidFill>
                <a:latin typeface="Arial" panose="020B0604020202020204" pitchFamily="34" charset="0"/>
              </a:rPr>
              <a:t>مثال 1</a:t>
            </a:r>
            <a:endParaRPr lang="en-US" altLang="en-US" sz="36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439" name="TextBox 7"/>
          <p:cNvSpPr txBox="1">
            <a:spLocks noChangeArrowheads="1"/>
          </p:cNvSpPr>
          <p:nvPr/>
        </p:nvSpPr>
        <p:spPr bwMode="auto">
          <a:xfrm>
            <a:off x="6573838" y="3276601"/>
            <a:ext cx="2514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>
                <a:solidFill>
                  <a:prstClr val="black"/>
                </a:solidFill>
                <a:latin typeface="Arial" panose="020B0604020202020204" pitchFamily="34" charset="0"/>
              </a:rPr>
              <a:t>مثال 2</a:t>
            </a:r>
            <a:endParaRPr lang="en-US" altLang="en-US" sz="36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1414727" y="5422085"/>
            <a:ext cx="7248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 dirty="0">
                <a:solidFill>
                  <a:prstClr val="black"/>
                </a:solidFill>
                <a:latin typeface="Arial" panose="020B0604020202020204" pitchFamily="34" charset="0"/>
              </a:rPr>
              <a:t>أين يكمن الفرق بين الحالتين ؟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441" name="TextBox 11"/>
          <p:cNvSpPr txBox="1">
            <a:spLocks noChangeArrowheads="1"/>
          </p:cNvSpPr>
          <p:nvPr/>
        </p:nvSpPr>
        <p:spPr bwMode="auto">
          <a:xfrm>
            <a:off x="1835151" y="4724401"/>
            <a:ext cx="7248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>
                <a:solidFill>
                  <a:prstClr val="black"/>
                </a:solidFill>
                <a:latin typeface="Arial" panose="020B0604020202020204" pitchFamily="34" charset="0"/>
              </a:rPr>
              <a:t>هل يمكن أن نقول «كل سائل فقير» ؟</a:t>
            </a:r>
            <a:endParaRPr lang="en-US" altLang="en-US" sz="36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442" name="TextBox 12"/>
          <p:cNvSpPr txBox="1">
            <a:spLocks noChangeArrowheads="1"/>
          </p:cNvSpPr>
          <p:nvPr/>
        </p:nvSpPr>
        <p:spPr bwMode="auto">
          <a:xfrm>
            <a:off x="1568450" y="2444751"/>
            <a:ext cx="74882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 dirty="0" smtClean="0">
                <a:solidFill>
                  <a:prstClr val="black"/>
                </a:solidFill>
                <a:latin typeface="Arial" panose="020B0604020202020204" pitchFamily="34" charset="0"/>
              </a:rPr>
              <a:t>«</a:t>
            </a:r>
            <a:r>
              <a:rPr lang="ar-DZ" altLang="en-US" sz="3600" dirty="0">
                <a:solidFill>
                  <a:prstClr val="black"/>
                </a:solidFill>
                <a:latin typeface="Arial" panose="020B0604020202020204" pitchFamily="34" charset="0"/>
              </a:rPr>
              <a:t>كل </a:t>
            </a:r>
            <a:r>
              <a:rPr lang="ar-SA" altLang="en-US" sz="3600" dirty="0" smtClean="0">
                <a:solidFill>
                  <a:prstClr val="black"/>
                </a:solidFill>
                <a:latin typeface="Arial" panose="020B0604020202020204" pitchFamily="34" charset="0"/>
              </a:rPr>
              <a:t>نفس </a:t>
            </a:r>
            <a:r>
              <a:rPr lang="ar-DZ" altLang="en-US" sz="3600" dirty="0" smtClean="0">
                <a:solidFill>
                  <a:prstClr val="black"/>
                </a:solidFill>
                <a:latin typeface="Arial" panose="020B0604020202020204" pitchFamily="34" charset="0"/>
              </a:rPr>
              <a:t>ذائق </a:t>
            </a:r>
            <a:r>
              <a:rPr lang="ar-DZ" altLang="en-US" sz="3600" dirty="0">
                <a:solidFill>
                  <a:prstClr val="black"/>
                </a:solidFill>
                <a:latin typeface="Arial" panose="020B0604020202020204" pitchFamily="34" charset="0"/>
              </a:rPr>
              <a:t>الموت» ؟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443" name="TextBox 6"/>
          <p:cNvSpPr txBox="1">
            <a:spLocks noChangeArrowheads="1"/>
          </p:cNvSpPr>
          <p:nvPr/>
        </p:nvSpPr>
        <p:spPr bwMode="auto">
          <a:xfrm>
            <a:off x="4594225" y="368300"/>
            <a:ext cx="4535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>
                <a:solidFill>
                  <a:srgbClr val="FF0000"/>
                </a:solidFill>
                <a:latin typeface="Arial" panose="020B0604020202020204" pitchFamily="34" charset="0"/>
              </a:rPr>
              <a:t>أنواع الاستقراء  </a:t>
            </a:r>
            <a:endParaRPr lang="en-US" altLang="en-US" sz="32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12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  <p:bldP spid="18438" grpId="0"/>
      <p:bldP spid="18439" grpId="0"/>
      <p:bldP spid="18440" grpId="0"/>
      <p:bldP spid="18441" grpId="0"/>
      <p:bldP spid="184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605D9C-6CC3-4D6F-BDDA-6B37591B5395}" type="slidenum">
              <a:rPr lang="en-US" altLang="ar-SA">
                <a:solidFill>
                  <a:srgbClr val="464653"/>
                </a:solidFill>
                <a:latin typeface="Gill Sans MT" panose="020B0502020104020203" pitchFamily="34" charset="0"/>
              </a:rPr>
              <a:pPr eaLnBrk="1" hangingPunct="1"/>
              <a:t>7</a:t>
            </a:fld>
            <a:endParaRPr lang="en-US" altLang="ar-SA">
              <a:solidFill>
                <a:srgbClr val="464653"/>
              </a:solidFill>
              <a:latin typeface="Gill Sans MT" panose="020B0502020104020203" pitchFamily="34" charset="0"/>
            </a:endParaRPr>
          </a:p>
        </p:txBody>
      </p:sp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5300663" y="404814"/>
            <a:ext cx="35671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4000" b="1" u="sng">
                <a:solidFill>
                  <a:srgbClr val="C00000"/>
                </a:solidFill>
                <a:latin typeface="Arial" panose="020B0604020202020204" pitchFamily="34" charset="0"/>
              </a:rPr>
              <a:t>الاستقراء الكامل  </a:t>
            </a:r>
            <a:endParaRPr lang="en-US" altLang="en-US" sz="4000" b="1" u="sng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4587875" y="2417763"/>
            <a:ext cx="42799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هو استقراء يقيني يقوم على ملاحظة جميع مفردات الظاهرة لإصدار الحكم الكلي على مفردات الظاهرة 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7416" name="Picture 8" descr="https://encrypted-tbn0.gstatic.com/images?q=tbn:ANd9GcQW4MkS-jq2o90aCOqyPq507jMfxoQroZSmxOGIiH-Fyu-lIVGN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9" y="242093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996950" y="2020889"/>
            <a:ext cx="3024188" cy="2943225"/>
          </a:xfrm>
          <a:prstGeom prst="ellipse">
            <a:avLst/>
          </a:prstGeom>
          <a:noFill/>
          <a:ln w="635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2971800"/>
            <a:ext cx="4143375" cy="5334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2662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262313" y="6492876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B4F415-DCB4-462D-ADEC-F54435979CD4}" type="slidenum">
              <a:rPr lang="en-US" altLang="ar-SA">
                <a:solidFill>
                  <a:srgbClr val="464653"/>
                </a:solidFill>
                <a:latin typeface="Gill Sans MT" panose="020B0502020104020203" pitchFamily="34" charset="0"/>
              </a:rPr>
              <a:pPr eaLnBrk="1" hangingPunct="1"/>
              <a:t>8</a:t>
            </a:fld>
            <a:endParaRPr lang="en-US" altLang="ar-SA">
              <a:solidFill>
                <a:srgbClr val="464653"/>
              </a:solidFill>
              <a:latin typeface="Gill Sans MT" panose="020B0502020104020203" pitchFamily="34" charset="0"/>
            </a:endParaRPr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81001" y="862014"/>
            <a:ext cx="63722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الاستقراء الكامل عرضة للخطأ ففي حالة اختلاف حالة أو جزئية تكون النتيجة فشل الحكم الكلي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6998761" y="879217"/>
            <a:ext cx="1152128" cy="1224136"/>
          </a:xfrm>
          <a:prstGeom prst="leftArrow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464" name="TextBox 5"/>
          <p:cNvSpPr txBox="1">
            <a:spLocks noChangeArrowheads="1"/>
          </p:cNvSpPr>
          <p:nvPr/>
        </p:nvSpPr>
        <p:spPr bwMode="auto">
          <a:xfrm>
            <a:off x="6998761" y="2655532"/>
            <a:ext cx="2746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u="sng" dirty="0">
                <a:solidFill>
                  <a:prstClr val="black"/>
                </a:solidFill>
                <a:latin typeface="Arial" panose="020B0604020202020204" pitchFamily="34" charset="0"/>
              </a:rPr>
              <a:t>الاستقراء الناقص</a:t>
            </a:r>
            <a:endParaRPr lang="en-US" altLang="en-US" sz="3200" u="sng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465" name="TextBox 6"/>
          <p:cNvSpPr txBox="1">
            <a:spLocks noChangeArrowheads="1"/>
          </p:cNvSpPr>
          <p:nvPr/>
        </p:nvSpPr>
        <p:spPr bwMode="auto">
          <a:xfrm>
            <a:off x="3372911" y="3354826"/>
            <a:ext cx="6372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هو استقراء غير يقيني</a:t>
            </a: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466" name="TextBox 7"/>
          <p:cNvSpPr txBox="1">
            <a:spLocks noChangeArrowheads="1"/>
          </p:cNvSpPr>
          <p:nvPr/>
        </p:nvSpPr>
        <p:spPr bwMode="auto">
          <a:xfrm>
            <a:off x="5257801" y="3962400"/>
            <a:ext cx="456088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يعتمد الباحث في الاستقراء الناقص على دراسة بعض النماذج والكشف عن القواعد العامة التي تحكمها</a:t>
            </a: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8" descr="https://encrypted-tbn0.gstatic.com/images?q=tbn:ANd9GcQW4MkS-jq2o90aCOqyPq507jMfxoQroZSmxOGIiH-Fyu-lIVGN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1" y="3257551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https://encrypted-tbn0.gstatic.com/images?q=tbn:ANd9GcQW4MkS-jq2o90aCOqyPq507jMfxoQroZSmxOGIiH-Fyu-lIVGN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26" y="326072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447676" y="2989263"/>
            <a:ext cx="2479675" cy="2671762"/>
          </a:xfrm>
          <a:prstGeom prst="ellipse">
            <a:avLst/>
          </a:prstGeom>
          <a:noFill/>
          <a:ln w="635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57801" y="4572000"/>
            <a:ext cx="2893088" cy="381000"/>
          </a:xfrm>
          <a:prstGeom prst="rect">
            <a:avLst/>
          </a:prstGeom>
          <a:solidFill>
            <a:schemeClr val="accent6">
              <a:alpha val="5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11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4" grpId="0"/>
      <p:bldP spid="19465" grpId="0"/>
      <p:bldP spid="19466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6488EB-BF75-4183-96AC-5182A6F32AEE}" type="slidenum">
              <a:rPr lang="en-US" altLang="ar-SA">
                <a:solidFill>
                  <a:srgbClr val="464653"/>
                </a:solidFill>
                <a:latin typeface="Gill Sans MT" panose="020B0502020104020203" pitchFamily="34" charset="0"/>
              </a:rPr>
              <a:pPr eaLnBrk="1" hangingPunct="1"/>
              <a:t>9</a:t>
            </a:fld>
            <a:endParaRPr lang="en-US" altLang="ar-SA">
              <a:solidFill>
                <a:srgbClr val="464653"/>
              </a:solidFill>
              <a:latin typeface="Gill Sans MT" panose="020B0502020104020203" pitchFamily="34" charset="0"/>
            </a:endParaRPr>
          </a:p>
        </p:txBody>
      </p:sp>
      <p:pic>
        <p:nvPicPr>
          <p:cNvPr id="20484" name="Picture 2" descr="https://encrypted-tbn3.gstatic.com/images?q=tbn:ANd9GcTFGDAMOh9Qss4SaugMwXXPzoDSUdWSeoIJ05aCjvQ_tKLXA2C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78288"/>
            <a:ext cx="226695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5313363" y="1149350"/>
            <a:ext cx="39243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 dirty="0">
                <a:solidFill>
                  <a:prstClr val="black"/>
                </a:solidFill>
                <a:latin typeface="Arial" panose="020B0604020202020204" pitchFamily="34" charset="0"/>
              </a:rPr>
              <a:t>ثم </a:t>
            </a:r>
            <a:r>
              <a:rPr lang="ar-SA" altLang="en-US" sz="3600" dirty="0" smtClean="0">
                <a:solidFill>
                  <a:prstClr val="black"/>
                </a:solidFill>
                <a:latin typeface="Arial" panose="020B0604020202020204" pitchFamily="34" charset="0"/>
              </a:rPr>
              <a:t>يتوقع </a:t>
            </a:r>
            <a:r>
              <a:rPr lang="ar-DZ" altLang="en-US" sz="3600" dirty="0" smtClean="0">
                <a:solidFill>
                  <a:prstClr val="black"/>
                </a:solidFill>
                <a:latin typeface="Arial" panose="020B0604020202020204" pitchFamily="34" charset="0"/>
              </a:rPr>
              <a:t>ما </a:t>
            </a:r>
            <a:r>
              <a:rPr lang="ar-DZ" altLang="en-US" sz="3600" dirty="0">
                <a:solidFill>
                  <a:prstClr val="black"/>
                </a:solidFill>
                <a:latin typeface="Arial" panose="020B0604020202020204" pitchFamily="34" charset="0"/>
              </a:rPr>
              <a:t>يمكن أن يحدث للحالات الأخرى المماثلة والتي لم يتناولها 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2792413" y="3933826"/>
            <a:ext cx="65897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>
                <a:solidFill>
                  <a:prstClr val="black"/>
                </a:solidFill>
                <a:latin typeface="Arial" panose="020B0604020202020204" pitchFamily="34" charset="0"/>
              </a:rPr>
              <a:t>الاستقراء الناقص هو الأساس المنهجي الذي يستند إليه العلم لأنه يقوم على التعميم الذي يستهدف كشف المجهول كما أنه يساعد على التوقع بسلوك الظاهرة مستقبلا</a:t>
            </a:r>
            <a:endParaRPr lang="en-US" altLang="en-US" sz="36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 descr="https://encrypted-tbn0.gstatic.com/images?q=tbn:ANd9GcQW4MkS-jq2o90aCOqyPq507jMfxoQroZSmxOGIiH-Fyu-lIVGNN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" y="1438276"/>
            <a:ext cx="2143126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ttps://encrypted-tbn0.gstatic.com/images?q=tbn:ANd9GcQW4MkS-jq2o90aCOqyPq507jMfxoQroZSmxOGIiH-Fyu-lIVGNN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4" y="143827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/>
          <p:cNvSpPr/>
          <p:nvPr/>
        </p:nvSpPr>
        <p:spPr>
          <a:xfrm>
            <a:off x="2460626" y="1060451"/>
            <a:ext cx="2708275" cy="2784475"/>
          </a:xfrm>
          <a:prstGeom prst="ellipse">
            <a:avLst/>
          </a:prstGeom>
          <a:solidFill>
            <a:schemeClr val="accent1">
              <a:alpha val="63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8276" y="1117601"/>
            <a:ext cx="2479675" cy="2671763"/>
          </a:xfrm>
          <a:prstGeom prst="ellipse">
            <a:avLst/>
          </a:prstGeom>
          <a:noFill/>
          <a:ln w="635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31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6" grpId="0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A5962D9-F929-4A15-81E9-EEF457138D8A}" type="slidenum">
              <a:rPr lang="en-US" altLang="ar-SA">
                <a:solidFill>
                  <a:srgbClr val="464653"/>
                </a:solidFill>
                <a:latin typeface="Gill Sans MT" panose="020B0502020104020203" pitchFamily="34" charset="0"/>
              </a:rPr>
              <a:pPr eaLnBrk="1" hangingPunct="1"/>
              <a:t>10</a:t>
            </a:fld>
            <a:endParaRPr lang="en-US" altLang="ar-SA">
              <a:solidFill>
                <a:srgbClr val="464653"/>
              </a:solidFill>
              <a:latin typeface="Gill Sans MT" panose="020B0502020104020203" pitchFamily="34" charset="0"/>
            </a:endParaRP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4506914" y="549275"/>
            <a:ext cx="4535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>
                <a:solidFill>
                  <a:prstClr val="black"/>
                </a:solidFill>
                <a:latin typeface="Arial" panose="020B0604020202020204" pitchFamily="34" charset="0"/>
              </a:rPr>
              <a:t>الاستدلال  </a:t>
            </a:r>
            <a:r>
              <a:rPr lang="fr-FR" altLang="en-US" sz="3200" b="1">
                <a:solidFill>
                  <a:prstClr val="black"/>
                </a:solidFill>
                <a:latin typeface="Arial" panose="020B0604020202020204" pitchFamily="34" charset="0"/>
              </a:rPr>
              <a:t>(Deduction)</a:t>
            </a:r>
            <a:endParaRPr lang="en-US" altLang="en-US" sz="32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4540250" y="2535239"/>
            <a:ext cx="453548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يبدأ الاستدلال أو الاستنباط  بالنظريات التي تستنبط منها الفرضيات ثم ينتقل إلى عالم الواقع بحثا عن البيانات لاختبار صحة الفرضيات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Box 7"/>
          <p:cNvSpPr txBox="1">
            <a:spLocks noChangeArrowheads="1"/>
          </p:cNvSpPr>
          <p:nvPr/>
        </p:nvSpPr>
        <p:spPr bwMode="auto">
          <a:xfrm>
            <a:off x="1235076" y="5164139"/>
            <a:ext cx="56308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منطق الاستدلال أو الاستنباط  هو أن ما يصدق على الكل يصدق على الجزء أيضا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3559" name="AutoShape 2" descr="data:image/jpeg;base64,/9j/4AAQSkZJRgABAQAAAQABAAD/2wCEAAkGBxQTEBUUEBQVFBQXFhQYFhQYFBQXFBQVGBQWFxUUFRYYHiggGBolGxQWITEhJSkrMC4uGCEzODMsNyguLiwBCgoKDg0OGxAQGywlICY0LS4uLDAsLCw0LC01KywvLCwsLCwsLCwsLCwsLCwsLCwsLCwsLCwsLCwsLCwsLCwsLP/AABEIAL4BCQMBEQACEQEDEQH/xAAbAAEAAgMBAQAAAAAAAAAAAAAABQYDBAcBAv/EAEEQAAEDAgMEBwQIBQQCAwAAAAEAAgMEEQUSIQYxUWETMkFxgZGhByJSsRRCYoKissHRI3KSwvAzc+HxU9IkJUP/xAAbAQEAAwEBAQEAAAAAAAAAAAAAAwQFAQIGB//EADYRAAICAgADBQYGAgICAwAAAAABAgMEERIhMQUTQVFhIjJxkaHBQoGx0eHwUvEUIyRiBhUz/9oADAMBAAIRAxEAPwDuKAIAgCAIAgCAIAgCAIAgCAIAgCAIAgCAIAgCAIAgCA1Z8QiZ1pGjlcE+Q1UsabJdIskjTOXRM0J9pYR1czu4WHqrEcG19dInjhWPryI+bal56jGjvJd8rKxHs+P4mTxwY/iZHz43O765HJoA9Rqp44lUfAnjjVR8Db2Zqj9Is5xOZpGpJ1Gvb3FRZta7raXQjy613e0uhblkGUEAQBAEAQBAEAQBAEAQBAEAQBAEAQBAEAQBAEAQGKaoYzrua3vIHzXqMJS91bPUYSl0WzQnx+Bv1s38oJ9dysRw7ZeGieOJa/DRHz7Uj6kZ73G3oP3ViPZ7/FInjgv8TNCfaGZ24tb/ACt/e6sRwql15k8cOpepHz1b39d7nci428lYjXCPupE8a4x6Iwr2ewgCAIDYw6bJMx3Bwv3E2PoSoro8Vcl6Ed0eKDR0AL58wj1AEAQBAEAQBAEAQBAEAQBAEAQBAeEoCh7Ze0aKnBjpC2abcXA3jj5kjru5Dx4GpdlKPKPNn0PZnYNl74704x+r/b+68zk2KY3UVBJnmfJfsLjlHcwe6PALOlZKXvM+yow6KFqqCX6/PqY8PxOaB2aCV8Z+y4gHvG4+K5Gco9Ge7seq5asin8UdQ2R9pJlb0VSzNMOq8ENEgG+47Hd2h5LXwJ/8iXdyen+p8j2n2Cqn3lL9nxXXX8E5PtNKeq1rfMnzOnot2OBWurbMuOFBdW2aE+KTP60ju4HKPSysRx6o9IonjRXHojTKmJggCAIAgCAIAgCAIDoNBNniY7i0HxtqvnbI8M3EwbI8M2jYXg8BAEAQBAEAQBAEAQBAEAQBAa09fGzrvaOVxfy3qSNNkuiZJGqcuiZHzbSQjq5ndwsPxWViODa+ukTxw7H15HLNvtvH1N4YLxwi4fY6yntBPw8u3yWHmXe264PkvHz/AIPr+yex4Y8e+t5y6r0/n9CihUD6FdD1DoQGSmnLHte3e0gjwK912Ouamuq5niyCnFxfRnWAV+gI+HC6AgCAIAgCAIAgCAIAgLlsvNmpwPhc4etx81i5sdW78zIzI6t35kuqhVCAIAgCAIAgCAIDHLO1vWcG95A+a9RjKXRbPUYuXRGhPj0Dfr5j9kE+u71ViOHbLw0TRxbX4EfPtSPqRk83ED0F1PHs9/ikTxwX+JmhPtFM7cWs7m/+11YjhVLrzJ44dS68yPmrJH9d7jyLjby3KxGqEfdSLEa4R6JGBSHsgtrcQMcJa02c7S/aAdP38lT7QtdWLOa69F+f8F3s+lWXLfQ55O6zSf8AN6+Jits+ovlw1tn0x1wuNaZJCXFFM+lw9BAZqGIPlY07nPY09xcAfmpaIKdsYPo2l9SK+bhXKS8Ezqy+/PiQgCAIAgCAIAgCAIAgCAsWyE2sjOQcPkfmFm9oR5Rl+Rn58ekizrMM4IAgCA8c4DfoiWwaU+Lws3yN7h7x/DdTxxrZdIk0ceyXRGhPtPGOo1zvJo/f0ViOBN9WkTxwZvq0iPn2nkPUa1vm4/54KxHArXVtk8cGC6tsj58Vmd1pHeHuj8NlPHHqj0iv1J40Vx6RNQm+/VTk3Q8QBAEAQBAU3bK5zH4XM8rW+ZVDtmDlg7Xg0/t9zV7Mko2IqcjbghfFp6ez6OyHHFxNOKYt0KmlFS5mbVfKp8MjZbO09qicGX45Fb8R0w7NSnCx38N6T2yU2cpzJVRjsDg48g3X9APFXezqnZkQS8Hv5cyrnW8NEm/h8zpq+1PlAgCAIAgCAICHxDaOKGpjp3h2eTLYgDK3MS1tzftI7FXsyYQsVb6srWZMIWKt9WS7nWFzoBvPYBxU5ZIvCdoqeoe5kL8zm9hBFxuzNvvChqya7G1FkFWTXa3GL5olVOThASezs2Wob9q7fMXHqAquZHiqfpzK2XHdT9C7LEMcIAgK5tLXSMLejeWtINwLbweO/tWhhV1zT4ltovYdcJp8S5orkszndZxd3kn5rTjGMei0aKio9EfC9HoIAgCAIAgCAIAgCAgNoKUEm4914se/d+yl4I21OuXR8izRNrmvAotRAY3ZXb+w9jhxC+BzMOeLY4T/ACfmfU42RG2PqYJIQ7f5qtGTR7tohZzZg+jDiV742Vf+JHzZljjto0anzK5zk9E0YQrXI6JspgvQMLpB/Efv+y3sb39p8OC+r7Mwf+PDin7z+i8v3Pns/L76XDH3V9fUnlqmeEAQBAEAQBAUH2hVkAlgex7TPDIMzG6nICHWJGgIIGhP1isrPnXxRaftJ/Qyc+ytSjJP2kyC2i2ymqgY2Do4jpkbq9/Jzu3uHqq1+ZO32VyX6lTIzp3ezHkjPsTgVSKuKUxPYxpJc5wy3aWkWAOpvdesSi3vVLWke8LHtVqm1pHVFuG8EBkp5cr2u+FwPkbrzOPFFx8zzOPFFo6I06L5wwD1AEBUce1Hcf8AhXcGWrNeaLODPVuvNEItg2AgPHOABJIAGpJ0AHElcb0cb0VzDdsIpqw07AbWOSW+j3NF3C1tBYGx7bc1UrzYTt4F+T8ynXmwst7tfMsiuF0IAgCAIAgCAx1EAe0td/0eIXYycXtHU2ntFbxPCdLSNzN7HDs58Qvd1NOTDgsW/wC+DLdV7i9xemQMuBH6j9ODh+oWDd/8cW91z+a+6/Y1IdpyS1JHxBs9I42zD7oJ/ZRQ/wDjtn45pfDb/Y7LtJJckWrAtm2QkPcMzxuvrl58LrTx+z6MfnBbfm/t5fqZeTm2Xct8jBgePySV9RTTBoyFxisLHK11rE9t2lp81ynIlK6VcvDoYlGTKV065eHQsyul4IAgCAIAgMNRWRxlvSPawuNm5nAZjwF968SnGPV6PMpxjriejmz9gKh08gLmiO7i2QnMX3uWjLvzbr39Vkf/AF9jm/LzMR9m2Ob58vMtGwdFB9EjljjaJHNIe8i78wJDtTqBcbgruFXX3amlzL+DXX3SlFc/Ms6ul4IAgCAvmDTZ4Iz9kA940PyWBkR4bZIw748NkkbqhIggKzjEVwe5TUS4bIs7TLhti/Uri3z6AIDn+0FHX1Rn6T+DTxCQtaN0uQEt3avvYanQcLhZN8Mi1y3yit/mZGRDIt4t8orf5kn7PsNg+ixTiNvSnOC83Lrhzm6X6t223cVNgVQ7tT1z58yfAqr7pTS5+ZbVoGgEAQBAEAQBAEAQGN0DTva0/dC7xPzO7Z9taBuAHcuHDHU1LI25pHtY3dmc4NF+FyvMpRityejzKcYrcno59idfEzGIpoHtlDwA4Rua4l5Bjy77XPubysmyyKylOD3vy+X7GRZZCOXGcHvfl8iekp6+SqilOSGFjtYukJJYdH58os51t3YPVWnHIlYpckl4b/UtuOTK2MuSS8N/qWhXi8Q2L7UU1NII5nkOIBIDS7KDuzWVa3KrqlwyfMrW5dVUuGT5mzhuOU87i2CVr3AXLRcG269iOY817ryK7HqL2e6767HqD2bGIVBjie8NLi1riGgXLiBoABzXuyXDFs92S4YuRCbIYjM8zw1RvNC8AmwBLXXLTYadh8CFWxbZy4oWdUytiWzlxQs6ooW3Mj5K6cuuWxlrBvs0ZRZvK5zHzWXmNyulvwMjOcpXS8kX3YLEzPRtzm74yYyTvIABaT90geC1MG12Vc+q5Gvg2uypb6rkYNlZeiq6ulO4SdNGPsvsXAchdnqvGNLgtnV67X5njGfBbOr12i1K+XwgCAIC2bJTXic34XHyIv8AO6yM+OrE/NGVmx1Yn5k6qJTCAhcSYh4kVKRtiRwJX0VcuKKl5n0NcuKCl5nyvZ7Pl7AQQdxBB7joVxra0ca3yKt7PQWRz07t8M7x907vVpPiqOB7MZVvwZRwNxjKt+DLWr5fCAIAgCAIAgCAIAgCApe02N0U8n0SoMgDZBeVtgxrxcEE6m2pBNtPC6zsi+ix91PfXr6mbk349ku6nvr19T424wlkFHG6maGdDK1wsOOlyd5OYM1PBec2mNdScFrT/v2OZtMa6U4LXCy4UNUJYmSN3Pa1w8Rey0ISUoqS8TQhNTipLxM69ns57i+Dsmxoxz3LJYw4WNj7sdt/fG5ZFtKnl8MujW/78jItojPM4Z9Gvt/Bh2y2eio6ZrqfOHOla1zy43y5XODdLWF2g+AXMvGhTBOG+p4zMaFFacN72WvYvFvpFIw652WjeSblzmtHvX7b3B81exLe8qXmuTNDDu72pPxXJnxUjosUid2VEL4zwzxkPaTzy3C5L2MhP/Ja+XM5L2MhP/JNfLmamJYMH09ebXdI8uHH+E1pYP6g7zUdlG4WPxf26EdlHFXa/F/YifZRUf67P9tw/EHf2qDsyXvL4MrdlS96PwNnbCT6LiFNVi+VwLJO4aHxyv0/kXvLfdXxt/J/3+9CTLfc3wt8OjLuDwWmah6gCAICd2SmtK5vxNv4tP8AyVQ7QjuCl5FHOjuCZbFkmYEBG4izRDyyoV7LSHnr/nktrClupehsYUt1L05GurZbCArdK3osWlHZPA2TlnjOQgeFz4qlFcGS1/kt/IpxXBktf5LfyLIrpcCAIAgCAIDQxLGYIC0TyNYXbgb3POwGg5qKy+uv33oisurr996N1jwQCCCCAQRuIO4hSJ7W0SJprZC7ObRtqmyEt6PLJkF3g57i7baDU2OmqrY+Srd8taeitj5KtTfTT0TMz8rSbE2BNhvNhew5qy3pbLLelsq+xW0E1RJLHUtyuAa9gy5SGO7LHeB7tjzVHEyJ2OUZrn1KOHkzslKM1z6/kUHaDDXstOerPJORputIbXPMahZl9bXtvo2/1MjJqcf+zwbf6l2wkvqsFc14u4Me1p+Lo9WH8IHgtCrduI0/X6dDUq3dhtPyf06Gf2a13SUeQ74nlv3Xe835uHgvfZ9nFVryPXZ1nFTryLYr5oFb2lYGVdFPwlMRPKVpDb+N/NUshcNtc/XXzKeQlG2ufrr5mTbyk6SgltvZlePukZvwly9Z0OKl+nM7nQ4qJenMrnspq9Z4jvIY8Duu13zaqnZs+co/mUuyp+9H8yy7YtLYWTtvmp5Y5dN5bfK8f0uPkrmWtRU1+Fp/uXstagpr8LT/AHJelLXNuNQS7xBcVPHTRPHTXI5nsRJ0GKOiO4maLxa64/JbxWNhvu8jh+K/vyMTCfd5Lh8V/fkW/wBoND0lC8gaxlsg8NHfhcfJaGfDipb8uZo59fHS/TmebA4r01G0OPvRe47+UD3Hf06fdK5g28dWn1XIYF3eUrfVciLpNuy+vEQa0wOkEbHC+e5OVr73sQT2W3FQxz27uHXs71/JXh2g5X8GvZb0XlaZqhAbuCzZaiM/at/ULfqoMmPFVJEGRHiqaL4FgmKEBqVjdEOMqOMM1B7wtPs+XvR/Mv8AZ8vej+ZHrSNMICv7RNyVNHP8Mpid3TMLRfxHqqmQtWQn66+ZUyFw2Vz9dfMsCtls8BvuQEdBjtO+cwMlaZRe7dd46wDrWJHAHsPBQxyK5T4E+ZDHIrlPu0+ZTfaPjE0dRHHFI6NoYH+6S0lxc4e9bePdGnes/PunGajF68TM7RvshYoxeuWyzbK4w+qo8+nStzMPwmQAFpIHYbtJtxKuY1ztq4vHp+Zexb3dTxePT8z62OxZ9TTZ5bdI172PsLaixGnYbOCYlztr3Lr0Z3Eudte5dejIjH8PE0FZUvALspZDcdSOJ1i4cC5web8LcVXvrU4TsfwXwX8le+tThZY/gvgv3ezf2DqS7DmXNyzpG+Acco8AQpsKW6F6bJcGXFjr8yh4LgT6mikdEbvikzZPjBYL2+1posqmiVtTceqf2MqnHlbS3HqmXL2eY6+eJ0UxLpIrWcd7mG4GbiQRa/ctHAvdkXGXVGj2fkSsi4y6ol6mAMroZv8AyMkgdzItKz0jf6KecVG6M/NNff7Msyio3Rn57X3+zMmH0kclHC2RjXs6KI2c0EXyA3se3Veq4RlVFNbWkdrhGVUU1taX6EjFGGtDWgBoFg0AAAcAOCmSSWkTJJLSOdbByiDEJ6fcHF7W8zE92X8JcsjCfd3yr+P0f7GNgy7u+Vfx+h0dbBtEBty0/Qnvb1o3RSN5FsjdfIlVM3/8W14af1KmbvuW14af1JKrDZqe31ZWtH3X2v6FTS1OHoyaepw+JyrZCpNPiEYfp7zon+N2/mynwWHiyddy38H/AH4mBhydWQk/gdaxGmEsMkZ+uxzfNpC3rI8UXHzPobI8cXHzK37Nq4vpCxx96J5bzykAt/UeCp9n2OVXC/ApdnWcVXC/Apu1Ehp8VfI0atkZIBuvcNeR3EkhZ2S+7yHJeDTM3KfdZTkvNM6tNG2aEt3skYR917d/kVutKcNeDN9pThrwaOKdNPTGaG5YXfw5Wj6wB3dxvvG8HmvnOKdXFDp4M+Y3ZU5V9N8mdC2F2W6Fonnb/GcPdaf/AMmnl8Z9N3Fa2FicC459f0/k2MHD7tcc+v6fyXFaBpBAetdYgjeNR4LjW+RxrfI6JBJmaHDcQD5i6+ckuFtGA1ptGRcOGGoGiHGVfGo9Dy1VvDlq1epPhy4bl68iEW0bYQEVtRAX0kuXrMAkbxzRuEgt35beKgyY7revDn8uZBkx3U9eHP5cyTikDmhw3EAjuIuFMntbJk9rZXMOnFLDVsdoIHPkZ/tyAyRgfeLm94VOuSqjOL/Dt/k+f8FOuSpjOL/Dtr4Pmim0tB0FNR1uod9IJefsE2F+Vo3f1rOjX3ddd3rz+H9/UzoVd3XXd68/h/V9SU2toPpGLRQnc6IDusJXX9Ap8qHeZKj6fuTZdStyow9P3M/sqn9yeM6FrmOt3gtI8MgXvsyXKUX/AH+6PfZcuUo+Ru4HP0NViEQ7D0zBxLm3IHi5gXumXBZbH8yWmXd2Wx/NE1jFJagljbrane0cyIzb1Cs2w/6ZRXk/0LNsNUSivJ/oV/2YPzUcrOErvxRt/Yqr2c91SXr9kU+zHulr1+xoeyqWz54zwY63Npc0/mCi7MenKPwIuy5alKLPcKtT47JGOrJmHL32CYeoslX/AF5jj5/7FWqs1xXj/stu1Li2lfIzrRFsg+44Fw8W5h4q/ktqtyXhzNDJbVbkuq5jZObNQ05H/iY3+kZT+VMV7pj8Biy3TF+hLKwWDkW00rqbFXyN3tkbIOYIa4juNyFgZDdWQ5Lz2fO5MnVlOS89l72n2mbBStkiLXPlAMQOoIIBLyB2AHzIWnkZSrrUo9X0NbJylVWpR6voY8IrziGHyhzQ15EkZtfKXZAQ5t+z3hpxBXKrHk0PfXmjlNryaHtafNHzsPXdLRwtPWie6Nw7QGtdl07nNHguYVnFVFPquRzCs46orxXIpe3+GuhrHPAsyU52u7M2mcX45rnxCzs6pwtb8HzMzPqcLuJdHzOnYFVGWmhkd1nRsJ7y0XPnqtqmbnXGT8UblE3OuMn4ohNlMCmpqid7+j6KUkgBxLwQ9xZcWtbK53bwVbGx51Tk3rT/AHKuLj2VWSb1pn3tNseyrlbJ0hjcAGvs0HM0HS2ujtd+q7kYcbpcW9HcnCjdJS3oscMQa1rW7mgNHcBYfJXEklpF1JJaRjlo43Pa90bHPb1XloLm9x3heXCLe2uZ5cIt8TXMzr2ewgCAIC77PTZqdnK7fI2HpZYeXHhtfzMXKjw2sklWID4kGiAgMViuCOIK91y4ZKXkcjLhmpeRWF9EfRBAeEX0O5cBH7Pu/wDjsb2x5ojxvE8x38Q0HxUVD9hLy5fLkQ0P/rS8uXy5Fd9o7MsJeN0jRE7mWSNlj9Gyj7yqdoco78+X12vuU+0VqG/Pl9dr7kjV4PnwoQWu4QMt/uNaHerh6qWdO8bg9PqTTp3jcHp9SDwCq6fEaeXeTRjN/O0uY71uqtE+8vjL/wBStRPvL4y/9f4NfCJfo2Nyx7myueOXv2kZ66eK81Pustx8/wDZHS+6zJR8/wDZK46OhxWnk+rO1sR/mbI0j+wKe72MmMv8uX1/0WL/AGMmMv8ALl9f9FnxWQNp5XHcI5Ce4MJV216g36Mu2vUG35Mo/snl1qG/7Tvzg/oszsx+8vgZfZUveXwIvAKr6Ni7mu0aZZYjyDnnL+INUNEu6yX8Wv79CCifdZbT82jcxub/AO9jy9j4GnvLW39HKS5/+YtehLdL/wA1a9DoGKw54JWfFG8ebSFq2x4oNehrWx4oNejKt7L8QD6Z0RPvRuuB9h+v5s3oqPZtm63Dy+5R7Ms3W4eRc1pGkc79qWGe9HUNGhHRv5EasJ77uHgFk9o1c1Yvg/sY3alXSxfBlWwLDJKudkd3FosHOuSI4gdbX3bzYcSqNNUrpqP9SKFFU75qP9SOz0lKyJjWRtDWNFgB2f8APNfRQgoLhj0PpoQUFwx6ENhmzQhrZJ2POR4cRFY+69xBcb3sRobadvJVq8Xgtc0+T8PUrV4vd3OxPk/D1JyWJrhZzQ4cCAR6q00n1LTSfU+wunQgCAIAgCAIAgCAs+yE3uvZwIPmLf2rL7Qj7SkZudH2lIsSzigeOQERiTEPEipVDbPI5r6CiXFXFm9RLiri/QxqUmCAi8NOWpqY+Lo5mjk9mR344nHxUFfKyUfg/wC/Igr5WSj8H8/5Rq7c0vSUEw7WtDx9xwcfQFeM2HFRL5njNhxUS+ZMUNS2SNkjOq9rXDuIup4SU4qS8SxCSlFSXiUDZKHo8XmiO5gnDBwaXtcAPA3WXirhyZR8t/qZOIuHKlHy3r5mr7R2mKvjlZoSxjgftsebfJqjz9wuUl6fRkfaO4Xqa9Cx7XSdNQxVUW+N0U7eQuLg91xf+VW8p8dKtj4aZdynx0q2Phplb2n25M7HwwsyRu0Lybvc3tFtzb+OiqZGc7E4RWkUcntF2RcILS8yW9l2GuaySZwsJMrWcw0nM7uubeBVjs2tpOb8ehY7MqcYub8SM9o+BOZMalgvG+2e31H2tc8jYa8b8QoM+hxl3i6Pr6Mg7Sx2pd4uj6/E0diKOSormSuzODHF8khudQNAT8RJGnC/BR4kJWXKXlzbIsKE7L1N+HNs60Qt4+hILZzZiOkklewk5yAwHexg1y37de3kFVx8WNMm14/RFTHxI0yk14/QnlaLZ8Twte0te0OaRYtIBBHAgrjSktM40pLTMNDQRQtLYY2xg6kNaBc8TxXmFcYLUVo8wrjBaitGyvZ7CAIAgCAIAgCAIAgCAICX2WmtPb4mkeI1HyKp50d1b8ipmx3XvyLisYyT1AR+IM0Q8sqOJMs/vC2MCW69eTNXAluvXkzUV0vBAVDaHFRTYnA92jHxFkh4NLzld4Gx7rrPvu7rIi30a0zOyLlVkRb6NafzJ99VFUQytikZICx7Tlc11rtI1srTnCyLUWmW3OFkGotMgPZliHSUhjO+J1vuvu5vrmHgqvZ1nFVw+RU7Nt4quHyPJ8EnGLtqI2jonWzuuNB0eRwIJvfQbuS5KixZSsiuX8CVFiy1ZHp/B8e0bA5J2xyQtLyzMHMAu7K6xDgO2xG7mmfRKaUorejnaOPOxKUeeiR2cwh4w0QTiznslBad7Q8usORAIUuPS/8Aj8E/Hf1JselrH7ufr9SsbCbNwTBz5w50kTy10RIydhBIGp1uLXtoqWFjQsTc+qfQo4OLXNOU+qfQ6Q1oAAAsBoANABwC2FyNnoHNBFiLg7wdxQHkcYaLNAaOAAA8giSXQJJdD6XToQBAEAQHw6Zo3uA8QubRzaPn6Q34ge43+SbQ2jSxHHoIBeZ5YOJZJa/AHLYqOd0Ie8zxK2EerM+GYnFUMzwSNkaDYkdhtexB1B1C9QsjNbizsJxmtxZtr2ewgCAIAgCAIAgNjDpskrHcHC/dex9Coro8VbXoR2x4oNF/Xz5gn0h01qtuiHGVPGY9x5/P/paHZ8tScS52fLU3Ei1qmsRO0uONpIekc0vJcGtaDa5IJ1PYLAqvkXqmPE1sr5OQqIcTWzlWP41JWzBzmgWGVjGgk2ve3FxWJfdK6e2vgjAyL55E96+CJjYPDahle0mORjWtf0hc1zRlLTYG4197Lpy5KfDqsVy5NeZZwKrY3JtNLxOg4TgcFMXGBpaX2ze843sSRoTYWudy1qqIVbcV1NirHrq3wLqSSmJggCAo+EP+j41PFubOMw/mt0g+cgWXU+7y5R8H/v8Acy6n3eXKHhL/AH+5eFqGoEAQGPp23tmF+AIJ8hqubRzaPu66dPlwd2EDwufO/wCi5zOcz56Hi5x8bflsmhoGBlrkA8S7XzJXNIaRip6tj/8AR98fE3/T8H7j9264pJ+6cUk+hmLXHty9wufM6ei9czvMia/ZennN6gSTHszzS5R3Ma4Nb4AKGWPCfvc/zZFKiEve5/mSGGYbFTxiOBgjYCTYX3neSTqTzKkhCMFqKJIQjBaijaXs9BAEAQBAEAQHoF9y42l1ONpc2bMGHSP6rfEkBQSyqo+JBLKqj4lmtUfY/qP7LM3R6/Izt0+vyJlVSuYphohwrWMx+6fPyVjFlw2xJcaXDdH5EAt03SNx/B2VUJikJGoc1wtdrh268iR4qG+lXQ4WQ30RuhwyMGz+zcNI3+GM0h3yutnPIfCOQ9V4oxoUrl18zxj4tdK9nr5kyrJZCAIAgCA537QH9DX0047GtJ59HISfMOssjOfBdGf95P8Akx8993fCz+9TobXAi43HUdy1ka56unSOxjBo6kMExflaScrXua19xueB1hoFHZVGetkc61PqblLSsjaGRMaxo3Na0NA8AvUYqK0ke1FRWkZV6OhAEBoYpg8VQWdOC9rCSGZj0bibddm59raXUc64z1xHidcZ64jeAsLDQcFIez1AEAQBAEAQH22Jx3AqKV9ceskQyyKo9ZIzMonHgFXlnVrptleWfWum2Z48O4k/JV5Z8n7q0V5doTfupL6mzHhw4fqq8sq2X4vsV5ZV0vxfY24qDkoG2+pA9vqSVJS2XD0kb2RDplQ6fLwgIPE4966np7PG9PaKqRbRfRp7Wz6NPa2eLp0IAgCAIAgCAoXtXi9yB3B0jfMNP9qyu01yi/iZPaq9mL+JZdkKzpaGF3aGZT3sJYfy38VdxZ8dMWXsSfHTFkwrBYCAIAgCAIAgCAID1rCdwJXiU4x956PErIx95pGZtK49llBLMqXjsryzaY+OzMzDz2nyCry7Q/xiV5do/wCMfmbEeGjhdV5Zlr8dFeWbdLx0bcWH8BbwVeVkpe89leUpy95tm1Hh68HnRsR4eh3Rssogh3RmbTBDujIIgh0+w1AeoAgPCgIvEmaIeGVGsbZ58/NbuLLiqRt4kuKmPyMKsFkIAgCAIAgCApftThJponAaNk15Zmm3qFm9pR9hP1MztSLdafqZPZfKTRvB3NlcB3FrDbzJ8167Ne6mvU9dmSbpa9S4LQNEIAgCAALjaXNnG0ubMradx7P0UEsqqP4vuQSyqY/i+5lZQuO8/qoJdoRXupsrS7RgvdTf0NiPDu8qvLOsfTSK8s+19NI2osO4BV5X2S6yZBK62XWTNuPDyoSLRsR4ch3hNllCEO6M7KUId0ZWwhBo+wxDp7ZAeoAgCAIAgCAIDSrm6IeWVHFWWcD/AJp/2tXs+XsuJpdny9lxNFaBohAEAQBAEAQGCuo2TRujlaHMcLEHzGvYb9q8ThGceGXQ8ThGcXGS5GLCsNjp4xHC3K25O8kkneSTvP7LlVUa48MehyqqNUeGK5G+2IncCuSurj1kjkr649ZIyso3HgFXlnVrptlaWfUum2Z2YdxJUEu0JfhRXl2hJ+7E2Y8OHD9VXllWy8SvLKul+I246DkoG2+bIXt82bMeHLyOE2Y6AId0bDKMId0ZmwBBo+xGEOn1ZAeoAgCAIAgCAIAgCAIAgCAwVLdEOMqmNR6X4FXcGWrNeaLWDLVuvNEQtg2AgCAID1rSdwJXmU4x956PEpxj7zSMraVx7LKvLMqj47K8s2mPjv4GdlAe0+QVeXaH+MSvLtH/ABj8zYjw0cCVXlm2vpyK8s26XR6NqLD+A9FBKycvebZXlOc/ebZtR4eozzwmzHh6HdGwyiCHdGdtMEO6MgiCDR9BqHT2yA9QBAEAQBAEAQBAEAQBAEAQBAEAQGOUaICu4vFcO7lLRLhsiztMuCyMvUgGwOPYfktmWTVHrL7mxLKqj1l9zMyhcd9gq8s+C91NleXaEF7qb+hsMw7jcqvLPsfRJFeWfY+iSNmLDh8KryyLJdZMryvtl1kzbjw8qIi0bMeHLh3hNmOgCHdGdlIEO6MrYQg0fYYh09sgPUAQBAEAQBAEAQBAEAQBAEAQBAEAQBAEAQBAeOCAjKyC6Hlo1W0QQ86NmOhCHrRsMpAg0ZmwBDpkEYQ6fWVAeoAgCAIAgCAIAgCAIAgCAIAgCAIAgCAIAgCAIAgCA//Z"/>
          <p:cNvSpPr>
            <a:spLocks noChangeAspect="1" noChangeArrowheads="1"/>
          </p:cNvSpPr>
          <p:nvPr/>
        </p:nvSpPr>
        <p:spPr bwMode="auto">
          <a:xfrm>
            <a:off x="444501" y="-868363"/>
            <a:ext cx="2524125" cy="180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15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9" y="5048250"/>
            <a:ext cx="25241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AutoShape 11" descr="data:image/jpeg;base64,/9j/4AAQSkZJRgABAQAAAQABAAD/2wCEAAkGBxEHEhQUExISFRMSExcXEhgVGRgXFxIYFBgZFxsTFxkdHCggGB4lGxcYIzEhMTU3Li4wGyUzODMsNy0tMDcBCgoKDg0OGxAQGzckICY1LSwtNzUsMjQ0MTc4MCssLDQsNCwrOC8sLCwrLDQsLCw0LywvLCw0NCwsLDQsLSwsLP/AABEIAIgBQAMBEQACEQEDEQH/xAAcAAEAAgMBAQEAAAAAAAAAAAAABAYCBQcDAQj/xABKEAABAwIDAgkGCQkIAwAAAAABAAIDBBEFEiETMQYWFyJBUVSS0gcUFTJh0TNCUnGBk6Gi0yM0Q3JzkbGz4yQ1RFNkdKOyYmPw/8QAGwEBAAIDAQEAAAAAAAAAAAAAAAMEAQIFBgf/xAA/EQACAQICBAsGBQMFAAMAAAAAAQIDEQQhEhQxUQUTFUFSYXGBkaHRFiJTscHwBjIzQuEjNPFiY3Ki4iRDgv/aAAwDAQACEQMRAD8A1MEEtfLI0TsjDS43mm2TbZrWBJtf2L6BXr0cNSU6iyy5rnBhTnUk1F+ZJxXBqjCmF0lVTizA8NFSC9zXeqWtvd1+jrVWlwrgqk1BbXksiWWErRV/qa/Eo5sMlfDJI7PGbOs8kXsDofmIV/D1KVemqkFk+ogqRlTloyefaRvOpP8AMf3j71Nxcd3kaaT3jzqQfpH94+9NCO5eA0nvHnUn+Y/vH3pxcd3kNJ7x51If0j+8fenFx3eQ0nvN/wAAqyUYhTDaSWdIQ4ZnWcMjjYi+ouAbexczhinDVJOy5ubrLODk+NWZ3heHO0EAQBAEAQBAEAQBAEAQBAEAQBAEAQBAEAQBAEAQBAEAQBAEAQBAEB+aK315P13fxK+l0/yruPNy5zbcN/h2/wCzpv5QXM4H/wDt/wCcvoW8X+aPYiz4zXefVuI074oDHHDM9hDLSZ4omyB5kvmJv9FtLLhUIzw2CWLhN3vs5u9F2bVSs6TWVu8i0Bp8NgpLPaDURkyDzPzozu2hbstoHDLlvlyDnDMLnUK3i5YmpiqiSlow3SUbdbune9iKkqcaUdl31X+RDqS3CWVM1NDzvPhFlqIg51NA6J0gds3AbPNIcgLhqGjp1UilXxTo0qknFOLbaf5mnbastiT7w1TpKcoq7y7icHspRNMIYNscMjnexzAWRyvmyh+z0y3ADrdN+pVa1eq3q0ZvKcYqV87NNZ222sbxhFLjHHar27CPgVGOGLQxzW7eGpa9+RrYxJTTFrZG80ixaW3vYnWw3ki9iJT4NekpOUZJrPNqSu49VubxuQ07YhWaSad+4hcE60Yli0UzbBktTI6IBoYBGWv2fNG7mBv03WK8ZLgn3m27J59buINPF5feR2DhTjXF+ndPs9plLRlzZb5nAb7HrXjqk9CNz0XB2C1yuqOlo3vna+xX3oo/K3/ov+b+koNZl0fP+D0fsn/vf9f/AEOVv/Rf839JNZl0fP8Ageyf+9/1/wDQ5W/9F/zf0k1mXR8/4Hsn/vf9f/RMofKtBJ8LTyRkutzCJGgac4k5T16WWVid6IK34VrR/TqJ9qt6/Mu+FYpDi8e0heHt3G29ptfK4bwdRorEZKSujzuJwtXDT0KsbP72ExbFcIAgCAIAgCAIAgCAIAgCAIAgCAIAgCAIAgCAIAgCAID801fwj/13f9ivpdP8q7EecltZ8qp31ZzSOLjla256GsGVrR7AFpRoQo30Fa7u+02nOU7aXNkej6+Z75JDI/aTNc2V2l3h7crhu0u0WULwFB0eI0fd3Xf+Tbj56enfM98PxuqwwFsNRLG02uGnTS+4G4HrHdv6VjE4DD4h3qRu/D5GadepTVos8cNxGfCiXQzSRud65a43eTclz73zG5JuddSk8Bh50lScPdWzq79ufPvCr1FJyTzZi+umeZS6WRxnFpi5xcZBcOykncLgaBI8H4eMFBRyT0lt27w8RUbbb25E2jxCGgglDI5jVTRPizl0YhjZLzXODbZi7JfQ6XPQq3CGFxGJapZKndN9Lr6uwlw9WnSWl+7yJHAIZcQpP2h/lvW3C6tg593zRrg/1kd3rqKPEGFkrGvYbEtcLg21C8JKKkrM9BRrVKM9Om7M1nFLD+yQ90LTiae4ucrY34r8RxSw/skPdCcTT3DlbG/FfiV/htwPooqWaZkIjkiju0sJaND0t3H+Kiq0oqLayOpwRwxi5YmFKc9JSed/XaceVY96dD8jUhE87b80xNJHWWusD9GY/vU2H/Mzyv4qiuIpy57v5fwdZVw8OEAQBAEAQBAEAQBAEAQBAEAQBAEAQBAEAQBAEAQBAEBpqrgpQVb3PfSwue83c4tF3HrKsxxmIitGM2l2sjdKDd2keXEzDuxwd0LOvYn4j8WY4mn0V4DiZh3Y4O6E17E/EfixxNPorwHEzDuxwd0Jr2J+I/FjiafRXgOJmHdjg7oTXsT8R+LHE0+ivAcTMO7HB3QmvYn4j8WOJp9FeA4mYd2ODuhNexPxH4scTT6K8D2o+C1DRPbJHTQsew3a5rbFpta4+glazxdecdGU212m0acIu6RuFXNwgMJg4tOUgO6C4FwHzgEX/ejNo6N/eV14fR/IpXDCPF5YZI2x000UjSHbNr2yAam4a6QgmwG6+p3KtU421tq++s9DwXLgyNWNSUpRktl2mvFR9O05DPSyUzsj2Pa8b2uaWuH0EXVU93CrCcdOMk1vTyLxwH4O4rSOdJE0U4eMrjO3Ui99GEX3gb7b+lS04VL3jl2nnOF+EeDakVTqPTtn7r+uzn6zqOH0ssA/KzulP6jGNGu8AC9/pVyKa2u54yvVpT/Thortbfnl5E1bFcIAgCAIAgCAIAgCAIAgCAIAgCAIAgCAIAgCAIAgCAIAgCAIAgCAhYpisGEND55Gxtc7KC7cTYm37gVNQw9WvLRpxu9ppOpGCvJ2Nbx1w7tcX2+5WuS8Z8NketUekOOuHdri+33JyXjPhsa1R6Q464d2uL7fcnJeM+GxrVHpDjrh3a4vt9ycl4z4bGtUekOOuHdri+33JyXjPhsa1R6R5u4XYW5wcaiAuG4nePmNtFjkrF/DZssbBLRU8u09OOuHdri+33LPJeM+GzXWqPSHHXDu1xfb7k5Lxnw2Nao9IcdcO7XF9vuTkvGfDY1qj0hx1w7tcX2+5OS8Z8NjWqPSHHXDu1xfb7k5Lxnw2Nao9I3NJUsrGNfG5r2OF2uabghUpwlTk4yVmiZNNXR7LQyEAQBAEAQBAEAQBAEAQBAEAQBAEAQBAEAQBAEAQBAEAQFB8sv5pD/uR/LkXf8Aw9/cS/4/VFHH/prt9Tl2I4eaFsJLgdvCJQALZQ5zm5T1nmleko4qNWpUppZwaT7/APBzZ0nCMZbz7XYa6kEGuY1EIlaGg3aHOc3L7TzClHFwqVKlPZoNX7/8GZ0nGMXvIkcbpPVa4/MCd+7crLaW1kaTew+OjLLEggHUXBFx1jr3hE09gsxkNs1jl67G379yXV7c4s7XNzR8G5KmWljLg01bM7XWJDAc9geskRk29qoT4RpxVWyvxdr9d9xOsNJ6P+o0cd3tY7K4B7Q5twRcEA6de8K7TqRqRUovIhlFxdmZ7M2zWOXrsbfNfctrq9ucxZ2ufWxOeCQ1xA3kAkDp1PQjkk7NizM5YQxsRDi50me7Q13MyOa0DNazi7New3W1USq3qSg1sSd+b+LGzh7qlfbzGEkbotHNIPtBH8VKpJ7GatNbTtHkn/u5n7WX+YV4fhn+8n3fJHawn6KLiuWWQgCAIAgCAIAgCAIAgCAIAgCAIAgCAIAgCAIAgCAIAgCAoPll/NIf9yP5ci7/AOHv7iX/AB+qKOP/AE12+pTcWxg0EVE0U1FLeiY4uqIXSO1kkGUESNsNL29pVulh51sZiNGo4Wa2c+35EUqsYUqelG+XoY45iz6WbD6lrI2OZSRPyRAxs0lluxouS0EXHTvW2Aw2lVxVGcr30Vd//rPuMV6tlSmlba/kWHDY4cJqqOKnc3JW1b6oZCLtp2QlscLwLaCWRxaNwyHUkFcyvOrXUo1VnSjZ58+klfvXja5bgoQzj+5/QreKurW4fJ6R2m284hFLtAPhC1+3EeTTZhgFvibsuq6GC4mnXorDu7knp5t8yavzJ3v9StW0pQnxmxPIsNqltY7NtfRGzJ/9Ap9hvuNc17n5d1SaoQw06tSX9a758077llaxN77qKMV7ltx5YJNU1U2CukMpi2DCb32e3yTgjqzhmlt4COEXrMpq0rRy2bX72XbbfYzdp01HNZ/wVqnxaoxnC6h08hldG+kfGXBt4zOXh4ZYDI0hoGUaDoC6GHoQw1bDcVlpp6We3JP6lepN1I1NLm2eJdquXZSPyU9fJRiLmjawR0Zh2Yuczg0ssLm7nZwb6rjaMkpVKk4qV3m3LST7I5W7mXLq6ik7W3K3margrJNVU9I1rayEZWh0tKY5KZ7s+r5mWvc352Y6AC4sr2MppVpVajjJ2Ts5Si1l+3PNbtt+bMgpS9xRjddyfiRaCXY+jsjfOP71awxGJhcRLEBNT35l+lgHWLBYm+PnUtNpOEc33fmsvF2sbJaCjlfN7O/Zf5EXhmx4hgfJLVZnTPDYaxrNu0bNpL2vtmdGDYG1m5nDpVvgqUIV3Sikna/uybi+292mubZ5ogxScqek9/OrM2+FvrGYPB5ptdp51Jm2QJOW8m+w3XsuD+INLW5aPV8j0n4YjhW//lW0dF2vvuiB5xj3VXdx3uXE/q9Z7Hi+Bf8AR4r1HnGPdVd3He5P6vWOL4F/0eK9SJX41jGGgGaSqjDr5c4Lb232uFhyqLa2T0cFwXXuqUYytuzMaPh7iNL+nLhmBIe1rr7ubci4Bt0FFVmuczV4BwNT9luxtfxc6zwN4QjhJT7XLle12SQdGYAElvssQrdKppo8Pwrwe8DX4u90812dfXkb1SHNCAIAgCAIAgCAIAgCAIAgCAIAgCAIAgCAIAgKL5X4Hz0kWVrnZahpdlBNhkeLm3tIH0rt8A1YU68nNpe7z9qKeOi5QVlfM5I6mldvjlNgALtebAXIA00Gp09q9Qq2GjJyUo3e3NZ9pzHCq0k08u09qWJ0b2ukp5ZWtFix20aHNF7NzAXaATfRRzqULSdOcYyfPl3X3m0YzutKLaXNmbOHGJ4qyKqFKQIGtZDC0SZGMa1wDcxBJN3uJdbW658MNRVGpCdZOU9ruu7K5PKpPTi1B2jzfaNFFRTNbG1zZnGNgY0lrzlAABDQfVByjT2BXqGqUkmnHStZvLMhqcdNu6du8zfTSvblLJiy98pa/Le975bWvfVbylg5T05OLe/K5qlWSsr27zMRTty2bOMpJbYSDKTcEt6jYnX2lJzwc5aUnFvZtWwJVkrK/mYNpJWNyiOUN05oa8Dm7tLW0vp1LbjcL7vvRy2ZrLmy3GNCrnk89u0yMExbkyTZOltn5TrfVu46rSbwU5acnFvfkbJVkrK9u8bGbKW5Zw118zQJA11xY3A0Nxos1ZYOr+o4vtszEVWj+W68T4KeYZeZNzL5Oa/mXIJy6c3UA6dQW3G4XS0tKN7W2rZu7DGhVtaz8w+mmkOZzJnOta7mvcbC5tc9FydPataUsHSvxbir7mkZkq0vzJvxOz+SuN0eHsDgQdpLoQQfXPQV5HheUZYuTi7rL5I62FTVJJluXNLBi+QR7yB85slzKi5bEUHywStkpIrOB/tA3EH9HIquJeS7foz0/wCF4SWKndftfzicjVc90dc8j8rY6SW7gP7Qd5A/Rxqxhnk+36I8L+KIyeKhZft+si/MkEm4g/Mbq1c8w4uO1GSGAgCAIAgCAIAgCAIAgCAIAgCAIAgCAIAgCAIAgCAIAgCAIAgCAIAgCAIAgMJI2y+sAfnF0sbRk47HYqmLeTugryS1hhcemM2b0fEOgtbotvUDw0NqyO3hvxDjKOUnpLr2+O3xuVPkpqM9vOItnb1rOzX6sm63tuotXnv+/vrO37VUNC/Fu+66t4/wWzCfJ3QUBBcwzOHTIbt6fiDQ3v033KVYaG15nExP4hxlbKL0V1bfHb4WLXHG2L1QB8wsp7HElJy2szQ1CAIAgCAIAgCAIAgCAIAgCAIAgCAIAgCAIAgCAIAgCAIAgCAIDXcIq1+G000rLZ44y5uYXFx1i4VjCUo1a8actjdiOrJxg5I5Vyo1/wAmm7j/AMReq5Awu+XivQ5mv1Or77z4PKlXn4tN3H/iLPIGF3y8V6DX6nV99595Ua8/Fpu4/wDEWOQMLvl4r0Gv1Or77xyoV/yabuP/ABE5Awu+XivQa/U6vvvHKhX/ACabuP8AxE5Awu+XivQa/U6vvvHKhX/Jpu4/8ROQMLvl4r0Gv1Or77xyoV/yabuP/ETkDC75eK9Br9Tq++8cqFf8mm7j/wAROQMLvl4r0Gv1Or77xyo1/wAmm7j/AMROQMLvl4r0Gv1Or77xyo15+LTdx/4icgYXfLxXoNfqdX33jlQr/k03cf8AiJyBhd8vFeg1+p1ffeOVCv8Ak03cf+InIGF3y8V6DX6nV995cvJzwsn4SmobM2MGERFpYCLiXaCxBJ3bPf7fYuJwtgKeElHi2877S7ha0qsW5F0XILQQBAEAQBAEAQBAEAQBAEAQBAEAQBAEAQBAEAQBAEAQGl4afmNT+xcrvB391T7UQ4j9KXYcYwAtooaiqyNfJTGAQNfrGHzvc3aPb8bLluB1/QvV8JzqOVPD03bTbTfUrXt2pnMwsYpSqSz0SdQYnJwjZLFVuErooJp4ZQyOORjo2hxbzGtaWEN1BHTe+gVWvR5Mhx9JtrJST5/RkkJ6y9CS7CTPRUtaMOillmZJNSMZHs4w5kZMkgD5SSCcznAANBIym9hYqKOJxFLFV+LjpRTu87W27O1fI2dOnOnT0nZ8xrsF4OmqjlklZUO2MxhfHSiOSVj2Al7n5nBuQZctwTc/MrmL4U4vQVJX0lfN2VvHbv3EVLC30tN7MsiRh/BZtXtpB53JDHI2NrYofy7nObnLXNkLWsyNLbu9U35pO5R4jheVKMI6Hvvbd5LrTWTTz58rZm0MGpNu+XmZzcFIqGSbbyzMiipRUtOzG1yl4bs3R3PO3t6iddy1fDLdJOEbyvotXvtWVrb2ZWCWk03la5qsRwxhZDLTbZ8c73RASBm0bM06RkMJaMzSC3W513WV3DYyo5yp4iOg0tLqtzvu+9hDUoqylTd08u8nMwSm20kIdWTvifsnMpYmv57WXe/aOLWBgeHsANnXadLXVJ8LV3TU401Z3s3JLJdV9v2iZYSGlZy8jZwYNTYQ6vZKZy1tHG8WZHtWNlc0ubq7KHg5RvtqVWr8IVa9KnOmrNTs1fa8rdzvmSQw8KcpKWy3+TUOwp9eaRr5nNaaDbPLmtLaaNhlLg0MAdJbKetxurUcfChLETlG1nHK+1u/bZ5Z82wjlQc+LinlZ5mNNhNNigY+nfUBnnEEMzZ2xtkjFS7K2Vpa8tIvzcu+4udFMsfWgrV6ei2pOOe2yvZ86NNXhLOnK6urnpW4NSltWIJpnSUTjtNqwNZK1rzG7ZkEuu11gbgA9FxqNMPwpVk4Sq09GE8k78/ZuZmphoK6jK7WbLL5E/hK39Sm/jUKj+IvzU+/6E/B/wCVk4eViHs0neb7l5BYm6vY957KVfiLwZ95WIezSd5vuWdZ6h7KVfiLwY5WIezSd5vuTWeoeylX4i8GfWeVeAkXp5QLi5Dmmw6TbpTWeow/wpWtlUXgy04BwqpMf0hk54AJY8Frhf59HfQSpYVYz2HFxvBWJwmdWOW9Zr+O+xu1Ic4IAgCAIAgCAIAgCAIAgCAIAgCAIAgCAIAgNLw0/Man9i5XeDv7qn2ohxH6Uuw4fgeLHDHODm7SGUBs8RJAkaDcajUOGtj7T1le2xWFVeKs7SWcXufo+dHGpVdB709qParxiOOJ0VJA6DbAtnkdKZJHxm35FhygMBsbnf0Deuc8BisTJLFyTgs7Rvm/BFhV6VNPik79f+SZBwjgjFOX0ZklpImNidtiwOcxznjO0NPNDi0i2urr9CxWwGK4yrKjKKVTbe+zPqe//AhXpaMFNO8fvea/B8SjpsxqI5JZXSbXaxyGB+0JLnHQFti5xcLC4O42U9bAT4mEKbT0Va0ldduxtP6GscRHScpXz3M2EvCr0gZG1MTpIXPY6JjZXNfGYmGMOdJa8jnNtmJ0uNBfVU4cCzhTTTi5q+TV458yvsttva+ZK8bFu1nbq2kN+Mxt85EdOI2z07YWDO5zgGvDzJI93rHQ6AAa/OVvT4LrKMXJxupqWSsrLmySv1XXV1mssVDNK9rNZv8AkYDwgkwMTBgBMjRs77opW3yTWsb5cztNx6Vc4SwGtwSi7Nc/U9qIcPX4pu6ujLBsYioaV1NJHM5jpRJeKZ0LnczIWyEA526A2OhOpVbG8FSqSpyo291WtK9vLb1ktHFKKkp3zzyJZ4TxzySOkpjkmpY4JGMltbZkWyOLbgWaN9zvUUOCa0KOipLSUlNbr22PLJZZfJG7xcHK9na1mQoeED43QO2bTsqPzaVpccswdtM4uBdreeN2unQp5cFupx3GNe/otWvk1fsvtI9aUdDRX5b/AEPUY5FSljaendHEKiCabNJtJJvN3FzY/VAY0Eh1xrffoksBia89LETWSko2W9NXfpn65jiKdNWpp817kSLFsnnpya1u0sM3we1n22ptzrDToW7wFR0KMLq8HFvdlttl9DXWI6c5W/MrF28ifwlb+pTfxqFzfxF+an3/AELPB/5WXAcBMNH+Gb35PEvK8RDcen5dx/xPJeg4iYb2Zvek8ScTDcY5dx/xPJeh8fwDw1wI82AuN4dJce0c5OJhuMrh7Hp34zyXocSxWmFFPLGCSI5XsBO8hji25/cqPUfRMNVdWjCo+dJ+KuS+Ckzqetpi02O3jHQdHuDSNfYSFlO0k+tEPCUIzwlVS6LfgrrzP0OukfKggCAIAgCAIAgCAIAgCAIAgCAIAgCAIAgCAi4pQtxKGSJxIbIwtJG8X6QpaFV0qkai2rM1nFTi4vnKPyUU3aJ/ueFdz2irdBefqUuT4b2OSim7RP8Ac8Ke0VboLz9RyfDexyUU3aJ/ueFPaKt0F5+o5PhvY5KKbtE/3PCntFW6C8/Ucnw3sclFN2if7nhT2irdBefqOT4b2OSim7RP9zwp7RVugvP1HJ8N7HJRTdon+54U9oq3QXn6jk+G9jkopu0T/c8Ke0VboLz9RyfDexyUU3aJ/ueFPaKt0F5+o5PhvY5KKbtE/wBzwp7RVugvP1HJ8N7HJRTdon+54U9oq3QXn6jk+G9jkopu0T/c8Ke0VboLz9RyfDezf8EeCEXBcymOSR+2EYdny6bLORawG/aH9y5uP4QnjHFySVtxZo0FSTSLGqBMEBoscjxGMZqWSB3/AISsIPT6rw63ULEdevQopqp+06WDlgG9HExkutP5q33uOKcIqGpo53mojLHyPe86c1xLrnIdxFz9oVJpp2e0+iYGvQqUYqhK6SS69mVz24N4RV1ssb6eFzix4e1zhaO7HA6uNgdRuWYxcn7pHj8XhaVOUK87XVmufNbjtGDw4gQHVMsANtWRRnTUaF5drpfo+lXIKp+5nz3FTwSbWHjLtb+iX17jdKU54QBAEAQBAEAQBAEAQBAEAQBAEAQBAEAQBAEAQBAEAQBAEAQBAEBAxjF4MFYHzvyMLsoNidSCbaD2FT4fDVMRLRpq72mlSpGmryNPx/w3tA7r/CrnI+M6HmvUh1ujvHH/AA3tA7r/AApyPjOh5r1Gt0d44/4b2gd1/hTkfGdDzXqNbo7xx/w3tA7r/CnI+M6HmvUa3R3jj/hvaB3X+FOR8Z0PNeo1ujvPGr4aYTWtyySRyNO9r43OBt7C2yw+BcXJWcPkSU+EY0paVObT6rr5HpHw7wyIBrZ2hoFgAxwAA3ADLos8jYzoea9TSWNpyd3K7MuP+G9oHdf4U5HxnQ816mNbo7xx/wAN7QO6/wAKcj4zoea9RrdHeOP+G9oHdf4U5HxnQ816jW6O8cf8N7QO6/wpyPjOh5r1Gt0d44/4b2gd1/hTkfGdDzXqNbo7z2pOG2H1b2sbUNzPIa0EObcuIAaCRvJIC0q8F4qnFzlDJG0MTSk7JlhXPJwgCAIAgCAIAgCAIAgCAIAgCAIAgCAIAgCAIAgCAIAgKN5X/wAyZ+3b/wBXLufh/wDuX2P6FLH/AKa7TmuH4bBHD5xVySsie8sgZC1rpahzQS7LmNmtbYXJ01tcdPexePnTqqhQjpTeb6vvtyKVGhGUdObsjDGaGnhjimp5i6OQlhZKWCeJ7QXEOa02LbC+YafYpMNiqkp8TXjoz2q2xrq61zmtWlFR06bujzq8Aq6OPayU8rY/lFp09rhvbu6VNDGUKk+LhNN9v3c0lRqRWk45GdbwbraFjpJKeRrGHnOIFh0X0O727lrTx2HqSUITTbEqFSKu4m8ouCAZBDLPDXPfO45W0wgsxvNyZzI8XLwbi3Vra2vMxPDEo1nTpaNlztvbzlulg04KU7lcosGqq2ETthcYsjnl4sWAR2znNfov9PQupLG0IPRnJJ5ZX3/e0qcRN5xWWZKm4LV0IBdTSi7wwbtXONgBrrr07louEcK9lRbzOrVeiRazCKihkEUkMjZHC7WWu5w62gXvuO7qU1PE0qkNOMk1v/yaSpTjLRazJFZwZraINL6aRud7WN3G73mzW6HS50UdPH4ao3ozTsrvs5zeWHqR2ol43wbdg8tTG5k7xFEHxPbswHC7WmWQE3DMxcLC7tBv3qnh+E+OpwlGyblZpvwt12z6yaeF0G072tdEClwCrq4zLHTyujHxg06/qje7f0K9PGUIT0JTSfb92II0aklpJZGWH8HqvEmtfFA97HZsrhaxykA6k9Z/+sVirjaFKTjUmk0IUak1eKPHBWllXTAggirgBB0IImYCCOgrGOaeFqNdF/IzQVqsV1n6OXz07wQBAEAQBAEAQBAEAQBAEAQBAEAQBAEAQBAEAQBAEAQFG8r/AOZM/bt/6uXc/D/9y+x/QpY/9NdpQKWnjx2khjEsUVRSPmytleGNljnyvLgS2wcHRtFr7rnpC6+IlqmLeImm4SVm1zWtt8PuxVprjaPFp5p+JCqKeDBZacOeyoeHiSpbE5r4442uaWw3tlke8ZiRcAAWI1BUlDHSxspwoq0bNKWz3ns+9vP1Gs6EaKi57b7Oo2lXEzDJK+pfUU8raqOpEQZIJJJjMXGFpYdeYA3foMmnQuO3T4mGHpQtWTX7c1ntvu8u4uWlpupJ+52kisxFnpLE5NsMrqWoYH5+aQ2BuVgN7WDr2HXfpWjoxjwXxkY+9fbzqza27VYKbeJ0b5WPPg7URRy4LmfGNk6vc/MWjZ5jFZzr+rfXVWuEaSeIrvR/amsuuOf8keGl/Sp58/qVutlbPhuGRZg4COqe+O9wDmhax7mddnPAJ6HG28qbB0IVMZ/UimtCFrrqSNa03Gl7rt7z+bLPi9ex9TjLxMOfAI43CT1heIbNjgd2rhlHWfaqFPD03haLcc3UtLxtZ/KxNKpLjZ2eyORHgMM1RhjDNsmNpI2yOifkdFd83NzNN4ydBfTersIOEsWoQv8AlsrZfu5vMhbvxLb35+BliEMFJh9TFHHQQPJpnNjgnE0jo43kZpZDYOsXGwAvv0OhXP4PqKWKpTvlfO0bJXVkr89/8XLFdWpyX18SRjjoo58WkEsBFTTMdGWvaS4F8bWtNje/NdZu9b0dFUqULWnGpHSyz2u1/oazvpSlfJxdvqYtijqqikrG1NPHDTsp2uD5Qx8OyttGNZv52Y+rvz69KnqOlh+OhXjec29HK97rKze5vm9DSOlU0JU37qtfPxNLj+INqaah2RMbdrXzxxAhpg/LxmAljTZjmscQ3q1spsBh9LF2rxu1CO1di/gxiKlqV6btn6k7F521GMlzXBzTX09i0gg2dCNCPbdSYRvkqSfMprzZpU/ul3Hdl5E6gQBAEAQBAEAQBAEAQBAEAQBAEAQBAEAQBAEAQBAEAQFP8qVBLX0domOeWStc5rQS6wBFw0aneNAuvwLXp0cReo7JpoqYynKdO0Ucg9D1R/wlV9RL4F6zXsN8ReKOZq9Toj0PVD/CVX1EvgTX8N8ReKGr1OiPQ1V2Sq+ol8Ca/hviLxRjV6nRHoaq7JVfUS+BNfw3xF4oavU6I9DVXZKr6iXwJr+G+IvFDV6nRHoeq7LVfUS+BNew3xF4ozq9TosehqrslV9RL4E1/DfEXijGr1OiPQ9V2Sq+ol8Ca9hviLxQ1ep0R6GquyVX1EvgTX8N8ReKGr1OiPQ1V2Sq+ol8Ca/hviLxQ1ep0R6GquyVX1EvgTX8N8ReKGr1OiPQ9V2Wq+ol8Ca9hviLxRnV6nRZMwTCKplTTE0tSAKmAkmGUAASsJJJbYADpVXG4zDyw80pptp8/US0KFRVE3E//9k="/>
          <p:cNvSpPr>
            <a:spLocks noChangeAspect="1" noChangeArrowheads="1"/>
          </p:cNvSpPr>
          <p:nvPr/>
        </p:nvSpPr>
        <p:spPr bwMode="auto">
          <a:xfrm>
            <a:off x="3810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1" y="1412876"/>
            <a:ext cx="457517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4232276" y="1412876"/>
            <a:ext cx="48101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الاستدلال أو الاستنباط  هو البرهان الذي يبدأ من قضايا مسلم بها.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946401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Up Arrow 4"/>
          <p:cNvSpPr/>
          <p:nvPr/>
        </p:nvSpPr>
        <p:spPr>
          <a:xfrm>
            <a:off x="406401" y="2938464"/>
            <a:ext cx="379413" cy="1995487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58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6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1" grpId="0"/>
      <p:bldP spid="21515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rgbClr val="464653"/>
                </a:solidFill>
              </a:rPr>
              <a:t>أ.د عيسى حيرش</a:t>
            </a:r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5D4F0BF-3446-473F-925D-9A3999E805F2}" type="slidenum">
              <a:rPr lang="en-US" altLang="ar-SA">
                <a:solidFill>
                  <a:srgbClr val="464653"/>
                </a:solidFill>
                <a:latin typeface="Gill Sans MT" panose="020B0502020104020203" pitchFamily="34" charset="0"/>
              </a:rPr>
              <a:pPr eaLnBrk="1" hangingPunct="1"/>
              <a:t>11</a:t>
            </a:fld>
            <a:endParaRPr lang="en-US" altLang="ar-SA">
              <a:solidFill>
                <a:srgbClr val="464653"/>
              </a:solidFill>
              <a:latin typeface="Gill Sans MT" panose="020B0502020104020203" pitchFamily="34" charset="0"/>
            </a:endParaRP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3297238" y="1196976"/>
            <a:ext cx="57594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الاستدلال هو عبارة عن حجة تشتمل على 3 قضايا تسمى القضيتان الاوليتان المقدمتان </a:t>
            </a:r>
            <a:r>
              <a:rPr lang="fr-FR" altLang="en-US" sz="3200">
                <a:solidFill>
                  <a:prstClr val="black"/>
                </a:solidFill>
                <a:latin typeface="Arial" panose="020B0604020202020204" pitchFamily="34" charset="0"/>
              </a:rPr>
              <a:t>(Premisses) </a:t>
            </a: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 حيث تمهدان للوصول إلى النتيجة وهي القضية الثالثة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6769101" y="3289300"/>
            <a:ext cx="2303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مثال: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849314" y="3716339"/>
            <a:ext cx="62642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كل مؤسسة تولي اهتماما كبيرا لزبائنها تنجح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1281113" y="4437063"/>
            <a:ext cx="5822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المؤسسة س تولي اهتماما كبيرا لزبائنها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1352550" y="5207000"/>
            <a:ext cx="3671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>
                <a:solidFill>
                  <a:prstClr val="black"/>
                </a:solidFill>
                <a:latin typeface="Arial" panose="020B0604020202020204" pitchFamily="34" charset="0"/>
              </a:rPr>
              <a:t>إذن المؤسسة «س» تنجح</a:t>
            </a:r>
            <a:endParaRPr lang="en-US" altLang="en-US" sz="3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113588" y="3744913"/>
            <a:ext cx="647700" cy="5762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ar-DZ" b="1" dirty="0">
                <a:solidFill>
                  <a:prstClr val="black"/>
                </a:solidFill>
              </a:rPr>
              <a:t>1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104064" y="4467226"/>
            <a:ext cx="649287" cy="5762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ar-DZ" b="1" dirty="0">
                <a:solidFill>
                  <a:prstClr val="black"/>
                </a:solidFill>
              </a:rPr>
              <a:t>2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295900" y="5207001"/>
            <a:ext cx="647700" cy="5746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ar-DZ" b="1" dirty="0">
                <a:solidFill>
                  <a:prstClr val="black"/>
                </a:solidFill>
              </a:rPr>
              <a:t>3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04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3" grpId="0"/>
      <p:bldP spid="22534" grpId="0"/>
      <p:bldP spid="22535" grpId="0"/>
      <p:bldP spid="22536" grpId="0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390</Words>
  <Application>Microsoft Office PowerPoint</Application>
  <PresentationFormat>A4 Paper (210x297 mm)</PresentationFormat>
  <Paragraphs>73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ae_AlMateen</vt:lpstr>
      <vt:lpstr>AL-Battar</vt:lpstr>
      <vt:lpstr>AL-Mohanad Bold</vt:lpstr>
      <vt:lpstr>Arial</vt:lpstr>
      <vt:lpstr>AYM Wadiy S_U normal.</vt:lpstr>
      <vt:lpstr>Bookman Old Style</vt:lpstr>
      <vt:lpstr>Calibri</vt:lpstr>
      <vt:lpstr>Gill Sans MT</vt:lpstr>
      <vt:lpstr>Times New Roman</vt:lpstr>
      <vt:lpstr>Office Theme</vt:lpstr>
      <vt:lpstr>PowerPoint Presentation</vt:lpstr>
      <vt:lpstr>PowerPoint Presentation</vt:lpstr>
      <vt:lpstr>الفصل 5:  الاستقراء والاستدلال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110</cp:revision>
  <dcterms:created xsi:type="dcterms:W3CDTF">2009-10-14T19:14:34Z</dcterms:created>
  <dcterms:modified xsi:type="dcterms:W3CDTF">2015-09-10T04:08:14Z</dcterms:modified>
</cp:coreProperties>
</file>