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7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4CD368E-40F6-40C0-91BF-E3BC162A872A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015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5474D15-3184-4A09-82D1-E3E112877283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444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3A4F17-93CD-470A-BF63-BD7C46C69383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fr-F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907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150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1039FEF-14E9-4216-A8E0-BA2655AE207F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fr-F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009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253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8B3F63-F79A-4884-AAD5-442469B97640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fr-F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317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72BF9E5-F89D-47F2-94EB-4FAD29FEF0FC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12</a:t>
            </a:fld>
            <a:endParaRPr lang="fr-F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719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199DDA-9A29-4723-9EF5-1A1511CFBAC9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13</a:t>
            </a:fld>
            <a:endParaRPr lang="fr-F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121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re et contenu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905000"/>
            <a:ext cx="8915400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4038600"/>
            <a:ext cx="8915400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3A26AB-B214-4709-925D-54B9E7E98A42}" type="slidenum">
              <a:rPr lang="en-US" altLang="ar-SA">
                <a:solidFill>
                  <a:srgbClr val="FFFFFF"/>
                </a:solidFill>
              </a:rPr>
              <a:pPr/>
              <a:t>‹#›</a:t>
            </a:fld>
            <a:endParaRPr lang="en-US" altLang="ar-S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423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re. Contenu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905000"/>
            <a:ext cx="437515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35550" y="1905000"/>
            <a:ext cx="437515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0852B-B88D-467B-8FEE-CB85F170AEB4}" type="slidenum">
              <a:rPr lang="en-US" altLang="ar-SA">
                <a:solidFill>
                  <a:srgbClr val="FFFFFF"/>
                </a:solidFill>
              </a:rPr>
              <a:pPr/>
              <a:t>‹#›</a:t>
            </a:fld>
            <a:endParaRPr lang="en-US" altLang="ar-S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094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905000"/>
            <a:ext cx="43751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35550" y="1905000"/>
            <a:ext cx="43751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3D4EC-3059-414D-AAF9-5A97F0D211E5}" type="slidenum">
              <a:rPr lang="en-US" altLang="ar-SA">
                <a:solidFill>
                  <a:srgbClr val="FFFFFF"/>
                </a:solidFill>
              </a:rPr>
              <a:pPr/>
              <a:t>‹#›</a:t>
            </a:fld>
            <a:endParaRPr lang="en-US" altLang="ar-S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2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  <p:sldLayoutId id="2147483776" r:id="rId13"/>
    <p:sldLayoutId id="2147483777" r:id="rId14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/>
            <a:r>
              <a:rPr lang="ar-SA" sz="4000" b="1" dirty="0" smtClean="0">
                <a:solidFill>
                  <a:prstClr val="black"/>
                </a:solidFill>
              </a:rPr>
              <a:t>أساسيات </a:t>
            </a:r>
            <a:r>
              <a:rPr lang="ar-SA" sz="4000" b="1" dirty="0">
                <a:solidFill>
                  <a:prstClr val="black"/>
                </a:solidFill>
              </a:rPr>
              <a:t>البحث العلمي</a:t>
            </a:r>
            <a:endParaRPr lang="en-US" sz="4000" dirty="0">
              <a:solidFill>
                <a:prstClr val="black"/>
              </a:solidFill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أ.د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عيسى حيرش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السادسة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>
                <a:solidFill>
                  <a:schemeClr val="tx1"/>
                </a:solidFill>
                <a:cs typeface="Arial" pitchFamily="34" charset="0"/>
              </a:rPr>
              <a:t>صياغة الفرضيات واختبارها</a:t>
            </a:r>
          </a:p>
        </p:txBody>
      </p:sp>
      <p:pic>
        <p:nvPicPr>
          <p:cNvPr id="7" name="Picture 5" descr="https://encrypted-tbn0.gstatic.com/images?q=tbn:ANd9GcShChZscW3H6IFSs-YEyYaPbEny2_yntQMGGThV6WUnX55YyWoy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50055">
            <a:off x="511489" y="1239043"/>
            <a:ext cx="6569075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97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1F070D-F092-465E-8C18-0E8594B086BC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3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5375" y="549276"/>
            <a:ext cx="237648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ar-DZ" sz="4000" kern="0" dirty="0">
                <a:solidFill>
                  <a:srgbClr val="010199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المحتوى</a:t>
            </a:r>
            <a:r>
              <a:rPr lang="ar-DZ" sz="4000" b="1" dirty="0">
                <a:solidFill>
                  <a:srgbClr val="010199">
                    <a:lumMod val="60000"/>
                    <a:lumOff val="40000"/>
                  </a:srgbClr>
                </a:solidFill>
                <a:latin typeface="Tahoma" panose="020B0604030504040204" pitchFamily="34" charset="0"/>
              </a:rPr>
              <a:t> </a:t>
            </a:r>
            <a:endParaRPr lang="en-US" sz="4000" b="1" dirty="0">
              <a:solidFill>
                <a:srgbClr val="010199">
                  <a:lumMod val="60000"/>
                  <a:lumOff val="40000"/>
                </a:srgbClr>
              </a:solidFill>
              <a:latin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26001" y="1773239"/>
            <a:ext cx="338137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eaLnBrk="0" hangingPunct="0">
              <a:defRPr/>
            </a:pPr>
            <a:r>
              <a:rPr lang="ar-DZ" sz="4000" kern="0" dirty="0">
                <a:solidFill>
                  <a:srgbClr val="010199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1- تعريف الفرضية</a:t>
            </a:r>
            <a:endParaRPr lang="en-US" dirty="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41513" y="2555876"/>
            <a:ext cx="626586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ar-DZ" altLang="en-US" sz="4000" kern="0" dirty="0">
                <a:solidFill>
                  <a:srgbClr val="010199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2- لماذا نحتاج إلى فرضيات ؟</a:t>
            </a:r>
            <a:endParaRPr lang="fr-FR" altLang="en-US" sz="4000" kern="0" dirty="0">
              <a:solidFill>
                <a:srgbClr val="010199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4214" y="3322638"/>
            <a:ext cx="3729037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ar-DZ" altLang="en-US" sz="4400" dirty="0">
                <a:solidFill>
                  <a:srgbClr val="010199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3- أنواع الفرضيات</a:t>
            </a:r>
            <a:endParaRPr lang="fr-FR" altLang="en-US" sz="4400" dirty="0">
              <a:solidFill>
                <a:srgbClr val="010199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24325" y="4090989"/>
            <a:ext cx="4102100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eaLnBrk="0" hangingPunct="0">
              <a:defRPr/>
            </a:pPr>
            <a:r>
              <a:rPr lang="ar-DZ" sz="4400" dirty="0">
                <a:solidFill>
                  <a:srgbClr val="010199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4- مصادر الفرضيات</a:t>
            </a:r>
            <a:endParaRPr lang="en-US" dirty="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66925" y="4894263"/>
            <a:ext cx="6223000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ar-DZ" sz="4400" dirty="0">
                <a:solidFill>
                  <a:srgbClr val="010199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5- شروط  الفرضيات العلمية</a:t>
            </a:r>
            <a:endParaRPr lang="fr-FR" sz="4400" dirty="0">
              <a:solidFill>
                <a:srgbClr val="010199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3889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https://encrypted-tbn1.gstatic.com/images?q=tbn:ANd9GcQ4Q4-tIv9oe64flTIsEvrxuWQt3L6FWwpl6kKHd4INiiZ5ll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75" y="1268413"/>
            <a:ext cx="5856288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1920A95-CD95-4E4F-A74A-360866B77275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4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91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title"/>
          </p:nvPr>
        </p:nvSpPr>
        <p:spPr>
          <a:xfrm>
            <a:off x="4953000" y="188913"/>
            <a:ext cx="4186238" cy="1384300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ar-DZ" sz="4000" b="1" dirty="0">
                <a:solidFill>
                  <a:schemeClr val="tx1"/>
                </a:solidFill>
              </a:rPr>
              <a:t>1- تعريف الفرضية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4448176" y="1857375"/>
            <a:ext cx="4733925" cy="2508250"/>
          </a:xfrm>
        </p:spPr>
        <p:txBody>
          <a:bodyPr/>
          <a:lstStyle/>
          <a:p>
            <a:pPr marL="115888" indent="-115888" algn="just" rtl="1" eaLnBrk="1" hangingPunct="1">
              <a:buNone/>
              <a:tabLst>
                <a:tab pos="58738" algn="l"/>
              </a:tabLst>
              <a:defRPr/>
            </a:pPr>
            <a:r>
              <a:rPr lang="ar-DZ" dirty="0" smtClean="0">
                <a:solidFill>
                  <a:schemeClr val="accent4">
                    <a:lumMod val="10000"/>
                  </a:schemeClr>
                </a:solidFill>
              </a:rPr>
              <a:t>عند محاولة معالجته المشكلة، يلجأ </a:t>
            </a:r>
            <a:r>
              <a:rPr lang="ar-DZ" dirty="0">
                <a:solidFill>
                  <a:schemeClr val="accent4">
                    <a:lumMod val="10000"/>
                  </a:schemeClr>
                </a:solidFill>
              </a:rPr>
              <a:t>الباحث إلى </a:t>
            </a:r>
            <a:r>
              <a:rPr lang="ar-DZ" dirty="0" smtClean="0">
                <a:solidFill>
                  <a:schemeClr val="accent4">
                    <a:lumMod val="10000"/>
                  </a:schemeClr>
                </a:solidFill>
              </a:rPr>
              <a:t>وضع بعض التصورات الأولية وبعض الاحتمالات لحل هذه المشكلة.</a:t>
            </a:r>
            <a:endParaRPr lang="fr-FR" dirty="0" smtClean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7" name="Rectangle 11"/>
          <p:cNvSpPr txBox="1">
            <a:spLocks noChangeArrowheads="1"/>
          </p:cNvSpPr>
          <p:nvPr/>
        </p:nvSpPr>
        <p:spPr bwMode="auto">
          <a:xfrm>
            <a:off x="4088904" y="4615656"/>
            <a:ext cx="39084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8738" indent="-58738" algn="just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b="1" kern="0" dirty="0">
                <a:solidFill>
                  <a:srgbClr val="DADADA">
                    <a:lumMod val="10000"/>
                  </a:srgbClr>
                </a:solidFill>
                <a:latin typeface="Tahoma"/>
              </a:rPr>
              <a:t>هذه التصورات وهذه الاحتمالات الأولية  تسمى </a:t>
            </a:r>
            <a:r>
              <a:rPr lang="ar-DZ" sz="3200" b="1" kern="0" dirty="0">
                <a:solidFill>
                  <a:srgbClr val="FF0000"/>
                </a:solidFill>
                <a:latin typeface="Tahoma"/>
              </a:rPr>
              <a:t>فرضيات</a:t>
            </a:r>
            <a:endParaRPr lang="fr-FR" sz="3200" b="1" kern="0" dirty="0">
              <a:solidFill>
                <a:srgbClr val="FF0000"/>
              </a:solidFill>
              <a:latin typeface="Tahoma"/>
            </a:endParaRPr>
          </a:p>
        </p:txBody>
      </p:sp>
      <p:pic>
        <p:nvPicPr>
          <p:cNvPr id="6149" name="Picture 8" descr="https://encrypted-tbn1.gstatic.com/images?q=tbn:ANd9GcThNaC8ae9cUlsuR-0HiGwrwFpxHnaug51KzwVg50ovTFqtp4kgSx7HTPS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6" y="1268414"/>
            <a:ext cx="1452563" cy="341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5820402-D697-411C-8A6B-12CC426EBE6E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5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60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 build="p" autoUpdateAnimBg="0"/>
      <p:bldP spid="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 txBox="1">
            <a:spLocks noChangeArrowheads="1"/>
          </p:cNvSpPr>
          <p:nvPr/>
        </p:nvSpPr>
        <p:spPr bwMode="auto">
          <a:xfrm>
            <a:off x="2073276" y="184150"/>
            <a:ext cx="7072313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الفرضية هي تصور أو استنتاج ذكي يتبناه الباحث مؤقتا  وينطلق منه </a:t>
            </a:r>
            <a:r>
              <a:rPr lang="ar-DZ" sz="320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لشرح</a:t>
            </a: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ما يلاحظه من الحقائق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3" name="Rectangle 11"/>
          <p:cNvSpPr txBox="1">
            <a:spLocks noChangeArrowheads="1"/>
          </p:cNvSpPr>
          <p:nvPr/>
        </p:nvSpPr>
        <p:spPr bwMode="auto">
          <a:xfrm>
            <a:off x="4120818" y="5174180"/>
            <a:ext cx="41148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الفرضية دليل للباحث في معالجته لمشكلة الدراسة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7172" name="AutoShape 2" descr="data:image/jpeg;base64,/9j/4AAQSkZJRgABAQAAAQABAAD/2wCEAAkGBhQSEBUUExQUFBQUFBQUFxQVFRQVFRQVFBQXFRQXFxQXHCYeFxkjGhQUHy8gIycpLCwsFR4xNTAqNSYrLCkBCQoKDgwOGg8PFykkFxwpKSkpKSkpKSopLCwtKSkqLCksKSksKSwpKSksKS4pKSksLS4sKSwsNCkqLCwuLCk1Lf/AABEIAJAA3AMBIgACEQEDEQH/xAAbAAACAwEBAQAAAAAAAAAAAAABAgAFBgMEB//EADgQAAEDAgQDBgMHBAMBAAAAAAEAAhEDIQQFEjEGQVETImFxgZFSobEyQnLB0eHwFIKS8QcVMyP/xAAaAQEBAQEBAQEAAAAAAAAAAAAAAQIDBAUG/8QAKBEAAgIBAwMDBAMAAAAAAAAAAAECEQMEEiETMUEiUWEFFIGRMqHB/9oADAMBAAIRAxEAPwC+1lEVEkqAr6p8o6goByVympAdQ5M0rk16ZrlCjyjrKQppUIQuQ1IKBAGVNSBUKECpKEqSgG9UCgo4gXPzsgDCi8rs2pA3q05/E1dqddrhLSCOoII+SpToopqUlQg0KSoHIyhSQkcE65uCpRdSGpQlCFSDa0b+KQhNKA5hqgaoogoICKVGEKH0TApZRHkgGCYJSo1QgUESUsoBkFJQlAGEQhK82KJd3QY+I9B0HiUSsqVnmxuaGdFIanc3RLW/qVVVsAXyXuLj4mw8grgsbTbNmtA3Vbg6bsS7VdtAe9T9Gr0LbFHalFHhGVNI7rXO/C2QqrF4Q03d0vpu63afkvoNOmGgACANgFxx+BbVYWuG4seYPIhTq/Bjf8GLy3jOrSOmuO0Z8Vg4euxW2wOPZWYH0yHNPy8CORXzqrhzJY8d5pLT5hTI81dha+//AM3EBw5R8XmElBPsblj4tH06VC5I10+qYrgcCakrh/JSuKGpUElEOQCkoUMqApUEIFSEZQ1IUkJmtQlRAMAnXNpTShAooAolQAlCUSVAUAJUlFGUAhKPYXgeZ81Fxr5m+lJcwvHxt3HTU38wtI6Y2kyozin29cYdpOlkOrEchyb5lXbGBrQAAALAbALxZJg9DC516lV2t55ydh6BZjjfNHurtwwd2bID3ugmZmB+EfzZcs+VY4uT8HbHjeoyKCNsoFneE8FWpamudqpCwkH7RhwLCd2lplaOVjDmWaCmjGowvDkcG+xjOJ8LoxGobPbPqLH8ln8fStPRbHi6gXCmRyLx8gfyWXxVGAQei9sex0hzA2PCeO7XCsm7m9w/27fKFdLH/wDHtbu1W8g5jvcEH6LYLlLueZ9wOSQU7il1KGQQVIULkIQoNKIaohKAgQlRSUAQigCogDCIalhEFUHQBRAORIWSAUUQQBUUUQEhRRBAMAqbieqwUw1zdTzdm3dI+8T0vtzVyFluJqmrE0qbRLojwBeefoJXl1knHE67vj9n0/pWKOTUx3dlbf4R4cPm1VrQ1r4DdyDPkADsBeArrhnOHVg9rzJbBB2MG146H6rP4rBFmrUNJEiB1S5DmHZV2uNmnuO8jz9DBXxNLmlhyJN1G+V4P131DRYs+nk4RTnVp+ffv89jX5pT1Fg6aj6RH5rLZ3SDZK3f9O2CfCCfDwXzzinHh1Q06d4MGOZ6L9XF8UfiIemPJY/8f0u7WdyJY32BP5hbAFVXDmWdhh2tP2j3nfiPL0EBWq5yfJ53ywwkcES5cyVEZDZRBRUoSEIQJUUBIUhNpU0oABqIappUAQAhQhdGsRLUsCtanhANRKhBVExCACACiMIoBVEYUIQAhUGOxdJtXtnAuc1xbTYwan1XNGnSGjkOvKVcY2dBAMOdYH6n2lcaGDFNha0mYMlu/WB6rzZoSnJcemPP58L/AE9+lkoRk1KpS9P48/vsZjEVqlRtSpXoOFQd1lKmHOeByLom/ieQWSq46oHQ5uiNwQQfWVsMTmvYsLGk9o4ySDJ6ATuTvbxXmZwhWxDS6oQyxLdcl5dFp+Ebb+y44dNGS60l6pc0/HsezPrcmNdCE3sjxx59zliuIa72NptkkgAaZlwixjqrjhzhTsiKtWDU5N3DZ5k83Ko4VzHsarWPEO1Gi4Hdvwn0cCPVb6F9BS4Pkzb7DBK5MAgQocjkVCn0qOaqUQIQmlQoBVAjCmlAdIUhPAUgKWShWtTBgRATBCiwoQmARhQCgKELqGKaEsUcCEIXY01CxLJRxQhdg1TSlg5KLsWIskGQYI2MAx72SxRX1HHWDBjTIkROo7jwsvLjsf2VF7zuRA8yu+NcRUOpznEgGXGTz25AeAVFxO+abRyBldIvhHqglVnThTKxp7d4lziQyfutBufMn6LSLnlWG0Yem3oxvzEn6r0GmsN2zzPuYLjvJtDxiWCxIFQdHbNd4A7ecdVqOHs0Feg133gAHefX1+sqxxODbUY5jxLXAtI6gqq4V4RfhRVJq6w67WgEANa7vF0/f7zbDlJWG6Zr+Sryi30okJ9KmlaMHOFITlqkKlOZYlLF2hK4JYORChCfQppSyUNpTAJ9KmlZs0ANUhNCZoULQkJwOiLQmSxQoCOlRGVAKWptKJSoAaVGtRKiEA5qGlMCoUBT8RUiGCoPuG/4Tz9D+ayeYYvUyOk/svoZpBwIOxBBHgbL5Ziaeh7m/C5zf8SQPousH/R3g+KPo2Vv10abhzY36QvUWqn4NrasKAfuOc303H1V5pWHwzi0cyoHuggGAfAEibEt6EiR/pO4JgxZfIXByCgCctUAVshzIUhdCEparYoSENC6aUEstHItQhdCECEsh20KQrnMMvGqWj0Vf2P8K5qSaOrg0zz6U7aBK9dPCiR0VrQoAWCzKdG447M92ZUhXNbAy6wSPyZwHU9E6iJ02VQaiGKww2XFxvYKyOTtLbbqPIkFibM6Wo06Mle6pl7gkpUyHC11d68GdlPk7UspkX9lH5TexsrKmICMLhvZ6OnH2Kt2Veir6tGCtI8WVPXpku2W4Tb7mMmNLsV9RwaCTsBJ8hdVTq1R9xoZO2poPlKuc5yt7sNVDR3jTdEbzErGZDmTrCoS7ziF3i7XHgkMav1Gly/E63mkQNYE93Zw2kdN1aOy1w/ZUeRNL8z1CwZSJd/dYfzwW75LGSe18F6SMw+mQg1WOPaJXk7NVStHGUKZxIUhWOHyxz/AdVzxGAczfbqm9XRdjqzwoQvS3DE7CU7cIeY91dxFFnjhKWq9GXt0qvxGDLSoppmnjaPEWoQu76MIiitWY2mraWj7wXLsmSbtusaziWQSR2cjuzLiZsCADcTH5r0szPUP/e8xEaO9Ewf9r5K1Mfc+htfsaIZZ3rbL208Pa49f3WWFFxN3kjpJM9ZEpmYM7yTta5iFqWoCh8GqbSA5j3RIHUT5rN0sOf5ZO8Bol3dA5mwHquT1HwbUC8LWjcgeqH9WwfenyBWPxXElMWYHv/C1zW7xuRJ9lXu4gxBPdbpETGkuIvzJ38gFev7oy0kbXE4lrjafZeT+pY27oF+boWRe/E1B3nVCTFrtHWe757FPTyU7kOvaefW56b+/NSWq28JGdrZsqebMcLQfEOBSOzymN3M/yCyYyh5AEN5mepO1uXuoMpcDIb6O6xG/mOnRcvu+Oy/ZvYzVf9/S6tHm4BKcUx5tBPg6fkFmquWvIiGmR7H0F/3XGpkpPI2m/wCK9t4CR1j+CODNrh8Q1pvPsqbF8GYOpUL2ufSLjJDbNk7mCDCoKf8AU0x3XVRcwLkQZvDrcl1p8Q4hv226hE3ZpmN42j1Xpjqq5VmaNdleTUcO2KVy67nEy5x8SvZqb1AWIfntVxkd1s/DvG/e9UzsxrTBcQ02B084B3i/tyWXqk+Xdlo1WKpNcZBH6psLT2sI9Fj25hiA2Q4mI3bM7k2jaOcrrS4kqAw+m10X7pIMdeYWo6qL4M7adm/ZTgQFwr0ZWSpcXM201GmYgXvPKDf2VnhM+1/YqB08pv7GJR54o0o2XdHDACAAEauGB5KvOY1Oo9oSOzWqOY/xCn3ES7CxOHtdV+LounZcH51WvAafAt+kFI7PKovoaQJ2BsJ6zf2XWOdGXE9TMrkX3+S9dHKmgXF1V/8Ad1JMsNvhP6gItz517VBHUeAPXxW+r8mdqP/Z"/>
          <p:cNvSpPr>
            <a:spLocks noChangeAspect="1" noChangeArrowheads="1"/>
          </p:cNvSpPr>
          <p:nvPr/>
        </p:nvSpPr>
        <p:spPr bwMode="auto">
          <a:xfrm>
            <a:off x="3810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 rtl="0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3862389"/>
            <a:ext cx="3043238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D592093-0E08-4C28-91CC-859C8B2D0539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6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11"/>
          <p:cNvSpPr txBox="1">
            <a:spLocks noChangeArrowheads="1"/>
          </p:cNvSpPr>
          <p:nvPr/>
        </p:nvSpPr>
        <p:spPr bwMode="auto">
          <a:xfrm>
            <a:off x="1136651" y="2220913"/>
            <a:ext cx="728186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u="sng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الظاهرة</a:t>
            </a: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: تأخر الطلبة عن المحاضرة الأولى.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8" name="Rectangle 11"/>
          <p:cNvSpPr txBox="1">
            <a:spLocks noChangeArrowheads="1"/>
          </p:cNvSpPr>
          <p:nvPr/>
        </p:nvSpPr>
        <p:spPr bwMode="auto">
          <a:xfrm>
            <a:off x="5397501" y="2992438"/>
            <a:ext cx="26082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طول السهر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9" name="Rectangle 11"/>
          <p:cNvSpPr txBox="1">
            <a:spLocks noChangeArrowheads="1"/>
          </p:cNvSpPr>
          <p:nvPr/>
        </p:nvSpPr>
        <p:spPr bwMode="auto">
          <a:xfrm>
            <a:off x="5408613" y="3608388"/>
            <a:ext cx="2608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مشكل المرور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10" name="Rectangle 11"/>
          <p:cNvSpPr txBox="1">
            <a:spLocks noChangeArrowheads="1"/>
          </p:cNvSpPr>
          <p:nvPr/>
        </p:nvSpPr>
        <p:spPr bwMode="auto">
          <a:xfrm>
            <a:off x="5384801" y="4256088"/>
            <a:ext cx="26082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مشكل المواقف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11" name="Rectangle 11"/>
          <p:cNvSpPr txBox="1">
            <a:spLocks noChangeArrowheads="1"/>
          </p:cNvSpPr>
          <p:nvPr/>
        </p:nvSpPr>
        <p:spPr bwMode="auto">
          <a:xfrm rot="2023870">
            <a:off x="6956426" y="1733550"/>
            <a:ext cx="26082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6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مثال</a:t>
            </a:r>
            <a:endParaRPr lang="fr-FR" sz="36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12" name="Rectangle 11"/>
          <p:cNvSpPr txBox="1">
            <a:spLocks noChangeArrowheads="1"/>
          </p:cNvSpPr>
          <p:nvPr/>
        </p:nvSpPr>
        <p:spPr bwMode="auto">
          <a:xfrm rot="2942895">
            <a:off x="7154863" y="3382963"/>
            <a:ext cx="26082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6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فرضيات</a:t>
            </a:r>
            <a:endParaRPr lang="fr-FR" sz="36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920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ZoneTexte 7"/>
          <p:cNvSpPr txBox="1">
            <a:spLocks noChangeArrowheads="1"/>
          </p:cNvSpPr>
          <p:nvPr/>
        </p:nvSpPr>
        <p:spPr bwMode="auto">
          <a:xfrm>
            <a:off x="4808984" y="2909576"/>
            <a:ext cx="4191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في المنهج الاستقرائي، أي عندما ينطلق الباحث من الملاحظات الواقعية ويريد الوصول إلى تعميم بعض الأحكام، فإنه لا داعي للانطلاق من فرضيات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60D140F-C178-4D29-A81A-62A0B8E2FD5F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7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32239"/>
            <a:ext cx="22288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039" y="333375"/>
            <a:ext cx="269557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s://encrypted-tbn0.gstatic.com/images?q=tbn:ANd9GcS5YlpDtxmGTQrnvAc-AFpXLdOp0U9nyl4ZGpY4MPpUULWhjMjjZ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1" y="202882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58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4665664" y="608013"/>
            <a:ext cx="4090987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أما في المنهج الاستنباطي، أي عندما يريد الباحث تفسير حقائق معينة فلا بد أن ينطلق من فرضيات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88" y="2997200"/>
            <a:ext cx="66294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560388" y="2636839"/>
            <a:ext cx="2520950" cy="1374775"/>
          </a:xfrm>
          <a:prstGeom prst="ellipse">
            <a:avLst/>
          </a:prstGeom>
          <a:noFill/>
          <a:ln w="34925" cap="flat" cmpd="thickThin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hangingPunct="0">
              <a:defRPr/>
            </a:pPr>
            <a:endParaRPr lang="en-US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2144713" y="3500438"/>
            <a:ext cx="2520950" cy="1376362"/>
          </a:xfrm>
          <a:prstGeom prst="ellipse">
            <a:avLst/>
          </a:prstGeom>
          <a:noFill/>
          <a:ln w="34925" cap="flat" cmpd="thickThin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hangingPunct="0">
              <a:defRPr/>
            </a:pPr>
            <a:endParaRPr lang="en-US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3657601" y="4189414"/>
            <a:ext cx="2519363" cy="1374775"/>
          </a:xfrm>
          <a:prstGeom prst="ellipse">
            <a:avLst/>
          </a:prstGeom>
          <a:noFill/>
          <a:ln w="34925" cap="flat" cmpd="thickThin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hangingPunct="0">
              <a:defRPr/>
            </a:pPr>
            <a:endParaRPr lang="en-US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457826" y="5084763"/>
            <a:ext cx="2519363" cy="1376362"/>
          </a:xfrm>
          <a:prstGeom prst="ellipse">
            <a:avLst/>
          </a:prstGeom>
          <a:noFill/>
          <a:ln w="34925" cap="flat" cmpd="thickThin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hangingPunct="0">
              <a:defRPr/>
            </a:pPr>
            <a:endParaRPr lang="en-US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07B7DDA-4C41-471C-AB22-93608C93BEEA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8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96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oneTexte 1"/>
          <p:cNvSpPr txBox="1">
            <a:spLocks noChangeArrowheads="1"/>
          </p:cNvSpPr>
          <p:nvPr/>
        </p:nvSpPr>
        <p:spPr bwMode="auto">
          <a:xfrm>
            <a:off x="3127375" y="2422525"/>
            <a:ext cx="54943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1- تعطي للباحث تفسيرا أوليا للظاهرة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6147" name="ZoneTexte 2"/>
          <p:cNvSpPr txBox="1">
            <a:spLocks noChangeArrowheads="1"/>
          </p:cNvSpPr>
          <p:nvPr/>
        </p:nvSpPr>
        <p:spPr bwMode="auto">
          <a:xfrm>
            <a:off x="3656013" y="3275013"/>
            <a:ext cx="4964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2- توجه الباحث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6149" name="ZoneTexte 4"/>
          <p:cNvSpPr txBox="1">
            <a:spLocks noChangeArrowheads="1"/>
          </p:cNvSpPr>
          <p:nvPr/>
        </p:nvSpPr>
        <p:spPr bwMode="auto">
          <a:xfrm>
            <a:off x="1620839" y="4405314"/>
            <a:ext cx="7000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3- توفر الوقت للباحث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6150" name="ZoneTexte 5"/>
          <p:cNvSpPr txBox="1">
            <a:spLocks noChangeArrowheads="1"/>
          </p:cNvSpPr>
          <p:nvPr/>
        </p:nvSpPr>
        <p:spPr bwMode="auto">
          <a:xfrm>
            <a:off x="4089401" y="5359400"/>
            <a:ext cx="4532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4- تفسر العلاقات بين المتغيرات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" name="ZoneTexte 9"/>
          <p:cNvSpPr txBox="1">
            <a:spLocks noChangeArrowheads="1"/>
          </p:cNvSpPr>
          <p:nvPr/>
        </p:nvSpPr>
        <p:spPr bwMode="auto">
          <a:xfrm>
            <a:off x="4468813" y="1341438"/>
            <a:ext cx="4616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3600" dirty="0">
                <a:solidFill>
                  <a:srgbClr val="DADADA">
                    <a:lumMod val="10000"/>
                  </a:srgbClr>
                </a:solidFill>
              </a:rPr>
              <a:t>للفرضيات فوائد كثيرة، منها : </a:t>
            </a:r>
            <a:endParaRPr lang="fr-FR" altLang="en-US" sz="36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A871E0-FCA7-4DB7-9734-0ED8BB8FF303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9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9" name="ZoneTexte 5"/>
          <p:cNvSpPr txBox="1">
            <a:spLocks noChangeArrowheads="1"/>
          </p:cNvSpPr>
          <p:nvPr/>
        </p:nvSpPr>
        <p:spPr bwMode="auto">
          <a:xfrm>
            <a:off x="4089401" y="5949950"/>
            <a:ext cx="4532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...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 rot="20276722">
            <a:off x="73026" y="1169989"/>
            <a:ext cx="59213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4400" b="1" dirty="0">
                <a:solidFill>
                  <a:srgbClr val="010199">
                    <a:lumMod val="60000"/>
                    <a:lumOff val="40000"/>
                  </a:srgbClr>
                </a:solidFill>
              </a:rPr>
              <a:t>2- لماذا نحتاج إلى فرضيات ؟</a:t>
            </a:r>
            <a:endParaRPr lang="fr-FR" altLang="en-US" sz="4400" b="1" dirty="0">
              <a:solidFill>
                <a:srgbClr val="01019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93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9" grpId="0"/>
      <p:bldP spid="6150" grpId="0"/>
      <p:bldP spid="7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oneTexte 2"/>
          <p:cNvSpPr txBox="1">
            <a:spLocks noChangeArrowheads="1"/>
          </p:cNvSpPr>
          <p:nvPr/>
        </p:nvSpPr>
        <p:spPr bwMode="auto">
          <a:xfrm>
            <a:off x="4881564" y="188914"/>
            <a:ext cx="40719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4400" b="1" dirty="0">
                <a:solidFill>
                  <a:srgbClr val="010199">
                    <a:lumMod val="60000"/>
                    <a:lumOff val="40000"/>
                  </a:srgbClr>
                </a:solidFill>
              </a:rPr>
              <a:t>3- أنواع الفرضيات</a:t>
            </a:r>
            <a:endParaRPr lang="fr-FR" altLang="en-US" sz="4400" b="1" dirty="0">
              <a:solidFill>
                <a:srgbClr val="0101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171" name="ZoneTexte 3"/>
          <p:cNvSpPr txBox="1">
            <a:spLocks noChangeArrowheads="1"/>
          </p:cNvSpPr>
          <p:nvPr/>
        </p:nvSpPr>
        <p:spPr bwMode="auto">
          <a:xfrm>
            <a:off x="5095876" y="1412875"/>
            <a:ext cx="3711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457200" indent="-457200" eaLnBrk="0" hangingPunct="0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ar-DZ" altLang="en-US" u="sng" dirty="0">
                <a:solidFill>
                  <a:srgbClr val="DADADA">
                    <a:lumMod val="10000"/>
                  </a:srgbClr>
                </a:solidFill>
              </a:rPr>
              <a:t>فرضية الإثبات</a:t>
            </a:r>
            <a:endParaRPr lang="fr-FR" altLang="en-US" u="sng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172" name="ZoneTexte 6"/>
          <p:cNvSpPr txBox="1">
            <a:spLocks noChangeArrowheads="1"/>
          </p:cNvSpPr>
          <p:nvPr/>
        </p:nvSpPr>
        <p:spPr bwMode="auto">
          <a:xfrm>
            <a:off x="3152775" y="2133600"/>
            <a:ext cx="49784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يفرض من خلالها الباحث وجود علاقة بين المتغيرات، أو فرق بين متغيرين أو أكثر. 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173" name="ZoneTexte 7"/>
          <p:cNvSpPr txBox="1">
            <a:spLocks noChangeArrowheads="1"/>
          </p:cNvSpPr>
          <p:nvPr/>
        </p:nvSpPr>
        <p:spPr bwMode="auto">
          <a:xfrm>
            <a:off x="1738314" y="4514505"/>
            <a:ext cx="671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غياب الطالب عن المحاضرات يؤثر سلبا في نتائجه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174" name="ZoneTexte 8"/>
          <p:cNvSpPr txBox="1">
            <a:spLocks noChangeArrowheads="1"/>
          </p:cNvSpPr>
          <p:nvPr/>
        </p:nvSpPr>
        <p:spPr bwMode="auto">
          <a:xfrm>
            <a:off x="1738314" y="5157789"/>
            <a:ext cx="67151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التدخين يعرض الإنسان لأمراض خطيرة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175" name="ZoneTexte 9"/>
          <p:cNvSpPr txBox="1">
            <a:spLocks noChangeArrowheads="1"/>
          </p:cNvSpPr>
          <p:nvPr/>
        </p:nvSpPr>
        <p:spPr bwMode="auto">
          <a:xfrm>
            <a:off x="895993" y="5743576"/>
            <a:ext cx="7586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طول السهر تسبب في تأخر الطالب عن المحاضرات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176" name="ZoneTexte 10"/>
          <p:cNvSpPr txBox="1">
            <a:spLocks noChangeArrowheads="1"/>
          </p:cNvSpPr>
          <p:nvPr/>
        </p:nvSpPr>
        <p:spPr bwMode="auto">
          <a:xfrm>
            <a:off x="6234062" y="3929512"/>
            <a:ext cx="2214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أمثلة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pic>
        <p:nvPicPr>
          <p:cNvPr id="9226" name="Picture 10" descr="https://encrypted-tbn3.gstatic.com/images?q=tbn:ANd9GcTGL2uvJDqcYxWRDlN4kJZAQOr2tZDkCZHfY9WVAGkO4lqYsfiI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" y="1701800"/>
            <a:ext cx="2286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DA3869-01F5-40ED-8F7A-09371E8BB00B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10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79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  <p:bldP spid="7172" grpId="0"/>
      <p:bldP spid="7173" grpId="0" autoUpdateAnimBg="0"/>
      <p:bldP spid="7174" grpId="0" autoUpdateAnimBg="0"/>
      <p:bldP spid="7175" grpId="0" autoUpdateAnimBg="0"/>
      <p:bldP spid="717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ZoneTexte 2"/>
          <p:cNvSpPr txBox="1">
            <a:spLocks noChangeArrowheads="1"/>
          </p:cNvSpPr>
          <p:nvPr/>
        </p:nvSpPr>
        <p:spPr bwMode="auto">
          <a:xfrm>
            <a:off x="488951" y="4486629"/>
            <a:ext cx="79644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لا علاقة لازدحام المرور بتأخر الطالب عن المحاضرة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8196" name="ZoneTexte 3"/>
          <p:cNvSpPr txBox="1">
            <a:spLocks noChangeArrowheads="1"/>
          </p:cNvSpPr>
          <p:nvPr/>
        </p:nvSpPr>
        <p:spPr bwMode="auto">
          <a:xfrm>
            <a:off x="1738314" y="5122863"/>
            <a:ext cx="671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التدخين لا يحفز على العل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8197" name="ZoneTexte 4"/>
          <p:cNvSpPr txBox="1">
            <a:spLocks noChangeArrowheads="1"/>
          </p:cNvSpPr>
          <p:nvPr/>
        </p:nvSpPr>
        <p:spPr bwMode="auto">
          <a:xfrm>
            <a:off x="1738314" y="5667879"/>
            <a:ext cx="671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تحسين التنظيم لا يؤدي إلى رفع الإنتاج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8198" name="ZoneTexte 5"/>
          <p:cNvSpPr txBox="1">
            <a:spLocks noChangeArrowheads="1"/>
          </p:cNvSpPr>
          <p:nvPr/>
        </p:nvSpPr>
        <p:spPr bwMode="auto">
          <a:xfrm>
            <a:off x="6205139" y="3848808"/>
            <a:ext cx="22145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>
                <a:solidFill>
                  <a:srgbClr val="DADADA">
                    <a:lumMod val="10000"/>
                  </a:srgbClr>
                </a:solidFill>
              </a:rPr>
              <a:t>أمثلة</a:t>
            </a:r>
            <a:endParaRPr lang="fr-FR" altLang="en-US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8199" name="ZoneTexte 6"/>
          <p:cNvSpPr txBox="1">
            <a:spLocks noChangeArrowheads="1"/>
          </p:cNvSpPr>
          <p:nvPr/>
        </p:nvSpPr>
        <p:spPr bwMode="auto">
          <a:xfrm>
            <a:off x="5313363" y="360364"/>
            <a:ext cx="3803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457200" indent="-457200" eaLnBrk="0" hangingPunct="0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ar-DZ" altLang="en-US" u="sng" dirty="0">
                <a:solidFill>
                  <a:srgbClr val="DADADA">
                    <a:lumMod val="10000"/>
                  </a:srgbClr>
                </a:solidFill>
              </a:rPr>
              <a:t>فرضية النفي</a:t>
            </a:r>
            <a:endParaRPr lang="fr-FR" altLang="en-US" u="sng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8200" name="ZoneTexte 7"/>
          <p:cNvSpPr txBox="1">
            <a:spLocks noChangeArrowheads="1"/>
          </p:cNvSpPr>
          <p:nvPr/>
        </p:nvSpPr>
        <p:spPr bwMode="auto">
          <a:xfrm>
            <a:off x="3081339" y="1484314"/>
            <a:ext cx="508793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يفرض من خلالها الباحث عدم وجود علاقة بين المتغيرات، أو فرق بين متغيرين أو أكثر. 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pic>
        <p:nvPicPr>
          <p:cNvPr id="10250" name="Picture 10" descr="https://encrypted-tbn1.gstatic.com/images?q=tbn:ANd9GcSB42rfgDdiLY0pjcMVy2kIHVzKU5ltsUZ1A-bkLIBfwqto-zk9x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9" y="1427163"/>
            <a:ext cx="210502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72D2636-1068-4FD6-B162-1D7C65CFA388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11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65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  <p:bldP spid="8196" grpId="0" autoUpdateAnimBg="0"/>
      <p:bldP spid="8197" grpId="0" autoUpdateAnimBg="0"/>
      <p:bldP spid="8198" grpId="0" autoUpdateAnimBg="0"/>
      <p:bldP spid="8199" grpId="0" autoUpdateAnimBg="0"/>
      <p:bldP spid="82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9839" y="71439"/>
            <a:ext cx="5299075" cy="993775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ar-DZ" kern="1200" dirty="0" smtClean="0">
                <a:solidFill>
                  <a:schemeClr val="bg2">
                    <a:lumMod val="60000"/>
                    <a:lumOff val="40000"/>
                  </a:schemeClr>
                </a:solidFill>
                <a:ea typeface="+mn-ea"/>
                <a:cs typeface="+mn-cs"/>
              </a:rPr>
              <a:t>4- مصادر الفرضيات</a:t>
            </a:r>
            <a:endParaRPr lang="fr-FR" kern="1200" dirty="0" smtClean="0">
              <a:solidFill>
                <a:schemeClr val="bg2">
                  <a:lumMod val="60000"/>
                  <a:lumOff val="4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9219" name="ZoneTexte 4"/>
          <p:cNvSpPr txBox="1">
            <a:spLocks noChangeArrowheads="1"/>
          </p:cNvSpPr>
          <p:nvPr/>
        </p:nvSpPr>
        <p:spPr bwMode="auto">
          <a:xfrm>
            <a:off x="3873500" y="1217614"/>
            <a:ext cx="51117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من أين يأتي الباحث بالفرضيات ؟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9220" name="ZoneTexte 5"/>
          <p:cNvSpPr txBox="1">
            <a:spLocks noChangeArrowheads="1"/>
          </p:cNvSpPr>
          <p:nvPr/>
        </p:nvSpPr>
        <p:spPr bwMode="auto">
          <a:xfrm>
            <a:off x="3368675" y="3027363"/>
            <a:ext cx="4948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من المعرفة الخاصة للباحث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9221" name="ZoneTexte 6"/>
          <p:cNvSpPr txBox="1">
            <a:spLocks noChangeArrowheads="1"/>
          </p:cNvSpPr>
          <p:nvPr/>
        </p:nvSpPr>
        <p:spPr bwMode="auto">
          <a:xfrm>
            <a:off x="4381501" y="3613150"/>
            <a:ext cx="3929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ar-DZ" altLang="en-US">
                <a:solidFill>
                  <a:srgbClr val="DADADA">
                    <a:lumMod val="10000"/>
                  </a:srgbClr>
                </a:solidFill>
              </a:rPr>
              <a:t>من قراءاته</a:t>
            </a:r>
            <a:endParaRPr lang="fr-FR" altLang="en-US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9222" name="ZoneTexte 7"/>
          <p:cNvSpPr txBox="1">
            <a:spLocks noChangeArrowheads="1"/>
          </p:cNvSpPr>
          <p:nvPr/>
        </p:nvSpPr>
        <p:spPr bwMode="auto">
          <a:xfrm>
            <a:off x="4381501" y="4197350"/>
            <a:ext cx="39290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ar-DZ" altLang="en-US">
                <a:solidFill>
                  <a:srgbClr val="DADADA">
                    <a:lumMod val="10000"/>
                  </a:srgbClr>
                </a:solidFill>
              </a:rPr>
              <a:t>...</a:t>
            </a:r>
            <a:endParaRPr lang="fr-FR" altLang="en-US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9223" name="ZoneTexte 8"/>
          <p:cNvSpPr txBox="1">
            <a:spLocks noChangeArrowheads="1"/>
          </p:cNvSpPr>
          <p:nvPr/>
        </p:nvSpPr>
        <p:spPr bwMode="auto">
          <a:xfrm>
            <a:off x="4521200" y="2151063"/>
            <a:ext cx="446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هناك مصادر كثيرة للفرضيات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9224" name="ZoneTexte 9"/>
          <p:cNvSpPr txBox="1">
            <a:spLocks noChangeArrowheads="1"/>
          </p:cNvSpPr>
          <p:nvPr/>
        </p:nvSpPr>
        <p:spPr bwMode="auto">
          <a:xfrm>
            <a:off x="2649539" y="4978400"/>
            <a:ext cx="5661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لكن أهم هذه المصادر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pic>
        <p:nvPicPr>
          <p:cNvPr id="11274" name="Picture 10" descr="https://encrypted-tbn2.gstatic.com/images?q=tbn:ANd9GcSHVeZ69K9EDSZHI4ziwj776azxrvn0SEp18ScbDpbrtR1rqIlfq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4" y="1570038"/>
            <a:ext cx="3508375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9688" y="5081834"/>
            <a:ext cx="524033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dirty="0">
                <a:solidFill>
                  <a:srgbClr val="161616"/>
                </a:solidFill>
              </a:rPr>
              <a:t>التخصص، الاطلاع، الإلمام بالمعلومات، الأبحاث السابقة ...</a:t>
            </a:r>
            <a:endParaRPr lang="fr-FR" altLang="en-US" dirty="0">
              <a:solidFill>
                <a:srgbClr val="16161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A8DAEBC-7488-4245-9382-F324CC26A17F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12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40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 autoUpdateAnimBg="0"/>
      <p:bldP spid="9221" grpId="0" autoUpdateAnimBg="0"/>
      <p:bldP spid="9222" grpId="0" autoUpdateAnimBg="0"/>
      <p:bldP spid="9223" grpId="0" autoUpdateAnimBg="0"/>
      <p:bldP spid="9224" grpId="0" autoUpdateAnimBg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297238" y="292101"/>
            <a:ext cx="5770562" cy="779463"/>
          </a:xfrm>
          <a:prstGeom prst="rect">
            <a:avLst/>
          </a:prstGeom>
          <a:effectLst/>
        </p:spPr>
        <p:txBody>
          <a:bodyPr/>
          <a:lstStyle/>
          <a:p>
            <a:pPr>
              <a:defRPr/>
            </a:pPr>
            <a:r>
              <a:rPr lang="ar-DZ" sz="4000" b="1" dirty="0">
                <a:solidFill>
                  <a:srgbClr val="010199">
                    <a:lumMod val="60000"/>
                    <a:lumOff val="40000"/>
                  </a:srgbClr>
                </a:solidFill>
                <a:latin typeface="Tahoma" charset="0"/>
              </a:rPr>
              <a:t>5- شروط  الفرضيات العلمية</a:t>
            </a:r>
            <a:endParaRPr lang="fr-FR" sz="4000" b="1" dirty="0">
              <a:solidFill>
                <a:srgbClr val="010199">
                  <a:lumMod val="60000"/>
                  <a:lumOff val="40000"/>
                </a:srgbClr>
              </a:solidFill>
              <a:latin typeface="Tahoma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992560" y="1657610"/>
            <a:ext cx="8229600" cy="779463"/>
          </a:xfrm>
          <a:prstGeom prst="rect">
            <a:avLst/>
          </a:prstGeom>
          <a:effectLst/>
        </p:spPr>
        <p:txBody>
          <a:bodyPr/>
          <a:lstStyle/>
          <a:p>
            <a:pPr>
              <a:defRPr/>
            </a:pPr>
            <a:r>
              <a:rPr lang="ar-DZ" sz="2800" dirty="0">
                <a:solidFill>
                  <a:srgbClr val="DADADA">
                    <a:lumMod val="10000"/>
                  </a:srgbClr>
                </a:solidFill>
                <a:latin typeface="Tahoma" charset="0"/>
              </a:rPr>
              <a:t>عند وضع فرضيات البحث العلمي، لابد من مراعاة بعض الشروط: </a:t>
            </a:r>
            <a:endParaRPr lang="fr-FR" sz="2800" dirty="0">
              <a:solidFill>
                <a:srgbClr val="DADADA">
                  <a:lumMod val="10000"/>
                </a:srgbClr>
              </a:solidFill>
              <a:latin typeface="Tahoma" charset="0"/>
            </a:endParaRPr>
          </a:p>
        </p:txBody>
      </p:sp>
      <p:sp>
        <p:nvSpPr>
          <p:cNvPr id="10244" name="ZoneTexte 3"/>
          <p:cNvSpPr txBox="1">
            <a:spLocks noChangeArrowheads="1"/>
          </p:cNvSpPr>
          <p:nvPr/>
        </p:nvSpPr>
        <p:spPr bwMode="auto">
          <a:xfrm>
            <a:off x="2649538" y="2761109"/>
            <a:ext cx="6375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1- توافق الفرضية مع الحقائق العلمية </a:t>
            </a:r>
            <a:endParaRPr lang="fr-FR" altLang="en-US" sz="28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10245" name="ZoneTexte 4"/>
          <p:cNvSpPr txBox="1">
            <a:spLocks noChangeArrowheads="1"/>
          </p:cNvSpPr>
          <p:nvPr/>
        </p:nvSpPr>
        <p:spPr bwMode="auto">
          <a:xfrm>
            <a:off x="1857376" y="3384551"/>
            <a:ext cx="7167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2- </a:t>
            </a:r>
            <a:r>
              <a:rPr lang="ar-DZ" altLang="en-US" sz="2800" dirty="0">
                <a:solidFill>
                  <a:srgbClr val="FF0000"/>
                </a:solidFill>
              </a:rPr>
              <a:t>الفرضية تأتي في صيغة تمكن من اختبار صحتها</a:t>
            </a:r>
            <a:endParaRPr lang="fr-FR" altLang="en-US" sz="2800" dirty="0">
              <a:solidFill>
                <a:srgbClr val="FF0000"/>
              </a:solidFill>
            </a:endParaRPr>
          </a:p>
        </p:txBody>
      </p:sp>
      <p:sp>
        <p:nvSpPr>
          <p:cNvPr id="10246" name="ZoneTexte 5"/>
          <p:cNvSpPr txBox="1">
            <a:spLocks noChangeArrowheads="1"/>
          </p:cNvSpPr>
          <p:nvPr/>
        </p:nvSpPr>
        <p:spPr bwMode="auto">
          <a:xfrm>
            <a:off x="4899026" y="3933056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3- الفرضية تكون واضحة</a:t>
            </a:r>
            <a:endParaRPr lang="fr-FR" altLang="en-US" sz="28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10247" name="ZoneTexte 6"/>
          <p:cNvSpPr txBox="1">
            <a:spLocks noChangeArrowheads="1"/>
          </p:cNvSpPr>
          <p:nvPr/>
        </p:nvSpPr>
        <p:spPr bwMode="auto">
          <a:xfrm>
            <a:off x="4911726" y="4569644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4- تكون شاملة للبحث</a:t>
            </a:r>
            <a:endParaRPr lang="fr-FR" altLang="en-US" sz="28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10248" name="ZoneTexte 7"/>
          <p:cNvSpPr txBox="1">
            <a:spLocks noChangeArrowheads="1"/>
          </p:cNvSpPr>
          <p:nvPr/>
        </p:nvSpPr>
        <p:spPr bwMode="auto">
          <a:xfrm>
            <a:off x="4881564" y="5093519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5- تكون خالية من التناقض</a:t>
            </a:r>
            <a:endParaRPr lang="fr-FR" altLang="en-US" sz="28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10249" name="ZoneTexte 8"/>
          <p:cNvSpPr txBox="1">
            <a:spLocks noChangeArrowheads="1"/>
          </p:cNvSpPr>
          <p:nvPr/>
        </p:nvSpPr>
        <p:spPr bwMode="auto">
          <a:xfrm>
            <a:off x="3729038" y="5617394"/>
            <a:ext cx="5338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6- ضرورة تناسق الفرضية مع هدف البحث</a:t>
            </a:r>
            <a:endParaRPr lang="fr-FR" altLang="en-US" sz="28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9D3483B-AC31-4FE5-9AF0-856254606548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13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86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244" grpId="0"/>
      <p:bldP spid="10245" grpId="0"/>
      <p:bldP spid="10246" grpId="0"/>
      <p:bldP spid="10247" grpId="0"/>
      <p:bldP spid="10248" grpId="0"/>
      <p:bldP spid="102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12</TotalTime>
  <Words>380</Words>
  <Application>Microsoft Office PowerPoint</Application>
  <PresentationFormat>A4 Paper (210x297 mm)</PresentationFormat>
  <Paragraphs>86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ae_AlMateen</vt:lpstr>
      <vt:lpstr>Arial</vt:lpstr>
      <vt:lpstr>AYM Wadiy S_U normal.</vt:lpstr>
      <vt:lpstr>Calibri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1- تعريف الفرضية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4- مصادر الفرضيات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studio 13</cp:lastModifiedBy>
  <cp:revision>7</cp:revision>
  <dcterms:created xsi:type="dcterms:W3CDTF">2015-09-03T07:07:53Z</dcterms:created>
  <dcterms:modified xsi:type="dcterms:W3CDTF">2015-09-15T05:46:18Z</dcterms:modified>
</cp:coreProperties>
</file>