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10" r:id="rId3"/>
    <p:sldId id="353" r:id="rId4"/>
    <p:sldId id="345" r:id="rId5"/>
    <p:sldId id="359" r:id="rId6"/>
    <p:sldId id="373" r:id="rId7"/>
    <p:sldId id="398" r:id="rId8"/>
    <p:sldId id="399" r:id="rId9"/>
    <p:sldId id="401" r:id="rId10"/>
    <p:sldId id="402" r:id="rId11"/>
    <p:sldId id="403" r:id="rId12"/>
    <p:sldId id="397" r:id="rId13"/>
    <p:sldId id="364" r:id="rId14"/>
    <p:sldId id="404" r:id="rId15"/>
    <p:sldId id="400" r:id="rId16"/>
    <p:sldId id="377" r:id="rId17"/>
    <p:sldId id="376" r:id="rId18"/>
    <p:sldId id="378" r:id="rId19"/>
    <p:sldId id="379" r:id="rId20"/>
    <p:sldId id="380" r:id="rId21"/>
    <p:sldId id="375" r:id="rId22"/>
    <p:sldId id="382" r:id="rId23"/>
    <p:sldId id="385" r:id="rId24"/>
    <p:sldId id="386" r:id="rId25"/>
    <p:sldId id="388" r:id="rId26"/>
    <p:sldId id="406" r:id="rId27"/>
    <p:sldId id="387" r:id="rId28"/>
    <p:sldId id="389" r:id="rId29"/>
    <p:sldId id="396" r:id="rId30"/>
    <p:sldId id="383" r:id="rId31"/>
    <p:sldId id="405" r:id="rId32"/>
    <p:sldId id="384" r:id="rId33"/>
    <p:sldId id="391" r:id="rId34"/>
    <p:sldId id="392" r:id="rId35"/>
    <p:sldId id="393" r:id="rId36"/>
    <p:sldId id="394" r:id="rId37"/>
    <p:sldId id="395" r:id="rId38"/>
    <p:sldId id="266" r:id="rId3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008000"/>
    <a:srgbClr val="CCFF99"/>
    <a:srgbClr val="FFFF99"/>
    <a:srgbClr val="013E36"/>
    <a:srgbClr val="D9791B"/>
    <a:srgbClr val="AB1A25"/>
    <a:srgbClr val="00263A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42" autoAdjust="0"/>
    <p:restoredTop sz="94664" autoAdjust="0"/>
  </p:normalViewPr>
  <p:slideViewPr>
    <p:cSldViewPr>
      <p:cViewPr>
        <p:scale>
          <a:sx n="60" d="100"/>
          <a:sy n="60" d="100"/>
        </p:scale>
        <p:origin x="-2796" y="-12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والخطر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BDC89A9-2E65-4776-83C3-2FD352712F3A}">
      <dgm:prSet phldrT="[نص]"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أصل واحد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68951D9-2AFE-49CB-9367-35BF5D4616C6}">
      <dgm:prSet phldrT="[نص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ar-SA" sz="2400" b="0" dirty="0" smtClean="0">
              <a:solidFill>
                <a:srgbClr val="0000FF"/>
              </a:solidFill>
              <a:cs typeface="PT Bold Heading" panose="02010400000000000000" pitchFamily="2" charset="-78"/>
            </a:rPr>
            <a:t>محفظة </a:t>
          </a:r>
          <a:r>
            <a:rPr lang="ar-SA" sz="2400" b="0" dirty="0" smtClean="0">
              <a:solidFill>
                <a:srgbClr val="0000FF"/>
              </a:solidFill>
              <a:cs typeface="PT Bold Heading" panose="02010400000000000000" pitchFamily="2" charset="-78"/>
            </a:rPr>
            <a:t>استثمارية (الدرس القادم)</a:t>
          </a:r>
          <a:endParaRPr lang="ar-SA" sz="2400" b="0" dirty="0">
            <a:solidFill>
              <a:srgbClr val="0000FF"/>
            </a:solidFill>
            <a:cs typeface="PT Bold Heading" panose="02010400000000000000" pitchFamily="2" charset="-78"/>
          </a:endParaRPr>
        </a:p>
      </dgm:t>
    </dgm:pt>
    <dgm:pt modelId="{17526884-3AA8-448B-8D8C-A1FB72CCAFC1}" type="par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A550CD0-CE00-4DA4-B720-2ADA37BC739F}" type="sib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4F3D5D3-8827-4647-8A1A-AF929D5345BE}">
      <dgm:prSet custT="1"/>
      <dgm:spPr/>
      <dgm:t>
        <a:bodyPr/>
        <a:lstStyle/>
        <a:p>
          <a:pPr rtl="1"/>
          <a:r>
            <a:rPr lang="ar-SA" sz="28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بيانات تاريخية</a:t>
          </a:r>
          <a:endParaRPr lang="ar-SA" sz="28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5FC7C57-0A20-4FA4-BB04-43DA03E021BD}" type="par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23CA47D-4E56-4888-963E-73863DF52D58}" type="sib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893E79E-DBA6-4C80-B716-C7E5B81EC8F3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توقعات مستقبلية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57F78B-57F7-4E8A-B66F-5708CC81D917}" type="par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16FFF30-67DD-40D5-9FAF-DCFB6B1AB27F}" type="sib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49D4668-00EF-4AE6-B9A0-896F9323669C}">
      <dgm:prSet custT="1"/>
      <dgm:spPr/>
      <dgm:t>
        <a:bodyPr/>
        <a:lstStyle/>
        <a:p>
          <a:pPr rtl="1"/>
          <a:r>
            <a:rPr lang="ar-SA" sz="2000" dirty="0" smtClean="0">
              <a:solidFill>
                <a:schemeClr val="tx1"/>
              </a:solidFill>
              <a:cs typeface="PT Bold Heading" panose="02010400000000000000" pitchFamily="2" charset="-78"/>
            </a:rPr>
            <a:t>متوسط العائد</a:t>
          </a:r>
          <a:endParaRPr lang="ar-SA" sz="20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D6D8177C-0B0A-46F0-8851-179A878E20F9}" type="parTrans" cxnId="{206CEE21-A71A-4786-99A3-6B0A0A40B2D0}">
      <dgm:prSet/>
      <dgm:spPr/>
      <dgm:t>
        <a:bodyPr/>
        <a:lstStyle/>
        <a:p>
          <a:pPr rtl="1"/>
          <a:endParaRPr lang="ar-SA"/>
        </a:p>
      </dgm:t>
    </dgm:pt>
    <dgm:pt modelId="{169AADD3-6181-4AC7-80D0-1A2A6558778A}" type="sibTrans" cxnId="{206CEE21-A71A-4786-99A3-6B0A0A40B2D0}">
      <dgm:prSet/>
      <dgm:spPr/>
      <dgm:t>
        <a:bodyPr/>
        <a:lstStyle/>
        <a:p>
          <a:pPr rtl="1"/>
          <a:endParaRPr lang="ar-SA"/>
        </a:p>
      </dgm:t>
    </dgm:pt>
    <dgm:pt modelId="{638D2BD4-6B02-453C-982B-7649684E170E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التباين، الانحراف المعياري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857F3B6A-8345-433E-BC37-5445B36DA297}" type="parTrans" cxnId="{BA8BCE6F-895D-49EE-9030-CFC706462532}">
      <dgm:prSet/>
      <dgm:spPr/>
      <dgm:t>
        <a:bodyPr/>
        <a:lstStyle/>
        <a:p>
          <a:pPr rtl="1"/>
          <a:endParaRPr lang="ar-SA"/>
        </a:p>
      </dgm:t>
    </dgm:pt>
    <dgm:pt modelId="{79473AAE-CFF7-48F2-A80D-28B70299DF1F}" type="sibTrans" cxnId="{BA8BCE6F-895D-49EE-9030-CFC706462532}">
      <dgm:prSet/>
      <dgm:spPr/>
      <dgm:t>
        <a:bodyPr/>
        <a:lstStyle/>
        <a:p>
          <a:pPr rtl="1"/>
          <a:endParaRPr lang="ar-SA"/>
        </a:p>
      </dgm:t>
    </dgm:pt>
    <dgm:pt modelId="{AE0EA4D8-5151-4C80-887F-89B28B780420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المتوقع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FF76A856-54FA-41FB-90CD-4400428C731E}" type="parTrans" cxnId="{84BA6223-4AC3-4D65-B2BA-381DE609AFCD}">
      <dgm:prSet/>
      <dgm:spPr/>
      <dgm:t>
        <a:bodyPr/>
        <a:lstStyle/>
        <a:p>
          <a:pPr rtl="1"/>
          <a:endParaRPr lang="ar-SA"/>
        </a:p>
      </dgm:t>
    </dgm:pt>
    <dgm:pt modelId="{1FE8AFF1-DE43-4FAC-BC9E-F5BA7A7FDC08}" type="sibTrans" cxnId="{84BA6223-4AC3-4D65-B2BA-381DE609AFCD}">
      <dgm:prSet/>
      <dgm:spPr/>
      <dgm:t>
        <a:bodyPr/>
        <a:lstStyle/>
        <a:p>
          <a:pPr rtl="1"/>
          <a:endParaRPr lang="ar-SA"/>
        </a:p>
      </dgm:t>
    </dgm:pt>
    <dgm:pt modelId="{45862F87-0DDD-4EAC-9908-CBE0E2A24EA2}">
      <dgm:prSet/>
      <dgm:spPr/>
      <dgm:t>
        <a:bodyPr/>
        <a:lstStyle/>
        <a:p>
          <a:pPr rtl="1"/>
          <a:r>
            <a:rPr lang="ar-SA" dirty="0" smtClean="0">
              <a:solidFill>
                <a:schemeClr val="tx1"/>
              </a:solidFill>
              <a:cs typeface="PT Bold Heading" panose="02010400000000000000" pitchFamily="2" charset="-78"/>
            </a:rPr>
            <a:t>التباين، الانحراف المعياري</a:t>
          </a:r>
          <a:endParaRPr lang="ar-SA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4B403BB-1EB6-46FB-A6BA-B5A3A33AAFC6}" type="parTrans" cxnId="{BA21CAE5-97E7-45A1-9A7B-1F32F32886F8}">
      <dgm:prSet/>
      <dgm:spPr/>
      <dgm:t>
        <a:bodyPr/>
        <a:lstStyle/>
        <a:p>
          <a:pPr rtl="1"/>
          <a:endParaRPr lang="ar-SA"/>
        </a:p>
      </dgm:t>
    </dgm:pt>
    <dgm:pt modelId="{75299F47-4794-4A2E-975D-1D171E74052A}" type="sibTrans" cxnId="{BA21CAE5-97E7-45A1-9A7B-1F32F32886F8}">
      <dgm:prSet/>
      <dgm:spPr/>
      <dgm:t>
        <a:bodyPr/>
        <a:lstStyle/>
        <a:p>
          <a:pPr rtl="1"/>
          <a:endParaRPr lang="ar-SA"/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</dgm:pt>
    <dgm:pt modelId="{D64F324C-F74C-4CDA-A1D6-A9A4FB4CDC2B}" type="pres">
      <dgm:prSet presAssocID="{EAB256EC-61DE-4727-8ECD-FE62F9D453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</dgm:pt>
    <dgm:pt modelId="{8DE0784C-D507-4382-B7D3-49DF7B176EBD}" type="pres">
      <dgm:prSet presAssocID="{3947438E-A859-4C0C-87E8-ABE8D1E0900E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</dgm:pt>
    <dgm:pt modelId="{6FFF57FD-7230-4B72-9AC4-8EC6707D5B04}" type="pres">
      <dgm:prSet presAssocID="{1BDC89A9-2E65-4776-83C3-2FD352712F3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</dgm:pt>
    <dgm:pt modelId="{F6AB8F9A-51CF-4159-B3F7-F41476B9252C}" type="pres">
      <dgm:prSet presAssocID="{E5FC7C57-0A20-4FA4-BB04-43DA03E021BD}" presName="conn2-1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AD2D1DBA-3A92-4BEB-8129-1EF4525E53E7}" type="pres">
      <dgm:prSet presAssocID="{E5FC7C57-0A20-4FA4-BB04-43DA03E021BD}" presName="connTx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8A0216C7-4439-43C5-AEC5-92A122BEF185}" type="pres">
      <dgm:prSet presAssocID="{14F3D5D3-8827-4647-8A1A-AF929D5345BE}" presName="root2" presStyleCnt="0"/>
      <dgm:spPr/>
    </dgm:pt>
    <dgm:pt modelId="{67B84D8F-C161-49EF-84A7-6ED70DCD8028}" type="pres">
      <dgm:prSet presAssocID="{14F3D5D3-8827-4647-8A1A-AF929D5345BE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AFB8AD-1625-4DC6-9A11-B0E17C43A943}" type="pres">
      <dgm:prSet presAssocID="{14F3D5D3-8827-4647-8A1A-AF929D5345BE}" presName="level3hierChild" presStyleCnt="0"/>
      <dgm:spPr/>
    </dgm:pt>
    <dgm:pt modelId="{1B205C4A-B60A-47C7-A7B0-0E6BDA76221D}" type="pres">
      <dgm:prSet presAssocID="{D6D8177C-0B0A-46F0-8851-179A878E20F9}" presName="conn2-1" presStyleLbl="parChTrans1D4" presStyleIdx="0" presStyleCnt="4"/>
      <dgm:spPr/>
      <dgm:t>
        <a:bodyPr/>
        <a:lstStyle/>
        <a:p>
          <a:endParaRPr lang="fr-FR"/>
        </a:p>
      </dgm:t>
    </dgm:pt>
    <dgm:pt modelId="{2217AD09-108D-445B-9E7D-7A066806F0AF}" type="pres">
      <dgm:prSet presAssocID="{D6D8177C-0B0A-46F0-8851-179A878E20F9}" presName="connTx" presStyleLbl="parChTrans1D4" presStyleIdx="0" presStyleCnt="4"/>
      <dgm:spPr/>
      <dgm:t>
        <a:bodyPr/>
        <a:lstStyle/>
        <a:p>
          <a:endParaRPr lang="fr-FR"/>
        </a:p>
      </dgm:t>
    </dgm:pt>
    <dgm:pt modelId="{6F15DA41-1352-4129-B08B-830C8656297C}" type="pres">
      <dgm:prSet presAssocID="{249D4668-00EF-4AE6-B9A0-896F9323669C}" presName="root2" presStyleCnt="0"/>
      <dgm:spPr/>
    </dgm:pt>
    <dgm:pt modelId="{06BAF0CE-622D-42A7-904C-B6C2F1D151A8}" type="pres">
      <dgm:prSet presAssocID="{249D4668-00EF-4AE6-B9A0-896F9323669C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9A66D49-22AB-41C3-BC46-647B46A641C9}" type="pres">
      <dgm:prSet presAssocID="{249D4668-00EF-4AE6-B9A0-896F9323669C}" presName="level3hierChild" presStyleCnt="0"/>
      <dgm:spPr/>
    </dgm:pt>
    <dgm:pt modelId="{0D8333E6-2319-449C-B020-24DD551DD845}" type="pres">
      <dgm:prSet presAssocID="{857F3B6A-8345-433E-BC37-5445B36DA297}" presName="conn2-1" presStyleLbl="parChTrans1D4" presStyleIdx="1" presStyleCnt="4"/>
      <dgm:spPr/>
      <dgm:t>
        <a:bodyPr/>
        <a:lstStyle/>
        <a:p>
          <a:endParaRPr lang="fr-FR"/>
        </a:p>
      </dgm:t>
    </dgm:pt>
    <dgm:pt modelId="{9207F06B-7CE4-40F9-92EC-2A4D5C9FB9F4}" type="pres">
      <dgm:prSet presAssocID="{857F3B6A-8345-433E-BC37-5445B36DA297}" presName="connTx" presStyleLbl="parChTrans1D4" presStyleIdx="1" presStyleCnt="4"/>
      <dgm:spPr/>
      <dgm:t>
        <a:bodyPr/>
        <a:lstStyle/>
        <a:p>
          <a:endParaRPr lang="fr-FR"/>
        </a:p>
      </dgm:t>
    </dgm:pt>
    <dgm:pt modelId="{4CD9B6A5-DCD9-4BC7-B7DA-82202757DFD5}" type="pres">
      <dgm:prSet presAssocID="{638D2BD4-6B02-453C-982B-7649684E170E}" presName="root2" presStyleCnt="0"/>
      <dgm:spPr/>
    </dgm:pt>
    <dgm:pt modelId="{AD13610C-97F1-49BA-9E1A-B0A17659E5D2}" type="pres">
      <dgm:prSet presAssocID="{638D2BD4-6B02-453C-982B-7649684E170E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FB0DBB5-79F0-4808-8B4B-2F74CE8EEF42}" type="pres">
      <dgm:prSet presAssocID="{638D2BD4-6B02-453C-982B-7649684E170E}" presName="level3hierChild" presStyleCnt="0"/>
      <dgm:spPr/>
    </dgm:pt>
    <dgm:pt modelId="{ACEA6F24-C445-4BF0-AF49-F861F7B67838}" type="pres">
      <dgm:prSet presAssocID="{9857F78B-57F7-4E8A-B66F-5708CC81D917}" presName="conn2-1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2B832A20-3A8D-4077-87FE-E0C14167051D}" type="pres">
      <dgm:prSet presAssocID="{9857F78B-57F7-4E8A-B66F-5708CC81D917}" presName="connTx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41B4C621-706F-4535-B4CC-6ABE6B011A85}" type="pres">
      <dgm:prSet presAssocID="{B893E79E-DBA6-4C80-B716-C7E5B81EC8F3}" presName="root2" presStyleCnt="0"/>
      <dgm:spPr/>
    </dgm:pt>
    <dgm:pt modelId="{0F47CA1C-0F82-4B4E-9FFE-C2458D5715A5}" type="pres">
      <dgm:prSet presAssocID="{B893E79E-DBA6-4C80-B716-C7E5B81EC8F3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BDFB53-AC70-4FFE-BDBE-B698F866DA67}" type="pres">
      <dgm:prSet presAssocID="{B893E79E-DBA6-4C80-B716-C7E5B81EC8F3}" presName="level3hierChild" presStyleCnt="0"/>
      <dgm:spPr/>
    </dgm:pt>
    <dgm:pt modelId="{FCC7BCDA-5243-44E1-90B9-F7362BE49B48}" type="pres">
      <dgm:prSet presAssocID="{FF76A856-54FA-41FB-90CD-4400428C731E}" presName="conn2-1" presStyleLbl="parChTrans1D4" presStyleIdx="2" presStyleCnt="4"/>
      <dgm:spPr/>
      <dgm:t>
        <a:bodyPr/>
        <a:lstStyle/>
        <a:p>
          <a:endParaRPr lang="fr-FR"/>
        </a:p>
      </dgm:t>
    </dgm:pt>
    <dgm:pt modelId="{30F9AE50-95A5-4FC6-8FDF-EF4A5FCF70B5}" type="pres">
      <dgm:prSet presAssocID="{FF76A856-54FA-41FB-90CD-4400428C731E}" presName="connTx" presStyleLbl="parChTrans1D4" presStyleIdx="2" presStyleCnt="4"/>
      <dgm:spPr/>
      <dgm:t>
        <a:bodyPr/>
        <a:lstStyle/>
        <a:p>
          <a:endParaRPr lang="fr-FR"/>
        </a:p>
      </dgm:t>
    </dgm:pt>
    <dgm:pt modelId="{5E2F0E22-66CC-4D60-8852-089F9DD7669E}" type="pres">
      <dgm:prSet presAssocID="{AE0EA4D8-5151-4C80-887F-89B28B780420}" presName="root2" presStyleCnt="0"/>
      <dgm:spPr/>
    </dgm:pt>
    <dgm:pt modelId="{5CF12ACC-1CA3-421D-8FFD-6659A36231C4}" type="pres">
      <dgm:prSet presAssocID="{AE0EA4D8-5151-4C80-887F-89B28B780420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5C1884C-5387-4BF3-96BB-5A6FBD7277E3}" type="pres">
      <dgm:prSet presAssocID="{AE0EA4D8-5151-4C80-887F-89B28B780420}" presName="level3hierChild" presStyleCnt="0"/>
      <dgm:spPr/>
    </dgm:pt>
    <dgm:pt modelId="{FB336EE5-E6FC-48F6-9E50-7AF73ABDC64B}" type="pres">
      <dgm:prSet presAssocID="{94B403BB-1EB6-46FB-A6BA-B5A3A33AAFC6}" presName="conn2-1" presStyleLbl="parChTrans1D4" presStyleIdx="3" presStyleCnt="4"/>
      <dgm:spPr/>
      <dgm:t>
        <a:bodyPr/>
        <a:lstStyle/>
        <a:p>
          <a:endParaRPr lang="fr-FR"/>
        </a:p>
      </dgm:t>
    </dgm:pt>
    <dgm:pt modelId="{F218C404-6BC2-49BD-BD1C-1B1C55DE1714}" type="pres">
      <dgm:prSet presAssocID="{94B403BB-1EB6-46FB-A6BA-B5A3A33AAFC6}" presName="connTx" presStyleLbl="parChTrans1D4" presStyleIdx="3" presStyleCnt="4"/>
      <dgm:spPr/>
      <dgm:t>
        <a:bodyPr/>
        <a:lstStyle/>
        <a:p>
          <a:endParaRPr lang="fr-FR"/>
        </a:p>
      </dgm:t>
    </dgm:pt>
    <dgm:pt modelId="{C2CADCC1-45D6-44BE-AA2E-8856B8223D7C}" type="pres">
      <dgm:prSet presAssocID="{45862F87-0DDD-4EAC-9908-CBE0E2A24EA2}" presName="root2" presStyleCnt="0"/>
      <dgm:spPr/>
    </dgm:pt>
    <dgm:pt modelId="{2C6C22FB-1B82-496C-B727-FD2AF10C2B9D}" type="pres">
      <dgm:prSet presAssocID="{45862F87-0DDD-4EAC-9908-CBE0E2A24EA2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31E2F16-E173-4A18-8EFD-995496B6251B}" type="pres">
      <dgm:prSet presAssocID="{45862F87-0DDD-4EAC-9908-CBE0E2A24EA2}" presName="level3hierChild" presStyleCnt="0"/>
      <dgm:spPr/>
    </dgm:pt>
    <dgm:pt modelId="{7BB8FE27-A474-4457-8949-DED4FF9D9CD2}" type="pres">
      <dgm:prSet presAssocID="{17526884-3AA8-448B-8D8C-A1FB72CCAFC1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77689FC3-92EB-4D4B-9E2B-9ECAE6DBCB3D}" type="pres">
      <dgm:prSet presAssocID="{17526884-3AA8-448B-8D8C-A1FB72CCAFC1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E3615462-D56E-48BE-8D0E-03985FC40B31}" type="pres">
      <dgm:prSet presAssocID="{168951D9-2AFE-49CB-9367-35BF5D4616C6}" presName="root2" presStyleCnt="0"/>
      <dgm:spPr/>
    </dgm:pt>
    <dgm:pt modelId="{C75D27B9-B498-4ABB-8C42-DE9417FA08C3}" type="pres">
      <dgm:prSet presAssocID="{168951D9-2AFE-49CB-9367-35BF5D4616C6}" presName="LevelTwoTextNode" presStyleLbl="node2" presStyleIdx="1" presStyleCnt="2" custScaleY="153586" custLinFactY="54569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F041CF-D501-4381-A76D-AE02919EE015}" type="pres">
      <dgm:prSet presAssocID="{168951D9-2AFE-49CB-9367-35BF5D4616C6}" presName="level3hierChild" presStyleCnt="0"/>
      <dgm:spPr/>
    </dgm:pt>
  </dgm:ptLst>
  <dgm:cxnLst>
    <dgm:cxn modelId="{EC221B57-F7CB-4D4D-B637-E4C5D7ED7E33}" type="presOf" srcId="{857F3B6A-8345-433E-BC37-5445B36DA297}" destId="{0D8333E6-2319-449C-B020-24DD551DD845}" srcOrd="0" destOrd="0" presId="urn:microsoft.com/office/officeart/2008/layout/HorizontalMultiLevelHierarchy"/>
    <dgm:cxn modelId="{D46ED77A-EF19-403B-AB6F-34A21B6A9261}" type="presOf" srcId="{94B403BB-1EB6-46FB-A6BA-B5A3A33AAFC6}" destId="{FB336EE5-E6FC-48F6-9E50-7AF73ABDC64B}" srcOrd="0" destOrd="0" presId="urn:microsoft.com/office/officeart/2008/layout/HorizontalMultiLevelHierarchy"/>
    <dgm:cxn modelId="{FCD255BA-AC1B-4552-8AE5-C29CF5C730B5}" srcId="{EAB256EC-61DE-4727-8ECD-FE62F9D453CD}" destId="{168951D9-2AFE-49CB-9367-35BF5D4616C6}" srcOrd="1" destOrd="0" parTransId="{17526884-3AA8-448B-8D8C-A1FB72CCAFC1}" sibTransId="{2A550CD0-CE00-4DA4-B720-2ADA37BC739F}"/>
    <dgm:cxn modelId="{3DECD475-CD6B-46EA-99E7-9B00EBA8C352}" type="presOf" srcId="{94B403BB-1EB6-46FB-A6BA-B5A3A33AAFC6}" destId="{F218C404-6BC2-49BD-BD1C-1B1C55DE1714}" srcOrd="1" destOrd="0" presId="urn:microsoft.com/office/officeart/2008/layout/HorizontalMultiLevelHierarchy"/>
    <dgm:cxn modelId="{D177C02C-2EEA-43C8-9EA6-28C46C93CCF1}" type="presOf" srcId="{45862F87-0DDD-4EAC-9908-CBE0E2A24EA2}" destId="{2C6C22FB-1B82-496C-B727-FD2AF10C2B9D}" srcOrd="0" destOrd="0" presId="urn:microsoft.com/office/officeart/2008/layout/HorizontalMultiLevelHierarchy"/>
    <dgm:cxn modelId="{14410C41-2BB9-449B-BADB-293C9C9EB477}" type="presOf" srcId="{D6D8177C-0B0A-46F0-8851-179A878E20F9}" destId="{2217AD09-108D-445B-9E7D-7A066806F0AF}" srcOrd="1" destOrd="0" presId="urn:microsoft.com/office/officeart/2008/layout/HorizontalMultiLevelHierarchy"/>
    <dgm:cxn modelId="{BA8BCE6F-895D-49EE-9030-CFC706462532}" srcId="{14F3D5D3-8827-4647-8A1A-AF929D5345BE}" destId="{638D2BD4-6B02-453C-982B-7649684E170E}" srcOrd="1" destOrd="0" parTransId="{857F3B6A-8345-433E-BC37-5445B36DA297}" sibTransId="{79473AAE-CFF7-48F2-A80D-28B70299DF1F}"/>
    <dgm:cxn modelId="{459FC24E-1FB6-4B75-8EA8-1778DCAB9C3D}" type="presOf" srcId="{9857F78B-57F7-4E8A-B66F-5708CC81D917}" destId="{ACEA6F24-C445-4BF0-AF49-F861F7B67838}" srcOrd="0" destOrd="0" presId="urn:microsoft.com/office/officeart/2008/layout/HorizontalMultiLevelHierarchy"/>
    <dgm:cxn modelId="{D7D328B0-0A79-429C-851F-E64DEBE80DE3}" type="presOf" srcId="{E5FC7C57-0A20-4FA4-BB04-43DA03E021BD}" destId="{F6AB8F9A-51CF-4159-B3F7-F41476B9252C}" srcOrd="0" destOrd="0" presId="urn:microsoft.com/office/officeart/2008/layout/HorizontalMultiLevelHierarchy"/>
    <dgm:cxn modelId="{E23C67F7-084B-42AA-8F90-AF19ED87C88B}" type="presOf" srcId="{FF76A856-54FA-41FB-90CD-4400428C731E}" destId="{FCC7BCDA-5243-44E1-90B9-F7362BE49B48}" srcOrd="0" destOrd="0" presId="urn:microsoft.com/office/officeart/2008/layout/HorizontalMultiLevelHierarchy"/>
    <dgm:cxn modelId="{1A7E7056-4798-482C-8F41-C2087737B465}" type="presOf" srcId="{17526884-3AA8-448B-8D8C-A1FB72CCAFC1}" destId="{7BB8FE27-A474-4457-8949-DED4FF9D9CD2}" srcOrd="0" destOrd="0" presId="urn:microsoft.com/office/officeart/2008/layout/HorizontalMultiLevelHierarchy"/>
    <dgm:cxn modelId="{7E10A25A-B1D5-42E1-BC01-987C6AB4D67A}" type="presOf" srcId="{9857F78B-57F7-4E8A-B66F-5708CC81D917}" destId="{2B832A20-3A8D-4077-87FE-E0C14167051D}" srcOrd="1" destOrd="0" presId="urn:microsoft.com/office/officeart/2008/layout/HorizontalMultiLevelHierarchy"/>
    <dgm:cxn modelId="{684BAE29-F1AB-4F36-ACEC-0BAA3755DA0F}" type="presOf" srcId="{B893E79E-DBA6-4C80-B716-C7E5B81EC8F3}" destId="{0F47CA1C-0F82-4B4E-9FFE-C2458D5715A5}" srcOrd="0" destOrd="0" presId="urn:microsoft.com/office/officeart/2008/layout/HorizontalMultiLevelHierarchy"/>
    <dgm:cxn modelId="{9087B49D-92B6-42CB-93AD-58E341CFDAB3}" type="presOf" srcId="{1BDC89A9-2E65-4776-83C3-2FD352712F3A}" destId="{6FFF57FD-7230-4B72-9AC4-8EC6707D5B04}" srcOrd="0" destOrd="0" presId="urn:microsoft.com/office/officeart/2008/layout/HorizontalMultiLevelHierarchy"/>
    <dgm:cxn modelId="{E7CA9134-AB5D-4F23-BE3B-9D555467E2A7}" type="presOf" srcId="{D6D8177C-0B0A-46F0-8851-179A878E20F9}" destId="{1B205C4A-B60A-47C7-A7B0-0E6BDA76221D}" srcOrd="0" destOrd="0" presId="urn:microsoft.com/office/officeart/2008/layout/HorizontalMultiLevelHierarchy"/>
    <dgm:cxn modelId="{33EFF57C-A1F1-4555-8880-B84B7A0360DD}" type="presOf" srcId="{AE0EA4D8-5151-4C80-887F-89B28B780420}" destId="{5CF12ACC-1CA3-421D-8FFD-6659A36231C4}" srcOrd="0" destOrd="0" presId="urn:microsoft.com/office/officeart/2008/layout/HorizontalMultiLevelHierarchy"/>
    <dgm:cxn modelId="{84BA6223-4AC3-4D65-B2BA-381DE609AFCD}" srcId="{B893E79E-DBA6-4C80-B716-C7E5B81EC8F3}" destId="{AE0EA4D8-5151-4C80-887F-89B28B780420}" srcOrd="0" destOrd="0" parTransId="{FF76A856-54FA-41FB-90CD-4400428C731E}" sibTransId="{1FE8AFF1-DE43-4FAC-BC9E-F5BA7A7FDC08}"/>
    <dgm:cxn modelId="{98352D6A-96E6-4BFC-BEF2-1EA6D55E2162}" type="presOf" srcId="{168951D9-2AFE-49CB-9367-35BF5D4616C6}" destId="{C75D27B9-B498-4ABB-8C42-DE9417FA08C3}" srcOrd="0" destOrd="0" presId="urn:microsoft.com/office/officeart/2008/layout/HorizontalMultiLevelHierarchy"/>
    <dgm:cxn modelId="{E277F6B0-5512-41DC-858C-B5F9FCE9930C}" type="presOf" srcId="{17526884-3AA8-448B-8D8C-A1FB72CCAFC1}" destId="{77689FC3-92EB-4D4B-9E2B-9ECAE6DBCB3D}" srcOrd="1" destOrd="0" presId="urn:microsoft.com/office/officeart/2008/layout/HorizontalMultiLevelHierarchy"/>
    <dgm:cxn modelId="{206CEE21-A71A-4786-99A3-6B0A0A40B2D0}" srcId="{14F3D5D3-8827-4647-8A1A-AF929D5345BE}" destId="{249D4668-00EF-4AE6-B9A0-896F9323669C}" srcOrd="0" destOrd="0" parTransId="{D6D8177C-0B0A-46F0-8851-179A878E20F9}" sibTransId="{169AADD3-6181-4AC7-80D0-1A2A6558778A}"/>
    <dgm:cxn modelId="{089F7BF4-BD5C-4149-ABA5-1E364E4CE993}" type="presOf" srcId="{14F3D5D3-8827-4647-8A1A-AF929D5345BE}" destId="{67B84D8F-C161-49EF-84A7-6ED70DCD8028}" srcOrd="0" destOrd="0" presId="urn:microsoft.com/office/officeart/2008/layout/HorizontalMultiLevelHierarchy"/>
    <dgm:cxn modelId="{83687B64-0362-4788-A3B8-A9ACFD0A1A68}" srcId="{1BDC89A9-2E65-4776-83C3-2FD352712F3A}" destId="{B893E79E-DBA6-4C80-B716-C7E5B81EC8F3}" srcOrd="1" destOrd="0" parTransId="{9857F78B-57F7-4E8A-B66F-5708CC81D917}" sibTransId="{A16FFF30-67DD-40D5-9FAF-DCFB6B1AB27F}"/>
    <dgm:cxn modelId="{09FF5F7E-4095-4198-93A2-B7467BBD6366}" type="presOf" srcId="{EAB256EC-61DE-4727-8ECD-FE62F9D453CD}" destId="{D64F324C-F74C-4CDA-A1D6-A9A4FB4CDC2B}" srcOrd="0" destOrd="0" presId="urn:microsoft.com/office/officeart/2008/layout/HorizontalMultiLevelHierarchy"/>
    <dgm:cxn modelId="{9EC41250-E93F-40E0-902C-08132935ECA0}" type="presOf" srcId="{857F3B6A-8345-433E-BC37-5445B36DA297}" destId="{9207F06B-7CE4-40F9-92EC-2A4D5C9FB9F4}" srcOrd="1" destOrd="0" presId="urn:microsoft.com/office/officeart/2008/layout/HorizontalMultiLevelHierarchy"/>
    <dgm:cxn modelId="{6BC6767C-DEBA-4E8D-96D4-DC2895C55D21}" srcId="{1BDC89A9-2E65-4776-83C3-2FD352712F3A}" destId="{14F3D5D3-8827-4647-8A1A-AF929D5345BE}" srcOrd="0" destOrd="0" parTransId="{E5FC7C57-0A20-4FA4-BB04-43DA03E021BD}" sibTransId="{623CA47D-4E56-4888-963E-73863DF52D58}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23A1A3A2-3D55-4EB5-8140-23EECCDE1562}" type="presOf" srcId="{FF76A856-54FA-41FB-90CD-4400428C731E}" destId="{30F9AE50-95A5-4FC6-8FDF-EF4A5FCF70B5}" srcOrd="1" destOrd="0" presId="urn:microsoft.com/office/officeart/2008/layout/HorizontalMultiLevelHierarchy"/>
    <dgm:cxn modelId="{31866F11-F3F6-4055-9DE9-9FBCCE55D2B3}" type="presOf" srcId="{3947438E-A859-4C0C-87E8-ABE8D1E0900E}" destId="{3CE28465-F8DD-4B73-8688-5C415E672B90}" srcOrd="1" destOrd="0" presId="urn:microsoft.com/office/officeart/2008/layout/HorizontalMultiLevelHierarchy"/>
    <dgm:cxn modelId="{8B9D8004-7070-4846-BBCC-67A9FCA20F0F}" type="presOf" srcId="{E5FC7C57-0A20-4FA4-BB04-43DA03E021BD}" destId="{AD2D1DBA-3A92-4BEB-8129-1EF4525E53E7}" srcOrd="1" destOrd="0" presId="urn:microsoft.com/office/officeart/2008/layout/HorizontalMultiLevelHierarchy"/>
    <dgm:cxn modelId="{5976E07A-E950-414D-956C-C44E497D73C2}" type="presOf" srcId="{3947438E-A859-4C0C-87E8-ABE8D1E0900E}" destId="{8DE0784C-D507-4382-B7D3-49DF7B176EBD}" srcOrd="0" destOrd="0" presId="urn:microsoft.com/office/officeart/2008/layout/HorizontalMultiLevelHierarchy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AA8F0F3D-16BF-4ECB-9352-0452FA6AF218}" type="presOf" srcId="{68BFC64D-63E5-4204-B187-1D9E76FF3327}" destId="{A406B4E3-2753-46E4-A7B7-C07BC7B0F6D8}" srcOrd="0" destOrd="0" presId="urn:microsoft.com/office/officeart/2008/layout/HorizontalMultiLevelHierarchy"/>
    <dgm:cxn modelId="{DFC9E2D4-6EF6-4E29-AAC5-C5636B0DBDBD}" type="presOf" srcId="{249D4668-00EF-4AE6-B9A0-896F9323669C}" destId="{06BAF0CE-622D-42A7-904C-B6C2F1D151A8}" srcOrd="0" destOrd="0" presId="urn:microsoft.com/office/officeart/2008/layout/HorizontalMultiLevelHierarchy"/>
    <dgm:cxn modelId="{BA21CAE5-97E7-45A1-9A7B-1F32F32886F8}" srcId="{B893E79E-DBA6-4C80-B716-C7E5B81EC8F3}" destId="{45862F87-0DDD-4EAC-9908-CBE0E2A24EA2}" srcOrd="1" destOrd="0" parTransId="{94B403BB-1EB6-46FB-A6BA-B5A3A33AAFC6}" sibTransId="{75299F47-4794-4A2E-975D-1D171E74052A}"/>
    <dgm:cxn modelId="{69943C5A-9EEF-42D3-B672-B3EE37897025}" type="presOf" srcId="{638D2BD4-6B02-453C-982B-7649684E170E}" destId="{AD13610C-97F1-49BA-9E1A-B0A17659E5D2}" srcOrd="0" destOrd="0" presId="urn:microsoft.com/office/officeart/2008/layout/HorizontalMultiLevelHierarchy"/>
    <dgm:cxn modelId="{06AB113C-D86E-4081-92A5-A014EF45954D}" type="presParOf" srcId="{A406B4E3-2753-46E4-A7B7-C07BC7B0F6D8}" destId="{B907BCCD-3828-4130-88EA-CAC69B282DBD}" srcOrd="0" destOrd="0" presId="urn:microsoft.com/office/officeart/2008/layout/HorizontalMultiLevelHierarchy"/>
    <dgm:cxn modelId="{1229373C-F766-485C-AE2B-C07905ECF321}" type="presParOf" srcId="{B907BCCD-3828-4130-88EA-CAC69B282DBD}" destId="{D64F324C-F74C-4CDA-A1D6-A9A4FB4CDC2B}" srcOrd="0" destOrd="0" presId="urn:microsoft.com/office/officeart/2008/layout/HorizontalMultiLevelHierarchy"/>
    <dgm:cxn modelId="{2CA702C6-EFF0-4E37-A746-B759D6591F73}" type="presParOf" srcId="{B907BCCD-3828-4130-88EA-CAC69B282DBD}" destId="{621DE95B-B8F8-4E1C-A954-D2C87B822B4E}" srcOrd="1" destOrd="0" presId="urn:microsoft.com/office/officeart/2008/layout/HorizontalMultiLevelHierarchy"/>
    <dgm:cxn modelId="{2744BB5A-17F0-4C2E-9E4D-71B664607CCE}" type="presParOf" srcId="{621DE95B-B8F8-4E1C-A954-D2C87B822B4E}" destId="{8DE0784C-D507-4382-B7D3-49DF7B176EBD}" srcOrd="0" destOrd="0" presId="urn:microsoft.com/office/officeart/2008/layout/HorizontalMultiLevelHierarchy"/>
    <dgm:cxn modelId="{3460F4C9-90CC-4BD2-BE5C-B77FB31A96E2}" type="presParOf" srcId="{8DE0784C-D507-4382-B7D3-49DF7B176EBD}" destId="{3CE28465-F8DD-4B73-8688-5C415E672B90}" srcOrd="0" destOrd="0" presId="urn:microsoft.com/office/officeart/2008/layout/HorizontalMultiLevelHierarchy"/>
    <dgm:cxn modelId="{68EE05EA-D5A2-4248-A8C8-9F0F2DF8FB31}" type="presParOf" srcId="{621DE95B-B8F8-4E1C-A954-D2C87B822B4E}" destId="{B7B789C3-ADE9-45BC-B2F0-8013C9BF29AE}" srcOrd="1" destOrd="0" presId="urn:microsoft.com/office/officeart/2008/layout/HorizontalMultiLevelHierarchy"/>
    <dgm:cxn modelId="{01C217A6-4C54-4840-A126-B778433D120A}" type="presParOf" srcId="{B7B789C3-ADE9-45BC-B2F0-8013C9BF29AE}" destId="{6FFF57FD-7230-4B72-9AC4-8EC6707D5B04}" srcOrd="0" destOrd="0" presId="urn:microsoft.com/office/officeart/2008/layout/HorizontalMultiLevelHierarchy"/>
    <dgm:cxn modelId="{9E631231-02AF-4CF3-B7C2-F94813F409E5}" type="presParOf" srcId="{B7B789C3-ADE9-45BC-B2F0-8013C9BF29AE}" destId="{7E43AC98-6BAA-447B-BAB1-D4D8D3851B99}" srcOrd="1" destOrd="0" presId="urn:microsoft.com/office/officeart/2008/layout/HorizontalMultiLevelHierarchy"/>
    <dgm:cxn modelId="{9B12E69C-D0FA-4C47-B73B-C8FF54E7C435}" type="presParOf" srcId="{7E43AC98-6BAA-447B-BAB1-D4D8D3851B99}" destId="{F6AB8F9A-51CF-4159-B3F7-F41476B9252C}" srcOrd="0" destOrd="0" presId="urn:microsoft.com/office/officeart/2008/layout/HorizontalMultiLevelHierarchy"/>
    <dgm:cxn modelId="{20A9F7E3-BCC5-4071-B31D-6B38C3267913}" type="presParOf" srcId="{F6AB8F9A-51CF-4159-B3F7-F41476B9252C}" destId="{AD2D1DBA-3A92-4BEB-8129-1EF4525E53E7}" srcOrd="0" destOrd="0" presId="urn:microsoft.com/office/officeart/2008/layout/HorizontalMultiLevelHierarchy"/>
    <dgm:cxn modelId="{E71A47B0-0677-426A-8451-F48EC4D02A47}" type="presParOf" srcId="{7E43AC98-6BAA-447B-BAB1-D4D8D3851B99}" destId="{8A0216C7-4439-43C5-AEC5-92A122BEF185}" srcOrd="1" destOrd="0" presId="urn:microsoft.com/office/officeart/2008/layout/HorizontalMultiLevelHierarchy"/>
    <dgm:cxn modelId="{54571F43-D913-4920-85EE-CC35FAC92E55}" type="presParOf" srcId="{8A0216C7-4439-43C5-AEC5-92A122BEF185}" destId="{67B84D8F-C161-49EF-84A7-6ED70DCD8028}" srcOrd="0" destOrd="0" presId="urn:microsoft.com/office/officeart/2008/layout/HorizontalMultiLevelHierarchy"/>
    <dgm:cxn modelId="{0C324901-4B05-43A9-8A86-848B4E9D3F99}" type="presParOf" srcId="{8A0216C7-4439-43C5-AEC5-92A122BEF185}" destId="{B1AFB8AD-1625-4DC6-9A11-B0E17C43A943}" srcOrd="1" destOrd="0" presId="urn:microsoft.com/office/officeart/2008/layout/HorizontalMultiLevelHierarchy"/>
    <dgm:cxn modelId="{2D5EDA0C-95D1-464B-8114-84EBE583760E}" type="presParOf" srcId="{B1AFB8AD-1625-4DC6-9A11-B0E17C43A943}" destId="{1B205C4A-B60A-47C7-A7B0-0E6BDA76221D}" srcOrd="0" destOrd="0" presId="urn:microsoft.com/office/officeart/2008/layout/HorizontalMultiLevelHierarchy"/>
    <dgm:cxn modelId="{8D7C988C-533F-4585-B823-36FB3CBF854E}" type="presParOf" srcId="{1B205C4A-B60A-47C7-A7B0-0E6BDA76221D}" destId="{2217AD09-108D-445B-9E7D-7A066806F0AF}" srcOrd="0" destOrd="0" presId="urn:microsoft.com/office/officeart/2008/layout/HorizontalMultiLevelHierarchy"/>
    <dgm:cxn modelId="{FC883043-2F31-4F61-B3DC-D01113D2EB37}" type="presParOf" srcId="{B1AFB8AD-1625-4DC6-9A11-B0E17C43A943}" destId="{6F15DA41-1352-4129-B08B-830C8656297C}" srcOrd="1" destOrd="0" presId="urn:microsoft.com/office/officeart/2008/layout/HorizontalMultiLevelHierarchy"/>
    <dgm:cxn modelId="{13C4D0DD-7CD1-4FB6-B12B-726DB61325BD}" type="presParOf" srcId="{6F15DA41-1352-4129-B08B-830C8656297C}" destId="{06BAF0CE-622D-42A7-904C-B6C2F1D151A8}" srcOrd="0" destOrd="0" presId="urn:microsoft.com/office/officeart/2008/layout/HorizontalMultiLevelHierarchy"/>
    <dgm:cxn modelId="{039277DF-C373-4300-A9BE-60EA8B066171}" type="presParOf" srcId="{6F15DA41-1352-4129-B08B-830C8656297C}" destId="{69A66D49-22AB-41C3-BC46-647B46A641C9}" srcOrd="1" destOrd="0" presId="urn:microsoft.com/office/officeart/2008/layout/HorizontalMultiLevelHierarchy"/>
    <dgm:cxn modelId="{80BA518F-0C6A-4E4A-AF21-7B928ABCE403}" type="presParOf" srcId="{B1AFB8AD-1625-4DC6-9A11-B0E17C43A943}" destId="{0D8333E6-2319-449C-B020-24DD551DD845}" srcOrd="2" destOrd="0" presId="urn:microsoft.com/office/officeart/2008/layout/HorizontalMultiLevelHierarchy"/>
    <dgm:cxn modelId="{CBA006B9-0CDE-4721-BD4E-5F5CCFAE71CC}" type="presParOf" srcId="{0D8333E6-2319-449C-B020-24DD551DD845}" destId="{9207F06B-7CE4-40F9-92EC-2A4D5C9FB9F4}" srcOrd="0" destOrd="0" presId="urn:microsoft.com/office/officeart/2008/layout/HorizontalMultiLevelHierarchy"/>
    <dgm:cxn modelId="{4137B77F-D9C2-4A25-BAD8-8942205CA3DA}" type="presParOf" srcId="{B1AFB8AD-1625-4DC6-9A11-B0E17C43A943}" destId="{4CD9B6A5-DCD9-4BC7-B7DA-82202757DFD5}" srcOrd="3" destOrd="0" presId="urn:microsoft.com/office/officeart/2008/layout/HorizontalMultiLevelHierarchy"/>
    <dgm:cxn modelId="{F99F5F51-DE62-46BE-B5C3-2504412B00D0}" type="presParOf" srcId="{4CD9B6A5-DCD9-4BC7-B7DA-82202757DFD5}" destId="{AD13610C-97F1-49BA-9E1A-B0A17659E5D2}" srcOrd="0" destOrd="0" presId="urn:microsoft.com/office/officeart/2008/layout/HorizontalMultiLevelHierarchy"/>
    <dgm:cxn modelId="{0917B567-4239-4495-A211-A6373C55F68F}" type="presParOf" srcId="{4CD9B6A5-DCD9-4BC7-B7DA-82202757DFD5}" destId="{4FB0DBB5-79F0-4808-8B4B-2F74CE8EEF42}" srcOrd="1" destOrd="0" presId="urn:microsoft.com/office/officeart/2008/layout/HorizontalMultiLevelHierarchy"/>
    <dgm:cxn modelId="{F80FF400-15F4-4C3D-8A72-649002EFB1AC}" type="presParOf" srcId="{7E43AC98-6BAA-447B-BAB1-D4D8D3851B99}" destId="{ACEA6F24-C445-4BF0-AF49-F861F7B67838}" srcOrd="2" destOrd="0" presId="urn:microsoft.com/office/officeart/2008/layout/HorizontalMultiLevelHierarchy"/>
    <dgm:cxn modelId="{FE09265C-A308-44D6-B115-97F90D1ACCFF}" type="presParOf" srcId="{ACEA6F24-C445-4BF0-AF49-F861F7B67838}" destId="{2B832A20-3A8D-4077-87FE-E0C14167051D}" srcOrd="0" destOrd="0" presId="urn:microsoft.com/office/officeart/2008/layout/HorizontalMultiLevelHierarchy"/>
    <dgm:cxn modelId="{2747DA2A-1001-43CA-9880-92394FD6F041}" type="presParOf" srcId="{7E43AC98-6BAA-447B-BAB1-D4D8D3851B99}" destId="{41B4C621-706F-4535-B4CC-6ABE6B011A85}" srcOrd="3" destOrd="0" presId="urn:microsoft.com/office/officeart/2008/layout/HorizontalMultiLevelHierarchy"/>
    <dgm:cxn modelId="{23E8E458-B170-4C93-9A0A-965055EC0461}" type="presParOf" srcId="{41B4C621-706F-4535-B4CC-6ABE6B011A85}" destId="{0F47CA1C-0F82-4B4E-9FFE-C2458D5715A5}" srcOrd="0" destOrd="0" presId="urn:microsoft.com/office/officeart/2008/layout/HorizontalMultiLevelHierarchy"/>
    <dgm:cxn modelId="{BF510018-B179-4DCC-AD35-D58E8DD03623}" type="presParOf" srcId="{41B4C621-706F-4535-B4CC-6ABE6B011A85}" destId="{CBBDFB53-AC70-4FFE-BDBE-B698F866DA67}" srcOrd="1" destOrd="0" presId="urn:microsoft.com/office/officeart/2008/layout/HorizontalMultiLevelHierarchy"/>
    <dgm:cxn modelId="{78144AA7-C691-4657-BCD4-424489610BF0}" type="presParOf" srcId="{CBBDFB53-AC70-4FFE-BDBE-B698F866DA67}" destId="{FCC7BCDA-5243-44E1-90B9-F7362BE49B48}" srcOrd="0" destOrd="0" presId="urn:microsoft.com/office/officeart/2008/layout/HorizontalMultiLevelHierarchy"/>
    <dgm:cxn modelId="{51990C3B-6008-499A-9406-8A0E2DC542EC}" type="presParOf" srcId="{FCC7BCDA-5243-44E1-90B9-F7362BE49B48}" destId="{30F9AE50-95A5-4FC6-8FDF-EF4A5FCF70B5}" srcOrd="0" destOrd="0" presId="urn:microsoft.com/office/officeart/2008/layout/HorizontalMultiLevelHierarchy"/>
    <dgm:cxn modelId="{174694A9-38DD-4FFE-B8D7-6E8B341B7419}" type="presParOf" srcId="{CBBDFB53-AC70-4FFE-BDBE-B698F866DA67}" destId="{5E2F0E22-66CC-4D60-8852-089F9DD7669E}" srcOrd="1" destOrd="0" presId="urn:microsoft.com/office/officeart/2008/layout/HorizontalMultiLevelHierarchy"/>
    <dgm:cxn modelId="{0BB001BB-264B-4641-AF10-50231E05AE90}" type="presParOf" srcId="{5E2F0E22-66CC-4D60-8852-089F9DD7669E}" destId="{5CF12ACC-1CA3-421D-8FFD-6659A36231C4}" srcOrd="0" destOrd="0" presId="urn:microsoft.com/office/officeart/2008/layout/HorizontalMultiLevelHierarchy"/>
    <dgm:cxn modelId="{288C31B0-548C-4384-9C6E-628348ABA587}" type="presParOf" srcId="{5E2F0E22-66CC-4D60-8852-089F9DD7669E}" destId="{D5C1884C-5387-4BF3-96BB-5A6FBD7277E3}" srcOrd="1" destOrd="0" presId="urn:microsoft.com/office/officeart/2008/layout/HorizontalMultiLevelHierarchy"/>
    <dgm:cxn modelId="{01417CFD-6944-4649-B2C0-1B8F675B17D0}" type="presParOf" srcId="{CBBDFB53-AC70-4FFE-BDBE-B698F866DA67}" destId="{FB336EE5-E6FC-48F6-9E50-7AF73ABDC64B}" srcOrd="2" destOrd="0" presId="urn:microsoft.com/office/officeart/2008/layout/HorizontalMultiLevelHierarchy"/>
    <dgm:cxn modelId="{24D335C5-559B-4B54-B232-22554F7E0585}" type="presParOf" srcId="{FB336EE5-E6FC-48F6-9E50-7AF73ABDC64B}" destId="{F218C404-6BC2-49BD-BD1C-1B1C55DE1714}" srcOrd="0" destOrd="0" presId="urn:microsoft.com/office/officeart/2008/layout/HorizontalMultiLevelHierarchy"/>
    <dgm:cxn modelId="{DC28B087-E9CC-4855-B079-A683520C098F}" type="presParOf" srcId="{CBBDFB53-AC70-4FFE-BDBE-B698F866DA67}" destId="{C2CADCC1-45D6-44BE-AA2E-8856B8223D7C}" srcOrd="3" destOrd="0" presId="urn:microsoft.com/office/officeart/2008/layout/HorizontalMultiLevelHierarchy"/>
    <dgm:cxn modelId="{E9132F63-17C7-42E6-8F89-D762F0904E23}" type="presParOf" srcId="{C2CADCC1-45D6-44BE-AA2E-8856B8223D7C}" destId="{2C6C22FB-1B82-496C-B727-FD2AF10C2B9D}" srcOrd="0" destOrd="0" presId="urn:microsoft.com/office/officeart/2008/layout/HorizontalMultiLevelHierarchy"/>
    <dgm:cxn modelId="{CC41B933-131E-4965-9F42-0D293AABB534}" type="presParOf" srcId="{C2CADCC1-45D6-44BE-AA2E-8856B8223D7C}" destId="{631E2F16-E173-4A18-8EFD-995496B6251B}" srcOrd="1" destOrd="0" presId="urn:microsoft.com/office/officeart/2008/layout/HorizontalMultiLevelHierarchy"/>
    <dgm:cxn modelId="{573214D2-72B3-49F5-A7EF-8CDEF3912466}" type="presParOf" srcId="{621DE95B-B8F8-4E1C-A954-D2C87B822B4E}" destId="{7BB8FE27-A474-4457-8949-DED4FF9D9CD2}" srcOrd="2" destOrd="0" presId="urn:microsoft.com/office/officeart/2008/layout/HorizontalMultiLevelHierarchy"/>
    <dgm:cxn modelId="{4A06E252-8707-4465-B7D3-F58AE9EB03E8}" type="presParOf" srcId="{7BB8FE27-A474-4457-8949-DED4FF9D9CD2}" destId="{77689FC3-92EB-4D4B-9E2B-9ECAE6DBCB3D}" srcOrd="0" destOrd="0" presId="urn:microsoft.com/office/officeart/2008/layout/HorizontalMultiLevelHierarchy"/>
    <dgm:cxn modelId="{82F664D4-0E6E-4AC1-8674-71F66BCA7128}" type="presParOf" srcId="{621DE95B-B8F8-4E1C-A954-D2C87B822B4E}" destId="{E3615462-D56E-48BE-8D0E-03985FC40B31}" srcOrd="3" destOrd="0" presId="urn:microsoft.com/office/officeart/2008/layout/HorizontalMultiLevelHierarchy"/>
    <dgm:cxn modelId="{5A89BDB8-E389-442C-9F6A-61F0552830BF}" type="presParOf" srcId="{E3615462-D56E-48BE-8D0E-03985FC40B31}" destId="{C75D27B9-B498-4ABB-8C42-DE9417FA08C3}" srcOrd="0" destOrd="0" presId="urn:microsoft.com/office/officeart/2008/layout/HorizontalMultiLevelHierarchy"/>
    <dgm:cxn modelId="{E92C7095-B7C9-4B68-871B-B5D89EA4544B}" type="presParOf" srcId="{E3615462-D56E-48BE-8D0E-03985FC40B31}" destId="{CFF041CF-D501-4381-A76D-AE02919EE01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8FE27-A474-4457-8949-DED4FF9D9CD2}">
      <dsp:nvSpPr>
        <dsp:cNvPr id="0" name=""/>
        <dsp:cNvSpPr/>
      </dsp:nvSpPr>
      <dsp:spPr>
        <a:xfrm>
          <a:off x="703282" y="2575314"/>
          <a:ext cx="455754" cy="1508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1508082"/>
              </a:lnTo>
              <a:lnTo>
                <a:pt x="455754" y="150808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891773" y="3289969"/>
        <a:ext cx="78772" cy="78772"/>
      </dsp:txXfrm>
    </dsp:sp>
    <dsp:sp modelId="{FB336EE5-E6FC-48F6-9E50-7AF73ABDC64B}">
      <dsp:nvSpPr>
        <dsp:cNvPr id="0" name=""/>
        <dsp:cNvSpPr/>
      </dsp:nvSpPr>
      <dsp:spPr>
        <a:xfrm>
          <a:off x="6172337" y="2823387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434217"/>
              </a:lnTo>
              <a:lnTo>
                <a:pt x="455754" y="43421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384478" y="3024759"/>
        <a:ext cx="31474" cy="31474"/>
      </dsp:txXfrm>
    </dsp:sp>
    <dsp:sp modelId="{FCC7BCDA-5243-44E1-90B9-F7362BE49B48}">
      <dsp:nvSpPr>
        <dsp:cNvPr id="0" name=""/>
        <dsp:cNvSpPr/>
      </dsp:nvSpPr>
      <dsp:spPr>
        <a:xfrm>
          <a:off x="6172337" y="2389170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434217"/>
              </a:moveTo>
              <a:lnTo>
                <a:pt x="227877" y="434217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384478" y="2590541"/>
        <a:ext cx="31474" cy="31474"/>
      </dsp:txXfrm>
    </dsp:sp>
    <dsp:sp modelId="{ACEA6F24-C445-4BF0-AF49-F861F7B67838}">
      <dsp:nvSpPr>
        <dsp:cNvPr id="0" name=""/>
        <dsp:cNvSpPr/>
      </dsp:nvSpPr>
      <dsp:spPr>
        <a:xfrm>
          <a:off x="3437810" y="1954953"/>
          <a:ext cx="455754" cy="868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868434"/>
              </a:lnTo>
              <a:lnTo>
                <a:pt x="455754" y="86843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1168" y="2364651"/>
        <a:ext cx="49038" cy="49038"/>
      </dsp:txXfrm>
    </dsp:sp>
    <dsp:sp modelId="{0D8333E6-2319-449C-B020-24DD551DD845}">
      <dsp:nvSpPr>
        <dsp:cNvPr id="0" name=""/>
        <dsp:cNvSpPr/>
      </dsp:nvSpPr>
      <dsp:spPr>
        <a:xfrm>
          <a:off x="6172337" y="1086518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434217"/>
              </a:lnTo>
              <a:lnTo>
                <a:pt x="455754" y="43421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384478" y="1287889"/>
        <a:ext cx="31474" cy="31474"/>
      </dsp:txXfrm>
    </dsp:sp>
    <dsp:sp modelId="{1B205C4A-B60A-47C7-A7B0-0E6BDA76221D}">
      <dsp:nvSpPr>
        <dsp:cNvPr id="0" name=""/>
        <dsp:cNvSpPr/>
      </dsp:nvSpPr>
      <dsp:spPr>
        <a:xfrm>
          <a:off x="6172337" y="652300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434217"/>
              </a:moveTo>
              <a:lnTo>
                <a:pt x="227877" y="434217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/>
        </a:p>
      </dsp:txBody>
      <dsp:txXfrm>
        <a:off x="6384478" y="853672"/>
        <a:ext cx="31474" cy="31474"/>
      </dsp:txXfrm>
    </dsp:sp>
    <dsp:sp modelId="{F6AB8F9A-51CF-4159-B3F7-F41476B9252C}">
      <dsp:nvSpPr>
        <dsp:cNvPr id="0" name=""/>
        <dsp:cNvSpPr/>
      </dsp:nvSpPr>
      <dsp:spPr>
        <a:xfrm>
          <a:off x="3437810" y="1086518"/>
          <a:ext cx="455754" cy="868434"/>
        </a:xfrm>
        <a:custGeom>
          <a:avLst/>
          <a:gdLst/>
          <a:ahLst/>
          <a:cxnLst/>
          <a:rect l="0" t="0" r="0" b="0"/>
          <a:pathLst>
            <a:path>
              <a:moveTo>
                <a:pt x="0" y="868434"/>
              </a:moveTo>
              <a:lnTo>
                <a:pt x="227877" y="868434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1168" y="1496216"/>
        <a:ext cx="49038" cy="49038"/>
      </dsp:txXfrm>
    </dsp:sp>
    <dsp:sp modelId="{8DE0784C-D507-4382-B7D3-49DF7B176EBD}">
      <dsp:nvSpPr>
        <dsp:cNvPr id="0" name=""/>
        <dsp:cNvSpPr/>
      </dsp:nvSpPr>
      <dsp:spPr>
        <a:xfrm>
          <a:off x="703282" y="1954953"/>
          <a:ext cx="455754" cy="620361"/>
        </a:xfrm>
        <a:custGeom>
          <a:avLst/>
          <a:gdLst/>
          <a:ahLst/>
          <a:cxnLst/>
          <a:rect l="0" t="0" r="0" b="0"/>
          <a:pathLst>
            <a:path>
              <a:moveTo>
                <a:pt x="0" y="620361"/>
              </a:moveTo>
              <a:lnTo>
                <a:pt x="227877" y="620361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911914" y="2245889"/>
        <a:ext cx="38488" cy="38488"/>
      </dsp:txXfrm>
    </dsp:sp>
    <dsp:sp modelId="{D64F324C-F74C-4CDA-A1D6-A9A4FB4CDC2B}">
      <dsp:nvSpPr>
        <dsp:cNvPr id="0" name=""/>
        <dsp:cNvSpPr/>
      </dsp:nvSpPr>
      <dsp:spPr>
        <a:xfrm rot="16200000">
          <a:off x="-1472375" y="2227940"/>
          <a:ext cx="3656568" cy="6947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والخطر</a:t>
          </a:r>
          <a:endParaRPr lang="ar-SA" sz="3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-1472375" y="2227940"/>
        <a:ext cx="3656568" cy="694747"/>
      </dsp:txXfrm>
    </dsp:sp>
    <dsp:sp modelId="{6FFF57FD-7230-4B72-9AC4-8EC6707D5B04}">
      <dsp:nvSpPr>
        <dsp:cNvPr id="0" name=""/>
        <dsp:cNvSpPr/>
      </dsp:nvSpPr>
      <dsp:spPr>
        <a:xfrm>
          <a:off x="1159036" y="1607579"/>
          <a:ext cx="2278773" cy="6947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أصل واحد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159036" y="1607579"/>
        <a:ext cx="2278773" cy="694747"/>
      </dsp:txXfrm>
    </dsp:sp>
    <dsp:sp modelId="{67B84D8F-C161-49EF-84A7-6ED70DCD8028}">
      <dsp:nvSpPr>
        <dsp:cNvPr id="0" name=""/>
        <dsp:cNvSpPr/>
      </dsp:nvSpPr>
      <dsp:spPr>
        <a:xfrm>
          <a:off x="3893564" y="739144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بيانات تاريخية</a:t>
          </a:r>
          <a:endParaRPr lang="ar-SA" sz="28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739144"/>
        <a:ext cx="2278773" cy="694747"/>
      </dsp:txXfrm>
    </dsp:sp>
    <dsp:sp modelId="{06BAF0CE-622D-42A7-904C-B6C2F1D151A8}">
      <dsp:nvSpPr>
        <dsp:cNvPr id="0" name=""/>
        <dsp:cNvSpPr/>
      </dsp:nvSpPr>
      <dsp:spPr>
        <a:xfrm>
          <a:off x="6628092" y="304926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متوسط العائد</a:t>
          </a:r>
          <a:endParaRPr lang="ar-SA" sz="20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304926"/>
        <a:ext cx="2278773" cy="694747"/>
      </dsp:txXfrm>
    </dsp:sp>
    <dsp:sp modelId="{AD13610C-97F1-49BA-9E1A-B0A17659E5D2}">
      <dsp:nvSpPr>
        <dsp:cNvPr id="0" name=""/>
        <dsp:cNvSpPr/>
      </dsp:nvSpPr>
      <dsp:spPr>
        <a:xfrm>
          <a:off x="6628092" y="1173361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التباين، الانحراف المعياري</a:t>
          </a:r>
          <a:endParaRPr lang="ar-SA" sz="19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1173361"/>
        <a:ext cx="2278773" cy="694747"/>
      </dsp:txXfrm>
    </dsp:sp>
    <dsp:sp modelId="{0F47CA1C-0F82-4B4E-9FFE-C2458D5715A5}">
      <dsp:nvSpPr>
        <dsp:cNvPr id="0" name=""/>
        <dsp:cNvSpPr/>
      </dsp:nvSpPr>
      <dsp:spPr>
        <a:xfrm>
          <a:off x="3893564" y="2476013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توقعات مستقبلية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2476013"/>
        <a:ext cx="2278773" cy="694747"/>
      </dsp:txXfrm>
    </dsp:sp>
    <dsp:sp modelId="{5CF12ACC-1CA3-421D-8FFD-6659A36231C4}">
      <dsp:nvSpPr>
        <dsp:cNvPr id="0" name=""/>
        <dsp:cNvSpPr/>
      </dsp:nvSpPr>
      <dsp:spPr>
        <a:xfrm>
          <a:off x="6628092" y="2041796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العائد المتوقع</a:t>
          </a:r>
          <a:endParaRPr lang="ar-SA" sz="19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2041796"/>
        <a:ext cx="2278773" cy="694747"/>
      </dsp:txXfrm>
    </dsp:sp>
    <dsp:sp modelId="{2C6C22FB-1B82-496C-B727-FD2AF10C2B9D}">
      <dsp:nvSpPr>
        <dsp:cNvPr id="0" name=""/>
        <dsp:cNvSpPr/>
      </dsp:nvSpPr>
      <dsp:spPr>
        <a:xfrm>
          <a:off x="6628092" y="2910231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90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التباين، الانحراف المعياري</a:t>
          </a:r>
          <a:endParaRPr lang="ar-SA" sz="19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2910231"/>
        <a:ext cx="2278773" cy="694747"/>
      </dsp:txXfrm>
    </dsp:sp>
    <dsp:sp modelId="{C75D27B9-B498-4ABB-8C42-DE9417FA08C3}">
      <dsp:nvSpPr>
        <dsp:cNvPr id="0" name=""/>
        <dsp:cNvSpPr/>
      </dsp:nvSpPr>
      <dsp:spPr>
        <a:xfrm>
          <a:off x="1159036" y="3549878"/>
          <a:ext cx="2278773" cy="1067035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rgbClr val="0000FF"/>
              </a:solidFill>
              <a:cs typeface="PT Bold Heading" panose="02010400000000000000" pitchFamily="2" charset="-78"/>
            </a:rPr>
            <a:t>محفظة </a:t>
          </a:r>
          <a:r>
            <a:rPr lang="ar-SA" sz="2400" b="0" kern="1200" dirty="0" smtClean="0">
              <a:solidFill>
                <a:srgbClr val="0000FF"/>
              </a:solidFill>
              <a:cs typeface="PT Bold Heading" panose="02010400000000000000" pitchFamily="2" charset="-78"/>
            </a:rPr>
            <a:t>استثمارية (الدرس القادم)</a:t>
          </a:r>
          <a:endParaRPr lang="ar-SA" sz="2400" b="0" kern="1200" dirty="0">
            <a:solidFill>
              <a:srgbClr val="0000FF"/>
            </a:solidFill>
            <a:cs typeface="PT Bold Heading" panose="02010400000000000000" pitchFamily="2" charset="-78"/>
          </a:endParaRPr>
        </a:p>
      </dsp:txBody>
      <dsp:txXfrm>
        <a:off x="1159036" y="3549878"/>
        <a:ext cx="2278773" cy="1067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62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4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3.xlsx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4.xlsx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572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العائد والخطر لأصل مالي</a:t>
            </a:r>
            <a:endParaRPr lang="en-US" sz="4000" b="1" spc="50" dirty="0" smtClean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أهداف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 algn="just" rtl="1">
              <a:buFont typeface="Arial" pitchFamily="34" charset="0"/>
              <a:buChar char="•"/>
            </a:pPr>
            <a:r>
              <a:rPr lang="ar-SA" sz="3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التعرف </a:t>
            </a:r>
            <a:r>
              <a:rPr lang="ar-SA" sz="38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على مفهوم العائد </a:t>
            </a:r>
            <a:r>
              <a:rPr lang="ar-SA" sz="3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وكيفية حسابه في حالة توفر بيانات تاريخية وفي حالة توقعات مستقبلية (التوزيعات الاحتمالية).</a:t>
            </a:r>
          </a:p>
          <a:p>
            <a:pPr marL="457200" lvl="1" indent="-457200" rtl="1">
              <a:buFont typeface="Arial" pitchFamily="34" charset="0"/>
              <a:buChar char="•"/>
            </a:pPr>
            <a:r>
              <a:rPr lang="ar-SA" sz="3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حساب متوسط العائد والعائد المتوقع.</a:t>
            </a:r>
          </a:p>
          <a:p>
            <a:pPr marL="457200" lvl="1" indent="-457200" algn="just" rtl="1">
              <a:buFont typeface="Arial" pitchFamily="34" charset="0"/>
              <a:buChar char="•"/>
            </a:pPr>
            <a:r>
              <a:rPr lang="ar-SA" sz="3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تقدير الخطر لأصل مالي وحسابه في حالات مختلفة.</a:t>
            </a:r>
            <a:endParaRPr lang="fr-F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038148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0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B205C4A-B60A-47C7-A7B0-0E6BDA76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1B205C4A-B60A-47C7-A7B0-0E6BDA762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1B205C4A-B60A-47C7-A7B0-0E6BDA76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1B205C4A-B60A-47C7-A7B0-0E6BDA76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BAF0CE-622D-42A7-904C-B6C2F1D15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06BAF0CE-622D-42A7-904C-B6C2F1D151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06BAF0CE-622D-42A7-904C-B6C2F1D15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06BAF0CE-622D-42A7-904C-B6C2F1D15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D8333E6-2319-449C-B020-24DD551DD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0D8333E6-2319-449C-B020-24DD551DD8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0D8333E6-2319-449C-B020-24DD551DD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0D8333E6-2319-449C-B020-24DD551DD8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13610C-97F1-49BA-9E1A-B0A17659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AD13610C-97F1-49BA-9E1A-B0A17659E5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AD13610C-97F1-49BA-9E1A-B0A17659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AD13610C-97F1-49BA-9E1A-B0A17659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C7BCDA-5243-44E1-90B9-F7362BE49B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">
                                            <p:graphicEl>
                                              <a:dgm id="{FCC7BCDA-5243-44E1-90B9-F7362BE49B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FCC7BCDA-5243-44E1-90B9-F7362BE49B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FCC7BCDA-5243-44E1-90B9-F7362BE49B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CF12ACC-1CA3-421D-8FFD-6659A3623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5CF12ACC-1CA3-421D-8FFD-6659A36231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5CF12ACC-1CA3-421D-8FFD-6659A3623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5CF12ACC-1CA3-421D-8FFD-6659A3623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B336EE5-E6FC-48F6-9E50-7AF73ABDC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graphicEl>
                                              <a:dgm id="{FB336EE5-E6FC-48F6-9E50-7AF73ABDC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graphicEl>
                                              <a:dgm id="{FB336EE5-E6FC-48F6-9E50-7AF73ABDC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FB336EE5-E6FC-48F6-9E50-7AF73ABDC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6C22FB-1B82-496C-B727-FD2AF10C2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>
                                            <p:graphicEl>
                                              <a:dgm id="{2C6C22FB-1B82-496C-B727-FD2AF10C2B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graphicEl>
                                              <a:dgm id="{2C6C22FB-1B82-496C-B727-FD2AF10C2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graphicEl>
                                              <a:dgm id="{2C6C22FB-1B82-496C-B727-FD2AF10C2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عنوان 1"/>
          <p:cNvSpPr>
            <a:spLocks noGrp="1"/>
          </p:cNvSpPr>
          <p:nvPr>
            <p:ph type="title"/>
          </p:nvPr>
        </p:nvSpPr>
        <p:spPr>
          <a:xfrm>
            <a:off x="541735" y="428625"/>
            <a:ext cx="8915400" cy="1143000"/>
          </a:xfrm>
        </p:spPr>
        <p:txBody>
          <a:bodyPr/>
          <a:lstStyle/>
          <a:p>
            <a:pPr algn="r" rtl="1"/>
            <a:r>
              <a:rPr lang="ar-SA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تقديم</a:t>
            </a:r>
          </a:p>
        </p:txBody>
      </p:sp>
      <p:sp>
        <p:nvSpPr>
          <p:cNvPr id="40963" name="عنصر نائب للمحتوى 2"/>
          <p:cNvSpPr>
            <a:spLocks noGrp="1"/>
          </p:cNvSpPr>
          <p:nvPr>
            <p:ph idx="1"/>
          </p:nvPr>
        </p:nvSpPr>
        <p:spPr>
          <a:xfrm>
            <a:off x="386921" y="1571625"/>
            <a:ext cx="9023779" cy="4752975"/>
          </a:xfrm>
        </p:spPr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إذا توفرت لدينا </a:t>
            </a:r>
            <a:r>
              <a:rPr lang="ar-SA" sz="36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بيانات تاريخية </a:t>
            </a:r>
            <a:r>
              <a:rPr lang="ar-SA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عن أصل معين (سهم مثلاً)، فإنه يمكن إيجاد العائد (متوسط العائد) والمخاطر بناء على تلك البيانات.</a:t>
            </a:r>
          </a:p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في حالات أخرى، وعندما لا تتوفر البيانات التاريخية، فإن المستثمر يستطيع تقدير </a:t>
            </a:r>
            <a:r>
              <a:rPr lang="ar-SA" sz="36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توقعات مستقبلية </a:t>
            </a:r>
            <a:r>
              <a:rPr lang="ar-SA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أو الحصول عليها من جهات أخرى ومن خلالها يمكنه إيجاد العائد (العائد المتوقع) والمخاطر المتوقعة.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3C3105-75D7-43DA-B61E-5281F1B62D3A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>
                <a:solidFill>
                  <a:srgbClr val="FF0000"/>
                </a:solidFill>
                <a:cs typeface="PT Bold Heading" panose="02010400000000000000" pitchFamily="2" charset="-78"/>
              </a:rPr>
              <a:t>قياس العائد والمخاطرة باستخدام البيانات </a:t>
            </a:r>
            <a:r>
              <a:rPr lang="ar-SA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التاريخية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6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متوسط العائد</a:t>
            </a:r>
            <a:endParaRPr lang="ar-SA" sz="36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417638"/>
                <a:ext cx="8915400" cy="4708525"/>
              </a:xfrm>
            </p:spPr>
            <p:txBody>
              <a:bodyPr/>
              <a:lstStyle/>
              <a:p>
                <a:pPr marL="0" indent="0" algn="just" rtl="1"/>
                <a:r>
                  <a:rPr lang="ar-SA" dirty="0" smtClean="0"/>
                  <a:t>عادة ما يتم قياس عائد أصل استثماري في حالة توفر بيانات تاريخية عنه باستخدام متوسط العائد: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3600" i="1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en-US" sz="3600" i="1">
                              <a:latin typeface="Cambria Math"/>
                            </a:rPr>
                            <m:t>𝑅</m:t>
                          </m:r>
                        </m:e>
                      </m:bar>
                      <m:r>
                        <a:rPr lang="en-US" sz="36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36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box>
                      <m:nary>
                        <m:naryPr>
                          <m:chr m:val="∑"/>
                          <m:ctrlPr>
                            <a:rPr lang="en-US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i="1">
                              <a:latin typeface="Cambria Math"/>
                            </a:rPr>
                            <m:t>𝑡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36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𝑡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 algn="just" rtl="1"/>
                <a:endParaRPr lang="ar-SA" dirty="0" smtClean="0"/>
              </a:p>
              <a:p>
                <a:pPr rtl="1"/>
                <a:r>
                  <a:rPr lang="ar-SA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ar-SA" dirty="0"/>
                  <a:t>): العائد الفعلي في السنة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</m:oMath>
                </a14:m>
                <a:r>
                  <a:rPr lang="ar-SA" dirty="0"/>
                  <a:t>).</a:t>
                </a:r>
                <a:endParaRPr lang="en-US" dirty="0"/>
              </a:p>
              <a:p>
                <a:pPr rtl="1"/>
                <a:r>
                  <a:rPr lang="ar-SA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ar-SA" dirty="0"/>
                  <a:t>): عدد السنوات</a:t>
                </a:r>
                <a:r>
                  <a:rPr lang="ar-SA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417638"/>
                <a:ext cx="8915400" cy="4708525"/>
              </a:xfrm>
              <a:blipFill rotWithShape="0">
                <a:blip r:embed="rId2"/>
                <a:stretch>
                  <a:fillRect l="-3008" t="-1684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3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مقاييس الخطر 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/>
                  <a:t>يتم حساب الخطر باستخدام مجموعة من المقاييس، هي:</a:t>
                </a:r>
              </a:p>
              <a:p>
                <a:pPr marL="742950" indent="-742950" algn="just" rtl="1">
                  <a:buFont typeface="+mj-lt"/>
                  <a:buAutoNum type="arabicPeriod"/>
                </a:pPr>
                <a:r>
                  <a:rPr lang="ar-SA" dirty="0"/>
                  <a:t>التباين (</a:t>
                </a:r>
                <a:r>
                  <a:rPr lang="en-US" dirty="0"/>
                  <a:t>Variance</a:t>
                </a:r>
                <a:r>
                  <a:rPr lang="ar-SA" dirty="0"/>
                  <a:t>) ويرمز له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dirty="0"/>
                  <a:t>)</a:t>
                </a:r>
              </a:p>
              <a:p>
                <a:pPr marL="742950" indent="-742950" algn="just" rtl="1">
                  <a:buFont typeface="+mj-lt"/>
                  <a:buAutoNum type="arabicPeriod"/>
                </a:pPr>
                <a:r>
                  <a:rPr lang="ar-SA" dirty="0"/>
                  <a:t>الانحراف المعياري (</a:t>
                </a:r>
                <a:r>
                  <a:rPr lang="en-US" dirty="0"/>
                  <a:t>Standard Deviation</a:t>
                </a:r>
                <a:r>
                  <a:rPr lang="ar-SA" dirty="0"/>
                  <a:t>)</a:t>
                </a:r>
              </a:p>
              <a:p>
                <a:pPr marL="742950" indent="-742950" algn="just" rtl="1">
                  <a:buFont typeface="+mj-lt"/>
                  <a:buAutoNum type="arabicPeriod"/>
                </a:pPr>
                <a:r>
                  <a:rPr lang="ar-SA" dirty="0"/>
                  <a:t>معامل الاختلاف (</a:t>
                </a:r>
                <a:r>
                  <a:rPr lang="en-US" dirty="0" err="1"/>
                  <a:t>Coef</a:t>
                </a:r>
                <a:r>
                  <a:rPr lang="en-US" dirty="0"/>
                  <a:t>. Of Variation</a:t>
                </a:r>
                <a:r>
                  <a:rPr lang="ar-SA" dirty="0" smtClean="0"/>
                  <a:t>)</a:t>
                </a:r>
              </a:p>
              <a:p>
                <a:pPr marL="0" indent="0" algn="just" rtl="1"/>
                <a:endParaRPr lang="ar-SA" dirty="0" smtClean="0"/>
              </a:p>
              <a:p>
                <a:pPr marL="0" indent="0" algn="just" rtl="1"/>
                <a:endParaRPr lang="ar-SA" dirty="0"/>
              </a:p>
              <a:p>
                <a:pPr marL="0" indent="0" algn="just" rtl="1"/>
                <a:r>
                  <a:rPr lang="ar-SA" sz="2800" dirty="0" smtClean="0"/>
                  <a:t>(في علم الإحصاء، تسمى المقاييس أعلاه «مقاييس التشتت»)</a:t>
                </a:r>
                <a:endParaRPr lang="ar-SA" sz="2800" dirty="0"/>
              </a:p>
              <a:p>
                <a:pPr algn="just" rtl="1"/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2461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69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3600" dirty="0" smtClean="0">
                <a:cs typeface="PT Bold Heading" panose="02010400000000000000" pitchFamily="2" charset="-78"/>
              </a:rPr>
              <a:t>التباين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40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40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4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4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4000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box>
                      <m:nary>
                        <m:naryPr>
                          <m:chr m:val="∑"/>
                          <m:ctrlPr>
                            <a:rPr lang="en-US" sz="4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000" i="1">
                              <a:latin typeface="Cambria Math"/>
                            </a:rPr>
                            <m:t>𝑡</m:t>
                          </m:r>
                          <m:r>
                            <a:rPr lang="en-US" sz="40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40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4000" i="1">
                              <a:latin typeface="Cambria Math"/>
                            </a:rPr>
                            <m:t>𝑡</m:t>
                          </m:r>
                          <m:r>
                            <a:rPr lang="en-US" sz="4000" i="1">
                              <a:latin typeface="Cambria Math"/>
                            </a:rPr>
                            <m:t>=</m:t>
                          </m:r>
                          <m:r>
                            <a:rPr lang="en-US" sz="4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4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4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40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4000" i="1">
                                  <a:latin typeface="Cambria Math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4000" i="1">
                                      <a:latin typeface="Cambria Math"/>
                                    </a:rPr>
                                  </m:ctrlPr>
                                </m:barPr>
                                <m:e>
                                  <m:r>
                                    <a:rPr lang="en-US" sz="40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bar>
                              <m:r>
                                <a:rPr lang="en-US" sz="40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4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4000" dirty="0"/>
              </a:p>
              <a:p>
                <a:endParaRPr lang="fr-FR" dirty="0" smtClean="0"/>
              </a:p>
              <a:p>
                <a:pPr rtl="1"/>
                <a:r>
                  <a:rPr lang="ar-SA" sz="2800" dirty="0" smtClean="0"/>
                  <a:t>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i="1">
                            <a:latin typeface="Cambria Math"/>
                          </a:rPr>
                        </m:ctrlPr>
                      </m:barPr>
                      <m:e>
                        <m:r>
                          <a:rPr lang="en-US" sz="2800" i="1">
                            <a:latin typeface="Cambria Math"/>
                          </a:rPr>
                          <m:t>𝑅</m:t>
                        </m:r>
                      </m:e>
                    </m:bar>
                  </m:oMath>
                </a14:m>
                <a:r>
                  <a:rPr lang="ar-SA" sz="2800" dirty="0" smtClean="0"/>
                  <a:t>): متوسط العائد</a:t>
                </a:r>
              </a:p>
              <a:p>
                <a:pPr rtl="1"/>
                <a:r>
                  <a:rPr lang="ar-SA" sz="28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ar-SA" sz="2800" dirty="0"/>
                  <a:t>): العائد الفعلي في السنة (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ar-SA" sz="2800" dirty="0"/>
                  <a:t>).</a:t>
                </a:r>
                <a:endParaRPr lang="en-US" sz="2800" dirty="0"/>
              </a:p>
              <a:p>
                <a:pPr rtl="1"/>
                <a:r>
                  <a:rPr lang="ar-SA" sz="2800" dirty="0"/>
                  <a:t> (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ar-SA" sz="2800" dirty="0"/>
                  <a:t>): عدد السنوات</a:t>
                </a:r>
                <a:r>
                  <a:rPr lang="ar-SA" sz="2800" dirty="0" smtClean="0"/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rtl="1"/>
            <a:r>
              <a:rPr lang="ar-SA" sz="3600" dirty="0">
                <a:cs typeface="PT Bold Heading" panose="02010400000000000000" pitchFamily="2" charset="-78"/>
              </a:rPr>
              <a:t>الانحراف </a:t>
            </a:r>
            <a:r>
              <a:rPr lang="ar-SA" sz="3600" dirty="0" smtClean="0">
                <a:cs typeface="PT Bold Heading" panose="02010400000000000000" pitchFamily="2" charset="-78"/>
              </a:rPr>
              <a:t>المعياري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/>
                  <a:t>هو الجذر التربيعي للتباين، ويعتبر المقياس الأكثر مصداقية في </a:t>
                </a:r>
              </a:p>
              <a:p>
                <a:pPr algn="just" rtl="1"/>
                <a:r>
                  <a:rPr lang="ar-SA" dirty="0" smtClean="0"/>
                  <a:t>التعبير </a:t>
                </a:r>
                <a:r>
                  <a:rPr lang="ar-SA" dirty="0"/>
                  <a:t>عن </a:t>
                </a:r>
                <a:r>
                  <a:rPr lang="ar-SA" dirty="0" smtClean="0"/>
                  <a:t>المخاطرة: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box>
                            <m:box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box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𝑅</m:t>
                                      </m:r>
                                    </m:e>
                                  </m:ba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ar-SA" dirty="0" smtClean="0"/>
              </a:p>
              <a:p>
                <a:pPr algn="just" rtl="1"/>
                <a:endParaRPr lang="ar-SA" dirty="0"/>
              </a:p>
              <a:p>
                <a:pPr algn="just" rtl="1"/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rtl="1"/>
            <a:r>
              <a:rPr lang="ar-SA" sz="3600" dirty="0">
                <a:cs typeface="PT Bold Heading" panose="02010400000000000000" pitchFamily="2" charset="-78"/>
              </a:rPr>
              <a:t>معامل </a:t>
            </a:r>
            <a:r>
              <a:rPr lang="ar-SA" sz="3600" dirty="0" smtClean="0">
                <a:cs typeface="PT Bold Heading" panose="02010400000000000000" pitchFamily="2" charset="-78"/>
              </a:rPr>
              <a:t>الاختلاف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هو </a:t>
                </a:r>
                <a:r>
                  <a:rPr lang="ar-SA" dirty="0">
                    <a:solidFill>
                      <a:schemeClr val="tx1"/>
                    </a:solidFill>
                  </a:rPr>
                  <a:t>حاصل قسمة الانحراف المعياري على متوسط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العائد</a:t>
                </a:r>
              </a:p>
              <a:p>
                <a:pPr algn="just"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latin typeface="Cambria Math"/>
                        </a:rPr>
                        <m:t>𝐶𝑉</m:t>
                      </m:r>
                      <m:r>
                        <a:rPr lang="en-US" sz="54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5400" i="1" smtClean="0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5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54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num>
                            <m:den>
                              <m:bar>
                                <m:barPr>
                                  <m:pos m:val="top"/>
                                  <m:ctrlPr>
                                    <a:rPr lang="en-US" sz="5400" i="1" smtClean="0">
                                      <a:latin typeface="Cambria Math"/>
                                    </a:rPr>
                                  </m:ctrlPr>
                                </m:barPr>
                                <m:e>
                                  <m:r>
                                    <a:rPr lang="en-US" sz="5400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bar>
                            </m:den>
                          </m:f>
                        </m:e>
                      </m:box>
                    </m:oMath>
                  </m:oMathPara>
                </a14:m>
                <a:endParaRPr lang="en-US" sz="5400" dirty="0"/>
              </a:p>
              <a:p>
                <a:pPr algn="just"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algn="just" rtl="1"/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عنوان 1"/>
          <p:cNvSpPr>
            <a:spLocks noGrp="1"/>
          </p:cNvSpPr>
          <p:nvPr>
            <p:ph type="title"/>
          </p:nvPr>
        </p:nvSpPr>
        <p:spPr>
          <a:xfrm>
            <a:off x="541735" y="357188"/>
            <a:ext cx="8915400" cy="1143000"/>
          </a:xfrm>
        </p:spPr>
        <p:txBody>
          <a:bodyPr/>
          <a:lstStyle/>
          <a:p>
            <a:pPr algn="r" rtl="1"/>
            <a:r>
              <a:rPr lang="ar-SA" sz="3600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مثال عملي:</a:t>
            </a:r>
          </a:p>
        </p:txBody>
      </p:sp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4000" dirty="0"/>
              <a:t>توضح البيانات أدناه العائد على الاستثمار في أسهم </a:t>
            </a:r>
            <a:r>
              <a:rPr lang="ar-SA" sz="4000" dirty="0" smtClean="0"/>
              <a:t>شركة (ندى) خلال </a:t>
            </a:r>
            <a:r>
              <a:rPr lang="ar-SA" sz="4000" dirty="0"/>
              <a:t>الأربع سنوات من 2005 إلى 2008م. </a:t>
            </a:r>
            <a:endParaRPr lang="ar-SA" sz="4000" dirty="0" smtClean="0"/>
          </a:p>
          <a:p>
            <a:pPr marL="0" indent="0" algn="just" rtl="1"/>
            <a:r>
              <a:rPr lang="ar-SA" sz="4000" dirty="0" smtClean="0"/>
              <a:t>المطلوب:</a:t>
            </a:r>
          </a:p>
          <a:p>
            <a:pPr marL="0" indent="0" algn="just" rtl="1"/>
            <a:r>
              <a:rPr lang="ar-SA" sz="4000" dirty="0" smtClean="0"/>
              <a:t>حساب </a:t>
            </a:r>
            <a:r>
              <a:rPr lang="ar-SA" sz="4000" dirty="0"/>
              <a:t>متوسط العائد </a:t>
            </a:r>
            <a:r>
              <a:rPr lang="ar-SA" sz="4000" dirty="0" smtClean="0"/>
              <a:t>والتباين </a:t>
            </a:r>
            <a:r>
              <a:rPr lang="ar-SA" sz="4000" dirty="0"/>
              <a:t>والانحراف المعياري ومعامل الاختلاف لعائدات السهم.</a:t>
            </a:r>
            <a:endParaRPr lang="en-US" sz="4000" dirty="0"/>
          </a:p>
          <a:p>
            <a:pPr algn="just" rtl="1"/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38738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799525"/>
              </p:ext>
            </p:extLst>
          </p:nvPr>
        </p:nvGraphicFramePr>
        <p:xfrm>
          <a:off x="990600" y="1895475"/>
          <a:ext cx="7848600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Worksheet" r:id="rId4" imgW="3409888" imgH="1571670" progId="Excel.Sheet.12">
                  <p:embed/>
                </p:oleObj>
              </mc:Choice>
              <mc:Fallback>
                <p:oleObj name="Worksheet" r:id="rId4" imgW="3409888" imgH="1571670" progId="Excel.Sheet.12">
                  <p:embed/>
                  <p:pic>
                    <p:nvPicPr>
                      <p:cNvPr id="0" name="Content Placeholder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95475"/>
                        <a:ext cx="7848600" cy="337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>
                <a:cs typeface="PT Bold Heading" panose="02010400000000000000" pitchFamily="2" charset="-78"/>
              </a:rPr>
              <a:t>عوائد سهم شركة (ندى) للفترة 2005-2008</a:t>
            </a:r>
            <a:endParaRPr lang="ar-SA" sz="3200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49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خطوات حساب مقاييس الخطر</a:t>
            </a:r>
            <a:endParaRPr lang="ar-SA" sz="40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 algn="just" rtl="1">
                  <a:buAutoNum type="arabicParenR"/>
                </a:pPr>
                <a:r>
                  <a:rPr lang="ar-SA" sz="3400" dirty="0" smtClean="0">
                    <a:solidFill>
                      <a:schemeClr val="tx1"/>
                    </a:solidFill>
                  </a:rPr>
                  <a:t>نحسب متوسط العائد</a:t>
                </a:r>
              </a:p>
              <a:p>
                <a:pPr marL="514350" indent="-514350" algn="just" rtl="1">
                  <a:buAutoNum type="arabicParenR"/>
                </a:pPr>
                <a:r>
                  <a:rPr lang="ar-SA" sz="3400" dirty="0" smtClean="0">
                    <a:solidFill>
                      <a:schemeClr val="tx1"/>
                    </a:solidFill>
                  </a:rPr>
                  <a:t>نطرح متوسط العائد من العوائد السنوية لنحصل على (الانحرافات)</a:t>
                </a:r>
              </a:p>
              <a:p>
                <a:pPr marL="514350" indent="-514350" algn="just" rtl="1">
                  <a:buAutoNum type="arabicParenR"/>
                </a:pPr>
                <a:r>
                  <a:rPr lang="ar-SA" sz="3400" dirty="0" smtClean="0">
                    <a:solidFill>
                      <a:schemeClr val="tx1"/>
                    </a:solidFill>
                  </a:rPr>
                  <a:t>نقوم بتربيع الانحرافات المحسوبة في الخطوة (2)</a:t>
                </a:r>
              </a:p>
              <a:p>
                <a:pPr marL="514350" indent="-514350" algn="just" rtl="1">
                  <a:buAutoNum type="arabicParenR"/>
                </a:pPr>
                <a:r>
                  <a:rPr lang="ar-SA" sz="3400" dirty="0" smtClean="0">
                    <a:solidFill>
                      <a:schemeClr val="tx1"/>
                    </a:solidFill>
                  </a:rPr>
                  <a:t>نجمع مربعات الانحرافات (المحسوبة في الخطوة (3)، ونقسمها على عدد (</a:t>
                </a:r>
                <a14:m>
                  <m:oMath xmlns:m="http://schemas.openxmlformats.org/officeDocument/2006/math">
                    <m:r>
                      <a:rPr lang="en-US" sz="3400" i="1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  <m:r>
                      <a:rPr lang="en-US" sz="3400" i="1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n-US" sz="3400" i="1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ar-SA" sz="3400" dirty="0" smtClean="0">
                    <a:solidFill>
                      <a:schemeClr val="tx1"/>
                    </a:solidFill>
                  </a:rPr>
                  <a:t>) (أي عدد السنوات ناقصا واحد)</a:t>
                </a:r>
              </a:p>
              <a:p>
                <a:pPr marL="514350" indent="-514350" algn="just" rtl="1">
                  <a:buAutoNum type="arabicParenR"/>
                </a:pPr>
                <a:endParaRPr lang="ar-SA" sz="3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13" t="-2965" r="-266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6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200" dirty="0" smtClean="0">
                <a:cs typeface="PT Bold Heading" panose="02010400000000000000" pitchFamily="2" charset="-78"/>
              </a:rPr>
              <a:t>استخدام الجدول لحساب الخطر (التباين والانحراف المعياري)</a:t>
            </a:r>
            <a:endParaRPr lang="fr-FR" sz="3200" dirty="0">
              <a:cs typeface="PT Bold Heading" panose="0201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381001" y="1436688"/>
          <a:ext cx="9296400" cy="443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Worksheet" r:id="rId4" imgW="5619662" imgH="3152630" progId="Excel.Sheet.12">
                  <p:embed/>
                </p:oleObj>
              </mc:Choice>
              <mc:Fallback>
                <p:oleObj name="Worksheet" r:id="rId4" imgW="5619662" imgH="31526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1" y="1436688"/>
                        <a:ext cx="9296400" cy="443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800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cs typeface="PT Bold Heading" panose="02010400000000000000" pitchFamily="2" charset="-78"/>
              </a:rPr>
              <a:t>أولاً: </a:t>
            </a:r>
            <a:r>
              <a:rPr lang="ar-SA" sz="3600" dirty="0" smtClean="0">
                <a:cs typeface="PT Bold Heading" panose="02010400000000000000" pitchFamily="2" charset="-78"/>
              </a:rPr>
              <a:t>حساب </a:t>
            </a:r>
            <a:r>
              <a:rPr lang="ar-SA" sz="3600" dirty="0">
                <a:cs typeface="PT Bold Heading" panose="02010400000000000000" pitchFamily="2" charset="-78"/>
              </a:rPr>
              <a:t>متوسط </a:t>
            </a:r>
            <a:r>
              <a:rPr lang="ar-SA" sz="3600" dirty="0" smtClean="0">
                <a:cs typeface="PT Bold Heading" panose="02010400000000000000" pitchFamily="2" charset="-78"/>
              </a:rPr>
              <a:t>العائد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4400" b="0" i="1" smtClean="0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en-US" sz="4400" b="0" i="1" smtClean="0">
                              <a:latin typeface="Cambria Math"/>
                            </a:rPr>
                            <m:t>𝑅</m:t>
                          </m:r>
                        </m:e>
                      </m:bar>
                      <m:r>
                        <a:rPr lang="en-US" sz="4400" b="0" i="1" smtClean="0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4400" b="0" i="1" smtClean="0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4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400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box>
                      <m:nary>
                        <m:naryPr>
                          <m:chr m:val="∑"/>
                          <m:ctrlPr>
                            <a:rPr lang="en-US" sz="4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4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4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4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4400" b="0" i="1" smtClean="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0" dirty="0" smtClean="0"/>
              </a:p>
              <a:p>
                <a:endParaRPr lang="en-US" dirty="0" smtClean="0"/>
              </a:p>
              <a:p>
                <a:pPr algn="just" rtl="1"/>
                <a:r>
                  <a:rPr lang="ar-SA" dirty="0" smtClean="0"/>
                  <a:t>وبالتطبيق على المثال العملي، نجد: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>
                              <a:latin typeface="Cambria Math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</m:bar>
                      <m:r>
                        <a:rPr lang="en-US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SA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e>
                      </m:box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16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%+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%+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%+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%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12</m:t>
                      </m:r>
                      <m:r>
                        <a:rPr lang="en-US" b="0" i="1" smtClean="0">
                          <a:latin typeface="Cambria Math"/>
                        </a:rPr>
                        <m:t>%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18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cs typeface="PT Bold Heading" panose="02010400000000000000" pitchFamily="2" charset="-78"/>
              </a:rPr>
              <a:t>ثانياً</a:t>
            </a:r>
            <a:r>
              <a:rPr lang="ar-SA" sz="3600" dirty="0">
                <a:cs typeface="PT Bold Heading" panose="02010400000000000000" pitchFamily="2" charset="-78"/>
              </a:rPr>
              <a:t>: </a:t>
            </a:r>
            <a:r>
              <a:rPr lang="ar-SA" sz="3600" dirty="0" smtClean="0">
                <a:cs typeface="PT Bold Heading" panose="02010400000000000000" pitchFamily="2" charset="-78"/>
              </a:rPr>
              <a:t>حساب خطر الاستثمار في أسهم شركة (ندى)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dirty="0" smtClean="0"/>
              <a:t>سنقوم بحساب كل من: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smtClean="0"/>
              <a:t>التباين (</a:t>
            </a:r>
            <a:r>
              <a:rPr lang="en-US" sz="3600" dirty="0" smtClean="0"/>
              <a:t>Variance</a:t>
            </a:r>
            <a:r>
              <a:rPr lang="ar-SA" sz="3600" dirty="0" smtClean="0"/>
              <a:t>)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smtClean="0"/>
              <a:t>الانحراف المعياري (</a:t>
            </a:r>
            <a:r>
              <a:rPr lang="en-US" sz="3600" dirty="0" smtClean="0"/>
              <a:t>Standard Deviation</a:t>
            </a:r>
            <a:r>
              <a:rPr lang="ar-SA" sz="3600" dirty="0" smtClean="0"/>
              <a:t>)</a:t>
            </a:r>
          </a:p>
          <a:p>
            <a:pPr marL="742950" indent="-742950" algn="just" rtl="1">
              <a:buFont typeface="+mj-lt"/>
              <a:buAutoNum type="arabicPeriod"/>
            </a:pPr>
            <a:r>
              <a:rPr lang="ar-SA" sz="3600" dirty="0" smtClean="0"/>
              <a:t>معامل الاختلاف (</a:t>
            </a:r>
            <a:r>
              <a:rPr lang="en-US" sz="3600" dirty="0" err="1" smtClean="0"/>
              <a:t>Coef</a:t>
            </a:r>
            <a:r>
              <a:rPr lang="en-US" sz="3600" dirty="0" smtClean="0"/>
              <a:t>. Of Variation</a:t>
            </a:r>
            <a:r>
              <a:rPr lang="ar-SA" sz="360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5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3600" dirty="0" smtClean="0">
                <a:cs typeface="PT Bold Heading" panose="02010400000000000000" pitchFamily="2" charset="-78"/>
              </a:rPr>
              <a:t>التباين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/>
                        </a:rPr>
                        <m:t>𝑉𝑎𝑟</m:t>
                      </m:r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36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box>
                      <m:nary>
                        <m:naryPr>
                          <m:chr m:val="∑"/>
                          <m:ctrlPr>
                            <a:rPr lang="en-US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i="1">
                              <a:latin typeface="Cambria Math"/>
                            </a:rPr>
                            <m:t>𝑡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36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3600" i="1">
                              <a:latin typeface="Cambria Math"/>
                            </a:rPr>
                            <m:t>𝑡</m:t>
                          </m:r>
                          <m:r>
                            <a:rPr lang="en-US" sz="3600" i="1">
                              <a:latin typeface="Cambria Math"/>
                            </a:rPr>
                            <m:t>=</m:t>
                          </m:r>
                          <m:r>
                            <a:rPr lang="en-US" sz="36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3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3600" i="1">
                                  <a:latin typeface="Cambria Math"/>
                                </a:rPr>
                                <m:t>−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3600" i="1">
                                      <a:latin typeface="Cambria Math"/>
                                    </a:rPr>
                                  </m:ctrlPr>
                                </m:barPr>
                                <m:e>
                                  <m:r>
                                    <a:rPr lang="en-US" sz="3600" i="1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bar>
                              <m:r>
                                <a:rPr lang="en-US" sz="36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box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05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0025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4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rtl="1"/>
            <a:r>
              <a:rPr lang="ar-SA" sz="3600" dirty="0">
                <a:cs typeface="PT Bold Heading" panose="02010400000000000000" pitchFamily="2" charset="-78"/>
              </a:rPr>
              <a:t>الانحراف </a:t>
            </a:r>
            <a:r>
              <a:rPr lang="ar-SA" sz="3600" dirty="0" smtClean="0">
                <a:cs typeface="PT Bold Heading" panose="02010400000000000000" pitchFamily="2" charset="-78"/>
              </a:rPr>
              <a:t>المعياري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/>
                  <a:t>هو الجذر التربيعي للتباين، ويعتبر المقياس الأكثر مصداقية في </a:t>
                </a:r>
              </a:p>
              <a:p>
                <a:pPr algn="just" rtl="1"/>
                <a:r>
                  <a:rPr lang="ar-SA" dirty="0" smtClean="0"/>
                  <a:t>التعبير </a:t>
                </a:r>
                <a:r>
                  <a:rPr lang="ar-SA" dirty="0"/>
                  <a:t>عن </a:t>
                </a:r>
                <a:r>
                  <a:rPr lang="ar-SA" dirty="0" smtClean="0"/>
                  <a:t>المخاطرة:</a:t>
                </a:r>
              </a:p>
              <a:p>
                <a:pPr algn="just" rtl="1"/>
                <a:endParaRPr lang="ar-SA" dirty="0"/>
              </a:p>
              <a:p>
                <a:pPr algn="just" rtl="1">
                  <a:tabLst>
                    <a:tab pos="85725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𝑆𝑇𝐷𝐸𝑉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𝑉𝑎𝑟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pPr algn="just" rtl="1"/>
                <a:r>
                  <a:rPr lang="ar-SA" dirty="0" smtClean="0"/>
                  <a:t>ومن المثال السابق»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𝑆𝑇𝐷𝐸𝑉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a:rPr lang="en-US" i="1">
                              <a:latin typeface="Cambria Math"/>
                            </a:rPr>
                            <m:t>0025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050</m:t>
                      </m:r>
                    </m:oMath>
                  </m:oMathPara>
                </a14:m>
                <a:endParaRPr lang="en-US" dirty="0"/>
              </a:p>
              <a:p>
                <a:pPr algn="just" rtl="1"/>
                <a:endParaRPr lang="ar-SA" dirty="0"/>
              </a:p>
              <a:p>
                <a:pPr algn="just" rtl="1"/>
                <a:endParaRPr lang="fr-F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6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rtl="1"/>
            <a:r>
              <a:rPr lang="ar-SA" sz="3600" dirty="0">
                <a:cs typeface="PT Bold Heading" panose="02010400000000000000" pitchFamily="2" charset="-78"/>
              </a:rPr>
              <a:t>معامل </a:t>
            </a:r>
            <a:r>
              <a:rPr lang="ar-SA" sz="3600" dirty="0" smtClean="0">
                <a:cs typeface="PT Bold Heading" panose="02010400000000000000" pitchFamily="2" charset="-78"/>
              </a:rPr>
              <a:t>الاختلاف</a:t>
            </a:r>
            <a:endParaRPr lang="fr-FR" sz="3600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SA" dirty="0" smtClean="0">
                    <a:solidFill>
                      <a:schemeClr val="tx1"/>
                    </a:solidFill>
                  </a:rPr>
                  <a:t>هو </a:t>
                </a:r>
                <a:r>
                  <a:rPr lang="ar-SA" dirty="0">
                    <a:solidFill>
                      <a:schemeClr val="tx1"/>
                    </a:solidFill>
                  </a:rPr>
                  <a:t>حاصل قسمة الانحراف المعياري على متوسط </a:t>
                </a:r>
                <a:r>
                  <a:rPr lang="ar-SA" dirty="0" smtClean="0">
                    <a:solidFill>
                      <a:schemeClr val="tx1"/>
                    </a:solidFill>
                  </a:rPr>
                  <a:t>العائد</a:t>
                </a: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latin typeface="Cambria Math"/>
                        </a:rPr>
                        <m:t>𝐶𝑉</m:t>
                      </m:r>
                      <m:r>
                        <a:rPr lang="en-US" sz="54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5400" i="1" smtClean="0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5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54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num>
                            <m:den>
                              <m:bar>
                                <m:barPr>
                                  <m:pos m:val="top"/>
                                  <m:ctrlPr>
                                    <a:rPr lang="en-US" sz="5400" i="1" smtClean="0">
                                      <a:latin typeface="Cambria Math"/>
                                    </a:rPr>
                                  </m:ctrlPr>
                                </m:barPr>
                                <m:e>
                                  <m:r>
                                    <a:rPr lang="en-US" sz="5400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bar>
                            </m:den>
                          </m:f>
                        </m:e>
                      </m:box>
                    </m:oMath>
                  </m:oMathPara>
                </a14:m>
                <a:endParaRPr lang="en-US" sz="5400" dirty="0"/>
              </a:p>
              <a:p>
                <a:pPr algn="just" rtl="1"/>
                <a:r>
                  <a:rPr lang="ar-SA" dirty="0"/>
                  <a:t>ومن المثال السابق»</a:t>
                </a:r>
              </a:p>
              <a:p>
                <a:pPr algn="just"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latin typeface="Cambria Math"/>
                        </a:rPr>
                        <m:t>𝐶𝑉</m:t>
                      </m:r>
                      <m:r>
                        <a:rPr lang="en-US" sz="44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44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sz="4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4400" b="0" i="1" smtClean="0">
                                  <a:latin typeface="Cambria Math"/>
                                  <a:ea typeface="Cambria Math"/>
                                </a:rPr>
                                <m:t>05</m:t>
                              </m:r>
                            </m:num>
                            <m:den>
                              <m:r>
                                <a:rPr lang="en-US" sz="4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4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4400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en-US" sz="4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4400" b="0" i="1" smtClean="0">
                              <a:latin typeface="Cambria Math"/>
                            </a:rPr>
                            <m:t>42</m:t>
                          </m:r>
                        </m:e>
                      </m:box>
                    </m:oMath>
                  </m:oMathPara>
                </a14:m>
                <a:endParaRPr lang="en-US" sz="4400" dirty="0"/>
              </a:p>
              <a:p>
                <a:pPr algn="just"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algn="just" rtl="1"/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>
                <a:solidFill>
                  <a:srgbClr val="FF0000"/>
                </a:solidFill>
                <a:cs typeface="PT Bold Heading" panose="02010400000000000000" pitchFamily="2" charset="-78"/>
              </a:rPr>
              <a:t>قياس العائد والمخاطرة </a:t>
            </a:r>
            <a:r>
              <a:rPr lang="ar-SA" dirty="0" smtClean="0">
                <a:solidFill>
                  <a:srgbClr val="FF0000"/>
                </a:solidFill>
                <a:cs typeface="PT Bold Heading" panose="02010400000000000000" pitchFamily="2" charset="-78"/>
              </a:rPr>
              <a:t>انطلاقا من توقعات مستقبلية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chemeClr val="tx1"/>
                </a:solidFill>
              </a:rPr>
              <a:t>كما سبق ذكره في التمهيد، فإنه قد لا يتوفر لدى المحلل المالي (أو المستثمر) بيانات تاريخية عن الأصل (أو المشروع) (مثلا لحداثة الأصل كسهم تم إصداره حديثا)</a:t>
            </a:r>
          </a:p>
          <a:p>
            <a:pPr algn="just" rtl="1"/>
            <a:r>
              <a:rPr lang="ar-SA" sz="4000" dirty="0" smtClean="0">
                <a:solidFill>
                  <a:schemeClr val="tx1"/>
                </a:solidFill>
              </a:rPr>
              <a:t>في هذه الحالة يضع المستثمر تقديرا للعوائد وفق احتمالات معينة حسب الأوضاع الاقتصادية المستقبلية المتوقعة.</a:t>
            </a:r>
            <a:endParaRPr lang="ar-SA" sz="40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3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العائد المتوقع</a:t>
            </a:r>
            <a:endParaRPr lang="ar-SA" dirty="0"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3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3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600" dirty="0" smtClean="0"/>
                  <a:t>+…+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3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3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36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36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600" dirty="0">
                  <a:solidFill>
                    <a:srgbClr val="0000FF"/>
                  </a:solidFill>
                </a:endParaRPr>
              </a:p>
              <a:p>
                <a:pPr rtl="1"/>
                <a:endParaRPr lang="ar-SA" dirty="0" smtClean="0"/>
              </a:p>
              <a:p>
                <a:pPr rtl="1"/>
                <a:r>
                  <a:rPr lang="ar-SA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 smtClean="0"/>
                  <a:t>): العائد المتوقع للاستثمار في الحالة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ar-SA" dirty="0" smtClean="0"/>
                  <a:t>)</a:t>
                </a:r>
              </a:p>
              <a:p>
                <a:pPr rtl="1"/>
                <a:r>
                  <a:rPr lang="ar-SA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dirty="0" smtClean="0"/>
                  <a:t>): احتمال حدوث الحالة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ar-SA" dirty="0" smtClean="0"/>
                  <a:t>)</a:t>
                </a:r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9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المخاطرة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0"/>
            <a:ext cx="9029700" cy="45259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كما في حالة البيانات التاريخية، فإن مقاييس الخطر تتمثل في:</a:t>
            </a:r>
          </a:p>
          <a:p>
            <a:pPr marL="457200" indent="-457200" rtl="1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التباين</a:t>
            </a:r>
          </a:p>
          <a:p>
            <a:pPr marL="457200" indent="-457200" rtl="1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الانحراف المعياري</a:t>
            </a:r>
          </a:p>
          <a:p>
            <a:pPr marL="457200" indent="-457200" rtl="1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معامل الاختلاف.</a:t>
            </a:r>
          </a:p>
          <a:p>
            <a:pPr marL="0" indent="0" rtl="1"/>
            <a:r>
              <a:rPr lang="ar-SA" sz="3600" dirty="0" smtClean="0">
                <a:solidFill>
                  <a:schemeClr val="tx1"/>
                </a:solidFill>
              </a:rPr>
              <a:t>غير أن طريقة الحساب تختلف بين الحالتين (كما سيأتي شرحه)</a:t>
            </a:r>
          </a:p>
          <a:p>
            <a:pPr rtl="1"/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التباين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3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6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sz="36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3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36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3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  <a:p>
                <a:pPr rtl="1"/>
                <a:endParaRPr lang="ar-SA" dirty="0" smtClean="0">
                  <a:solidFill>
                    <a:schemeClr val="tx1"/>
                  </a:solidFill>
                </a:endParaRPr>
              </a:p>
              <a:p>
                <a:pPr rtl="1"/>
                <a:r>
                  <a:rPr lang="ar-SA" sz="2800" dirty="0" smtClean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ar-SA" sz="2800" dirty="0" smtClean="0">
                    <a:solidFill>
                      <a:schemeClr val="tx1"/>
                    </a:solidFill>
                  </a:rPr>
                  <a:t>): العائد المتوقع </a:t>
                </a:r>
              </a:p>
              <a:p>
                <a:pPr rtl="1"/>
                <a:r>
                  <a:rPr lang="ar-SA" sz="28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sz="2800" dirty="0">
                    <a:solidFill>
                      <a:schemeClr val="tx1"/>
                    </a:solidFill>
                  </a:rPr>
                  <a:t>): </a:t>
                </a:r>
                <a:r>
                  <a:rPr lang="ar-SA" sz="2800" dirty="0" smtClean="0">
                    <a:solidFill>
                      <a:schemeClr val="tx1"/>
                    </a:solidFill>
                  </a:rPr>
                  <a:t>القيم </a:t>
                </a:r>
                <a:r>
                  <a:rPr lang="ar-SA" sz="2800" dirty="0">
                    <a:solidFill>
                      <a:schemeClr val="tx1"/>
                    </a:solidFill>
                  </a:rPr>
                  <a:t>التي يمكن </a:t>
                </a:r>
                <a:r>
                  <a:rPr lang="ar-SA" sz="2800" dirty="0" smtClean="0">
                    <a:solidFill>
                      <a:schemeClr val="tx1"/>
                    </a:solidFill>
                  </a:rPr>
                  <a:t>أن </a:t>
                </a:r>
                <a:r>
                  <a:rPr lang="ar-SA" sz="2800" dirty="0">
                    <a:solidFill>
                      <a:schemeClr val="tx1"/>
                    </a:solidFill>
                  </a:rPr>
                  <a:t>يأخذها </a:t>
                </a:r>
                <a:r>
                  <a:rPr lang="ar-SA" sz="2800" dirty="0" smtClean="0">
                    <a:solidFill>
                      <a:schemeClr val="tx1"/>
                    </a:solidFill>
                  </a:rPr>
                  <a:t>العائد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rtl="1"/>
                <a:r>
                  <a:rPr lang="ar-SA" sz="28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SA" sz="2800" dirty="0">
                    <a:solidFill>
                      <a:schemeClr val="tx1"/>
                    </a:solidFill>
                  </a:rPr>
                  <a:t>): احتمالات حدوث كل قيمة من القيم الممكنة للعائد 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rtl="1"/>
                <a:r>
                  <a:rPr lang="ar-SA" sz="28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ar-SA" sz="2800" dirty="0">
                    <a:solidFill>
                      <a:schemeClr val="tx1"/>
                    </a:solidFill>
                  </a:rPr>
                  <a:t>): عدد النتائج أو الحالات </a:t>
                </a:r>
                <a:r>
                  <a:rPr lang="ar-SA" sz="2800" dirty="0" smtClean="0">
                    <a:solidFill>
                      <a:schemeClr val="tx1"/>
                    </a:solidFill>
                  </a:rPr>
                  <a:t>الممكنة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1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 rtl="1"/>
            <a:r>
              <a:rPr lang="ar-SA" sz="36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طريقة أخرى لفهم التباين (تعريفه)</a:t>
            </a:r>
            <a:endParaRPr lang="ar-SA" sz="36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</a:rPr>
              <a:t>تباين عوائد الأصل (أو خطر الاستثمار في الأصل)</a:t>
            </a:r>
          </a:p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</a:rPr>
              <a:t>هو مجموع مربعات انحرافات عوائد الأصل عن العائد المتوقع مرجحة باحتمالات حدوثها.</a:t>
            </a:r>
            <a:endParaRPr lang="ar-SA" sz="3600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4000" dirty="0">
                <a:solidFill>
                  <a:srgbClr val="0000FF"/>
                </a:solidFill>
                <a:cs typeface="PT Bold Heading" panose="02010400000000000000" pitchFamily="2" charset="-78"/>
              </a:rPr>
              <a:t>الانحراف المعياري</a:t>
            </a:r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: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>
                    <a:solidFill>
                      <a:schemeClr val="tx1"/>
                    </a:solidFill>
                  </a:rPr>
                  <a:t>هو الجذر التربيعي للتباين</a:t>
                </a:r>
              </a:p>
              <a:p>
                <a:endParaRPr lang="ar-SA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64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1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معامل الاختلاف: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ar-SA" dirty="0">
                          <a:solidFill>
                            <a:schemeClr val="tx1"/>
                          </a:solidFill>
                        </a:rPr>
                        <m:t>هو حاصل قسمة الانحراف المعياري على </m:t>
                      </m:r>
                      <m:r>
                        <m:rPr>
                          <m:nor/>
                        </m:rPr>
                        <a:rPr lang="ar-SA" b="0" i="0" dirty="0" smtClean="0">
                          <a:solidFill>
                            <a:schemeClr val="tx1"/>
                          </a:solidFill>
                        </a:rPr>
                        <m:t>العائد المتوقع</m:t>
                      </m:r>
                    </m:oMath>
                  </m:oMathPara>
                </a14:m>
                <a:endParaRPr lang="ar-SA" dirty="0">
                  <a:solidFill>
                    <a:schemeClr val="tx1"/>
                  </a:solidFill>
                </a:endParaRPr>
              </a:p>
              <a:p>
                <a:pPr algn="just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i="1">
                          <a:latin typeface="Cambria Math"/>
                        </a:rPr>
                        <m:t>𝐶𝑉</m:t>
                      </m:r>
                      <m:r>
                        <a:rPr lang="en-US" sz="80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80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8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80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num>
                            <m:den>
                              <m:r>
                                <a:rPr lang="en-US" sz="5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5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5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den>
                          </m:f>
                        </m:e>
                      </m:box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anose="02010400000000000000" pitchFamily="2" charset="-78"/>
              </a:rPr>
              <a:t>مثال تطبيقي: </a:t>
            </a:r>
            <a:endParaRPr lang="en-US" dirty="0"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>
          <a:xfrm>
            <a:off x="495300" y="1600201"/>
            <a:ext cx="8919062" cy="4525963"/>
          </a:xfrm>
        </p:spPr>
        <p:txBody>
          <a:bodyPr/>
          <a:lstStyle/>
          <a:p>
            <a:pPr marL="96838" indent="0" algn="just"/>
            <a:r>
              <a:rPr lang="ar-SA" sz="3600" dirty="0" smtClean="0">
                <a:solidFill>
                  <a:schemeClr val="tx1"/>
                </a:solidFill>
              </a:rPr>
              <a:t>يبين الجدول الموالي العائد المتوقع من سهم شركة (سابك) في ظل مجموعة من الأوضاع الاقتصادية المحتملة مع درجات احتمال حدوث كل حالة.</a:t>
            </a:r>
          </a:p>
          <a:p>
            <a:pPr algn="just"/>
            <a:r>
              <a:rPr lang="ar-SA" sz="3600" dirty="0" smtClean="0">
                <a:solidFill>
                  <a:schemeClr val="tx1"/>
                </a:solidFill>
              </a:rPr>
              <a:t>والمطلوب هو:</a:t>
            </a:r>
          </a:p>
          <a:p>
            <a:pPr marL="342900" indent="-457200" algn="just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حساب العائد المتوقع من الاستثمار في سهم شركة سابك.</a:t>
            </a:r>
          </a:p>
          <a:p>
            <a:pPr marL="342900" indent="-457200" algn="just">
              <a:buFontTx/>
              <a:buChar char="-"/>
            </a:pPr>
            <a:r>
              <a:rPr lang="ar-SA" sz="3600" dirty="0" smtClean="0">
                <a:solidFill>
                  <a:schemeClr val="tx1"/>
                </a:solidFill>
              </a:rPr>
              <a:t>حساب درجة الخطر من الاستثمار في سهم الشركة (التباين، الانحراف المعياري، معامل الاختلاف).</a:t>
            </a:r>
            <a:endParaRPr lang="ar-S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9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جدول يوضح الأوضاع الاقتصادية المتوقعة واحتمالات حدوثها ومعدل العائد المتوقع من السهم في كل حالة: </a:t>
            </a:r>
            <a:endParaRPr lang="en-US" sz="32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675757842"/>
              </p:ext>
            </p:extLst>
          </p:nvPr>
        </p:nvGraphicFramePr>
        <p:xfrm>
          <a:off x="990600" y="1941513"/>
          <a:ext cx="8077200" cy="346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Worksheet" r:id="rId4" imgW="3133778" imgH="1571660" progId="Excel.Sheet.12">
                  <p:embed/>
                </p:oleObj>
              </mc:Choice>
              <mc:Fallback>
                <p:oleObj name="Worksheet" r:id="rId4" imgW="3133778" imgH="15716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1941513"/>
                        <a:ext cx="8077200" cy="346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294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خطوات حساب مقاييس الخطر</a:t>
            </a:r>
            <a:endParaRPr lang="ar-SA" sz="4000" dirty="0">
              <a:solidFill>
                <a:schemeClr val="tx1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514350" indent="-514350" algn="just" rtl="1">
              <a:buAutoNum type="arabicParenR"/>
            </a:pPr>
            <a:r>
              <a:rPr lang="ar-SA" dirty="0" smtClean="0">
                <a:solidFill>
                  <a:schemeClr val="tx1"/>
                </a:solidFill>
              </a:rPr>
              <a:t>نحسب العائد المتوقع (مجموع العوائد المرجحة باحتمالات حدوثها))</a:t>
            </a:r>
          </a:p>
          <a:p>
            <a:pPr marL="514350" indent="-514350" algn="just" rtl="1">
              <a:buAutoNum type="arabicParenR"/>
            </a:pPr>
            <a:r>
              <a:rPr lang="ar-SA" dirty="0" smtClean="0">
                <a:solidFill>
                  <a:schemeClr val="tx1"/>
                </a:solidFill>
              </a:rPr>
              <a:t>نطرح العائد المتوقع من العوائد المتوقعة في كل حالة لنحصل على (الانحرافات)</a:t>
            </a:r>
          </a:p>
          <a:p>
            <a:pPr marL="514350" indent="-514350" algn="just" rtl="1">
              <a:buAutoNum type="arabicParenR"/>
            </a:pPr>
            <a:r>
              <a:rPr lang="ar-SA" dirty="0" smtClean="0">
                <a:solidFill>
                  <a:schemeClr val="tx1"/>
                </a:solidFill>
              </a:rPr>
              <a:t>نقوم بتربيع الانحرافات المحسوبة في الخطوة (2)</a:t>
            </a:r>
          </a:p>
          <a:p>
            <a:pPr marL="514350" indent="-514350" algn="just" rtl="1">
              <a:buAutoNum type="arabicParenR"/>
            </a:pPr>
            <a:r>
              <a:rPr lang="ar-SA" dirty="0" smtClean="0">
                <a:solidFill>
                  <a:schemeClr val="tx1"/>
                </a:solidFill>
              </a:rPr>
              <a:t>نضرب مربع الانحرافات (المحسوبة في الخطوة (3)) في الاحتمال (تسمى: مربع الانحرافات المرجحة)</a:t>
            </a:r>
          </a:p>
          <a:p>
            <a:pPr marL="514350" indent="-514350" algn="just" rtl="1">
              <a:buAutoNum type="arabicParenR"/>
            </a:pPr>
            <a:r>
              <a:rPr lang="ar-SA" dirty="0" smtClean="0">
                <a:solidFill>
                  <a:schemeClr val="tx1"/>
                </a:solidFill>
              </a:rPr>
              <a:t>نجمع مربعات الانحرافات المرجحة بالاحتمالات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0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حساب العائد المتوقع ومخاطر السهم (طريقة الجدول)</a:t>
            </a:r>
            <a:endParaRPr lang="en-US" sz="36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3" name="عنصر نائب للمحتوى 2"/>
          <p:cNvGraphicFramePr>
            <a:graphicFrameLocks noGrp="1" noChangeAspect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874422825"/>
              </p:ext>
            </p:extLst>
          </p:nvPr>
        </p:nvGraphicFramePr>
        <p:xfrm>
          <a:off x="228600" y="1890713"/>
          <a:ext cx="9448800" cy="382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Worksheet" r:id="rId4" imgW="6505575" imgH="2504902" progId="Excel.Sheet.12">
                  <p:embed/>
                </p:oleObj>
              </mc:Choice>
              <mc:Fallback>
                <p:oleObj name="Worksheet" r:id="rId4" imgW="6505575" imgH="250490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1890713"/>
                        <a:ext cx="9448800" cy="3824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896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إيجاد العائد </a:t>
            </a:r>
            <a:r>
              <a:rPr lang="ar-SA" sz="3600" dirty="0">
                <a:solidFill>
                  <a:srgbClr val="008000"/>
                </a:solidFill>
                <a:cs typeface="PT Bold Heading" panose="02010400000000000000" pitchFamily="2" charset="-78"/>
              </a:rPr>
              <a:t>المتوقع </a:t>
            </a:r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(حسابيا)</a:t>
            </a:r>
            <a:endParaRPr lang="ar-SA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</p:spPr>
            <p:txBody>
              <a:bodyPr/>
              <a:lstStyle/>
              <a:p>
                <a:pPr algn="l"/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4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4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4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4000" dirty="0"/>
                  <a:t>+…+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40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4000" dirty="0" smtClean="0"/>
              </a:p>
              <a:p>
                <a:pPr algn="l"/>
                <a:endParaRPr lang="en-US" sz="4000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4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4000" dirty="0"/>
                  <a:t>+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4000" dirty="0" smtClean="0"/>
              </a:p>
              <a:p>
                <a:pPr algn="l"/>
                <a:endParaRPr lang="en-US" sz="4000" dirty="0"/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4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sz="4000" dirty="0"/>
              </a:p>
              <a:p>
                <a:pPr algn="l"/>
                <a:endParaRPr lang="ar-SA" sz="40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  <a:blipFill rotWithShape="0">
                <a:blip r:embed="rId2"/>
                <a:stretch>
                  <a:fillRect t="-188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solidFill>
                  <a:srgbClr val="008000"/>
                </a:solidFill>
                <a:cs typeface="PT Bold Heading" panose="02010400000000000000" pitchFamily="2" charset="-78"/>
              </a:rPr>
              <a:t>حساب </a:t>
            </a:r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التباين</a:t>
            </a:r>
            <a:endParaRPr lang="ar-SA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</p:spPr>
            <p:txBody>
              <a:bodyPr/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3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36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sz="36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36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600" dirty="0"/>
              </a:p>
              <a:p>
                <a:pPr marL="0" indent="0" algn="just"/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pPr marL="0" indent="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04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l"/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pPr marL="0" indent="0"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01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solidFill>
                  <a:srgbClr val="008000"/>
                </a:solidFill>
                <a:cs typeface="PT Bold Heading" panose="02010400000000000000" pitchFamily="2" charset="-78"/>
              </a:rPr>
              <a:t>حساب </a:t>
            </a:r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الانحراف المعياري</a:t>
            </a:r>
            <a:endParaRPr lang="ar-SA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</p:spPr>
            <p:txBody>
              <a:bodyPr/>
              <a:lstStyle/>
              <a:p>
                <a:pPr indent="1905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600" dirty="0"/>
              </a:p>
              <a:p>
                <a:pPr indent="19050" algn="l"/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01</m:t>
                          </m:r>
                          <m:r>
                            <m:rPr>
                              <m:nor/>
                            </m:rPr>
                            <a:rPr lang="ar-SA" sz="28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sz="2800" b="0" dirty="0" smtClean="0"/>
              </a:p>
              <a:p>
                <a:pPr algn="l"/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034</m:t>
                      </m:r>
                    </m:oMath>
                  </m:oMathPara>
                </a14:m>
                <a:endParaRPr lang="ar-SA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89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dirty="0">
                <a:solidFill>
                  <a:srgbClr val="008000"/>
                </a:solidFill>
                <a:cs typeface="PT Bold Heading" panose="02010400000000000000" pitchFamily="2" charset="-78"/>
              </a:rPr>
              <a:t>حساب </a:t>
            </a:r>
            <a:r>
              <a:rPr lang="ar-SA" sz="36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معامل الاختلاف</a:t>
            </a:r>
            <a:endParaRPr lang="ar-SA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</p:spPr>
            <p:txBody>
              <a:bodyPr/>
              <a:lstStyle/>
              <a:p>
                <a:pPr indent="1905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 smtClean="0">
                          <a:latin typeface="Cambria Math"/>
                        </a:rPr>
                        <m:t>𝐶𝑉</m:t>
                      </m:r>
                      <m:r>
                        <a:rPr lang="en-US" sz="4000" i="1" smtClean="0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40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4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num>
                            <m:den>
                              <m:r>
                                <a:rPr lang="en-US" sz="4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4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den>
                          </m:f>
                        </m:e>
                      </m:box>
                    </m:oMath>
                  </m:oMathPara>
                </a14:m>
                <a:endParaRPr lang="en-US" sz="4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/>
                <a:endParaRPr lang="en-US" sz="4000" b="0" dirty="0" smtClean="0"/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>
                          <a:latin typeface="Cambria Math"/>
                        </a:rPr>
                        <m:t>𝐶𝑉</m:t>
                      </m:r>
                      <m:r>
                        <a:rPr lang="en-US" sz="4000" i="1">
                          <a:latin typeface="Cambria Math"/>
                        </a:rPr>
                        <m:t>=</m:t>
                      </m:r>
                      <m:box>
                        <m:boxPr>
                          <m:ctrlPr>
                            <a:rPr lang="en-US" sz="4000" i="1"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type m:val="lin"/>
                              <m:ctrlPr>
                                <a:rPr lang="en-US" sz="4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034</m:t>
                              </m:r>
                              <m:r>
                                <m:rPr>
                                  <m:nor/>
                                </m:rPr>
                                <a:rPr lang="ar-SA" sz="4000" dirty="0"/>
                                <m:t> </m:t>
                              </m:r>
                            </m:num>
                            <m:den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4000" b="0" dirty="0" smtClean="0"/>
              </a:p>
              <a:p>
                <a:pPr algn="l"/>
                <a:endParaRPr lang="en-US" sz="4000" b="0" dirty="0" smtClean="0"/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>
                          <a:latin typeface="Cambria Math"/>
                        </a:rPr>
                        <m:t>𝐶𝑉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4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9296400" cy="452596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9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ملاحظة ختامية مهمة</a:t>
            </a:r>
            <a:endParaRPr lang="ar-SA" sz="40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pPr marL="0" indent="0" algn="just" rtl="1"/>
            <a:r>
              <a:rPr lang="ar-SA" dirty="0" smtClean="0">
                <a:solidFill>
                  <a:schemeClr val="tx1"/>
                </a:solidFill>
              </a:rPr>
              <a:t>إذا كان لدينا مشروعان استثماريان، ونرغب في المفاضلة بينهما، فإننا نواجه الحالات التالية: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إذا تساوى المشروعان في العائد، فإنه يتم تفضيل المشروع ذو الخطر الأدنى (تباين وانحراف معياري أقل).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إذا تساوى المشروعان في درجة الخطر، يتم تفضيل المشروع ذو العائد الأعلى.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dirty="0" smtClean="0">
                <a:solidFill>
                  <a:schemeClr val="tx1"/>
                </a:solidFill>
              </a:rPr>
              <a:t>إذا كان أحد المشروعين أكبر في عائده وفي درجة خطره، فإنه يتم التفضيل بينهما على أساس معامل الاختلاف (</a:t>
            </a:r>
            <a:r>
              <a:rPr lang="en-US" dirty="0" smtClean="0">
                <a:solidFill>
                  <a:schemeClr val="tx1"/>
                </a:solidFill>
              </a:rPr>
              <a:t>COVAR</a:t>
            </a:r>
            <a:r>
              <a:rPr lang="ar-SA" dirty="0" smtClean="0">
                <a:solidFill>
                  <a:schemeClr val="tx1"/>
                </a:solidFill>
              </a:rPr>
              <a:t>)، بحيث نفضل المشروع ذو معامل الاختلاف الأقل.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عبد الكريم">
      <a:majorFont>
        <a:latin typeface="Monotype Koufi"/>
        <a:ea typeface=""/>
        <a:cs typeface="PT Bold Heading"/>
      </a:majorFont>
      <a:minorFont>
        <a:latin typeface="Traditional Arabic"/>
        <a:ea typeface=""/>
        <a:cs typeface="Traditional Arab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</TotalTime>
  <Words>1441</Words>
  <Application>Microsoft Office PowerPoint</Application>
  <PresentationFormat>A4 Paper (210x297 mm)</PresentationFormat>
  <Paragraphs>211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فورم لكلية ادارة الاعمال</vt:lpstr>
      <vt:lpstr>Worksheet</vt:lpstr>
      <vt:lpstr>         ر رلالرااااااااااااااالا</vt:lpstr>
      <vt:lpstr>المحاضرة الثانية</vt:lpstr>
      <vt:lpstr>أهداف الدرس</vt:lpstr>
      <vt:lpstr>مخطط الدرس</vt:lpstr>
      <vt:lpstr>تقديم</vt:lpstr>
      <vt:lpstr>قياس العائد والمخاطرة باستخدام البيانات التاريخية</vt:lpstr>
      <vt:lpstr>متوسط العائد</vt:lpstr>
      <vt:lpstr>مقاييس الخطر </vt:lpstr>
      <vt:lpstr>التباين</vt:lpstr>
      <vt:lpstr>الانحراف المعياري</vt:lpstr>
      <vt:lpstr>معامل الاختلاف</vt:lpstr>
      <vt:lpstr>مثال عملي:</vt:lpstr>
      <vt:lpstr>عوائد سهم شركة (ندى) للفترة 2005-2008</vt:lpstr>
      <vt:lpstr>خطوات حساب مقاييس الخطر</vt:lpstr>
      <vt:lpstr>استخدام الجدول لحساب الخطر (التباين والانحراف المعياري)</vt:lpstr>
      <vt:lpstr>أولاً: حساب متوسط العائد</vt:lpstr>
      <vt:lpstr>ثانياً: حساب خطر الاستثمار في أسهم شركة (ندى)</vt:lpstr>
      <vt:lpstr>التباين</vt:lpstr>
      <vt:lpstr>الانحراف المعياري</vt:lpstr>
      <vt:lpstr>معامل الاختلاف</vt:lpstr>
      <vt:lpstr>قياس العائد والمخاطرة انطلاقا من توقعات مستقبلية</vt:lpstr>
      <vt:lpstr>PowerPoint Presentation</vt:lpstr>
      <vt:lpstr>العائد المتوقع</vt:lpstr>
      <vt:lpstr>المخاطرة</vt:lpstr>
      <vt:lpstr>التباين</vt:lpstr>
      <vt:lpstr>طريقة أخرى لفهم التباين (تعريفه)</vt:lpstr>
      <vt:lpstr>الانحراف المعياري:</vt:lpstr>
      <vt:lpstr>معامل الاختلاف:</vt:lpstr>
      <vt:lpstr>مثال تطبيقي: </vt:lpstr>
      <vt:lpstr>جدول يوضح الأوضاع الاقتصادية المتوقعة واحتمالات حدوثها ومعدل العائد المتوقع من السهم في كل حالة: </vt:lpstr>
      <vt:lpstr>خطوات حساب مقاييس الخطر</vt:lpstr>
      <vt:lpstr>حساب العائد المتوقع ومخاطر السهم (طريقة الجدول)</vt:lpstr>
      <vt:lpstr>إيجاد العائد المتوقع (حسابيا)</vt:lpstr>
      <vt:lpstr>حساب التباين</vt:lpstr>
      <vt:lpstr>حساب الانحراف المعياري</vt:lpstr>
      <vt:lpstr>حساب معامل الاختلاف</vt:lpstr>
      <vt:lpstr>ملاحظة ختامية مهمة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Abdelkrim  Guenoouz</cp:lastModifiedBy>
  <cp:revision>82</cp:revision>
  <dcterms:created xsi:type="dcterms:W3CDTF">2014-02-17T09:52:20Z</dcterms:created>
  <dcterms:modified xsi:type="dcterms:W3CDTF">2015-09-06T06:09:49Z</dcterms:modified>
</cp:coreProperties>
</file>