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0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40" r:id="rId2"/>
    <p:sldId id="310" r:id="rId3"/>
    <p:sldId id="410" r:id="rId4"/>
    <p:sldId id="336" r:id="rId5"/>
    <p:sldId id="330" r:id="rId6"/>
    <p:sldId id="333" r:id="rId7"/>
    <p:sldId id="313" r:id="rId8"/>
    <p:sldId id="335" r:id="rId9"/>
    <p:sldId id="315" r:id="rId10"/>
    <p:sldId id="338" r:id="rId11"/>
    <p:sldId id="316" r:id="rId12"/>
    <p:sldId id="317" r:id="rId13"/>
    <p:sldId id="337" r:id="rId14"/>
    <p:sldId id="339" r:id="rId15"/>
    <p:sldId id="334" r:id="rId16"/>
    <p:sldId id="319" r:id="rId17"/>
    <p:sldId id="320" r:id="rId18"/>
    <p:sldId id="321" r:id="rId19"/>
    <p:sldId id="341" r:id="rId20"/>
    <p:sldId id="322" r:id="rId21"/>
    <p:sldId id="345" r:id="rId22"/>
    <p:sldId id="346" r:id="rId23"/>
    <p:sldId id="344" r:id="rId24"/>
    <p:sldId id="347" r:id="rId25"/>
    <p:sldId id="349" r:id="rId26"/>
    <p:sldId id="380" r:id="rId27"/>
    <p:sldId id="412" r:id="rId28"/>
    <p:sldId id="411" r:id="rId29"/>
    <p:sldId id="385" r:id="rId30"/>
    <p:sldId id="386" r:id="rId31"/>
    <p:sldId id="354" r:id="rId32"/>
    <p:sldId id="355" r:id="rId33"/>
    <p:sldId id="387" r:id="rId34"/>
    <p:sldId id="356" r:id="rId35"/>
    <p:sldId id="389" r:id="rId36"/>
    <p:sldId id="390" r:id="rId37"/>
    <p:sldId id="391" r:id="rId38"/>
    <p:sldId id="366" r:id="rId39"/>
    <p:sldId id="394" r:id="rId40"/>
    <p:sldId id="393" r:id="rId41"/>
    <p:sldId id="395" r:id="rId42"/>
    <p:sldId id="396" r:id="rId43"/>
    <p:sldId id="404" r:id="rId44"/>
    <p:sldId id="392" r:id="rId45"/>
    <p:sldId id="397" r:id="rId46"/>
    <p:sldId id="398" r:id="rId47"/>
    <p:sldId id="400" r:id="rId48"/>
    <p:sldId id="401" r:id="rId49"/>
    <p:sldId id="402" r:id="rId50"/>
    <p:sldId id="403" r:id="rId51"/>
    <p:sldId id="405" r:id="rId52"/>
    <p:sldId id="406" r:id="rId53"/>
    <p:sldId id="407" r:id="rId54"/>
    <p:sldId id="409" r:id="rId55"/>
    <p:sldId id="408" r:id="rId56"/>
    <p:sldId id="376" r:id="rId57"/>
    <p:sldId id="266" r:id="rId5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008000"/>
    <a:srgbClr val="CCCCFF"/>
    <a:srgbClr val="CCFFCC"/>
    <a:srgbClr val="FF3300"/>
    <a:srgbClr val="013E36"/>
    <a:srgbClr val="D9791B"/>
    <a:srgbClr val="AB1A25"/>
    <a:srgbClr val="002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2" autoAdjust="0"/>
    <p:restoredTop sz="94664" autoAdjust="0"/>
  </p:normalViewPr>
  <p:slideViewPr>
    <p:cSldViewPr>
      <p:cViewPr>
        <p:scale>
          <a:sx n="60" d="100"/>
          <a:sy n="60" d="100"/>
        </p:scale>
        <p:origin x="1272" y="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0.png"/><Relationship Id="rId1" Type="http://schemas.openxmlformats.org/officeDocument/2006/relationships/image" Target="../media/image240.png"/><Relationship Id="rId4" Type="http://schemas.openxmlformats.org/officeDocument/2006/relationships/image" Target="../media/image27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BFC64D-63E5-4204-B187-1D9E76FF33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EAB256EC-61DE-4727-8ECD-FE62F9D453CD}">
      <dgm:prSet phldrT="[نص]"/>
      <dgm:spPr/>
      <dgm:t>
        <a:bodyPr/>
        <a:lstStyle/>
        <a:p>
          <a:pPr rtl="1"/>
          <a:r>
            <a:rPr lang="ar-SA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العائد والخطر</a:t>
          </a:r>
          <a:endParaRPr lang="ar-SA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C70F540E-8EB1-4C92-997F-6FED0F3A6341}" type="par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1D013F7-24D3-4B42-AE93-F7BF4F1EC6BD}" type="sib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BDC89A9-2E65-4776-83C3-2FD352712F3A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0" dirty="0" smtClean="0">
              <a:solidFill>
                <a:srgbClr val="0000FF"/>
              </a:solidFill>
              <a:cs typeface="PT Bold Heading" panose="02010400000000000000" pitchFamily="2" charset="-78"/>
            </a:rPr>
            <a:t>أصل واحد (</a:t>
          </a:r>
          <a:r>
            <a:rPr lang="ar-SA" sz="2000" b="0" dirty="0" smtClean="0">
              <a:solidFill>
                <a:srgbClr val="0000FF"/>
              </a:solidFill>
              <a:cs typeface="PT Bold Heading" panose="02010400000000000000" pitchFamily="2" charset="-78"/>
            </a:rPr>
            <a:t>الدرس السابق</a:t>
          </a:r>
          <a:r>
            <a:rPr lang="ar-SA" sz="2400" b="0" dirty="0" smtClean="0">
              <a:solidFill>
                <a:srgbClr val="0000FF"/>
              </a:solidFill>
              <a:cs typeface="PT Bold Heading" panose="02010400000000000000" pitchFamily="2" charset="-78"/>
            </a:rPr>
            <a:t>)</a:t>
          </a:r>
          <a:endParaRPr lang="ar-SA" sz="2400" b="0" dirty="0">
            <a:solidFill>
              <a:srgbClr val="0000FF"/>
            </a:solidFill>
            <a:cs typeface="PT Bold Heading" panose="02010400000000000000" pitchFamily="2" charset="-78"/>
          </a:endParaRPr>
        </a:p>
      </dgm:t>
    </dgm:pt>
    <dgm:pt modelId="{3947438E-A859-4C0C-87E8-ABE8D1E0900E}" type="par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5C39319C-8B56-44A6-9770-4C243C3E428E}" type="sib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68951D9-2AFE-49CB-9367-35BF5D4616C6}">
      <dgm:prSet phldrT="[نص]" custT="1"/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محفظة استثمارية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7526884-3AA8-448B-8D8C-A1FB72CCAFC1}" type="parTrans" cxnId="{FCD255BA-AC1B-4552-8AE5-C29CF5C730B5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A550CD0-CE00-4DA4-B720-2ADA37BC739F}" type="sibTrans" cxnId="{FCD255BA-AC1B-4552-8AE5-C29CF5C730B5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DF504B76-B598-4322-BE33-6CD70947777F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نظرية المحفظة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62C28A9-2611-47CB-9BAC-5492D0D87FDB}" type="parTrans" cxnId="{87B3AE9B-CD0A-4634-9D7F-1B217B137319}">
      <dgm:prSet/>
      <dgm:spPr/>
      <dgm:t>
        <a:bodyPr/>
        <a:lstStyle/>
        <a:p>
          <a:endParaRPr lang="fr-FR"/>
        </a:p>
      </dgm:t>
    </dgm:pt>
    <dgm:pt modelId="{7649A8AB-6196-4FF9-8D59-E90CA4F5AA65}" type="sibTrans" cxnId="{87B3AE9B-CD0A-4634-9D7F-1B217B137319}">
      <dgm:prSet/>
      <dgm:spPr/>
      <dgm:t>
        <a:bodyPr/>
        <a:lstStyle/>
        <a:p>
          <a:endParaRPr lang="fr-FR"/>
        </a:p>
      </dgm:t>
    </dgm:pt>
    <dgm:pt modelId="{51ED3003-2DBE-48E0-B1F3-73DA0B0867E5}">
      <dgm:prSet custT="1"/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نموذج تسعير الأصول الرأسمالية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C9615B2A-ABC3-4502-A665-5B92AEF58B13}" type="parTrans" cxnId="{D74799F2-3255-4B42-AC2F-9B0077C82398}">
      <dgm:prSet/>
      <dgm:spPr/>
      <dgm:t>
        <a:bodyPr/>
        <a:lstStyle/>
        <a:p>
          <a:endParaRPr lang="fr-FR"/>
        </a:p>
      </dgm:t>
    </dgm:pt>
    <dgm:pt modelId="{B1FE03D2-214C-4332-89B7-1F28E3F7808A}" type="sibTrans" cxnId="{D74799F2-3255-4B42-AC2F-9B0077C82398}">
      <dgm:prSet/>
      <dgm:spPr/>
      <dgm:t>
        <a:bodyPr/>
        <a:lstStyle/>
        <a:p>
          <a:endParaRPr lang="fr-FR"/>
        </a:p>
      </dgm:t>
    </dgm:pt>
    <dgm:pt modelId="{E037E6E3-8BAA-4E60-81E3-B8B6C2CA2940}">
      <dgm:prSet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بيتا أصل مالي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79D1F4F6-CA66-47F5-B4B7-35A19E14976D}" type="parTrans" cxnId="{8C5E2902-42AD-4718-97DB-11703F10E69F}">
      <dgm:prSet/>
      <dgm:spPr/>
      <dgm:t>
        <a:bodyPr/>
        <a:lstStyle/>
        <a:p>
          <a:endParaRPr lang="en-US"/>
        </a:p>
      </dgm:t>
    </dgm:pt>
    <dgm:pt modelId="{C9D5B401-AACE-4C65-AE6B-7B40733E4BB1}" type="sibTrans" cxnId="{8C5E2902-42AD-4718-97DB-11703F10E69F}">
      <dgm:prSet/>
      <dgm:spPr/>
      <dgm:t>
        <a:bodyPr/>
        <a:lstStyle/>
        <a:p>
          <a:endParaRPr lang="en-US"/>
        </a:p>
      </dgm:t>
    </dgm:pt>
    <dgm:pt modelId="{3C0AC6BB-B44A-4E77-AC29-44BFECA450BA}">
      <dgm:prSet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بيتا لمحفظة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0DF555B2-54F1-4408-A47B-B0AC16294E38}" type="parTrans" cxnId="{BACEBA09-8273-421B-A741-547134932E58}">
      <dgm:prSet/>
      <dgm:spPr/>
      <dgm:t>
        <a:bodyPr/>
        <a:lstStyle/>
        <a:p>
          <a:endParaRPr lang="en-US"/>
        </a:p>
      </dgm:t>
    </dgm:pt>
    <dgm:pt modelId="{25898BB6-A3F9-4553-B9A0-3F4599237E3D}" type="sibTrans" cxnId="{BACEBA09-8273-421B-A741-547134932E58}">
      <dgm:prSet/>
      <dgm:spPr/>
      <dgm:t>
        <a:bodyPr/>
        <a:lstStyle/>
        <a:p>
          <a:endParaRPr lang="en-US"/>
        </a:p>
      </dgm:t>
    </dgm:pt>
    <dgm:pt modelId="{A406B4E3-2753-46E4-A7B7-C07BC7B0F6D8}" type="pres">
      <dgm:prSet presAssocID="{68BFC64D-63E5-4204-B187-1D9E76FF33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907BCCD-3828-4130-88EA-CAC69B282DBD}" type="pres">
      <dgm:prSet presAssocID="{EAB256EC-61DE-4727-8ECD-FE62F9D453CD}" presName="root1" presStyleCnt="0"/>
      <dgm:spPr/>
    </dgm:pt>
    <dgm:pt modelId="{D64F324C-F74C-4CDA-A1D6-A9A4FB4CDC2B}" type="pres">
      <dgm:prSet presAssocID="{EAB256EC-61DE-4727-8ECD-FE62F9D453C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21DE95B-B8F8-4E1C-A954-D2C87B822B4E}" type="pres">
      <dgm:prSet presAssocID="{EAB256EC-61DE-4727-8ECD-FE62F9D453CD}" presName="level2hierChild" presStyleCnt="0"/>
      <dgm:spPr/>
    </dgm:pt>
    <dgm:pt modelId="{8DE0784C-D507-4382-B7D3-49DF7B176EBD}" type="pres">
      <dgm:prSet presAssocID="{3947438E-A859-4C0C-87E8-ABE8D1E0900E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CE28465-F8DD-4B73-8688-5C415E672B90}" type="pres">
      <dgm:prSet presAssocID="{3947438E-A859-4C0C-87E8-ABE8D1E0900E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B7B789C3-ADE9-45BC-B2F0-8013C9BF29AE}" type="pres">
      <dgm:prSet presAssocID="{1BDC89A9-2E65-4776-83C3-2FD352712F3A}" presName="root2" presStyleCnt="0"/>
      <dgm:spPr/>
    </dgm:pt>
    <dgm:pt modelId="{6FFF57FD-7230-4B72-9AC4-8EC6707D5B04}" type="pres">
      <dgm:prSet presAssocID="{1BDC89A9-2E65-4776-83C3-2FD352712F3A}" presName="LevelTwoTextNode" presStyleLbl="node2" presStyleIdx="0" presStyleCnt="2" custScaleX="75819" custScaleY="126394" custLinFactY="-74216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43AC98-6BAA-447B-BAB1-D4D8D3851B99}" type="pres">
      <dgm:prSet presAssocID="{1BDC89A9-2E65-4776-83C3-2FD352712F3A}" presName="level3hierChild" presStyleCnt="0"/>
      <dgm:spPr/>
    </dgm:pt>
    <dgm:pt modelId="{7BB8FE27-A474-4457-8949-DED4FF9D9CD2}" type="pres">
      <dgm:prSet presAssocID="{17526884-3AA8-448B-8D8C-A1FB72CCAFC1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77689FC3-92EB-4D4B-9E2B-9ECAE6DBCB3D}" type="pres">
      <dgm:prSet presAssocID="{17526884-3AA8-448B-8D8C-A1FB72CCAFC1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E3615462-D56E-48BE-8D0E-03985FC40B31}" type="pres">
      <dgm:prSet presAssocID="{168951D9-2AFE-49CB-9367-35BF5D4616C6}" presName="root2" presStyleCnt="0"/>
      <dgm:spPr/>
    </dgm:pt>
    <dgm:pt modelId="{C75D27B9-B498-4ABB-8C42-DE9417FA08C3}" type="pres">
      <dgm:prSet presAssocID="{168951D9-2AFE-49CB-9367-35BF5D4616C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F041CF-D501-4381-A76D-AE02919EE015}" type="pres">
      <dgm:prSet presAssocID="{168951D9-2AFE-49CB-9367-35BF5D4616C6}" presName="level3hierChild" presStyleCnt="0"/>
      <dgm:spPr/>
    </dgm:pt>
    <dgm:pt modelId="{6CC28294-D06D-4DFA-8A25-8F48790EAE0C}" type="pres">
      <dgm:prSet presAssocID="{262C28A9-2611-47CB-9BAC-5492D0D87FDB}" presName="conn2-1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52B33BF3-A265-4F84-82BC-880810158E14}" type="pres">
      <dgm:prSet presAssocID="{262C28A9-2611-47CB-9BAC-5492D0D87FDB}" presName="connTx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77544024-9AE7-47DC-BAA6-18D53B3B56F2}" type="pres">
      <dgm:prSet presAssocID="{DF504B76-B598-4322-BE33-6CD70947777F}" presName="root2" presStyleCnt="0"/>
      <dgm:spPr/>
    </dgm:pt>
    <dgm:pt modelId="{8F092968-AA80-43A0-A264-A6FD867C9691}" type="pres">
      <dgm:prSet presAssocID="{DF504B76-B598-4322-BE33-6CD70947777F}" presName="LevelTwoTextNode" presStyleLbl="node3" presStyleIdx="0" presStyleCnt="2" custScaleY="18117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57A014B-0319-45FE-B16F-1D351E2CEA9B}" type="pres">
      <dgm:prSet presAssocID="{DF504B76-B598-4322-BE33-6CD70947777F}" presName="level3hierChild" presStyleCnt="0"/>
      <dgm:spPr/>
    </dgm:pt>
    <dgm:pt modelId="{2178AE01-1BAB-4C1E-9FD3-4BE2CB6E1202}" type="pres">
      <dgm:prSet presAssocID="{C9615B2A-ABC3-4502-A665-5B92AEF58B13}" presName="conn2-1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AB41637C-CF00-4598-B0B7-F989CBD2CEA6}" type="pres">
      <dgm:prSet presAssocID="{C9615B2A-ABC3-4502-A665-5B92AEF58B13}" presName="connTx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AD80D1C9-3DB7-4988-BCA7-A3DE64368C87}" type="pres">
      <dgm:prSet presAssocID="{51ED3003-2DBE-48E0-B1F3-73DA0B0867E5}" presName="root2" presStyleCnt="0"/>
      <dgm:spPr/>
    </dgm:pt>
    <dgm:pt modelId="{8B4C3356-DB4A-4723-990E-1C317BF2A968}" type="pres">
      <dgm:prSet presAssocID="{51ED3003-2DBE-48E0-B1F3-73DA0B0867E5}" presName="LevelTwoTextNode" presStyleLbl="node3" presStyleIdx="1" presStyleCnt="2" custScaleY="18117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435EABC-BF9E-432D-9A1B-DAFDA0BFB7BC}" type="pres">
      <dgm:prSet presAssocID="{51ED3003-2DBE-48E0-B1F3-73DA0B0867E5}" presName="level3hierChild" presStyleCnt="0"/>
      <dgm:spPr/>
    </dgm:pt>
    <dgm:pt modelId="{D02E1B81-4ED7-4AA8-87F3-62FAE46E9107}" type="pres">
      <dgm:prSet presAssocID="{79D1F4F6-CA66-47F5-B4B7-35A19E14976D}" presName="conn2-1" presStyleLbl="parChTrans1D4" presStyleIdx="0" presStyleCnt="2"/>
      <dgm:spPr/>
      <dgm:t>
        <a:bodyPr/>
        <a:lstStyle/>
        <a:p>
          <a:endParaRPr lang="en-US"/>
        </a:p>
      </dgm:t>
    </dgm:pt>
    <dgm:pt modelId="{356F463E-E25F-4BF2-ACB1-4E98299F120C}" type="pres">
      <dgm:prSet presAssocID="{79D1F4F6-CA66-47F5-B4B7-35A19E14976D}" presName="connTx" presStyleLbl="parChTrans1D4" presStyleIdx="0" presStyleCnt="2"/>
      <dgm:spPr/>
      <dgm:t>
        <a:bodyPr/>
        <a:lstStyle/>
        <a:p>
          <a:endParaRPr lang="en-US"/>
        </a:p>
      </dgm:t>
    </dgm:pt>
    <dgm:pt modelId="{7BBE5D2D-C9BF-4BD6-88A3-126CC9342B40}" type="pres">
      <dgm:prSet presAssocID="{E037E6E3-8BAA-4E60-81E3-B8B6C2CA2940}" presName="root2" presStyleCnt="0"/>
      <dgm:spPr/>
    </dgm:pt>
    <dgm:pt modelId="{33B353A6-948A-4BA0-A68A-0C7C604886EE}" type="pres">
      <dgm:prSet presAssocID="{E037E6E3-8BAA-4E60-81E3-B8B6C2CA2940}" presName="LevelTwoTextNode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1FA913-B00E-438A-952E-8FC34373A475}" type="pres">
      <dgm:prSet presAssocID="{E037E6E3-8BAA-4E60-81E3-B8B6C2CA2940}" presName="level3hierChild" presStyleCnt="0"/>
      <dgm:spPr/>
    </dgm:pt>
    <dgm:pt modelId="{56CA31E9-5BAA-444C-AE59-A032FD8C5C8D}" type="pres">
      <dgm:prSet presAssocID="{0DF555B2-54F1-4408-A47B-B0AC16294E38}" presName="conn2-1" presStyleLbl="parChTrans1D4" presStyleIdx="1" presStyleCnt="2"/>
      <dgm:spPr/>
      <dgm:t>
        <a:bodyPr/>
        <a:lstStyle/>
        <a:p>
          <a:endParaRPr lang="en-US"/>
        </a:p>
      </dgm:t>
    </dgm:pt>
    <dgm:pt modelId="{D89B8B0E-C965-4EE2-AEE4-46A3643ACEED}" type="pres">
      <dgm:prSet presAssocID="{0DF555B2-54F1-4408-A47B-B0AC16294E38}" presName="connTx" presStyleLbl="parChTrans1D4" presStyleIdx="1" presStyleCnt="2"/>
      <dgm:spPr/>
      <dgm:t>
        <a:bodyPr/>
        <a:lstStyle/>
        <a:p>
          <a:endParaRPr lang="en-US"/>
        </a:p>
      </dgm:t>
    </dgm:pt>
    <dgm:pt modelId="{9B1495EC-BE49-4F10-8BDC-EB8767B32E73}" type="pres">
      <dgm:prSet presAssocID="{3C0AC6BB-B44A-4E77-AC29-44BFECA450BA}" presName="root2" presStyleCnt="0"/>
      <dgm:spPr/>
    </dgm:pt>
    <dgm:pt modelId="{1D73F8C5-6FA2-4F93-973A-8D1DED17DF96}" type="pres">
      <dgm:prSet presAssocID="{3C0AC6BB-B44A-4E77-AC29-44BFECA450BA}" presName="LevelTwoTextNode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5508C4-0808-48AE-B365-349759648AEF}" type="pres">
      <dgm:prSet presAssocID="{3C0AC6BB-B44A-4E77-AC29-44BFECA450BA}" presName="level3hierChild" presStyleCnt="0"/>
      <dgm:spPr/>
    </dgm:pt>
  </dgm:ptLst>
  <dgm:cxnLst>
    <dgm:cxn modelId="{B94439F9-A61F-49DE-A60D-B92CA781C324}" type="presOf" srcId="{17526884-3AA8-448B-8D8C-A1FB72CCAFC1}" destId="{77689FC3-92EB-4D4B-9E2B-9ECAE6DBCB3D}" srcOrd="1" destOrd="0" presId="urn:microsoft.com/office/officeart/2008/layout/HorizontalMultiLevelHierarchy"/>
    <dgm:cxn modelId="{E4DC10CD-E5D9-4DE3-94C8-9CB5B71672EC}" type="presOf" srcId="{0DF555B2-54F1-4408-A47B-B0AC16294E38}" destId="{56CA31E9-5BAA-444C-AE59-A032FD8C5C8D}" srcOrd="0" destOrd="0" presId="urn:microsoft.com/office/officeart/2008/layout/HorizontalMultiLevelHierarchy"/>
    <dgm:cxn modelId="{381AFC32-E8C8-4D32-A335-B0CE5AC7BC25}" type="presOf" srcId="{262C28A9-2611-47CB-9BAC-5492D0D87FDB}" destId="{52B33BF3-A265-4F84-82BC-880810158E14}" srcOrd="1" destOrd="0" presId="urn:microsoft.com/office/officeart/2008/layout/HorizontalMultiLevelHierarchy"/>
    <dgm:cxn modelId="{8C5E2902-42AD-4718-97DB-11703F10E69F}" srcId="{51ED3003-2DBE-48E0-B1F3-73DA0B0867E5}" destId="{E037E6E3-8BAA-4E60-81E3-B8B6C2CA2940}" srcOrd="0" destOrd="0" parTransId="{79D1F4F6-CA66-47F5-B4B7-35A19E14976D}" sibTransId="{C9D5B401-AACE-4C65-AE6B-7B40733E4BB1}"/>
    <dgm:cxn modelId="{F0EF5571-12BE-478C-A7EE-01FAEF6F3965}" type="presOf" srcId="{68BFC64D-63E5-4204-B187-1D9E76FF3327}" destId="{A406B4E3-2753-46E4-A7B7-C07BC7B0F6D8}" srcOrd="0" destOrd="0" presId="urn:microsoft.com/office/officeart/2008/layout/HorizontalMultiLevelHierarchy"/>
    <dgm:cxn modelId="{4F4B7F2B-D122-40F9-BA7B-068CFB55B562}" type="presOf" srcId="{17526884-3AA8-448B-8D8C-A1FB72CCAFC1}" destId="{7BB8FE27-A474-4457-8949-DED4FF9D9CD2}" srcOrd="0" destOrd="0" presId="urn:microsoft.com/office/officeart/2008/layout/HorizontalMultiLevelHierarchy"/>
    <dgm:cxn modelId="{C1E12106-E75F-46E3-A3BB-471FF249D50E}" srcId="{EAB256EC-61DE-4727-8ECD-FE62F9D453CD}" destId="{1BDC89A9-2E65-4776-83C3-2FD352712F3A}" srcOrd="0" destOrd="0" parTransId="{3947438E-A859-4C0C-87E8-ABE8D1E0900E}" sibTransId="{5C39319C-8B56-44A6-9770-4C243C3E428E}"/>
    <dgm:cxn modelId="{2F02E479-95E7-4C94-A863-C6CFDDB43D26}" type="presOf" srcId="{51ED3003-2DBE-48E0-B1F3-73DA0B0867E5}" destId="{8B4C3356-DB4A-4723-990E-1C317BF2A968}" srcOrd="0" destOrd="0" presId="urn:microsoft.com/office/officeart/2008/layout/HorizontalMultiLevelHierarchy"/>
    <dgm:cxn modelId="{C3DE854C-D420-4F9A-9002-2A9943D8BFF7}" type="presOf" srcId="{168951D9-2AFE-49CB-9367-35BF5D4616C6}" destId="{C75D27B9-B498-4ABB-8C42-DE9417FA08C3}" srcOrd="0" destOrd="0" presId="urn:microsoft.com/office/officeart/2008/layout/HorizontalMultiLevelHierarchy"/>
    <dgm:cxn modelId="{04DCAF36-92C6-4376-81E5-F4564A061D32}" type="presOf" srcId="{79D1F4F6-CA66-47F5-B4B7-35A19E14976D}" destId="{D02E1B81-4ED7-4AA8-87F3-62FAE46E9107}" srcOrd="0" destOrd="0" presId="urn:microsoft.com/office/officeart/2008/layout/HorizontalMultiLevelHierarchy"/>
    <dgm:cxn modelId="{8B4F464B-7E6E-4066-AC6D-CC0A81D2AD68}" type="presOf" srcId="{79D1F4F6-CA66-47F5-B4B7-35A19E14976D}" destId="{356F463E-E25F-4BF2-ACB1-4E98299F120C}" srcOrd="1" destOrd="0" presId="urn:microsoft.com/office/officeart/2008/layout/HorizontalMultiLevelHierarchy"/>
    <dgm:cxn modelId="{87B3AE9B-CD0A-4634-9D7F-1B217B137319}" srcId="{168951D9-2AFE-49CB-9367-35BF5D4616C6}" destId="{DF504B76-B598-4322-BE33-6CD70947777F}" srcOrd="0" destOrd="0" parTransId="{262C28A9-2611-47CB-9BAC-5492D0D87FDB}" sibTransId="{7649A8AB-6196-4FF9-8D59-E90CA4F5AA65}"/>
    <dgm:cxn modelId="{BACEBA09-8273-421B-A741-547134932E58}" srcId="{51ED3003-2DBE-48E0-B1F3-73DA0B0867E5}" destId="{3C0AC6BB-B44A-4E77-AC29-44BFECA450BA}" srcOrd="1" destOrd="0" parTransId="{0DF555B2-54F1-4408-A47B-B0AC16294E38}" sibTransId="{25898BB6-A3F9-4553-B9A0-3F4599237E3D}"/>
    <dgm:cxn modelId="{4D9F2713-E1AB-41DD-90E1-BC6E10F0CD8C}" type="presOf" srcId="{3C0AC6BB-B44A-4E77-AC29-44BFECA450BA}" destId="{1D73F8C5-6FA2-4F93-973A-8D1DED17DF96}" srcOrd="0" destOrd="0" presId="urn:microsoft.com/office/officeart/2008/layout/HorizontalMultiLevelHierarchy"/>
    <dgm:cxn modelId="{A77B155C-3917-4E8D-857C-B172401E047E}" type="presOf" srcId="{EAB256EC-61DE-4727-8ECD-FE62F9D453CD}" destId="{D64F324C-F74C-4CDA-A1D6-A9A4FB4CDC2B}" srcOrd="0" destOrd="0" presId="urn:microsoft.com/office/officeart/2008/layout/HorizontalMultiLevelHierarchy"/>
    <dgm:cxn modelId="{FC66DC10-243C-4685-B54E-31B11AC6F00F}" type="presOf" srcId="{E037E6E3-8BAA-4E60-81E3-B8B6C2CA2940}" destId="{33B353A6-948A-4BA0-A68A-0C7C604886EE}" srcOrd="0" destOrd="0" presId="urn:microsoft.com/office/officeart/2008/layout/HorizontalMultiLevelHierarchy"/>
    <dgm:cxn modelId="{D74799F2-3255-4B42-AC2F-9B0077C82398}" srcId="{168951D9-2AFE-49CB-9367-35BF5D4616C6}" destId="{51ED3003-2DBE-48E0-B1F3-73DA0B0867E5}" srcOrd="1" destOrd="0" parTransId="{C9615B2A-ABC3-4502-A665-5B92AEF58B13}" sibTransId="{B1FE03D2-214C-4332-89B7-1F28E3F7808A}"/>
    <dgm:cxn modelId="{9E580399-9B0E-419A-A5F2-26A8CA8AC90C}" type="presOf" srcId="{3947438E-A859-4C0C-87E8-ABE8D1E0900E}" destId="{3CE28465-F8DD-4B73-8688-5C415E672B90}" srcOrd="1" destOrd="0" presId="urn:microsoft.com/office/officeart/2008/layout/HorizontalMultiLevelHierarchy"/>
    <dgm:cxn modelId="{941A55A3-52B0-433C-A75C-C55E14D30FD6}" type="presOf" srcId="{262C28A9-2611-47CB-9BAC-5492D0D87FDB}" destId="{6CC28294-D06D-4DFA-8A25-8F48790EAE0C}" srcOrd="0" destOrd="0" presId="urn:microsoft.com/office/officeart/2008/layout/HorizontalMultiLevelHierarchy"/>
    <dgm:cxn modelId="{CC505985-87E0-4987-8A97-8A5F481693BC}" type="presOf" srcId="{C9615B2A-ABC3-4502-A665-5B92AEF58B13}" destId="{2178AE01-1BAB-4C1E-9FD3-4BE2CB6E1202}" srcOrd="0" destOrd="0" presId="urn:microsoft.com/office/officeart/2008/layout/HorizontalMultiLevelHierarchy"/>
    <dgm:cxn modelId="{FCD255BA-AC1B-4552-8AE5-C29CF5C730B5}" srcId="{EAB256EC-61DE-4727-8ECD-FE62F9D453CD}" destId="{168951D9-2AFE-49CB-9367-35BF5D4616C6}" srcOrd="1" destOrd="0" parTransId="{17526884-3AA8-448B-8D8C-A1FB72CCAFC1}" sibTransId="{2A550CD0-CE00-4DA4-B720-2ADA37BC739F}"/>
    <dgm:cxn modelId="{20FCA3A6-A012-4FF6-838E-A5945C1FF697}" srcId="{68BFC64D-63E5-4204-B187-1D9E76FF3327}" destId="{EAB256EC-61DE-4727-8ECD-FE62F9D453CD}" srcOrd="0" destOrd="0" parTransId="{C70F540E-8EB1-4C92-997F-6FED0F3A6341}" sibTransId="{21D013F7-24D3-4B42-AE93-F7BF4F1EC6BD}"/>
    <dgm:cxn modelId="{093915A9-D399-4C28-AA0B-F8B5956911EC}" type="presOf" srcId="{0DF555B2-54F1-4408-A47B-B0AC16294E38}" destId="{D89B8B0E-C965-4EE2-AEE4-46A3643ACEED}" srcOrd="1" destOrd="0" presId="urn:microsoft.com/office/officeart/2008/layout/HorizontalMultiLevelHierarchy"/>
    <dgm:cxn modelId="{8D5ED388-456D-41DA-97D1-17670533C50A}" type="presOf" srcId="{C9615B2A-ABC3-4502-A665-5B92AEF58B13}" destId="{AB41637C-CF00-4598-B0B7-F989CBD2CEA6}" srcOrd="1" destOrd="0" presId="urn:microsoft.com/office/officeart/2008/layout/HorizontalMultiLevelHierarchy"/>
    <dgm:cxn modelId="{41BDAEF7-9D60-467E-9456-7A6F4311CAB2}" type="presOf" srcId="{1BDC89A9-2E65-4776-83C3-2FD352712F3A}" destId="{6FFF57FD-7230-4B72-9AC4-8EC6707D5B04}" srcOrd="0" destOrd="0" presId="urn:microsoft.com/office/officeart/2008/layout/HorizontalMultiLevelHierarchy"/>
    <dgm:cxn modelId="{CEBA9836-DE81-4B7A-AD90-7C7E00640E11}" type="presOf" srcId="{DF504B76-B598-4322-BE33-6CD70947777F}" destId="{8F092968-AA80-43A0-A264-A6FD867C9691}" srcOrd="0" destOrd="0" presId="urn:microsoft.com/office/officeart/2008/layout/HorizontalMultiLevelHierarchy"/>
    <dgm:cxn modelId="{483AB6AF-9679-49CF-B157-BD94FD60BA65}" type="presOf" srcId="{3947438E-A859-4C0C-87E8-ABE8D1E0900E}" destId="{8DE0784C-D507-4382-B7D3-49DF7B176EBD}" srcOrd="0" destOrd="0" presId="urn:microsoft.com/office/officeart/2008/layout/HorizontalMultiLevelHierarchy"/>
    <dgm:cxn modelId="{0E9D3708-17CF-4BDD-A8F9-89119230F737}" type="presParOf" srcId="{A406B4E3-2753-46E4-A7B7-C07BC7B0F6D8}" destId="{B907BCCD-3828-4130-88EA-CAC69B282DBD}" srcOrd="0" destOrd="0" presId="urn:microsoft.com/office/officeart/2008/layout/HorizontalMultiLevelHierarchy"/>
    <dgm:cxn modelId="{4332344A-FCD5-4AB3-BD25-E9487FCE1E77}" type="presParOf" srcId="{B907BCCD-3828-4130-88EA-CAC69B282DBD}" destId="{D64F324C-F74C-4CDA-A1D6-A9A4FB4CDC2B}" srcOrd="0" destOrd="0" presId="urn:microsoft.com/office/officeart/2008/layout/HorizontalMultiLevelHierarchy"/>
    <dgm:cxn modelId="{D4B32614-49E7-409B-9A38-32CC5EF8C268}" type="presParOf" srcId="{B907BCCD-3828-4130-88EA-CAC69B282DBD}" destId="{621DE95B-B8F8-4E1C-A954-D2C87B822B4E}" srcOrd="1" destOrd="0" presId="urn:microsoft.com/office/officeart/2008/layout/HorizontalMultiLevelHierarchy"/>
    <dgm:cxn modelId="{FA03B5E0-86DE-4BBA-9742-30FE68089D1C}" type="presParOf" srcId="{621DE95B-B8F8-4E1C-A954-D2C87B822B4E}" destId="{8DE0784C-D507-4382-B7D3-49DF7B176EBD}" srcOrd="0" destOrd="0" presId="urn:microsoft.com/office/officeart/2008/layout/HorizontalMultiLevelHierarchy"/>
    <dgm:cxn modelId="{AC1B3907-1C47-44A9-A4AE-1A9128215982}" type="presParOf" srcId="{8DE0784C-D507-4382-B7D3-49DF7B176EBD}" destId="{3CE28465-F8DD-4B73-8688-5C415E672B90}" srcOrd="0" destOrd="0" presId="urn:microsoft.com/office/officeart/2008/layout/HorizontalMultiLevelHierarchy"/>
    <dgm:cxn modelId="{79AD7A6D-9365-4221-A5B5-519E186C6DCE}" type="presParOf" srcId="{621DE95B-B8F8-4E1C-A954-D2C87B822B4E}" destId="{B7B789C3-ADE9-45BC-B2F0-8013C9BF29AE}" srcOrd="1" destOrd="0" presId="urn:microsoft.com/office/officeart/2008/layout/HorizontalMultiLevelHierarchy"/>
    <dgm:cxn modelId="{A504808B-301B-4F98-9C02-070FCE17575C}" type="presParOf" srcId="{B7B789C3-ADE9-45BC-B2F0-8013C9BF29AE}" destId="{6FFF57FD-7230-4B72-9AC4-8EC6707D5B04}" srcOrd="0" destOrd="0" presId="urn:microsoft.com/office/officeart/2008/layout/HorizontalMultiLevelHierarchy"/>
    <dgm:cxn modelId="{A8D6A0AD-3813-4D8B-B580-D91BA22C0289}" type="presParOf" srcId="{B7B789C3-ADE9-45BC-B2F0-8013C9BF29AE}" destId="{7E43AC98-6BAA-447B-BAB1-D4D8D3851B99}" srcOrd="1" destOrd="0" presId="urn:microsoft.com/office/officeart/2008/layout/HorizontalMultiLevelHierarchy"/>
    <dgm:cxn modelId="{19D5A9F0-89B9-4E81-9C70-2F2AF1566730}" type="presParOf" srcId="{621DE95B-B8F8-4E1C-A954-D2C87B822B4E}" destId="{7BB8FE27-A474-4457-8949-DED4FF9D9CD2}" srcOrd="2" destOrd="0" presId="urn:microsoft.com/office/officeart/2008/layout/HorizontalMultiLevelHierarchy"/>
    <dgm:cxn modelId="{7A51E5E5-F1D5-4EFD-AFFD-55E681F07DDF}" type="presParOf" srcId="{7BB8FE27-A474-4457-8949-DED4FF9D9CD2}" destId="{77689FC3-92EB-4D4B-9E2B-9ECAE6DBCB3D}" srcOrd="0" destOrd="0" presId="urn:microsoft.com/office/officeart/2008/layout/HorizontalMultiLevelHierarchy"/>
    <dgm:cxn modelId="{D12FAFA1-B3F2-4BF3-B348-3802B4D0FD97}" type="presParOf" srcId="{621DE95B-B8F8-4E1C-A954-D2C87B822B4E}" destId="{E3615462-D56E-48BE-8D0E-03985FC40B31}" srcOrd="3" destOrd="0" presId="urn:microsoft.com/office/officeart/2008/layout/HorizontalMultiLevelHierarchy"/>
    <dgm:cxn modelId="{7BEADC77-73A6-4E56-A872-C2163F3FB385}" type="presParOf" srcId="{E3615462-D56E-48BE-8D0E-03985FC40B31}" destId="{C75D27B9-B498-4ABB-8C42-DE9417FA08C3}" srcOrd="0" destOrd="0" presId="urn:microsoft.com/office/officeart/2008/layout/HorizontalMultiLevelHierarchy"/>
    <dgm:cxn modelId="{F793496B-2EEC-4A06-8A88-E9EEA7585793}" type="presParOf" srcId="{E3615462-D56E-48BE-8D0E-03985FC40B31}" destId="{CFF041CF-D501-4381-A76D-AE02919EE015}" srcOrd="1" destOrd="0" presId="urn:microsoft.com/office/officeart/2008/layout/HorizontalMultiLevelHierarchy"/>
    <dgm:cxn modelId="{4F840977-95BA-4BEB-9D67-CBD95BA9F698}" type="presParOf" srcId="{CFF041CF-D501-4381-A76D-AE02919EE015}" destId="{6CC28294-D06D-4DFA-8A25-8F48790EAE0C}" srcOrd="0" destOrd="0" presId="urn:microsoft.com/office/officeart/2008/layout/HorizontalMultiLevelHierarchy"/>
    <dgm:cxn modelId="{BB26DEF8-33B8-4488-A308-EB3BDFD72F4C}" type="presParOf" srcId="{6CC28294-D06D-4DFA-8A25-8F48790EAE0C}" destId="{52B33BF3-A265-4F84-82BC-880810158E14}" srcOrd="0" destOrd="0" presId="urn:microsoft.com/office/officeart/2008/layout/HorizontalMultiLevelHierarchy"/>
    <dgm:cxn modelId="{CF759523-414D-49A5-92B6-E762FA40C08D}" type="presParOf" srcId="{CFF041CF-D501-4381-A76D-AE02919EE015}" destId="{77544024-9AE7-47DC-BAA6-18D53B3B56F2}" srcOrd="1" destOrd="0" presId="urn:microsoft.com/office/officeart/2008/layout/HorizontalMultiLevelHierarchy"/>
    <dgm:cxn modelId="{9EC872E9-89BA-4F97-A893-01D73136EB79}" type="presParOf" srcId="{77544024-9AE7-47DC-BAA6-18D53B3B56F2}" destId="{8F092968-AA80-43A0-A264-A6FD867C9691}" srcOrd="0" destOrd="0" presId="urn:microsoft.com/office/officeart/2008/layout/HorizontalMultiLevelHierarchy"/>
    <dgm:cxn modelId="{5120C3B3-390E-41BE-88F6-3614A0755D34}" type="presParOf" srcId="{77544024-9AE7-47DC-BAA6-18D53B3B56F2}" destId="{857A014B-0319-45FE-B16F-1D351E2CEA9B}" srcOrd="1" destOrd="0" presId="urn:microsoft.com/office/officeart/2008/layout/HorizontalMultiLevelHierarchy"/>
    <dgm:cxn modelId="{A73C3CA2-0E09-4FB2-BE35-6369AAA4AA6A}" type="presParOf" srcId="{CFF041CF-D501-4381-A76D-AE02919EE015}" destId="{2178AE01-1BAB-4C1E-9FD3-4BE2CB6E1202}" srcOrd="2" destOrd="0" presId="urn:microsoft.com/office/officeart/2008/layout/HorizontalMultiLevelHierarchy"/>
    <dgm:cxn modelId="{A4CF616A-00E8-4DF9-AA2E-3097163BAC6B}" type="presParOf" srcId="{2178AE01-1BAB-4C1E-9FD3-4BE2CB6E1202}" destId="{AB41637C-CF00-4598-B0B7-F989CBD2CEA6}" srcOrd="0" destOrd="0" presId="urn:microsoft.com/office/officeart/2008/layout/HorizontalMultiLevelHierarchy"/>
    <dgm:cxn modelId="{DF084C64-97EF-4B5D-8B09-2FCBC8A108B3}" type="presParOf" srcId="{CFF041CF-D501-4381-A76D-AE02919EE015}" destId="{AD80D1C9-3DB7-4988-BCA7-A3DE64368C87}" srcOrd="3" destOrd="0" presId="urn:microsoft.com/office/officeart/2008/layout/HorizontalMultiLevelHierarchy"/>
    <dgm:cxn modelId="{BC5416A5-C2E0-499B-8427-377964F9005A}" type="presParOf" srcId="{AD80D1C9-3DB7-4988-BCA7-A3DE64368C87}" destId="{8B4C3356-DB4A-4723-990E-1C317BF2A968}" srcOrd="0" destOrd="0" presId="urn:microsoft.com/office/officeart/2008/layout/HorizontalMultiLevelHierarchy"/>
    <dgm:cxn modelId="{00250C10-3575-4D94-8CB1-417EA7A4C7C7}" type="presParOf" srcId="{AD80D1C9-3DB7-4988-BCA7-A3DE64368C87}" destId="{8435EABC-BF9E-432D-9A1B-DAFDA0BFB7BC}" srcOrd="1" destOrd="0" presId="urn:microsoft.com/office/officeart/2008/layout/HorizontalMultiLevelHierarchy"/>
    <dgm:cxn modelId="{505E29D3-B5FE-493D-8489-0D513956AE7A}" type="presParOf" srcId="{8435EABC-BF9E-432D-9A1B-DAFDA0BFB7BC}" destId="{D02E1B81-4ED7-4AA8-87F3-62FAE46E9107}" srcOrd="0" destOrd="0" presId="urn:microsoft.com/office/officeart/2008/layout/HorizontalMultiLevelHierarchy"/>
    <dgm:cxn modelId="{B0573851-729F-43C6-8237-99DD0C58320B}" type="presParOf" srcId="{D02E1B81-4ED7-4AA8-87F3-62FAE46E9107}" destId="{356F463E-E25F-4BF2-ACB1-4E98299F120C}" srcOrd="0" destOrd="0" presId="urn:microsoft.com/office/officeart/2008/layout/HorizontalMultiLevelHierarchy"/>
    <dgm:cxn modelId="{EF4AFEAF-427C-4576-9A8E-08F7229DC8CE}" type="presParOf" srcId="{8435EABC-BF9E-432D-9A1B-DAFDA0BFB7BC}" destId="{7BBE5D2D-C9BF-4BD6-88A3-126CC9342B40}" srcOrd="1" destOrd="0" presId="urn:microsoft.com/office/officeart/2008/layout/HorizontalMultiLevelHierarchy"/>
    <dgm:cxn modelId="{BD2C1BF4-33DA-49B1-BF50-0FCED987E39D}" type="presParOf" srcId="{7BBE5D2D-C9BF-4BD6-88A3-126CC9342B40}" destId="{33B353A6-948A-4BA0-A68A-0C7C604886EE}" srcOrd="0" destOrd="0" presId="urn:microsoft.com/office/officeart/2008/layout/HorizontalMultiLevelHierarchy"/>
    <dgm:cxn modelId="{E59E8203-F160-4D14-8A75-FE8038711BEC}" type="presParOf" srcId="{7BBE5D2D-C9BF-4BD6-88A3-126CC9342B40}" destId="{731FA913-B00E-438A-952E-8FC34373A475}" srcOrd="1" destOrd="0" presId="urn:microsoft.com/office/officeart/2008/layout/HorizontalMultiLevelHierarchy"/>
    <dgm:cxn modelId="{3DB1C974-AC3C-49C7-A8F9-755DAD7AC5F6}" type="presParOf" srcId="{8435EABC-BF9E-432D-9A1B-DAFDA0BFB7BC}" destId="{56CA31E9-5BAA-444C-AE59-A032FD8C5C8D}" srcOrd="2" destOrd="0" presId="urn:microsoft.com/office/officeart/2008/layout/HorizontalMultiLevelHierarchy"/>
    <dgm:cxn modelId="{E7471756-D00E-4EDA-98F8-C60D898F3B5E}" type="presParOf" srcId="{56CA31E9-5BAA-444C-AE59-A032FD8C5C8D}" destId="{D89B8B0E-C965-4EE2-AEE4-46A3643ACEED}" srcOrd="0" destOrd="0" presId="urn:microsoft.com/office/officeart/2008/layout/HorizontalMultiLevelHierarchy"/>
    <dgm:cxn modelId="{3A26A133-1A83-404B-B1FA-8A7A5ED42E72}" type="presParOf" srcId="{8435EABC-BF9E-432D-9A1B-DAFDA0BFB7BC}" destId="{9B1495EC-BE49-4F10-8BDC-EB8767B32E73}" srcOrd="3" destOrd="0" presId="urn:microsoft.com/office/officeart/2008/layout/HorizontalMultiLevelHierarchy"/>
    <dgm:cxn modelId="{10B473D9-22E8-4DBA-83BC-381B013C1698}" type="presParOf" srcId="{9B1495EC-BE49-4F10-8BDC-EB8767B32E73}" destId="{1D73F8C5-6FA2-4F93-973A-8D1DED17DF96}" srcOrd="0" destOrd="0" presId="urn:microsoft.com/office/officeart/2008/layout/HorizontalMultiLevelHierarchy"/>
    <dgm:cxn modelId="{20322B5F-19C1-49CC-901E-C0C5CAA2B2BD}" type="presParOf" srcId="{9B1495EC-BE49-4F10-8BDC-EB8767B32E73}" destId="{455508C4-0808-48AE-B365-349759648AE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6834BC-2CE5-423E-97D1-9B9565E9E314}" type="doc">
      <dgm:prSet loTypeId="urn:microsoft.com/office/officeart/2005/8/layout/h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52F1ECB4-7D33-469C-BC22-37A8FC8B68CF}">
          <dgm:prSet phldrT="[Text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ar-SA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d>
                          <m:dPr>
                            <m:ctrlPr>
                              <a:rPr lang="ar-S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𝐴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</m:d>
                      </m:sub>
                    </m:sSub>
                    <m:r>
                      <a:rPr lang="ar-SA" b="0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&lt;</m:t>
                    </m:r>
                    <m:r>
                      <a:rPr lang="ar-SA" b="0" i="1" smtClean="0">
                        <a:solidFill>
                          <a:srgbClr val="0000FF"/>
                        </a:solidFill>
                        <a:latin typeface="Cambria Math"/>
                      </a:rPr>
                      <m:t>1</m:t>
                    </m:r>
                  </m:oMath>
                </m:oMathPara>
              </a14:m>
              <a:endParaRPr lang="en-US" dirty="0"/>
            </a:p>
          </dgm:t>
        </dgm:pt>
      </mc:Choice>
      <mc:Fallback xmlns="">
        <dgm:pt modelId="{52F1ECB4-7D33-469C-BC22-37A8FC8B68CF}">
          <dgm:prSet phldrT="[Text]"/>
          <dgm:spPr/>
          <dgm:t>
            <a:bodyPr/>
            <a:lstStyle/>
            <a:p>
              <a:r>
                <a:rPr lang="en-US" i="0">
                  <a:solidFill>
                    <a:srgbClr val="0000FF"/>
                  </a:solidFill>
                  <a:latin typeface="Cambria Math"/>
                  <a:ea typeface="Cambria Math"/>
                </a:rPr>
                <a:t>𝜌</a:t>
              </a:r>
              <a:r>
                <a:rPr lang="ar-SA" i="0" smtClean="0">
                  <a:solidFill>
                    <a:srgbClr val="0000FF"/>
                  </a:solidFill>
                  <a:latin typeface="Cambria Math"/>
                  <a:ea typeface="Cambria Math"/>
                </a:rPr>
                <a:t>_(</a:t>
              </a:r>
              <a:r>
                <a:rPr lang="ar-SA" i="0">
                  <a:solidFill>
                    <a:srgbClr val="0000FF"/>
                  </a:solidFill>
                  <a:latin typeface="Cambria Math"/>
                  <a:ea typeface="Cambria Math"/>
                </a:rPr>
                <a:t>(</a:t>
              </a:r>
              <a:r>
                <a:rPr lang="en-US" i="0">
                  <a:solidFill>
                    <a:srgbClr val="0000FF"/>
                  </a:solidFill>
                  <a:latin typeface="Cambria Math"/>
                </a:rPr>
                <a:t>𝐴, 𝐵) </a:t>
              </a:r>
              <a:r>
                <a:rPr lang="ar-SA" i="0" smtClean="0">
                  <a:solidFill>
                    <a:srgbClr val="0000FF"/>
                  </a:solidFill>
                  <a:latin typeface="Cambria Math"/>
                </a:rPr>
                <a:t>)</a:t>
              </a:r>
              <a:r>
                <a:rPr lang="ar-SA" b="0" i="0" smtClean="0">
                  <a:solidFill>
                    <a:srgbClr val="0000FF"/>
                  </a:solidFill>
                  <a:latin typeface="Cambria Math"/>
                  <a:ea typeface="Cambria Math"/>
                </a:rPr>
                <a:t>&lt;</a:t>
              </a:r>
              <a:r>
                <a:rPr lang="ar-SA" b="0" i="0" smtClean="0">
                  <a:solidFill>
                    <a:srgbClr val="0000FF"/>
                  </a:solidFill>
                  <a:latin typeface="Cambria Math"/>
                </a:rPr>
                <a:t>1</a:t>
              </a:r>
              <a:endParaRPr lang="en-US" dirty="0"/>
            </a:p>
          </dgm:t>
        </dgm:pt>
      </mc:Fallback>
    </mc:AlternateContent>
    <dgm:pt modelId="{E9CF4F24-9F3F-4429-A6A5-E171BEE1D8B9}" type="parTrans" cxnId="{FCDA0085-8F89-4827-B374-CDD53485B4C9}">
      <dgm:prSet/>
      <dgm:spPr/>
      <dgm:t>
        <a:bodyPr/>
        <a:lstStyle/>
        <a:p>
          <a:endParaRPr lang="en-US"/>
        </a:p>
      </dgm:t>
    </dgm:pt>
    <dgm:pt modelId="{9D87E6C0-BF12-4325-B2E4-5D4F80AA44C1}" type="sibTrans" cxnId="{FCDA0085-8F89-4827-B374-CDD53485B4C9}">
      <dgm:prSet/>
      <dgm:spPr/>
      <dgm:t>
        <a:bodyPr/>
        <a:lstStyle/>
        <a:p>
          <a:endParaRPr lang="en-US"/>
        </a:p>
      </dgm:t>
    </dgm:pt>
    <dgm:pt modelId="{8D8BC039-BC96-42FF-A8CD-B330BCC75853}">
      <dgm:prSet phldrT="[Text]"/>
      <dgm:spPr/>
      <dgm:t>
        <a:bodyPr/>
        <a:lstStyle/>
        <a:p>
          <a:pPr rtl="1"/>
          <a:r>
            <a:rPr lang="ar-SA" dirty="0" smtClean="0"/>
            <a:t>الارتباط بين عوائد الأصلين الموجب أي أن التغير في عوائد الاستثمارين تأخذ نفس الاتجاه وبنسب مختلفة</a:t>
          </a:r>
          <a:endParaRPr lang="en-US" dirty="0"/>
        </a:p>
      </dgm:t>
    </dgm:pt>
    <dgm:pt modelId="{CF495362-CA56-4C4C-B231-B7E3E8D8B4F2}" type="parTrans" cxnId="{3ABA1514-9DF5-45CC-841E-D515105D8921}">
      <dgm:prSet/>
      <dgm:spPr/>
      <dgm:t>
        <a:bodyPr/>
        <a:lstStyle/>
        <a:p>
          <a:endParaRPr lang="en-US"/>
        </a:p>
      </dgm:t>
    </dgm:pt>
    <dgm:pt modelId="{891C8619-844A-4D2B-83D8-D7FBDE333595}" type="sibTrans" cxnId="{3ABA1514-9DF5-45CC-841E-D515105D8921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CC4E8298-4ACE-41D9-961E-20F1ED08B5FC}">
          <dgm:prSet phldrT="[Text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ar-SA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d>
                          <m:dPr>
                            <m:ctrlPr>
                              <a:rPr lang="ar-S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𝐴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</m:d>
                      </m:sub>
                    </m:sSub>
                    <m:r>
                      <a:rPr lang="ar-SA" b="0" i="1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ar-SA" b="0" i="1" smtClean="0">
                        <a:solidFill>
                          <a:srgbClr val="0000FF"/>
                        </a:solidFill>
                        <a:latin typeface="Cambria Math"/>
                      </a:rPr>
                      <m:t>1</m:t>
                    </m:r>
                  </m:oMath>
                </m:oMathPara>
              </a14:m>
              <a:endParaRPr lang="en-US" dirty="0"/>
            </a:p>
          </dgm:t>
        </dgm:pt>
      </mc:Choice>
      <mc:Fallback xmlns="">
        <dgm:pt modelId="{CC4E8298-4ACE-41D9-961E-20F1ED08B5FC}">
          <dgm:prSet phldrT="[Text]"/>
          <dgm:spPr/>
          <dgm:t>
            <a:bodyPr/>
            <a:lstStyle/>
            <a:p>
              <a:r>
                <a:rPr lang="en-US" i="0">
                  <a:solidFill>
                    <a:srgbClr val="0000FF"/>
                  </a:solidFill>
                  <a:latin typeface="Cambria Math"/>
                  <a:ea typeface="Cambria Math"/>
                </a:rPr>
                <a:t>𝜌</a:t>
              </a:r>
              <a:r>
                <a:rPr lang="ar-SA" i="0" smtClean="0">
                  <a:solidFill>
                    <a:srgbClr val="0000FF"/>
                  </a:solidFill>
                  <a:latin typeface="Cambria Math"/>
                  <a:ea typeface="Cambria Math"/>
                </a:rPr>
                <a:t>_(</a:t>
              </a:r>
              <a:r>
                <a:rPr lang="ar-SA" i="0">
                  <a:solidFill>
                    <a:srgbClr val="0000FF"/>
                  </a:solidFill>
                  <a:latin typeface="Cambria Math"/>
                  <a:ea typeface="Cambria Math"/>
                </a:rPr>
                <a:t>(</a:t>
              </a:r>
              <a:r>
                <a:rPr lang="en-US" i="0">
                  <a:solidFill>
                    <a:srgbClr val="0000FF"/>
                  </a:solidFill>
                  <a:latin typeface="Cambria Math"/>
                </a:rPr>
                <a:t>𝐴, 𝐵) </a:t>
              </a:r>
              <a:r>
                <a:rPr lang="ar-SA" i="0" smtClean="0">
                  <a:solidFill>
                    <a:srgbClr val="0000FF"/>
                  </a:solidFill>
                  <a:latin typeface="Cambria Math"/>
                </a:rPr>
                <a:t>)</a:t>
              </a:r>
              <a:r>
                <a:rPr lang="ar-SA" b="0" i="0" smtClean="0">
                  <a:solidFill>
                    <a:srgbClr val="0000FF"/>
                  </a:solidFill>
                  <a:latin typeface="Cambria Math"/>
                </a:rPr>
                <a:t>=1</a:t>
              </a:r>
              <a:endParaRPr lang="en-US" dirty="0"/>
            </a:p>
          </dgm:t>
        </dgm:pt>
      </mc:Fallback>
    </mc:AlternateContent>
    <dgm:pt modelId="{D53B218D-9355-4B26-B156-B28D1861C8BA}" type="parTrans" cxnId="{77A4373F-7816-4A4C-9216-338E66E766D2}">
      <dgm:prSet/>
      <dgm:spPr/>
      <dgm:t>
        <a:bodyPr/>
        <a:lstStyle/>
        <a:p>
          <a:endParaRPr lang="en-US"/>
        </a:p>
      </dgm:t>
    </dgm:pt>
    <dgm:pt modelId="{861FD5DD-68AA-4A0F-883A-EB7D0CAF8D94}" type="sibTrans" cxnId="{77A4373F-7816-4A4C-9216-338E66E766D2}">
      <dgm:prSet/>
      <dgm:spPr/>
      <dgm:t>
        <a:bodyPr/>
        <a:lstStyle/>
        <a:p>
          <a:endParaRPr lang="en-US"/>
        </a:p>
      </dgm:t>
    </dgm:pt>
    <dgm:pt modelId="{102DAF9F-5692-41B3-BD7F-BD0CAFFC9A24}">
      <dgm:prSet phldrT="[Text]"/>
      <dgm:spPr/>
      <dgm:t>
        <a:bodyPr/>
        <a:lstStyle/>
        <a:p>
          <a:pPr rtl="1"/>
          <a:r>
            <a:rPr lang="ar-SA" dirty="0" smtClean="0"/>
            <a:t>الارتباط بين عوائد الأصلين قوي وتام بالموجب أي أن التغير في عوائد الاستثمارين تأخذ نفس الاتجاه وبنفس النسبة </a:t>
          </a:r>
          <a:endParaRPr lang="en-US" dirty="0"/>
        </a:p>
      </dgm:t>
    </dgm:pt>
    <dgm:pt modelId="{07F8119A-52BD-4E6A-AB97-7FF7583B14C7}" type="parTrans" cxnId="{8691E7A6-7E24-4333-84F1-344ECD2BF0F2}">
      <dgm:prSet/>
      <dgm:spPr/>
      <dgm:t>
        <a:bodyPr/>
        <a:lstStyle/>
        <a:p>
          <a:endParaRPr lang="en-US"/>
        </a:p>
      </dgm:t>
    </dgm:pt>
    <dgm:pt modelId="{3DF70D83-DC00-46E8-AF14-619EFFE3CC24}" type="sibTrans" cxnId="{8691E7A6-7E24-4333-84F1-344ECD2BF0F2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19E671CB-8BAA-49BB-B623-DF64605B405B}">
          <dgm:prSet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ar-SA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d>
                          <m:dPr>
                            <m:ctrlPr>
                              <a:rPr lang="ar-S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𝐴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</m:d>
                      </m:sub>
                    </m:sSub>
                    <m:r>
                      <a:rPr lang="ar-SA" b="0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&gt;−</m:t>
                    </m:r>
                    <m:r>
                      <a:rPr lang="ar-SA" b="0" i="1" smtClean="0">
                        <a:solidFill>
                          <a:srgbClr val="0000FF"/>
                        </a:solidFill>
                        <a:latin typeface="Cambria Math"/>
                      </a:rPr>
                      <m:t>1</m:t>
                    </m:r>
                  </m:oMath>
                </m:oMathPara>
              </a14:m>
              <a:endParaRPr lang="en-US" dirty="0"/>
            </a:p>
          </dgm:t>
        </dgm:pt>
      </mc:Choice>
      <mc:Fallback xmlns="">
        <dgm:pt modelId="{19E671CB-8BAA-49BB-B623-DF64605B405B}">
          <dgm:prSet/>
          <dgm:spPr/>
          <dgm:t>
            <a:bodyPr/>
            <a:lstStyle/>
            <a:p>
              <a:r>
                <a:rPr lang="en-US" i="0">
                  <a:solidFill>
                    <a:srgbClr val="0000FF"/>
                  </a:solidFill>
                  <a:latin typeface="Cambria Math"/>
                  <a:ea typeface="Cambria Math"/>
                </a:rPr>
                <a:t>𝜌</a:t>
              </a:r>
              <a:r>
                <a:rPr lang="ar-SA" i="0" smtClean="0">
                  <a:solidFill>
                    <a:srgbClr val="0000FF"/>
                  </a:solidFill>
                  <a:latin typeface="Cambria Math"/>
                  <a:ea typeface="Cambria Math"/>
                </a:rPr>
                <a:t>_(</a:t>
              </a:r>
              <a:r>
                <a:rPr lang="ar-SA" i="0">
                  <a:solidFill>
                    <a:srgbClr val="0000FF"/>
                  </a:solidFill>
                  <a:latin typeface="Cambria Math"/>
                  <a:ea typeface="Cambria Math"/>
                </a:rPr>
                <a:t>(</a:t>
              </a:r>
              <a:r>
                <a:rPr lang="en-US" i="0">
                  <a:solidFill>
                    <a:srgbClr val="0000FF"/>
                  </a:solidFill>
                  <a:latin typeface="Cambria Math"/>
                </a:rPr>
                <a:t>𝐴, 𝐵) </a:t>
              </a:r>
              <a:r>
                <a:rPr lang="ar-SA" i="0" smtClean="0">
                  <a:solidFill>
                    <a:srgbClr val="0000FF"/>
                  </a:solidFill>
                  <a:latin typeface="Cambria Math"/>
                </a:rPr>
                <a:t>)</a:t>
              </a:r>
              <a:r>
                <a:rPr lang="ar-SA" b="0" i="0" smtClean="0">
                  <a:solidFill>
                    <a:srgbClr val="0000FF"/>
                  </a:solidFill>
                  <a:latin typeface="Cambria Math"/>
                  <a:ea typeface="Cambria Math"/>
                </a:rPr>
                <a:t>&gt;</a:t>
              </a:r>
              <a:r>
                <a:rPr lang="ar-SA" b="0" i="0" smtClean="0">
                  <a:solidFill>
                    <a:srgbClr val="0000FF"/>
                  </a:solidFill>
                  <a:latin typeface="Cambria Math"/>
                  <a:ea typeface="Cambria Math"/>
                </a:rPr>
                <a:t>−</a:t>
              </a:r>
              <a:r>
                <a:rPr lang="ar-SA" b="0" i="0" smtClean="0">
                  <a:solidFill>
                    <a:srgbClr val="0000FF"/>
                  </a:solidFill>
                  <a:latin typeface="Cambria Math"/>
                </a:rPr>
                <a:t>1</a:t>
              </a:r>
              <a:endParaRPr lang="en-US" dirty="0"/>
            </a:p>
          </dgm:t>
        </dgm:pt>
      </mc:Fallback>
    </mc:AlternateContent>
    <dgm:pt modelId="{D67DA987-E504-444F-BAAE-9C15F84A7048}" type="parTrans" cxnId="{13121FF3-CD28-4E6F-A388-E74502F198F5}">
      <dgm:prSet/>
      <dgm:spPr/>
      <dgm:t>
        <a:bodyPr/>
        <a:lstStyle/>
        <a:p>
          <a:endParaRPr lang="en-US"/>
        </a:p>
      </dgm:t>
    </dgm:pt>
    <dgm:pt modelId="{B7526D3E-7A03-4CF9-A5BB-22A146E7F6D0}" type="sibTrans" cxnId="{13121FF3-CD28-4E6F-A388-E74502F198F5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AD5BF877-D134-4B2F-93C3-74D043A38D72}">
          <dgm:prSet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ar-SA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d>
                          <m:dPr>
                            <m:ctrlPr>
                              <a:rPr lang="ar-S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𝐴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</m:d>
                      </m:sub>
                    </m:sSub>
                    <m:r>
                      <a:rPr lang="ar-SA" b="0" i="1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/>
                      </a:rPr>
                      <m:t>−</m:t>
                    </m:r>
                    <m:r>
                      <a:rPr lang="ar-SA" b="0" i="1" smtClean="0">
                        <a:solidFill>
                          <a:srgbClr val="0000FF"/>
                        </a:solidFill>
                        <a:latin typeface="Cambria Math"/>
                      </a:rPr>
                      <m:t>1</m:t>
                    </m:r>
                  </m:oMath>
                </m:oMathPara>
              </a14:m>
              <a:endParaRPr lang="en-US" dirty="0"/>
            </a:p>
          </dgm:t>
        </dgm:pt>
      </mc:Choice>
      <mc:Fallback xmlns="">
        <dgm:pt modelId="{AD5BF877-D134-4B2F-93C3-74D043A38D72}">
          <dgm:prSet/>
          <dgm:spPr/>
          <dgm:t>
            <a:bodyPr/>
            <a:lstStyle/>
            <a:p>
              <a:r>
                <a:rPr lang="en-US" i="0">
                  <a:solidFill>
                    <a:srgbClr val="0000FF"/>
                  </a:solidFill>
                  <a:latin typeface="Cambria Math"/>
                  <a:ea typeface="Cambria Math"/>
                </a:rPr>
                <a:t>𝜌</a:t>
              </a:r>
              <a:r>
                <a:rPr lang="ar-SA" i="0" smtClean="0">
                  <a:solidFill>
                    <a:srgbClr val="0000FF"/>
                  </a:solidFill>
                  <a:latin typeface="Cambria Math"/>
                  <a:ea typeface="Cambria Math"/>
                </a:rPr>
                <a:t>_(</a:t>
              </a:r>
              <a:r>
                <a:rPr lang="ar-SA" i="0">
                  <a:solidFill>
                    <a:srgbClr val="0000FF"/>
                  </a:solidFill>
                  <a:latin typeface="Cambria Math"/>
                  <a:ea typeface="Cambria Math"/>
                </a:rPr>
                <a:t>(</a:t>
              </a:r>
              <a:r>
                <a:rPr lang="en-US" i="0">
                  <a:solidFill>
                    <a:srgbClr val="0000FF"/>
                  </a:solidFill>
                  <a:latin typeface="Cambria Math"/>
                </a:rPr>
                <a:t>𝐴, 𝐵) </a:t>
              </a:r>
              <a:r>
                <a:rPr lang="ar-SA" i="0" smtClean="0">
                  <a:solidFill>
                    <a:srgbClr val="0000FF"/>
                  </a:solidFill>
                  <a:latin typeface="Cambria Math"/>
                </a:rPr>
                <a:t>)</a:t>
              </a:r>
              <a:r>
                <a:rPr lang="ar-SA" b="0" i="0" smtClean="0">
                  <a:solidFill>
                    <a:srgbClr val="0000FF"/>
                  </a:solidFill>
                  <a:latin typeface="Cambria Math"/>
                </a:rPr>
                <a:t>=</a:t>
              </a:r>
              <a:r>
                <a:rPr lang="en-US" b="0" i="0" smtClean="0">
                  <a:solidFill>
                    <a:srgbClr val="0000FF"/>
                  </a:solidFill>
                  <a:latin typeface="Cambria Math"/>
                </a:rPr>
                <a:t>−</a:t>
              </a:r>
              <a:r>
                <a:rPr lang="ar-SA" b="0" i="0" smtClean="0">
                  <a:solidFill>
                    <a:srgbClr val="0000FF"/>
                  </a:solidFill>
                  <a:latin typeface="Cambria Math"/>
                </a:rPr>
                <a:t>1</a:t>
              </a:r>
              <a:endParaRPr lang="en-US" dirty="0"/>
            </a:p>
          </dgm:t>
        </dgm:pt>
      </mc:Fallback>
    </mc:AlternateContent>
    <dgm:pt modelId="{D71C2434-4DFD-4B3D-8908-1C2E1E5A9B81}" type="sibTrans" cxnId="{493E601F-D0C0-4596-AA3C-1DD7ED20701D}">
      <dgm:prSet/>
      <dgm:spPr/>
      <dgm:t>
        <a:bodyPr/>
        <a:lstStyle/>
        <a:p>
          <a:endParaRPr lang="en-US"/>
        </a:p>
      </dgm:t>
    </dgm:pt>
    <dgm:pt modelId="{9A7B5423-F079-4DB7-B0FF-BE89FDBB53C5}" type="parTrans" cxnId="{493E601F-D0C0-4596-AA3C-1DD7ED20701D}">
      <dgm:prSet/>
      <dgm:spPr/>
      <dgm:t>
        <a:bodyPr/>
        <a:lstStyle/>
        <a:p>
          <a:endParaRPr lang="en-US"/>
        </a:p>
      </dgm:t>
    </dgm:pt>
    <dgm:pt modelId="{41C8FA14-7D18-475A-8E0A-95085EF2F018}">
      <dgm:prSet/>
      <dgm:spPr/>
      <dgm:t>
        <a:bodyPr/>
        <a:lstStyle/>
        <a:p>
          <a:pPr algn="just" rtl="1"/>
          <a:r>
            <a:rPr lang="ar-SA" dirty="0" smtClean="0"/>
            <a:t>الارتباط بين عوائد الأصلين قوي وتام بالسالب أي أن التغير في عوائد الاستثمارين تأخذ عكس الاتجاه وبنفس النسبة.</a:t>
          </a:r>
          <a:endParaRPr lang="en-US" dirty="0"/>
        </a:p>
      </dgm:t>
    </dgm:pt>
    <dgm:pt modelId="{A59FC32B-AA54-44AF-BB13-057B204D1B67}" type="parTrans" cxnId="{15A76787-C6EB-415E-A60A-A1EE519BF322}">
      <dgm:prSet/>
      <dgm:spPr/>
      <dgm:t>
        <a:bodyPr/>
        <a:lstStyle/>
        <a:p>
          <a:endParaRPr lang="en-US"/>
        </a:p>
      </dgm:t>
    </dgm:pt>
    <dgm:pt modelId="{80BD6F98-A514-4A1B-8664-664E64321A81}" type="sibTrans" cxnId="{15A76787-C6EB-415E-A60A-A1EE519BF322}">
      <dgm:prSet/>
      <dgm:spPr/>
      <dgm:t>
        <a:bodyPr/>
        <a:lstStyle/>
        <a:p>
          <a:endParaRPr lang="en-US"/>
        </a:p>
      </dgm:t>
    </dgm:pt>
    <dgm:pt modelId="{5C3D1494-D706-4375-BEE2-A71592B7A992}">
      <dgm:prSet/>
      <dgm:spPr/>
      <dgm:t>
        <a:bodyPr/>
        <a:lstStyle/>
        <a:p>
          <a:pPr rtl="1"/>
          <a:r>
            <a:rPr lang="ar-SA" dirty="0" smtClean="0"/>
            <a:t>الارتباط بين عوائد الأصلين سالب أي أن التغير في عوائد الاستثمارين تأخذ عكس الاتجاه وبنسب مختلفة </a:t>
          </a:r>
          <a:endParaRPr lang="en-US" dirty="0"/>
        </a:p>
      </dgm:t>
    </dgm:pt>
    <dgm:pt modelId="{93699FC8-9CF8-474D-979E-0F496BB204B5}" type="parTrans" cxnId="{DFCF5CFC-6537-4D5D-AA53-C1E6DB0CD07F}">
      <dgm:prSet/>
      <dgm:spPr/>
      <dgm:t>
        <a:bodyPr/>
        <a:lstStyle/>
        <a:p>
          <a:endParaRPr lang="en-US"/>
        </a:p>
      </dgm:t>
    </dgm:pt>
    <dgm:pt modelId="{4DAA8EBC-0D01-4D09-8F78-7CE15340413C}" type="sibTrans" cxnId="{DFCF5CFC-6537-4D5D-AA53-C1E6DB0CD07F}">
      <dgm:prSet/>
      <dgm:spPr/>
      <dgm:t>
        <a:bodyPr/>
        <a:lstStyle/>
        <a:p>
          <a:endParaRPr lang="en-US"/>
        </a:p>
      </dgm:t>
    </dgm:pt>
    <dgm:pt modelId="{33352B06-C490-4AAB-8FA2-5CC48A243071}" type="pres">
      <dgm:prSet presAssocID="{D16834BC-2CE5-423E-97D1-9B9565E9E31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57258B-1A5C-4372-A1E9-843DC07717A6}" type="pres">
      <dgm:prSet presAssocID="{52F1ECB4-7D33-469C-BC22-37A8FC8B68CF}" presName="composite" presStyleCnt="0"/>
      <dgm:spPr/>
    </dgm:pt>
    <dgm:pt modelId="{3C7103B1-D6DA-4B14-BE5F-B59FA5AC128A}" type="pres">
      <dgm:prSet presAssocID="{52F1ECB4-7D33-469C-BC22-37A8FC8B68C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28FE85-3B40-4C07-8405-3468EB56FC61}" type="pres">
      <dgm:prSet presAssocID="{52F1ECB4-7D33-469C-BC22-37A8FC8B68CF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C89A1D-9D43-41EE-9411-2BBDDBCA23A1}" type="pres">
      <dgm:prSet presAssocID="{9D87E6C0-BF12-4325-B2E4-5D4F80AA44C1}" presName="space" presStyleCnt="0"/>
      <dgm:spPr/>
    </dgm:pt>
    <dgm:pt modelId="{B3397844-9666-4F96-8BBA-DB2BD712D3F0}" type="pres">
      <dgm:prSet presAssocID="{CC4E8298-4ACE-41D9-961E-20F1ED08B5FC}" presName="composite" presStyleCnt="0"/>
      <dgm:spPr/>
    </dgm:pt>
    <dgm:pt modelId="{42DBD543-3120-4C6D-8C4A-653E8C9335C2}" type="pres">
      <dgm:prSet presAssocID="{CC4E8298-4ACE-41D9-961E-20F1ED08B5F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46F92F-87E2-4166-8293-4E240CB8C9C6}" type="pres">
      <dgm:prSet presAssocID="{CC4E8298-4ACE-41D9-961E-20F1ED08B5FC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064214-BBEF-4976-9748-176ABCBA9A29}" type="pres">
      <dgm:prSet presAssocID="{861FD5DD-68AA-4A0F-883A-EB7D0CAF8D94}" presName="space" presStyleCnt="0"/>
      <dgm:spPr/>
    </dgm:pt>
    <dgm:pt modelId="{69D95FBD-0745-451D-9226-CC2C44DB2C71}" type="pres">
      <dgm:prSet presAssocID="{AD5BF877-D134-4B2F-93C3-74D043A38D72}" presName="composite" presStyleCnt="0"/>
      <dgm:spPr/>
    </dgm:pt>
    <dgm:pt modelId="{15044332-79E5-4822-8C61-F7EE11294D59}" type="pres">
      <dgm:prSet presAssocID="{AD5BF877-D134-4B2F-93C3-74D043A38D7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06B4B-B2A2-45FF-9E83-B2DCC46402B8}" type="pres">
      <dgm:prSet presAssocID="{AD5BF877-D134-4B2F-93C3-74D043A38D72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44D87-FDF2-4535-9DBB-C1A2281A6D21}" type="pres">
      <dgm:prSet presAssocID="{D71C2434-4DFD-4B3D-8908-1C2E1E5A9B81}" presName="space" presStyleCnt="0"/>
      <dgm:spPr/>
    </dgm:pt>
    <dgm:pt modelId="{5740A75E-7A55-4AF4-835D-5430063DEB80}" type="pres">
      <dgm:prSet presAssocID="{19E671CB-8BAA-49BB-B623-DF64605B405B}" presName="composite" presStyleCnt="0"/>
      <dgm:spPr/>
    </dgm:pt>
    <dgm:pt modelId="{36CFBAAB-EFF8-4016-9C08-27E3AD50F612}" type="pres">
      <dgm:prSet presAssocID="{19E671CB-8BAA-49BB-B623-DF64605B405B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CEE2E-D3C1-4E44-BEE4-48D2D80CEB23}" type="pres">
      <dgm:prSet presAssocID="{19E671CB-8BAA-49BB-B623-DF64605B405B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BA1514-9DF5-45CC-841E-D515105D8921}" srcId="{52F1ECB4-7D33-469C-BC22-37A8FC8B68CF}" destId="{8D8BC039-BC96-42FF-A8CD-B330BCC75853}" srcOrd="0" destOrd="0" parTransId="{CF495362-CA56-4C4C-B231-B7E3E8D8B4F2}" sibTransId="{891C8619-844A-4D2B-83D8-D7FBDE333595}"/>
    <dgm:cxn modelId="{77A4373F-7816-4A4C-9216-338E66E766D2}" srcId="{D16834BC-2CE5-423E-97D1-9B9565E9E314}" destId="{CC4E8298-4ACE-41D9-961E-20F1ED08B5FC}" srcOrd="1" destOrd="0" parTransId="{D53B218D-9355-4B26-B156-B28D1861C8BA}" sibTransId="{861FD5DD-68AA-4A0F-883A-EB7D0CAF8D94}"/>
    <dgm:cxn modelId="{36F13230-28DC-4DF7-9A4B-E13F74520CD7}" type="presOf" srcId="{D16834BC-2CE5-423E-97D1-9B9565E9E314}" destId="{33352B06-C490-4AAB-8FA2-5CC48A243071}" srcOrd="0" destOrd="0" presId="urn:microsoft.com/office/officeart/2005/8/layout/hList1"/>
    <dgm:cxn modelId="{D52D9AF9-5408-4590-807B-88C4516F01F8}" type="presOf" srcId="{8D8BC039-BC96-42FF-A8CD-B330BCC75853}" destId="{4028FE85-3B40-4C07-8405-3468EB56FC61}" srcOrd="0" destOrd="0" presId="urn:microsoft.com/office/officeart/2005/8/layout/hList1"/>
    <dgm:cxn modelId="{616BD6B8-2794-4A79-9DB6-91D382A4683D}" type="presOf" srcId="{5C3D1494-D706-4375-BEE2-A71592B7A992}" destId="{9C0CEE2E-D3C1-4E44-BEE4-48D2D80CEB23}" srcOrd="0" destOrd="0" presId="urn:microsoft.com/office/officeart/2005/8/layout/hList1"/>
    <dgm:cxn modelId="{DFCF5CFC-6537-4D5D-AA53-C1E6DB0CD07F}" srcId="{19E671CB-8BAA-49BB-B623-DF64605B405B}" destId="{5C3D1494-D706-4375-BEE2-A71592B7A992}" srcOrd="0" destOrd="0" parTransId="{93699FC8-9CF8-474D-979E-0F496BB204B5}" sibTransId="{4DAA8EBC-0D01-4D09-8F78-7CE15340413C}"/>
    <dgm:cxn modelId="{13121FF3-CD28-4E6F-A388-E74502F198F5}" srcId="{D16834BC-2CE5-423E-97D1-9B9565E9E314}" destId="{19E671CB-8BAA-49BB-B623-DF64605B405B}" srcOrd="3" destOrd="0" parTransId="{D67DA987-E504-444F-BAAE-9C15F84A7048}" sibTransId="{B7526D3E-7A03-4CF9-A5BB-22A146E7F6D0}"/>
    <dgm:cxn modelId="{B8777B0C-615C-4AE9-969E-C9726A2276B9}" type="presOf" srcId="{102DAF9F-5692-41B3-BD7F-BD0CAFFC9A24}" destId="{7646F92F-87E2-4166-8293-4E240CB8C9C6}" srcOrd="0" destOrd="0" presId="urn:microsoft.com/office/officeart/2005/8/layout/hList1"/>
    <dgm:cxn modelId="{493E601F-D0C0-4596-AA3C-1DD7ED20701D}" srcId="{D16834BC-2CE5-423E-97D1-9B9565E9E314}" destId="{AD5BF877-D134-4B2F-93C3-74D043A38D72}" srcOrd="2" destOrd="0" parTransId="{9A7B5423-F079-4DB7-B0FF-BE89FDBB53C5}" sibTransId="{D71C2434-4DFD-4B3D-8908-1C2E1E5A9B81}"/>
    <dgm:cxn modelId="{994833F2-5B86-46B5-A3FD-3FD16597CE58}" type="presOf" srcId="{19E671CB-8BAA-49BB-B623-DF64605B405B}" destId="{36CFBAAB-EFF8-4016-9C08-27E3AD50F612}" srcOrd="0" destOrd="0" presId="urn:microsoft.com/office/officeart/2005/8/layout/hList1"/>
    <dgm:cxn modelId="{FCDA0085-8F89-4827-B374-CDD53485B4C9}" srcId="{D16834BC-2CE5-423E-97D1-9B9565E9E314}" destId="{52F1ECB4-7D33-469C-BC22-37A8FC8B68CF}" srcOrd="0" destOrd="0" parTransId="{E9CF4F24-9F3F-4429-A6A5-E171BEE1D8B9}" sibTransId="{9D87E6C0-BF12-4325-B2E4-5D4F80AA44C1}"/>
    <dgm:cxn modelId="{8691E7A6-7E24-4333-84F1-344ECD2BF0F2}" srcId="{CC4E8298-4ACE-41D9-961E-20F1ED08B5FC}" destId="{102DAF9F-5692-41B3-BD7F-BD0CAFFC9A24}" srcOrd="0" destOrd="0" parTransId="{07F8119A-52BD-4E6A-AB97-7FF7583B14C7}" sibTransId="{3DF70D83-DC00-46E8-AF14-619EFFE3CC24}"/>
    <dgm:cxn modelId="{77E81B97-9CAC-4724-B54A-74C212796DCB}" type="presOf" srcId="{CC4E8298-4ACE-41D9-961E-20F1ED08B5FC}" destId="{42DBD543-3120-4C6D-8C4A-653E8C9335C2}" srcOrd="0" destOrd="0" presId="urn:microsoft.com/office/officeart/2005/8/layout/hList1"/>
    <dgm:cxn modelId="{83C0B470-29DB-4C3B-9668-3AEAA0A081EF}" type="presOf" srcId="{52F1ECB4-7D33-469C-BC22-37A8FC8B68CF}" destId="{3C7103B1-D6DA-4B14-BE5F-B59FA5AC128A}" srcOrd="0" destOrd="0" presId="urn:microsoft.com/office/officeart/2005/8/layout/hList1"/>
    <dgm:cxn modelId="{E34503CC-AAF0-472C-A70E-27658C27B542}" type="presOf" srcId="{AD5BF877-D134-4B2F-93C3-74D043A38D72}" destId="{15044332-79E5-4822-8C61-F7EE11294D59}" srcOrd="0" destOrd="0" presId="urn:microsoft.com/office/officeart/2005/8/layout/hList1"/>
    <dgm:cxn modelId="{4BD7A569-6DCB-4EEA-BA58-5B21760A079A}" type="presOf" srcId="{41C8FA14-7D18-475A-8E0A-95085EF2F018}" destId="{18606B4B-B2A2-45FF-9E83-B2DCC46402B8}" srcOrd="0" destOrd="0" presId="urn:microsoft.com/office/officeart/2005/8/layout/hList1"/>
    <dgm:cxn modelId="{15A76787-C6EB-415E-A60A-A1EE519BF322}" srcId="{AD5BF877-D134-4B2F-93C3-74D043A38D72}" destId="{41C8FA14-7D18-475A-8E0A-95085EF2F018}" srcOrd="0" destOrd="0" parTransId="{A59FC32B-AA54-44AF-BB13-057B204D1B67}" sibTransId="{80BD6F98-A514-4A1B-8664-664E64321A81}"/>
    <dgm:cxn modelId="{634A591D-73C5-49C3-8928-87789F462EC8}" type="presParOf" srcId="{33352B06-C490-4AAB-8FA2-5CC48A243071}" destId="{CC57258B-1A5C-4372-A1E9-843DC07717A6}" srcOrd="0" destOrd="0" presId="urn:microsoft.com/office/officeart/2005/8/layout/hList1"/>
    <dgm:cxn modelId="{B4E14C60-2EE3-4C54-A05B-E3DF89938307}" type="presParOf" srcId="{CC57258B-1A5C-4372-A1E9-843DC07717A6}" destId="{3C7103B1-D6DA-4B14-BE5F-B59FA5AC128A}" srcOrd="0" destOrd="0" presId="urn:microsoft.com/office/officeart/2005/8/layout/hList1"/>
    <dgm:cxn modelId="{079656A6-489E-402A-8E10-7E0BDB1DB6D2}" type="presParOf" srcId="{CC57258B-1A5C-4372-A1E9-843DC07717A6}" destId="{4028FE85-3B40-4C07-8405-3468EB56FC61}" srcOrd="1" destOrd="0" presId="urn:microsoft.com/office/officeart/2005/8/layout/hList1"/>
    <dgm:cxn modelId="{A45ADA02-4321-4365-9D1A-867C20C3CA3D}" type="presParOf" srcId="{33352B06-C490-4AAB-8FA2-5CC48A243071}" destId="{10C89A1D-9D43-41EE-9411-2BBDDBCA23A1}" srcOrd="1" destOrd="0" presId="urn:microsoft.com/office/officeart/2005/8/layout/hList1"/>
    <dgm:cxn modelId="{5E62A2B7-E599-48A4-A962-5359DD433625}" type="presParOf" srcId="{33352B06-C490-4AAB-8FA2-5CC48A243071}" destId="{B3397844-9666-4F96-8BBA-DB2BD712D3F0}" srcOrd="2" destOrd="0" presId="urn:microsoft.com/office/officeart/2005/8/layout/hList1"/>
    <dgm:cxn modelId="{16A233D2-45B0-4FE5-A1B3-DB38160E2208}" type="presParOf" srcId="{B3397844-9666-4F96-8BBA-DB2BD712D3F0}" destId="{42DBD543-3120-4C6D-8C4A-653E8C9335C2}" srcOrd="0" destOrd="0" presId="urn:microsoft.com/office/officeart/2005/8/layout/hList1"/>
    <dgm:cxn modelId="{A039FA28-0E50-4A19-8C9F-3D49735BFCC4}" type="presParOf" srcId="{B3397844-9666-4F96-8BBA-DB2BD712D3F0}" destId="{7646F92F-87E2-4166-8293-4E240CB8C9C6}" srcOrd="1" destOrd="0" presId="urn:microsoft.com/office/officeart/2005/8/layout/hList1"/>
    <dgm:cxn modelId="{37D0938C-A960-40AE-8065-F22C11A494D6}" type="presParOf" srcId="{33352B06-C490-4AAB-8FA2-5CC48A243071}" destId="{74064214-BBEF-4976-9748-176ABCBA9A29}" srcOrd="3" destOrd="0" presId="urn:microsoft.com/office/officeart/2005/8/layout/hList1"/>
    <dgm:cxn modelId="{AF9DF08D-FA08-413D-8CF8-A3AA111128B9}" type="presParOf" srcId="{33352B06-C490-4AAB-8FA2-5CC48A243071}" destId="{69D95FBD-0745-451D-9226-CC2C44DB2C71}" srcOrd="4" destOrd="0" presId="urn:microsoft.com/office/officeart/2005/8/layout/hList1"/>
    <dgm:cxn modelId="{7A5D656E-14FF-4A9F-A664-73CB7A84D000}" type="presParOf" srcId="{69D95FBD-0745-451D-9226-CC2C44DB2C71}" destId="{15044332-79E5-4822-8C61-F7EE11294D59}" srcOrd="0" destOrd="0" presId="urn:microsoft.com/office/officeart/2005/8/layout/hList1"/>
    <dgm:cxn modelId="{53E0C1EE-549E-43A3-B69B-F2C09867C44E}" type="presParOf" srcId="{69D95FBD-0745-451D-9226-CC2C44DB2C71}" destId="{18606B4B-B2A2-45FF-9E83-B2DCC46402B8}" srcOrd="1" destOrd="0" presId="urn:microsoft.com/office/officeart/2005/8/layout/hList1"/>
    <dgm:cxn modelId="{21B8F6D2-C4EF-4AD3-8E18-870B7E4FD356}" type="presParOf" srcId="{33352B06-C490-4AAB-8FA2-5CC48A243071}" destId="{6DD44D87-FDF2-4535-9DBB-C1A2281A6D21}" srcOrd="5" destOrd="0" presId="urn:microsoft.com/office/officeart/2005/8/layout/hList1"/>
    <dgm:cxn modelId="{B515FCA9-AAEF-4FC4-8126-B375D008F525}" type="presParOf" srcId="{33352B06-C490-4AAB-8FA2-5CC48A243071}" destId="{5740A75E-7A55-4AF4-835D-5430063DEB80}" srcOrd="6" destOrd="0" presId="urn:microsoft.com/office/officeart/2005/8/layout/hList1"/>
    <dgm:cxn modelId="{C000779D-4F12-4D5F-B868-9477B302C7F5}" type="presParOf" srcId="{5740A75E-7A55-4AF4-835D-5430063DEB80}" destId="{36CFBAAB-EFF8-4016-9C08-27E3AD50F612}" srcOrd="0" destOrd="0" presId="urn:microsoft.com/office/officeart/2005/8/layout/hList1"/>
    <dgm:cxn modelId="{0F177A8B-BF7B-4130-8A8E-1E9E4BDC4C38}" type="presParOf" srcId="{5740A75E-7A55-4AF4-835D-5430063DEB80}" destId="{9C0CEE2E-D3C1-4E44-BEE4-48D2D80CEB2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16834BC-2CE5-423E-97D1-9B9565E9E314}" type="doc">
      <dgm:prSet loTypeId="urn:microsoft.com/office/officeart/2005/8/layout/h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2F1ECB4-7D33-469C-BC22-37A8FC8B68CF}">
      <dgm:prSet phldrT="[Text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9CF4F24-9F3F-4429-A6A5-E171BEE1D8B9}" type="parTrans" cxnId="{FCDA0085-8F89-4827-B374-CDD53485B4C9}">
      <dgm:prSet/>
      <dgm:spPr/>
      <dgm:t>
        <a:bodyPr/>
        <a:lstStyle/>
        <a:p>
          <a:endParaRPr lang="en-US"/>
        </a:p>
      </dgm:t>
    </dgm:pt>
    <dgm:pt modelId="{9D87E6C0-BF12-4325-B2E4-5D4F80AA44C1}" type="sibTrans" cxnId="{FCDA0085-8F89-4827-B374-CDD53485B4C9}">
      <dgm:prSet/>
      <dgm:spPr/>
      <dgm:t>
        <a:bodyPr/>
        <a:lstStyle/>
        <a:p>
          <a:endParaRPr lang="en-US"/>
        </a:p>
      </dgm:t>
    </dgm:pt>
    <dgm:pt modelId="{8D8BC039-BC96-42FF-A8CD-B330BCC75853}">
      <dgm:prSet phldrT="[Text]"/>
      <dgm:spPr/>
      <dgm:t>
        <a:bodyPr/>
        <a:lstStyle/>
        <a:p>
          <a:pPr rtl="1"/>
          <a:r>
            <a:rPr lang="ar-SA" dirty="0" smtClean="0"/>
            <a:t>الارتباط بين عوائد الأصلين الموجب أي أن التغير في عوائد الاستثمارين تأخذ نفس الاتجاه وبنسب مختلفة</a:t>
          </a:r>
          <a:endParaRPr lang="en-US" dirty="0"/>
        </a:p>
      </dgm:t>
    </dgm:pt>
    <dgm:pt modelId="{CF495362-CA56-4C4C-B231-B7E3E8D8B4F2}" type="parTrans" cxnId="{3ABA1514-9DF5-45CC-841E-D515105D8921}">
      <dgm:prSet/>
      <dgm:spPr/>
      <dgm:t>
        <a:bodyPr/>
        <a:lstStyle/>
        <a:p>
          <a:endParaRPr lang="en-US"/>
        </a:p>
      </dgm:t>
    </dgm:pt>
    <dgm:pt modelId="{891C8619-844A-4D2B-83D8-D7FBDE333595}" type="sibTrans" cxnId="{3ABA1514-9DF5-45CC-841E-D515105D8921}">
      <dgm:prSet/>
      <dgm:spPr/>
      <dgm:t>
        <a:bodyPr/>
        <a:lstStyle/>
        <a:p>
          <a:endParaRPr lang="en-US"/>
        </a:p>
      </dgm:t>
    </dgm:pt>
    <dgm:pt modelId="{CC4E8298-4ACE-41D9-961E-20F1ED08B5FC}">
      <dgm:prSet phldrT="[Text]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D53B218D-9355-4B26-B156-B28D1861C8BA}" type="parTrans" cxnId="{77A4373F-7816-4A4C-9216-338E66E766D2}">
      <dgm:prSet/>
      <dgm:spPr/>
      <dgm:t>
        <a:bodyPr/>
        <a:lstStyle/>
        <a:p>
          <a:endParaRPr lang="en-US"/>
        </a:p>
      </dgm:t>
    </dgm:pt>
    <dgm:pt modelId="{861FD5DD-68AA-4A0F-883A-EB7D0CAF8D94}" type="sibTrans" cxnId="{77A4373F-7816-4A4C-9216-338E66E766D2}">
      <dgm:prSet/>
      <dgm:spPr/>
      <dgm:t>
        <a:bodyPr/>
        <a:lstStyle/>
        <a:p>
          <a:endParaRPr lang="en-US"/>
        </a:p>
      </dgm:t>
    </dgm:pt>
    <dgm:pt modelId="{102DAF9F-5692-41B3-BD7F-BD0CAFFC9A24}">
      <dgm:prSet phldrT="[Text]"/>
      <dgm:spPr/>
      <dgm:t>
        <a:bodyPr/>
        <a:lstStyle/>
        <a:p>
          <a:pPr rtl="1"/>
          <a:r>
            <a:rPr lang="ar-SA" dirty="0" smtClean="0"/>
            <a:t>الارتباط بين عوائد الأصلين قوي وتام بالموجب أي أن التغير في عوائد الاستثمارين تأخذ نفس الاتجاه وبنفس النسبة </a:t>
          </a:r>
          <a:endParaRPr lang="en-US" dirty="0"/>
        </a:p>
      </dgm:t>
    </dgm:pt>
    <dgm:pt modelId="{07F8119A-52BD-4E6A-AB97-7FF7583B14C7}" type="parTrans" cxnId="{8691E7A6-7E24-4333-84F1-344ECD2BF0F2}">
      <dgm:prSet/>
      <dgm:spPr/>
      <dgm:t>
        <a:bodyPr/>
        <a:lstStyle/>
        <a:p>
          <a:endParaRPr lang="en-US"/>
        </a:p>
      </dgm:t>
    </dgm:pt>
    <dgm:pt modelId="{3DF70D83-DC00-46E8-AF14-619EFFE3CC24}" type="sibTrans" cxnId="{8691E7A6-7E24-4333-84F1-344ECD2BF0F2}">
      <dgm:prSet/>
      <dgm:spPr/>
      <dgm:t>
        <a:bodyPr/>
        <a:lstStyle/>
        <a:p>
          <a:endParaRPr lang="en-US"/>
        </a:p>
      </dgm:t>
    </dgm:pt>
    <dgm:pt modelId="{19E671CB-8BAA-49BB-B623-DF64605B405B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D67DA987-E504-444F-BAAE-9C15F84A7048}" type="parTrans" cxnId="{13121FF3-CD28-4E6F-A388-E74502F198F5}">
      <dgm:prSet/>
      <dgm:spPr/>
      <dgm:t>
        <a:bodyPr/>
        <a:lstStyle/>
        <a:p>
          <a:endParaRPr lang="en-US"/>
        </a:p>
      </dgm:t>
    </dgm:pt>
    <dgm:pt modelId="{B7526D3E-7A03-4CF9-A5BB-22A146E7F6D0}" type="sibTrans" cxnId="{13121FF3-CD28-4E6F-A388-E74502F198F5}">
      <dgm:prSet/>
      <dgm:spPr/>
      <dgm:t>
        <a:bodyPr/>
        <a:lstStyle/>
        <a:p>
          <a:endParaRPr lang="en-US"/>
        </a:p>
      </dgm:t>
    </dgm:pt>
    <dgm:pt modelId="{AD5BF877-D134-4B2F-93C3-74D043A38D72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D71C2434-4DFD-4B3D-8908-1C2E1E5A9B81}" type="sibTrans" cxnId="{493E601F-D0C0-4596-AA3C-1DD7ED20701D}">
      <dgm:prSet/>
      <dgm:spPr/>
      <dgm:t>
        <a:bodyPr/>
        <a:lstStyle/>
        <a:p>
          <a:endParaRPr lang="en-US"/>
        </a:p>
      </dgm:t>
    </dgm:pt>
    <dgm:pt modelId="{9A7B5423-F079-4DB7-B0FF-BE89FDBB53C5}" type="parTrans" cxnId="{493E601F-D0C0-4596-AA3C-1DD7ED20701D}">
      <dgm:prSet/>
      <dgm:spPr/>
      <dgm:t>
        <a:bodyPr/>
        <a:lstStyle/>
        <a:p>
          <a:endParaRPr lang="en-US"/>
        </a:p>
      </dgm:t>
    </dgm:pt>
    <dgm:pt modelId="{41C8FA14-7D18-475A-8E0A-95085EF2F018}">
      <dgm:prSet/>
      <dgm:spPr/>
      <dgm:t>
        <a:bodyPr/>
        <a:lstStyle/>
        <a:p>
          <a:pPr algn="just" rtl="1"/>
          <a:r>
            <a:rPr lang="ar-SA" dirty="0" smtClean="0"/>
            <a:t>الارتباط بين عوائد الأصلين قوي وتام بالسالب أي أن التغير في عوائد الاستثمارين تأخذ عكس الاتجاه وبنفس النسبة.</a:t>
          </a:r>
          <a:endParaRPr lang="en-US" dirty="0"/>
        </a:p>
      </dgm:t>
    </dgm:pt>
    <dgm:pt modelId="{A59FC32B-AA54-44AF-BB13-057B204D1B67}" type="parTrans" cxnId="{15A76787-C6EB-415E-A60A-A1EE519BF322}">
      <dgm:prSet/>
      <dgm:spPr/>
      <dgm:t>
        <a:bodyPr/>
        <a:lstStyle/>
        <a:p>
          <a:endParaRPr lang="en-US"/>
        </a:p>
      </dgm:t>
    </dgm:pt>
    <dgm:pt modelId="{80BD6F98-A514-4A1B-8664-664E64321A81}" type="sibTrans" cxnId="{15A76787-C6EB-415E-A60A-A1EE519BF322}">
      <dgm:prSet/>
      <dgm:spPr/>
      <dgm:t>
        <a:bodyPr/>
        <a:lstStyle/>
        <a:p>
          <a:endParaRPr lang="en-US"/>
        </a:p>
      </dgm:t>
    </dgm:pt>
    <dgm:pt modelId="{5C3D1494-D706-4375-BEE2-A71592B7A992}">
      <dgm:prSet/>
      <dgm:spPr/>
      <dgm:t>
        <a:bodyPr/>
        <a:lstStyle/>
        <a:p>
          <a:pPr rtl="1"/>
          <a:r>
            <a:rPr lang="ar-SA" dirty="0" smtClean="0"/>
            <a:t>الارتباط بين عوائد الأصلين سالب أي أن التغير في عوائد الاستثمارين تأخذ عكس الاتجاه وبنسب مختلفة </a:t>
          </a:r>
          <a:endParaRPr lang="en-US" dirty="0"/>
        </a:p>
      </dgm:t>
    </dgm:pt>
    <dgm:pt modelId="{93699FC8-9CF8-474D-979E-0F496BB204B5}" type="parTrans" cxnId="{DFCF5CFC-6537-4D5D-AA53-C1E6DB0CD07F}">
      <dgm:prSet/>
      <dgm:spPr/>
      <dgm:t>
        <a:bodyPr/>
        <a:lstStyle/>
        <a:p>
          <a:endParaRPr lang="en-US"/>
        </a:p>
      </dgm:t>
    </dgm:pt>
    <dgm:pt modelId="{4DAA8EBC-0D01-4D09-8F78-7CE15340413C}" type="sibTrans" cxnId="{DFCF5CFC-6537-4D5D-AA53-C1E6DB0CD07F}">
      <dgm:prSet/>
      <dgm:spPr/>
      <dgm:t>
        <a:bodyPr/>
        <a:lstStyle/>
        <a:p>
          <a:endParaRPr lang="en-US"/>
        </a:p>
      </dgm:t>
    </dgm:pt>
    <dgm:pt modelId="{33352B06-C490-4AAB-8FA2-5CC48A243071}" type="pres">
      <dgm:prSet presAssocID="{D16834BC-2CE5-423E-97D1-9B9565E9E314}" presName="Name0" presStyleCnt="0">
        <dgm:presLayoutVars>
          <dgm:dir/>
          <dgm:animLvl val="lvl"/>
          <dgm:resizeHandles val="exact"/>
        </dgm:presLayoutVars>
      </dgm:prSet>
      <dgm:spPr/>
    </dgm:pt>
    <dgm:pt modelId="{CC57258B-1A5C-4372-A1E9-843DC07717A6}" type="pres">
      <dgm:prSet presAssocID="{52F1ECB4-7D33-469C-BC22-37A8FC8B68CF}" presName="composite" presStyleCnt="0"/>
      <dgm:spPr/>
    </dgm:pt>
    <dgm:pt modelId="{3C7103B1-D6DA-4B14-BE5F-B59FA5AC128A}" type="pres">
      <dgm:prSet presAssocID="{52F1ECB4-7D33-469C-BC22-37A8FC8B68C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28FE85-3B40-4C07-8405-3468EB56FC61}" type="pres">
      <dgm:prSet presAssocID="{52F1ECB4-7D33-469C-BC22-37A8FC8B68CF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C89A1D-9D43-41EE-9411-2BBDDBCA23A1}" type="pres">
      <dgm:prSet presAssocID="{9D87E6C0-BF12-4325-B2E4-5D4F80AA44C1}" presName="space" presStyleCnt="0"/>
      <dgm:spPr/>
    </dgm:pt>
    <dgm:pt modelId="{B3397844-9666-4F96-8BBA-DB2BD712D3F0}" type="pres">
      <dgm:prSet presAssocID="{CC4E8298-4ACE-41D9-961E-20F1ED08B5FC}" presName="composite" presStyleCnt="0"/>
      <dgm:spPr/>
    </dgm:pt>
    <dgm:pt modelId="{42DBD543-3120-4C6D-8C4A-653E8C9335C2}" type="pres">
      <dgm:prSet presAssocID="{CC4E8298-4ACE-41D9-961E-20F1ED08B5F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46F92F-87E2-4166-8293-4E240CB8C9C6}" type="pres">
      <dgm:prSet presAssocID="{CC4E8298-4ACE-41D9-961E-20F1ED08B5FC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064214-BBEF-4976-9748-176ABCBA9A29}" type="pres">
      <dgm:prSet presAssocID="{861FD5DD-68AA-4A0F-883A-EB7D0CAF8D94}" presName="space" presStyleCnt="0"/>
      <dgm:spPr/>
    </dgm:pt>
    <dgm:pt modelId="{69D95FBD-0745-451D-9226-CC2C44DB2C71}" type="pres">
      <dgm:prSet presAssocID="{AD5BF877-D134-4B2F-93C3-74D043A38D72}" presName="composite" presStyleCnt="0"/>
      <dgm:spPr/>
    </dgm:pt>
    <dgm:pt modelId="{15044332-79E5-4822-8C61-F7EE11294D59}" type="pres">
      <dgm:prSet presAssocID="{AD5BF877-D134-4B2F-93C3-74D043A38D7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06B4B-B2A2-45FF-9E83-B2DCC46402B8}" type="pres">
      <dgm:prSet presAssocID="{AD5BF877-D134-4B2F-93C3-74D043A38D72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44D87-FDF2-4535-9DBB-C1A2281A6D21}" type="pres">
      <dgm:prSet presAssocID="{D71C2434-4DFD-4B3D-8908-1C2E1E5A9B81}" presName="space" presStyleCnt="0"/>
      <dgm:spPr/>
    </dgm:pt>
    <dgm:pt modelId="{5740A75E-7A55-4AF4-835D-5430063DEB80}" type="pres">
      <dgm:prSet presAssocID="{19E671CB-8BAA-49BB-B623-DF64605B405B}" presName="composite" presStyleCnt="0"/>
      <dgm:spPr/>
    </dgm:pt>
    <dgm:pt modelId="{36CFBAAB-EFF8-4016-9C08-27E3AD50F612}" type="pres">
      <dgm:prSet presAssocID="{19E671CB-8BAA-49BB-B623-DF64605B405B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CEE2E-D3C1-4E44-BEE4-48D2D80CEB23}" type="pres">
      <dgm:prSet presAssocID="{19E671CB-8BAA-49BB-B623-DF64605B405B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CF5CFC-6537-4D5D-AA53-C1E6DB0CD07F}" srcId="{19E671CB-8BAA-49BB-B623-DF64605B405B}" destId="{5C3D1494-D706-4375-BEE2-A71592B7A992}" srcOrd="0" destOrd="0" parTransId="{93699FC8-9CF8-474D-979E-0F496BB204B5}" sibTransId="{4DAA8EBC-0D01-4D09-8F78-7CE15340413C}"/>
    <dgm:cxn modelId="{77A4373F-7816-4A4C-9216-338E66E766D2}" srcId="{D16834BC-2CE5-423E-97D1-9B9565E9E314}" destId="{CC4E8298-4ACE-41D9-961E-20F1ED08B5FC}" srcOrd="1" destOrd="0" parTransId="{D53B218D-9355-4B26-B156-B28D1861C8BA}" sibTransId="{861FD5DD-68AA-4A0F-883A-EB7D0CAF8D94}"/>
    <dgm:cxn modelId="{77E81B97-9CAC-4724-B54A-74C212796DCB}" type="presOf" srcId="{CC4E8298-4ACE-41D9-961E-20F1ED08B5FC}" destId="{42DBD543-3120-4C6D-8C4A-653E8C9335C2}" srcOrd="0" destOrd="0" presId="urn:microsoft.com/office/officeart/2005/8/layout/hList1"/>
    <dgm:cxn modelId="{994833F2-5B86-46B5-A3FD-3FD16597CE58}" type="presOf" srcId="{19E671CB-8BAA-49BB-B623-DF64605B405B}" destId="{36CFBAAB-EFF8-4016-9C08-27E3AD50F612}" srcOrd="0" destOrd="0" presId="urn:microsoft.com/office/officeart/2005/8/layout/hList1"/>
    <dgm:cxn modelId="{83C0B470-29DB-4C3B-9668-3AEAA0A081EF}" type="presOf" srcId="{52F1ECB4-7D33-469C-BC22-37A8FC8B68CF}" destId="{3C7103B1-D6DA-4B14-BE5F-B59FA5AC128A}" srcOrd="0" destOrd="0" presId="urn:microsoft.com/office/officeart/2005/8/layout/hList1"/>
    <dgm:cxn modelId="{616BD6B8-2794-4A79-9DB6-91D382A4683D}" type="presOf" srcId="{5C3D1494-D706-4375-BEE2-A71592B7A992}" destId="{9C0CEE2E-D3C1-4E44-BEE4-48D2D80CEB23}" srcOrd="0" destOrd="0" presId="urn:microsoft.com/office/officeart/2005/8/layout/hList1"/>
    <dgm:cxn modelId="{8691E7A6-7E24-4333-84F1-344ECD2BF0F2}" srcId="{CC4E8298-4ACE-41D9-961E-20F1ED08B5FC}" destId="{102DAF9F-5692-41B3-BD7F-BD0CAFFC9A24}" srcOrd="0" destOrd="0" parTransId="{07F8119A-52BD-4E6A-AB97-7FF7583B14C7}" sibTransId="{3DF70D83-DC00-46E8-AF14-619EFFE3CC24}"/>
    <dgm:cxn modelId="{36F13230-28DC-4DF7-9A4B-E13F74520CD7}" type="presOf" srcId="{D16834BC-2CE5-423E-97D1-9B9565E9E314}" destId="{33352B06-C490-4AAB-8FA2-5CC48A243071}" srcOrd="0" destOrd="0" presId="urn:microsoft.com/office/officeart/2005/8/layout/hList1"/>
    <dgm:cxn modelId="{FCDA0085-8F89-4827-B374-CDD53485B4C9}" srcId="{D16834BC-2CE5-423E-97D1-9B9565E9E314}" destId="{52F1ECB4-7D33-469C-BC22-37A8FC8B68CF}" srcOrd="0" destOrd="0" parTransId="{E9CF4F24-9F3F-4429-A6A5-E171BEE1D8B9}" sibTransId="{9D87E6C0-BF12-4325-B2E4-5D4F80AA44C1}"/>
    <dgm:cxn modelId="{493E601F-D0C0-4596-AA3C-1DD7ED20701D}" srcId="{D16834BC-2CE5-423E-97D1-9B9565E9E314}" destId="{AD5BF877-D134-4B2F-93C3-74D043A38D72}" srcOrd="2" destOrd="0" parTransId="{9A7B5423-F079-4DB7-B0FF-BE89FDBB53C5}" sibTransId="{D71C2434-4DFD-4B3D-8908-1C2E1E5A9B81}"/>
    <dgm:cxn modelId="{B8777B0C-615C-4AE9-969E-C9726A2276B9}" type="presOf" srcId="{102DAF9F-5692-41B3-BD7F-BD0CAFFC9A24}" destId="{7646F92F-87E2-4166-8293-4E240CB8C9C6}" srcOrd="0" destOrd="0" presId="urn:microsoft.com/office/officeart/2005/8/layout/hList1"/>
    <dgm:cxn modelId="{4BD7A569-6DCB-4EEA-BA58-5B21760A079A}" type="presOf" srcId="{41C8FA14-7D18-475A-8E0A-95085EF2F018}" destId="{18606B4B-B2A2-45FF-9E83-B2DCC46402B8}" srcOrd="0" destOrd="0" presId="urn:microsoft.com/office/officeart/2005/8/layout/hList1"/>
    <dgm:cxn modelId="{15A76787-C6EB-415E-A60A-A1EE519BF322}" srcId="{AD5BF877-D134-4B2F-93C3-74D043A38D72}" destId="{41C8FA14-7D18-475A-8E0A-95085EF2F018}" srcOrd="0" destOrd="0" parTransId="{A59FC32B-AA54-44AF-BB13-057B204D1B67}" sibTransId="{80BD6F98-A514-4A1B-8664-664E64321A81}"/>
    <dgm:cxn modelId="{D52D9AF9-5408-4590-807B-88C4516F01F8}" type="presOf" srcId="{8D8BC039-BC96-42FF-A8CD-B330BCC75853}" destId="{4028FE85-3B40-4C07-8405-3468EB56FC61}" srcOrd="0" destOrd="0" presId="urn:microsoft.com/office/officeart/2005/8/layout/hList1"/>
    <dgm:cxn modelId="{3ABA1514-9DF5-45CC-841E-D515105D8921}" srcId="{52F1ECB4-7D33-469C-BC22-37A8FC8B68CF}" destId="{8D8BC039-BC96-42FF-A8CD-B330BCC75853}" srcOrd="0" destOrd="0" parTransId="{CF495362-CA56-4C4C-B231-B7E3E8D8B4F2}" sibTransId="{891C8619-844A-4D2B-83D8-D7FBDE333595}"/>
    <dgm:cxn modelId="{E34503CC-AAF0-472C-A70E-27658C27B542}" type="presOf" srcId="{AD5BF877-D134-4B2F-93C3-74D043A38D72}" destId="{15044332-79E5-4822-8C61-F7EE11294D59}" srcOrd="0" destOrd="0" presId="urn:microsoft.com/office/officeart/2005/8/layout/hList1"/>
    <dgm:cxn modelId="{13121FF3-CD28-4E6F-A388-E74502F198F5}" srcId="{D16834BC-2CE5-423E-97D1-9B9565E9E314}" destId="{19E671CB-8BAA-49BB-B623-DF64605B405B}" srcOrd="3" destOrd="0" parTransId="{D67DA987-E504-444F-BAAE-9C15F84A7048}" sibTransId="{B7526D3E-7A03-4CF9-A5BB-22A146E7F6D0}"/>
    <dgm:cxn modelId="{634A591D-73C5-49C3-8928-87789F462EC8}" type="presParOf" srcId="{33352B06-C490-4AAB-8FA2-5CC48A243071}" destId="{CC57258B-1A5C-4372-A1E9-843DC07717A6}" srcOrd="0" destOrd="0" presId="urn:microsoft.com/office/officeart/2005/8/layout/hList1"/>
    <dgm:cxn modelId="{B4E14C60-2EE3-4C54-A05B-E3DF89938307}" type="presParOf" srcId="{CC57258B-1A5C-4372-A1E9-843DC07717A6}" destId="{3C7103B1-D6DA-4B14-BE5F-B59FA5AC128A}" srcOrd="0" destOrd="0" presId="urn:microsoft.com/office/officeart/2005/8/layout/hList1"/>
    <dgm:cxn modelId="{079656A6-489E-402A-8E10-7E0BDB1DB6D2}" type="presParOf" srcId="{CC57258B-1A5C-4372-A1E9-843DC07717A6}" destId="{4028FE85-3B40-4C07-8405-3468EB56FC61}" srcOrd="1" destOrd="0" presId="urn:microsoft.com/office/officeart/2005/8/layout/hList1"/>
    <dgm:cxn modelId="{A45ADA02-4321-4365-9D1A-867C20C3CA3D}" type="presParOf" srcId="{33352B06-C490-4AAB-8FA2-5CC48A243071}" destId="{10C89A1D-9D43-41EE-9411-2BBDDBCA23A1}" srcOrd="1" destOrd="0" presId="urn:microsoft.com/office/officeart/2005/8/layout/hList1"/>
    <dgm:cxn modelId="{5E62A2B7-E599-48A4-A962-5359DD433625}" type="presParOf" srcId="{33352B06-C490-4AAB-8FA2-5CC48A243071}" destId="{B3397844-9666-4F96-8BBA-DB2BD712D3F0}" srcOrd="2" destOrd="0" presId="urn:microsoft.com/office/officeart/2005/8/layout/hList1"/>
    <dgm:cxn modelId="{16A233D2-45B0-4FE5-A1B3-DB38160E2208}" type="presParOf" srcId="{B3397844-9666-4F96-8BBA-DB2BD712D3F0}" destId="{42DBD543-3120-4C6D-8C4A-653E8C9335C2}" srcOrd="0" destOrd="0" presId="urn:microsoft.com/office/officeart/2005/8/layout/hList1"/>
    <dgm:cxn modelId="{A039FA28-0E50-4A19-8C9F-3D49735BFCC4}" type="presParOf" srcId="{B3397844-9666-4F96-8BBA-DB2BD712D3F0}" destId="{7646F92F-87E2-4166-8293-4E240CB8C9C6}" srcOrd="1" destOrd="0" presId="urn:microsoft.com/office/officeart/2005/8/layout/hList1"/>
    <dgm:cxn modelId="{37D0938C-A960-40AE-8065-F22C11A494D6}" type="presParOf" srcId="{33352B06-C490-4AAB-8FA2-5CC48A243071}" destId="{74064214-BBEF-4976-9748-176ABCBA9A29}" srcOrd="3" destOrd="0" presId="urn:microsoft.com/office/officeart/2005/8/layout/hList1"/>
    <dgm:cxn modelId="{AF9DF08D-FA08-413D-8CF8-A3AA111128B9}" type="presParOf" srcId="{33352B06-C490-4AAB-8FA2-5CC48A243071}" destId="{69D95FBD-0745-451D-9226-CC2C44DB2C71}" srcOrd="4" destOrd="0" presId="urn:microsoft.com/office/officeart/2005/8/layout/hList1"/>
    <dgm:cxn modelId="{7A5D656E-14FF-4A9F-A664-73CB7A84D000}" type="presParOf" srcId="{69D95FBD-0745-451D-9226-CC2C44DB2C71}" destId="{15044332-79E5-4822-8C61-F7EE11294D59}" srcOrd="0" destOrd="0" presId="urn:microsoft.com/office/officeart/2005/8/layout/hList1"/>
    <dgm:cxn modelId="{53E0C1EE-549E-43A3-B69B-F2C09867C44E}" type="presParOf" srcId="{69D95FBD-0745-451D-9226-CC2C44DB2C71}" destId="{18606B4B-B2A2-45FF-9E83-B2DCC46402B8}" srcOrd="1" destOrd="0" presId="urn:microsoft.com/office/officeart/2005/8/layout/hList1"/>
    <dgm:cxn modelId="{21B8F6D2-C4EF-4AD3-8E18-870B7E4FD356}" type="presParOf" srcId="{33352B06-C490-4AAB-8FA2-5CC48A243071}" destId="{6DD44D87-FDF2-4535-9DBB-C1A2281A6D21}" srcOrd="5" destOrd="0" presId="urn:microsoft.com/office/officeart/2005/8/layout/hList1"/>
    <dgm:cxn modelId="{B515FCA9-AAEF-4FC4-8126-B375D008F525}" type="presParOf" srcId="{33352B06-C490-4AAB-8FA2-5CC48A243071}" destId="{5740A75E-7A55-4AF4-835D-5430063DEB80}" srcOrd="6" destOrd="0" presId="urn:microsoft.com/office/officeart/2005/8/layout/hList1"/>
    <dgm:cxn modelId="{C000779D-4F12-4D5F-B868-9477B302C7F5}" type="presParOf" srcId="{5740A75E-7A55-4AF4-835D-5430063DEB80}" destId="{36CFBAAB-EFF8-4016-9C08-27E3AD50F612}" srcOrd="0" destOrd="0" presId="urn:microsoft.com/office/officeart/2005/8/layout/hList1"/>
    <dgm:cxn modelId="{0F177A8B-BF7B-4130-8A8E-1E9E4BDC4C38}" type="presParOf" srcId="{5740A75E-7A55-4AF4-835D-5430063DEB80}" destId="{9C0CEE2E-D3C1-4E44-BEE4-48D2D80CEB2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CA31E9-5BAA-444C-AE59-A032FD8C5C8D}">
      <dsp:nvSpPr>
        <dsp:cNvPr id="0" name=""/>
        <dsp:cNvSpPr/>
      </dsp:nvSpPr>
      <dsp:spPr>
        <a:xfrm>
          <a:off x="6172337" y="3498661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434217"/>
              </a:lnTo>
              <a:lnTo>
                <a:pt x="455754" y="43421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384478" y="3700032"/>
        <a:ext cx="31474" cy="31474"/>
      </dsp:txXfrm>
    </dsp:sp>
    <dsp:sp modelId="{D02E1B81-4ED7-4AA8-87F3-62FAE46E9107}">
      <dsp:nvSpPr>
        <dsp:cNvPr id="0" name=""/>
        <dsp:cNvSpPr/>
      </dsp:nvSpPr>
      <dsp:spPr>
        <a:xfrm>
          <a:off x="6172337" y="3064443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434217"/>
              </a:moveTo>
              <a:lnTo>
                <a:pt x="227877" y="434217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384478" y="3265815"/>
        <a:ext cx="31474" cy="31474"/>
      </dsp:txXfrm>
    </dsp:sp>
    <dsp:sp modelId="{2178AE01-1BAB-4C1E-9FD3-4BE2CB6E1202}">
      <dsp:nvSpPr>
        <dsp:cNvPr id="0" name=""/>
        <dsp:cNvSpPr/>
      </dsp:nvSpPr>
      <dsp:spPr>
        <a:xfrm>
          <a:off x="3437810" y="2782459"/>
          <a:ext cx="455754" cy="7162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716201"/>
              </a:lnTo>
              <a:lnTo>
                <a:pt x="455754" y="71620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3644464" y="3119337"/>
        <a:ext cx="42445" cy="42445"/>
      </dsp:txXfrm>
    </dsp:sp>
    <dsp:sp modelId="{6CC28294-D06D-4DFA-8A25-8F48790EAE0C}">
      <dsp:nvSpPr>
        <dsp:cNvPr id="0" name=""/>
        <dsp:cNvSpPr/>
      </dsp:nvSpPr>
      <dsp:spPr>
        <a:xfrm>
          <a:off x="3437810" y="2066257"/>
          <a:ext cx="455754" cy="716201"/>
        </a:xfrm>
        <a:custGeom>
          <a:avLst/>
          <a:gdLst/>
          <a:ahLst/>
          <a:cxnLst/>
          <a:rect l="0" t="0" r="0" b="0"/>
          <a:pathLst>
            <a:path>
              <a:moveTo>
                <a:pt x="0" y="716201"/>
              </a:moveTo>
              <a:lnTo>
                <a:pt x="227877" y="716201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3644464" y="2403135"/>
        <a:ext cx="42445" cy="42445"/>
      </dsp:txXfrm>
    </dsp:sp>
    <dsp:sp modelId="{7BB8FE27-A474-4457-8949-DED4FF9D9CD2}">
      <dsp:nvSpPr>
        <dsp:cNvPr id="0" name=""/>
        <dsp:cNvSpPr/>
      </dsp:nvSpPr>
      <dsp:spPr>
        <a:xfrm>
          <a:off x="703282" y="2256556"/>
          <a:ext cx="455754" cy="525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525903"/>
              </a:lnTo>
              <a:lnTo>
                <a:pt x="455754" y="52590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913761" y="2502110"/>
        <a:ext cx="34795" cy="34795"/>
      </dsp:txXfrm>
    </dsp:sp>
    <dsp:sp modelId="{8DE0784C-D507-4382-B7D3-49DF7B176EBD}">
      <dsp:nvSpPr>
        <dsp:cNvPr id="0" name=""/>
        <dsp:cNvSpPr/>
      </dsp:nvSpPr>
      <dsp:spPr>
        <a:xfrm>
          <a:off x="703282" y="611976"/>
          <a:ext cx="455754" cy="1644579"/>
        </a:xfrm>
        <a:custGeom>
          <a:avLst/>
          <a:gdLst/>
          <a:ahLst/>
          <a:cxnLst/>
          <a:rect l="0" t="0" r="0" b="0"/>
          <a:pathLst>
            <a:path>
              <a:moveTo>
                <a:pt x="0" y="1644579"/>
              </a:moveTo>
              <a:lnTo>
                <a:pt x="227877" y="1644579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888495" y="1391602"/>
        <a:ext cx="85328" cy="85328"/>
      </dsp:txXfrm>
    </dsp:sp>
    <dsp:sp modelId="{D64F324C-F74C-4CDA-A1D6-A9A4FB4CDC2B}">
      <dsp:nvSpPr>
        <dsp:cNvPr id="0" name=""/>
        <dsp:cNvSpPr/>
      </dsp:nvSpPr>
      <dsp:spPr>
        <a:xfrm rot="16200000">
          <a:off x="-1472375" y="1909182"/>
          <a:ext cx="3656568" cy="69474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العائد والخطر</a:t>
          </a:r>
          <a:endParaRPr lang="ar-SA" sz="42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-1472375" y="1909182"/>
        <a:ext cx="3656568" cy="694747"/>
      </dsp:txXfrm>
    </dsp:sp>
    <dsp:sp modelId="{6FFF57FD-7230-4B72-9AC4-8EC6707D5B04}">
      <dsp:nvSpPr>
        <dsp:cNvPr id="0" name=""/>
        <dsp:cNvSpPr/>
      </dsp:nvSpPr>
      <dsp:spPr>
        <a:xfrm>
          <a:off x="1159036" y="172916"/>
          <a:ext cx="1727743" cy="878119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rgbClr val="0000FF"/>
              </a:solidFill>
              <a:cs typeface="PT Bold Heading" panose="02010400000000000000" pitchFamily="2" charset="-78"/>
            </a:rPr>
            <a:t>أصل واحد (</a:t>
          </a:r>
          <a:r>
            <a:rPr lang="ar-SA" sz="2000" b="0" kern="1200" dirty="0" smtClean="0">
              <a:solidFill>
                <a:srgbClr val="0000FF"/>
              </a:solidFill>
              <a:cs typeface="PT Bold Heading" panose="02010400000000000000" pitchFamily="2" charset="-78"/>
            </a:rPr>
            <a:t>الدرس السابق</a:t>
          </a:r>
          <a:r>
            <a:rPr lang="ar-SA" sz="2400" b="0" kern="1200" dirty="0" smtClean="0">
              <a:solidFill>
                <a:srgbClr val="0000FF"/>
              </a:solidFill>
              <a:cs typeface="PT Bold Heading" panose="02010400000000000000" pitchFamily="2" charset="-78"/>
            </a:rPr>
            <a:t>)</a:t>
          </a:r>
          <a:endParaRPr lang="ar-SA" sz="2400" b="0" kern="1200" dirty="0">
            <a:solidFill>
              <a:srgbClr val="0000FF"/>
            </a:solidFill>
            <a:cs typeface="PT Bold Heading" panose="02010400000000000000" pitchFamily="2" charset="-78"/>
          </a:endParaRPr>
        </a:p>
      </dsp:txBody>
      <dsp:txXfrm>
        <a:off x="1159036" y="172916"/>
        <a:ext cx="1727743" cy="878119"/>
      </dsp:txXfrm>
    </dsp:sp>
    <dsp:sp modelId="{C75D27B9-B498-4ABB-8C42-DE9417FA08C3}">
      <dsp:nvSpPr>
        <dsp:cNvPr id="0" name=""/>
        <dsp:cNvSpPr/>
      </dsp:nvSpPr>
      <dsp:spPr>
        <a:xfrm>
          <a:off x="1159036" y="2435085"/>
          <a:ext cx="2278773" cy="69474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محفظة استثمارية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159036" y="2435085"/>
        <a:ext cx="2278773" cy="694747"/>
      </dsp:txXfrm>
    </dsp:sp>
    <dsp:sp modelId="{8F092968-AA80-43A0-A264-A6FD867C9691}">
      <dsp:nvSpPr>
        <dsp:cNvPr id="0" name=""/>
        <dsp:cNvSpPr/>
      </dsp:nvSpPr>
      <dsp:spPr>
        <a:xfrm>
          <a:off x="3893564" y="1436899"/>
          <a:ext cx="2278773" cy="12587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نظرية المحفظة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893564" y="1436899"/>
        <a:ext cx="2278773" cy="1258716"/>
      </dsp:txXfrm>
    </dsp:sp>
    <dsp:sp modelId="{8B4C3356-DB4A-4723-990E-1C317BF2A968}">
      <dsp:nvSpPr>
        <dsp:cNvPr id="0" name=""/>
        <dsp:cNvSpPr/>
      </dsp:nvSpPr>
      <dsp:spPr>
        <a:xfrm>
          <a:off x="3893564" y="2869303"/>
          <a:ext cx="2278773" cy="12587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نموذج تسعير الأصول الرأسمالية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893564" y="2869303"/>
        <a:ext cx="2278773" cy="1258716"/>
      </dsp:txXfrm>
    </dsp:sp>
    <dsp:sp modelId="{33B353A6-948A-4BA0-A68A-0C7C604886EE}">
      <dsp:nvSpPr>
        <dsp:cNvPr id="0" name=""/>
        <dsp:cNvSpPr/>
      </dsp:nvSpPr>
      <dsp:spPr>
        <a:xfrm>
          <a:off x="6628092" y="2717069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بيتا أصل مالي</a:t>
          </a:r>
          <a:endParaRPr lang="ar-SA" sz="31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2717069"/>
        <a:ext cx="2278773" cy="694747"/>
      </dsp:txXfrm>
    </dsp:sp>
    <dsp:sp modelId="{1D73F8C5-6FA2-4F93-973A-8D1DED17DF96}">
      <dsp:nvSpPr>
        <dsp:cNvPr id="0" name=""/>
        <dsp:cNvSpPr/>
      </dsp:nvSpPr>
      <dsp:spPr>
        <a:xfrm>
          <a:off x="6628092" y="3585504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بيتا لمحفظة</a:t>
          </a:r>
          <a:endParaRPr lang="ar-SA" sz="31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3585504"/>
        <a:ext cx="2278773" cy="6947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103B1-D6DA-4B14-BE5F-B59FA5AC128A}">
      <dsp:nvSpPr>
        <dsp:cNvPr id="0" name=""/>
        <dsp:cNvSpPr/>
      </dsp:nvSpPr>
      <dsp:spPr>
        <a:xfrm>
          <a:off x="3351" y="64045"/>
          <a:ext cx="2015542" cy="7200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ar-SA" sz="2500" i="1" kern="12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2500" i="1" kern="120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𝜌</m:t>
                    </m:r>
                  </m:e>
                  <m:sub>
                    <m:d>
                      <m:dPr>
                        <m:ctrlPr>
                          <a:rPr lang="ar-SA" sz="2500" i="1" kern="12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𝐵</m:t>
                        </m:r>
                      </m:e>
                    </m:d>
                  </m:sub>
                </m:sSub>
                <m:r>
                  <a:rPr lang="ar-SA" sz="2500" b="0" i="1" kern="1200" smtClean="0">
                    <a:solidFill>
                      <a:srgbClr val="0000FF"/>
                    </a:solidFill>
                    <a:latin typeface="Cambria Math"/>
                    <a:ea typeface="Cambria Math"/>
                  </a:rPr>
                  <m:t>&lt;</m:t>
                </m:r>
                <m:r>
                  <a:rPr lang="ar-SA" sz="2500" b="0" i="1" kern="1200" smtClean="0">
                    <a:solidFill>
                      <a:srgbClr val="0000FF"/>
                    </a:solidFill>
                    <a:latin typeface="Cambria Math"/>
                  </a:rPr>
                  <m:t>1</m:t>
                </m:r>
              </m:oMath>
            </m:oMathPara>
          </a14:m>
          <a:endParaRPr lang="en-US" sz="2500" kern="1200" dirty="0"/>
        </a:p>
      </dsp:txBody>
      <dsp:txXfrm>
        <a:off x="3351" y="64045"/>
        <a:ext cx="2015542" cy="720000"/>
      </dsp:txXfrm>
    </dsp:sp>
    <dsp:sp modelId="{4028FE85-3B40-4C07-8405-3468EB56FC61}">
      <dsp:nvSpPr>
        <dsp:cNvPr id="0" name=""/>
        <dsp:cNvSpPr/>
      </dsp:nvSpPr>
      <dsp:spPr>
        <a:xfrm>
          <a:off x="3351" y="784045"/>
          <a:ext cx="2015542" cy="367787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الارتباط بين عوائد الأصلين الموجب أي أن التغير في عوائد الاستثمارين تأخذ نفس الاتجاه وبنسب مختلفة</a:t>
          </a:r>
          <a:endParaRPr lang="en-US" sz="2500" kern="1200" dirty="0"/>
        </a:p>
      </dsp:txBody>
      <dsp:txXfrm>
        <a:off x="3351" y="784045"/>
        <a:ext cx="2015542" cy="3677871"/>
      </dsp:txXfrm>
    </dsp:sp>
    <dsp:sp modelId="{42DBD543-3120-4C6D-8C4A-653E8C9335C2}">
      <dsp:nvSpPr>
        <dsp:cNvPr id="0" name=""/>
        <dsp:cNvSpPr/>
      </dsp:nvSpPr>
      <dsp:spPr>
        <a:xfrm>
          <a:off x="2301069" y="64045"/>
          <a:ext cx="2015542" cy="720000"/>
        </a:xfrm>
        <a:prstGeom prst="rect">
          <a:avLst/>
        </a:prstGeom>
        <a:gradFill rotWithShape="0">
          <a:gsLst>
            <a:gs pos="0">
              <a:schemeClr val="accent5">
                <a:hueOff val="-1003625"/>
                <a:satOff val="5210"/>
                <a:lumOff val="3791"/>
                <a:alphaOff val="0"/>
                <a:shade val="51000"/>
                <a:satMod val="130000"/>
              </a:schemeClr>
            </a:gs>
            <a:gs pos="80000">
              <a:schemeClr val="accent5">
                <a:hueOff val="-1003625"/>
                <a:satOff val="5210"/>
                <a:lumOff val="3791"/>
                <a:alphaOff val="0"/>
                <a:shade val="93000"/>
                <a:satMod val="130000"/>
              </a:schemeClr>
            </a:gs>
            <a:gs pos="100000">
              <a:schemeClr val="accent5">
                <a:hueOff val="-1003625"/>
                <a:satOff val="5210"/>
                <a:lumOff val="379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1003625"/>
              <a:satOff val="5210"/>
              <a:lumOff val="379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ar-SA" sz="2500" i="1" kern="12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2500" i="1" kern="120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𝜌</m:t>
                    </m:r>
                  </m:e>
                  <m:sub>
                    <m:d>
                      <m:dPr>
                        <m:ctrlPr>
                          <a:rPr lang="ar-SA" sz="2500" i="1" kern="12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𝐵</m:t>
                        </m:r>
                      </m:e>
                    </m:d>
                  </m:sub>
                </m:sSub>
                <m:r>
                  <a:rPr lang="ar-SA" sz="2500" b="0" i="1" kern="1200" smtClean="0">
                    <a:solidFill>
                      <a:srgbClr val="0000FF"/>
                    </a:solidFill>
                    <a:latin typeface="Cambria Math"/>
                  </a:rPr>
                  <m:t>=</m:t>
                </m:r>
                <m:r>
                  <a:rPr lang="ar-SA" sz="2500" b="0" i="1" kern="1200" smtClean="0">
                    <a:solidFill>
                      <a:srgbClr val="0000FF"/>
                    </a:solidFill>
                    <a:latin typeface="Cambria Math"/>
                  </a:rPr>
                  <m:t>1</m:t>
                </m:r>
              </m:oMath>
            </m:oMathPara>
          </a14:m>
          <a:endParaRPr lang="en-US" sz="2500" kern="1200" dirty="0"/>
        </a:p>
      </dsp:txBody>
      <dsp:txXfrm>
        <a:off x="2301069" y="64045"/>
        <a:ext cx="2015542" cy="720000"/>
      </dsp:txXfrm>
    </dsp:sp>
    <dsp:sp modelId="{7646F92F-87E2-4166-8293-4E240CB8C9C6}">
      <dsp:nvSpPr>
        <dsp:cNvPr id="0" name=""/>
        <dsp:cNvSpPr/>
      </dsp:nvSpPr>
      <dsp:spPr>
        <a:xfrm>
          <a:off x="2301069" y="784045"/>
          <a:ext cx="2015542" cy="3677871"/>
        </a:xfrm>
        <a:prstGeom prst="rect">
          <a:avLst/>
        </a:prstGeom>
        <a:solidFill>
          <a:schemeClr val="accent5">
            <a:tint val="40000"/>
            <a:alpha val="90000"/>
            <a:hueOff val="-978793"/>
            <a:satOff val="5801"/>
            <a:lumOff val="1163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978793"/>
              <a:satOff val="5801"/>
              <a:lumOff val="116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الارتباط بين عوائد الأصلين قوي وتام بالموجب أي أن التغير في عوائد الاستثمارين تأخذ نفس الاتجاه وبنفس النسبة </a:t>
          </a:r>
          <a:endParaRPr lang="en-US" sz="2500" kern="1200" dirty="0"/>
        </a:p>
      </dsp:txBody>
      <dsp:txXfrm>
        <a:off x="2301069" y="784045"/>
        <a:ext cx="2015542" cy="3677871"/>
      </dsp:txXfrm>
    </dsp:sp>
    <dsp:sp modelId="{15044332-79E5-4822-8C61-F7EE11294D59}">
      <dsp:nvSpPr>
        <dsp:cNvPr id="0" name=""/>
        <dsp:cNvSpPr/>
      </dsp:nvSpPr>
      <dsp:spPr>
        <a:xfrm>
          <a:off x="4598787" y="64045"/>
          <a:ext cx="2015542" cy="720000"/>
        </a:xfrm>
        <a:prstGeom prst="rect">
          <a:avLst/>
        </a:prstGeom>
        <a:gradFill rotWithShape="0">
          <a:gsLst>
            <a:gs pos="0">
              <a:schemeClr val="accent5">
                <a:hueOff val="-2007249"/>
                <a:satOff val="10421"/>
                <a:lumOff val="7581"/>
                <a:alphaOff val="0"/>
                <a:shade val="51000"/>
                <a:satMod val="130000"/>
              </a:schemeClr>
            </a:gs>
            <a:gs pos="80000">
              <a:schemeClr val="accent5">
                <a:hueOff val="-2007249"/>
                <a:satOff val="10421"/>
                <a:lumOff val="7581"/>
                <a:alphaOff val="0"/>
                <a:shade val="93000"/>
                <a:satMod val="130000"/>
              </a:schemeClr>
            </a:gs>
            <a:gs pos="100000">
              <a:schemeClr val="accent5">
                <a:hueOff val="-2007249"/>
                <a:satOff val="10421"/>
                <a:lumOff val="758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2007249"/>
              <a:satOff val="10421"/>
              <a:lumOff val="758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ar-SA" sz="2500" i="1" kern="12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2500" i="1" kern="120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𝜌</m:t>
                    </m:r>
                  </m:e>
                  <m:sub>
                    <m:d>
                      <m:dPr>
                        <m:ctrlPr>
                          <a:rPr lang="ar-SA" sz="2500" i="1" kern="12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𝐵</m:t>
                        </m:r>
                      </m:e>
                    </m:d>
                  </m:sub>
                </m:sSub>
                <m:r>
                  <a:rPr lang="ar-SA" sz="2500" b="0" i="1" kern="1200" smtClean="0">
                    <a:solidFill>
                      <a:srgbClr val="0000FF"/>
                    </a:solidFill>
                    <a:latin typeface="Cambria Math"/>
                  </a:rPr>
                  <m:t>=</m:t>
                </m:r>
                <m:r>
                  <a:rPr lang="en-US" sz="2500" b="0" i="1" kern="1200" smtClean="0">
                    <a:solidFill>
                      <a:srgbClr val="0000FF"/>
                    </a:solidFill>
                    <a:latin typeface="Cambria Math"/>
                  </a:rPr>
                  <m:t>−</m:t>
                </m:r>
                <m:r>
                  <a:rPr lang="ar-SA" sz="2500" b="0" i="1" kern="1200" smtClean="0">
                    <a:solidFill>
                      <a:srgbClr val="0000FF"/>
                    </a:solidFill>
                    <a:latin typeface="Cambria Math"/>
                  </a:rPr>
                  <m:t>1</m:t>
                </m:r>
              </m:oMath>
            </m:oMathPara>
          </a14:m>
          <a:endParaRPr lang="en-US" sz="2500" kern="1200" dirty="0"/>
        </a:p>
      </dsp:txBody>
      <dsp:txXfrm>
        <a:off x="4598787" y="64045"/>
        <a:ext cx="2015542" cy="720000"/>
      </dsp:txXfrm>
    </dsp:sp>
    <dsp:sp modelId="{18606B4B-B2A2-45FF-9E83-B2DCC46402B8}">
      <dsp:nvSpPr>
        <dsp:cNvPr id="0" name=""/>
        <dsp:cNvSpPr/>
      </dsp:nvSpPr>
      <dsp:spPr>
        <a:xfrm>
          <a:off x="4598787" y="784045"/>
          <a:ext cx="2015542" cy="3677871"/>
        </a:xfrm>
        <a:prstGeom prst="rect">
          <a:avLst/>
        </a:prstGeom>
        <a:solidFill>
          <a:schemeClr val="accent5">
            <a:tint val="40000"/>
            <a:alpha val="90000"/>
            <a:hueOff val="-1957586"/>
            <a:satOff val="11603"/>
            <a:lumOff val="2326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957586"/>
              <a:satOff val="11603"/>
              <a:lumOff val="232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just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الارتباط بين عوائد الأصلين قوي وتام بالسالب أي أن التغير في عوائد الاستثمارين تأخذ عكس الاتجاه وبنفس النسبة.</a:t>
          </a:r>
          <a:endParaRPr lang="en-US" sz="2500" kern="1200" dirty="0"/>
        </a:p>
      </dsp:txBody>
      <dsp:txXfrm>
        <a:off x="4598787" y="784045"/>
        <a:ext cx="2015542" cy="3677871"/>
      </dsp:txXfrm>
    </dsp:sp>
    <dsp:sp modelId="{36CFBAAB-EFF8-4016-9C08-27E3AD50F612}">
      <dsp:nvSpPr>
        <dsp:cNvPr id="0" name=""/>
        <dsp:cNvSpPr/>
      </dsp:nvSpPr>
      <dsp:spPr>
        <a:xfrm>
          <a:off x="6896505" y="64045"/>
          <a:ext cx="2015542" cy="720000"/>
        </a:xfrm>
        <a:prstGeom prst="rect">
          <a:avLst/>
        </a:prstGeom>
        <a:gradFill rotWithShape="0">
          <a:gsLst>
            <a:gs pos="0">
              <a:schemeClr val="accent5">
                <a:hueOff val="-3010874"/>
                <a:satOff val="15631"/>
                <a:lumOff val="11372"/>
                <a:alphaOff val="0"/>
                <a:shade val="51000"/>
                <a:satMod val="130000"/>
              </a:schemeClr>
            </a:gs>
            <a:gs pos="80000">
              <a:schemeClr val="accent5">
                <a:hueOff val="-3010874"/>
                <a:satOff val="15631"/>
                <a:lumOff val="11372"/>
                <a:alphaOff val="0"/>
                <a:shade val="93000"/>
                <a:satMod val="130000"/>
              </a:schemeClr>
            </a:gs>
            <a:gs pos="100000">
              <a:schemeClr val="accent5">
                <a:hueOff val="-3010874"/>
                <a:satOff val="15631"/>
                <a:lumOff val="11372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3010874"/>
              <a:satOff val="15631"/>
              <a:lumOff val="1137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ar-SA" sz="2500" i="1" kern="12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2500" i="1" kern="120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𝜌</m:t>
                    </m:r>
                  </m:e>
                  <m:sub>
                    <m:d>
                      <m:dPr>
                        <m:ctrlPr>
                          <a:rPr lang="ar-SA" sz="2500" i="1" kern="12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500" i="1" kern="1200">
                            <a:solidFill>
                              <a:srgbClr val="0000FF"/>
                            </a:solidFill>
                            <a:latin typeface="Cambria Math"/>
                          </a:rPr>
                          <m:t>𝐵</m:t>
                        </m:r>
                      </m:e>
                    </m:d>
                  </m:sub>
                </m:sSub>
                <m:r>
                  <a:rPr lang="ar-SA" sz="2500" b="0" i="1" kern="1200" smtClean="0">
                    <a:solidFill>
                      <a:srgbClr val="0000FF"/>
                    </a:solidFill>
                    <a:latin typeface="Cambria Math"/>
                    <a:ea typeface="Cambria Math"/>
                  </a:rPr>
                  <m:t>&gt;−</m:t>
                </m:r>
                <m:r>
                  <a:rPr lang="ar-SA" sz="2500" b="0" i="1" kern="1200" smtClean="0">
                    <a:solidFill>
                      <a:srgbClr val="0000FF"/>
                    </a:solidFill>
                    <a:latin typeface="Cambria Math"/>
                  </a:rPr>
                  <m:t>1</m:t>
                </m:r>
              </m:oMath>
            </m:oMathPara>
          </a14:m>
          <a:endParaRPr lang="en-US" sz="2500" kern="1200" dirty="0"/>
        </a:p>
      </dsp:txBody>
      <dsp:txXfrm>
        <a:off x="6896505" y="64045"/>
        <a:ext cx="2015542" cy="720000"/>
      </dsp:txXfrm>
    </dsp:sp>
    <dsp:sp modelId="{9C0CEE2E-D3C1-4E44-BEE4-48D2D80CEB23}">
      <dsp:nvSpPr>
        <dsp:cNvPr id="0" name=""/>
        <dsp:cNvSpPr/>
      </dsp:nvSpPr>
      <dsp:spPr>
        <a:xfrm>
          <a:off x="6896505" y="784045"/>
          <a:ext cx="2015542" cy="3677871"/>
        </a:xfrm>
        <a:prstGeom prst="rect">
          <a:avLst/>
        </a:prstGeom>
        <a:solidFill>
          <a:schemeClr val="accent5">
            <a:tint val="40000"/>
            <a:alpha val="90000"/>
            <a:hueOff val="-2936379"/>
            <a:satOff val="17404"/>
            <a:lumOff val="3489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2936379"/>
              <a:satOff val="17404"/>
              <a:lumOff val="348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الارتباط بين عوائد الأصلين سالب أي أن التغير في عوائد الاستثمارين تأخذ عكس الاتجاه وبنسب مختلفة </a:t>
          </a:r>
          <a:endParaRPr lang="en-US" sz="2500" kern="1200" dirty="0"/>
        </a:p>
      </dsp:txBody>
      <dsp:txXfrm>
        <a:off x="6896505" y="784045"/>
        <a:ext cx="2015542" cy="36778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67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748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473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362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2.xlsx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3.xls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4.xls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5.xlsx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6.xlsx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7.xlsx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8.xls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9.xlsx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20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10.xlsx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Excel_Worksheet11.xlsx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12.xlsx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Excel_Worksheet13.xlsx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14.xlsx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15.xlsx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        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رلالرااااااااااااااالا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اسم </a:t>
            </a:r>
            <a:r>
              <a:rPr lang="ar-EG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  <a:endParaRPr lang="ar-SA" sz="37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إدارة مالية (2)</a:t>
            </a:r>
            <a:endParaRPr lang="en-US" sz="2800" dirty="0" smtClean="0">
              <a:latin typeface="Calibri" pitchFamily="34" charset="0"/>
              <a:cs typeface="PT Bold Heading" panose="02010400000000000000" pitchFamily="2" charset="-78"/>
            </a:endParaRPr>
          </a:p>
          <a:p>
            <a:pPr algn="ctr"/>
            <a:endParaRPr lang="ar-SA" sz="24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أستاذ </a:t>
            </a:r>
            <a:r>
              <a:rPr lang="ar-SA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د. عبد الكريم قـندوز</a:t>
            </a:r>
            <a:endParaRPr lang="en-US" sz="2800" dirty="0">
              <a:latin typeface="Calibri" pitchFamily="34" charset="0"/>
              <a:cs typeface="PT Bold Heading" panose="020104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96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E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المحاضرة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الثالثة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>
                <a:solidFill>
                  <a:schemeClr val="tx1">
                    <a:lumMod val="75000"/>
                    <a:lumOff val="25000"/>
                  </a:schemeClr>
                </a:solidFill>
                <a:cs typeface="PT Bold Heading" panose="02010400000000000000" pitchFamily="2" charset="-78"/>
              </a:rPr>
              <a:t>العائد والمخاطرة في المحفظة الاستثمارية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مخطط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599703"/>
              </p:ext>
            </p:extLst>
          </p:nvPr>
        </p:nvGraphicFramePr>
        <p:xfrm>
          <a:off x="495300" y="1417638"/>
          <a:ext cx="89154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8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CC28294-D06D-4DFA-8A25-8F48790EA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6CC28294-D06D-4DFA-8A25-8F48790EAE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graphicEl>
                                              <a:dgm id="{6CC28294-D06D-4DFA-8A25-8F48790EA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graphicEl>
                                              <a:dgm id="{6CC28294-D06D-4DFA-8A25-8F48790EA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F092968-AA80-43A0-A264-A6FD867C9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graphicEl>
                                              <a:dgm id="{8F092968-AA80-43A0-A264-A6FD867C96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8F092968-AA80-43A0-A264-A6FD867C9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graphicEl>
                                              <a:dgm id="{8F092968-AA80-43A0-A264-A6FD867C9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178AE01-1BAB-4C1E-9FD3-4BE2CB6E1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graphicEl>
                                              <a:dgm id="{2178AE01-1BAB-4C1E-9FD3-4BE2CB6E12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2178AE01-1BAB-4C1E-9FD3-4BE2CB6E1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graphicEl>
                                              <a:dgm id="{2178AE01-1BAB-4C1E-9FD3-4BE2CB6E1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B4C3356-DB4A-4723-990E-1C317BF2A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graphicEl>
                                              <a:dgm id="{8B4C3356-DB4A-4723-990E-1C317BF2A9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graphicEl>
                                              <a:dgm id="{8B4C3356-DB4A-4723-990E-1C317BF2A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8B4C3356-DB4A-4723-990E-1C317BF2A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02E1B81-4ED7-4AA8-87F3-62FAE46E9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graphicEl>
                                              <a:dgm id="{D02E1B81-4ED7-4AA8-87F3-62FAE46E91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D02E1B81-4ED7-4AA8-87F3-62FAE46E9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D02E1B81-4ED7-4AA8-87F3-62FAE46E9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B353A6-948A-4BA0-A68A-0C7C60488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graphicEl>
                                              <a:dgm id="{33B353A6-948A-4BA0-A68A-0C7C604886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graphicEl>
                                              <a:dgm id="{33B353A6-948A-4BA0-A68A-0C7C60488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graphicEl>
                                              <a:dgm id="{33B353A6-948A-4BA0-A68A-0C7C60488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CA31E9-5BAA-444C-AE59-A032FD8C5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>
                                            <p:graphicEl>
                                              <a:dgm id="{56CA31E9-5BAA-444C-AE59-A032FD8C5C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>
                                            <p:graphicEl>
                                              <a:dgm id="{56CA31E9-5BAA-444C-AE59-A032FD8C5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>
                                            <p:graphicEl>
                                              <a:dgm id="{56CA31E9-5BAA-444C-AE59-A032FD8C5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D73F8C5-6FA2-4F93-973A-8D1DED17DF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>
                                            <p:graphicEl>
                                              <a:dgm id="{1D73F8C5-6FA2-4F93-973A-8D1DED17DF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graphicEl>
                                              <a:dgm id="{1D73F8C5-6FA2-4F93-973A-8D1DED17DF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graphicEl>
                                              <a:dgm id="{1D73F8C5-6FA2-4F93-973A-8D1DED17DF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تمهيد: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800" dirty="0" smtClean="0">
                <a:solidFill>
                  <a:schemeClr val="tx1"/>
                </a:solidFill>
              </a:rPr>
              <a:t>تحليل العائد والخطر في الاستثمارات يمكن أن يكون في طريقين: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SA" sz="3800" b="1" u="sng" dirty="0" smtClean="0">
                <a:solidFill>
                  <a:schemeClr val="tx1"/>
                </a:solidFill>
              </a:rPr>
              <a:t>الأول: </a:t>
            </a:r>
            <a:r>
              <a:rPr lang="ar-SA" sz="3800" dirty="0" smtClean="0">
                <a:solidFill>
                  <a:schemeClr val="tx1"/>
                </a:solidFill>
              </a:rPr>
              <a:t>على أساس فردي، حيث يتم أخذ الأصل مفردا وبشكل معزول.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SA" sz="3800" b="1" u="sng" dirty="0" smtClean="0">
                <a:solidFill>
                  <a:schemeClr val="tx1"/>
                </a:solidFill>
              </a:rPr>
              <a:t>الثاني: </a:t>
            </a:r>
            <a:r>
              <a:rPr lang="ar-SA" sz="3800" dirty="0" smtClean="0">
                <a:solidFill>
                  <a:schemeClr val="tx1"/>
                </a:solidFill>
              </a:rPr>
              <a:t>على أساس المحفظة، وهنا يكون الأصل ضمن سلة أو مجموعة من الأصول الأخرى.</a:t>
            </a:r>
            <a:endParaRPr lang="ar-SA" sz="38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59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indent="0" algn="just" rtl="1"/>
            <a:r>
              <a:rPr lang="ar-SA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كذلك في حالة المحفظة، يكون المستثمر أمام حالتين:</a:t>
            </a:r>
          </a:p>
          <a:p>
            <a:pPr marL="0" indent="0" algn="just" rtl="1"/>
            <a:r>
              <a:rPr lang="ar-SA" b="1" u="sng" dirty="0" smtClean="0">
                <a:solidFill>
                  <a:srgbClr val="FF33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الحالة الأولى:</a:t>
            </a:r>
            <a:r>
              <a:rPr lang="ar-SA" b="1" dirty="0" smtClean="0">
                <a:solidFill>
                  <a:srgbClr val="FF33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ar-SA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إذا </a:t>
            </a:r>
            <a:r>
              <a:rPr lang="ar-SA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توفرت لدينا </a:t>
            </a:r>
            <a:r>
              <a:rPr lang="ar-SA" b="1" dirty="0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بيانات تاريخية </a:t>
            </a:r>
            <a:r>
              <a:rPr lang="ar-SA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عن </a:t>
            </a:r>
            <a:r>
              <a:rPr lang="ar-SA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كل مكونات المحفظة فإنه </a:t>
            </a:r>
            <a:r>
              <a:rPr lang="ar-SA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يمكن إيجاد العائد (متوسط العائد) والمخاطر بناء تلك البيانات</a:t>
            </a:r>
            <a:r>
              <a:rPr lang="ar-SA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 rtl="1"/>
            <a:r>
              <a:rPr lang="ar-SA" b="1" u="sng" dirty="0" smtClean="0">
                <a:solidFill>
                  <a:srgbClr val="FF33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الحالة الثانية:</a:t>
            </a:r>
            <a:r>
              <a:rPr lang="ar-SA" b="1" dirty="0" smtClean="0">
                <a:solidFill>
                  <a:srgbClr val="FF33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ar-SA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عندما </a:t>
            </a:r>
            <a:r>
              <a:rPr lang="ar-SA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لا تتوفر البيانات التاريخية، فإن المستثمر يستطيع تقدير </a:t>
            </a:r>
            <a:r>
              <a:rPr lang="ar-SA" b="1" dirty="0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توقعات مستقبلية </a:t>
            </a:r>
            <a:r>
              <a:rPr lang="ar-SA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أو الحصول عليها من جهات أخرى ومن خلالها يمكن إيجاد العائد (العائد المتوقع) والمخاطر المتوقعة.</a:t>
            </a:r>
          </a:p>
          <a:p>
            <a:pPr marL="514350" indent="-514350" algn="just" rtl="1">
              <a:buFont typeface="Wingdings" pitchFamily="2" charset="2"/>
              <a:buChar char="§"/>
            </a:pPr>
            <a:endParaRPr lang="ar-SA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rtl="1"/>
            <a:endParaRPr lang="ar-SA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9448800" cy="1143000"/>
          </a:xfrm>
        </p:spPr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العائد والمخاطرة في المحفظة الاستثمارية</a:t>
            </a:r>
            <a:endParaRPr lang="en-US" dirty="0">
              <a:cs typeface="PT Bold Heading" panose="0201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8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cs typeface="PT Bold Heading" panose="02010400000000000000" pitchFamily="2" charset="-78"/>
              </a:rPr>
              <a:t>عائد محفظة استثمارية</a:t>
            </a:r>
            <a:endParaRPr lang="ar-SA" sz="4000" dirty="0"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24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عائد المحفظة (حالة توفر بيانات تاريخية): </a:t>
            </a:r>
            <a:endParaRPr lang="en-US" dirty="0"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ar-SA" sz="3200" dirty="0" smtClean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يمكن حساب العائد الفعلي من المحفظة الاستثمارية باستخدام طريقتين: </a:t>
            </a:r>
          </a:p>
          <a:p>
            <a:pPr marL="400050" indent="-5143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طريقة النسبة.</a:t>
            </a:r>
          </a:p>
          <a:p>
            <a:pPr marL="400050" indent="-5143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طريقة المتوسط المرجح (شائعة الاستخدام).</a:t>
            </a:r>
          </a:p>
          <a:p>
            <a:pPr marL="400050" indent="-514350"/>
            <a:endParaRPr lang="ar-SA" sz="3200" dirty="0" smtClean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طريقة النسبة</a:t>
            </a:r>
            <a:endParaRPr lang="en-US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685800" y="1600201"/>
                <a:ext cx="8728562" cy="4525963"/>
              </a:xfrm>
            </p:spPr>
            <p:txBody>
              <a:bodyPr/>
              <a:lstStyle/>
              <a:p>
                <a:pPr marL="0" indent="0"/>
                <a:r>
                  <a:rPr lang="ar-SA" dirty="0" smtClean="0"/>
                  <a:t>يتم احتساب العائد بالصيغة التالية:</a:t>
                </a:r>
              </a:p>
              <a:p>
                <a:pPr marL="0" indent="0" algn="ctr"/>
                <a:r>
                  <a:rPr lang="ar-SA" sz="4400" dirty="0" smtClean="0"/>
                  <a:t>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/>
                      </a:rPr>
                      <m:t>𝑅</m:t>
                    </m:r>
                    <m:r>
                      <a:rPr lang="en-US" sz="6000" b="0" i="1" smtClean="0">
                        <a:latin typeface="Cambria Math"/>
                      </a:rPr>
                      <m:t>=</m:t>
                    </m:r>
                    <m:box>
                      <m:boxPr>
                        <m:ctrlPr>
                          <a:rPr lang="en-US" sz="6000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6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6000" b="0" i="1" smtClean="0">
                                    <a:latin typeface="Cambria Math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60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6000" b="0" i="1" smtClean="0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6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6000" i="1">
                                    <a:latin typeface="Cambria Math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ar-SA" sz="60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6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6000" b="0" i="1" smtClean="0">
                                    <a:latin typeface="Cambria Math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ar-SA" sz="6000" b="0" i="1" smtClean="0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box>
                  </m:oMath>
                </a14:m>
                <a:endParaRPr lang="ar-SA" sz="4400" dirty="0" smtClean="0"/>
              </a:p>
              <a:p>
                <a:pPr marL="400050" indent="-514350"/>
                <a:endParaRPr lang="ar-SA" dirty="0" smtClean="0"/>
              </a:p>
              <a:p>
                <a:pPr marL="400050" indent="-514350"/>
                <a:r>
                  <a:rPr lang="ar-SA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SA" dirty="0" smtClean="0"/>
                  <a:t>): قيمة المحفظة نهاية الفترة</a:t>
                </a:r>
              </a:p>
              <a:p>
                <a:pPr marL="400050" indent="-514350"/>
                <a:r>
                  <a:rPr lang="ar-SA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ar-SA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SA" dirty="0" smtClean="0"/>
                  <a:t>): قيمة المحفظة في بداية الفترة </a:t>
                </a:r>
              </a:p>
              <a:p>
                <a:pPr marL="400050" indent="-514350"/>
                <a:endParaRPr lang="ar-SA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685800" y="1600201"/>
                <a:ext cx="8728562" cy="4525963"/>
              </a:xfrm>
              <a:blipFill rotWithShape="1">
                <a:blip r:embed="rId2"/>
                <a:stretch>
                  <a:fillRect t="-1348" r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3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المتوسط المرجح بالأوزان</a:t>
            </a:r>
            <a:endParaRPr lang="en-US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</p:spPr>
            <p:txBody>
              <a:bodyPr/>
              <a:lstStyle/>
              <a:p>
                <a:pPr marL="0" indent="0"/>
                <a:r>
                  <a:rPr lang="ar-SA" dirty="0" smtClean="0">
                    <a:solidFill>
                      <a:schemeClr val="tx1"/>
                    </a:solidFill>
                  </a:rPr>
                  <a:t>تقوم هذه الطريقة على ترجيح عائدات الاستثمارات حسب وزنها في المحفظة الاستثمارية ثم جمع العائدات المرجحة لجميع الاستثمارات المكونة للمحفظة الاستثمارية، حيث يمكن التعبير عن صيغة المعادلة كالتالي: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endParaRPr lang="ar-SA" dirty="0" smtClean="0">
                  <a:solidFill>
                    <a:schemeClr val="tx1"/>
                  </a:solidFill>
                </a:endParaRPr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): وزن المشروع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 في المحفظة.</a:t>
                </a:r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): عائد المشروع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ar-SA" dirty="0" smtClean="0">
                    <a:solidFill>
                      <a:schemeClr val="tx1"/>
                    </a:solidFill>
                  </a:rPr>
                  <a:t> في المحفظة.</a:t>
                </a:r>
              </a:p>
              <a:p>
                <a:endParaRPr lang="ar-SA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  <a:blipFill rotWithShape="1">
                <a:blip r:embed="rId2"/>
                <a:stretch>
                  <a:fillRect l="-1039" t="-1348" r="-1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Low" rtl="1"/>
                <a:r>
                  <a:rPr lang="ar-SA" sz="4000" dirty="0" smtClean="0"/>
                  <a:t>يتم حساب الوزن النسبي لكل أصل من المحفظة على النحو التالي: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6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60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60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60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60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6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6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6000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6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6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6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60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60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den>
                          </m:f>
                        </m:e>
                      </m:box>
                    </m:oMath>
                  </m:oMathPara>
                </a14:m>
                <a:endParaRPr lang="ar-SA" sz="6000" dirty="0"/>
              </a:p>
              <a:p>
                <a:endParaRPr lang="fr-FR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964" t="-2426" r="-23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4000" dirty="0" smtClean="0">
                <a:cs typeface="PT Bold Heading" panose="02010400000000000000" pitchFamily="2" charset="-78"/>
              </a:rPr>
              <a:t>مثال </a:t>
            </a:r>
            <a:endParaRPr lang="en-US" sz="4000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371601"/>
            <a:ext cx="9144000" cy="4754564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ar-SA" sz="3200" dirty="0" smtClean="0">
                <a:solidFill>
                  <a:schemeClr val="tx1"/>
                </a:solidFill>
              </a:rPr>
              <a:t>محفظة استثمارية لرجل أعمال تبلغ قيمتها 1000000 ريال حيث تتكون هذه المحفظة من سهمين (أ) و(ب). 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solidFill>
                  <a:schemeClr val="tx1"/>
                </a:solidFill>
              </a:rPr>
              <a:t>قيمة الاستثمار في (صافولا): 600000 ريال 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solidFill>
                  <a:schemeClr val="tx1"/>
                </a:solidFill>
              </a:rPr>
              <a:t>قيمة الاستثمار في (</a:t>
            </a:r>
            <a:r>
              <a:rPr lang="ar-SA" sz="3200" dirty="0" err="1" smtClean="0">
                <a:solidFill>
                  <a:schemeClr val="tx1"/>
                </a:solidFill>
              </a:rPr>
              <a:t>إكسترا</a:t>
            </a:r>
            <a:r>
              <a:rPr lang="ar-SA" sz="3200" dirty="0" smtClean="0">
                <a:solidFill>
                  <a:schemeClr val="tx1"/>
                </a:solidFill>
              </a:rPr>
              <a:t>): 400000 ريال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solidFill>
                  <a:schemeClr val="tx1"/>
                </a:solidFill>
              </a:rPr>
              <a:t>العائد من الاستثمار </a:t>
            </a:r>
            <a:r>
              <a:rPr lang="ar-SA" sz="3200" dirty="0">
                <a:solidFill>
                  <a:schemeClr val="tx1"/>
                </a:solidFill>
              </a:rPr>
              <a:t>(صافولا): </a:t>
            </a:r>
            <a:r>
              <a:rPr lang="ar-SA" sz="3200" dirty="0" smtClean="0">
                <a:solidFill>
                  <a:schemeClr val="tx1"/>
                </a:solidFill>
              </a:rPr>
              <a:t>8% 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solidFill>
                  <a:schemeClr val="tx1"/>
                </a:solidFill>
              </a:rPr>
              <a:t>العائد من الاستثمار </a:t>
            </a:r>
            <a:r>
              <a:rPr lang="ar-SA" sz="3200" dirty="0">
                <a:solidFill>
                  <a:schemeClr val="tx1"/>
                </a:solidFill>
              </a:rPr>
              <a:t>(</a:t>
            </a:r>
            <a:r>
              <a:rPr lang="ar-SA" sz="3200" dirty="0" err="1">
                <a:solidFill>
                  <a:schemeClr val="tx1"/>
                </a:solidFill>
              </a:rPr>
              <a:t>إكسترا</a:t>
            </a:r>
            <a:r>
              <a:rPr lang="ar-SA" sz="3200" dirty="0">
                <a:solidFill>
                  <a:schemeClr val="tx1"/>
                </a:solidFill>
              </a:rPr>
              <a:t>): </a:t>
            </a:r>
            <a:r>
              <a:rPr lang="ar-SA" sz="3200" dirty="0" smtClean="0">
                <a:solidFill>
                  <a:schemeClr val="tx1"/>
                </a:solidFill>
              </a:rPr>
              <a:t>15%</a:t>
            </a:r>
          </a:p>
          <a:p>
            <a:pPr marL="0" indent="0"/>
            <a:r>
              <a:rPr lang="ar-SA" sz="3200" b="1" u="sng" dirty="0" smtClean="0">
                <a:solidFill>
                  <a:schemeClr val="tx1"/>
                </a:solidFill>
              </a:rPr>
              <a:t>المطلوب: </a:t>
            </a:r>
          </a:p>
          <a:p>
            <a:pPr marL="0" indent="0"/>
            <a:r>
              <a:rPr lang="ar-SA" sz="3200" dirty="0" smtClean="0">
                <a:solidFill>
                  <a:schemeClr val="tx1"/>
                </a:solidFill>
              </a:rPr>
              <a:t>حساب معدل العائد باستخدام طريقة النسبة وطريقة </a:t>
            </a:r>
            <a:r>
              <a:rPr lang="ar-SA" sz="3200" dirty="0">
                <a:solidFill>
                  <a:schemeClr val="tx1"/>
                </a:solidFill>
              </a:rPr>
              <a:t>المتوسط المرجح.</a:t>
            </a:r>
          </a:p>
          <a:p>
            <a:pPr marL="0" indent="0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ar-SA" sz="3200" dirty="0" smtClean="0">
                <a:solidFill>
                  <a:srgbClr val="FF3300"/>
                </a:solidFill>
                <a:cs typeface="PT Bold Heading" panose="02010400000000000000" pitchFamily="2" charset="-78"/>
              </a:rPr>
              <a:t>أولا: حساب عائد المحفظة باستخدام طريقة النسبة</a:t>
            </a:r>
            <a:endParaRPr lang="en-US" sz="3200" dirty="0">
              <a:solidFill>
                <a:srgbClr val="FF3300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</p:spPr>
            <p:txBody>
              <a:bodyPr/>
              <a:lstStyle/>
              <a:p>
                <a:pPr>
                  <a:buFont typeface="Wingdings" pitchFamily="2" charset="2"/>
                  <a:buChar char="q"/>
                </a:pPr>
                <a:r>
                  <a:rPr lang="ar-SA" sz="3200" dirty="0" smtClean="0">
                    <a:solidFill>
                      <a:schemeClr val="tx1"/>
                    </a:solidFill>
                  </a:rPr>
                  <a:t> قيمة المحفظة في بداية الفترة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ar-S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SA" sz="3200" dirty="0" smtClean="0">
                    <a:solidFill>
                      <a:schemeClr val="tx1"/>
                    </a:solidFill>
                  </a:rPr>
                  <a:t>) هي: 1.000.000 ريال</a:t>
                </a:r>
              </a:p>
              <a:p>
                <a:pPr>
                  <a:buFont typeface="Wingdings" pitchFamily="2" charset="2"/>
                  <a:buChar char="q"/>
                </a:pPr>
                <a:r>
                  <a:rPr lang="ar-SA" sz="3200" dirty="0" smtClean="0">
                    <a:solidFill>
                      <a:schemeClr val="tx1"/>
                    </a:solidFill>
                  </a:rPr>
                  <a:t>لابد ابتداء من تقدير قيمة المحفظة في نهاية الفترة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SA" sz="3200" dirty="0" smtClean="0">
                    <a:solidFill>
                      <a:schemeClr val="tx1"/>
                    </a:solidFill>
                  </a:rPr>
                  <a:t>):</a:t>
                </a:r>
              </a:p>
              <a:p>
                <a:pPr marL="0" indent="0"/>
                <a:endParaRPr lang="ar-SA" sz="3200" dirty="0" smtClean="0">
                  <a:solidFill>
                    <a:schemeClr val="tx1"/>
                  </a:solidFill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𝑉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600000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×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1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+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8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%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400000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×(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1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15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%)</m:t>
                      </m:r>
                    </m:oMath>
                  </m:oMathPara>
                </a14:m>
                <a:endParaRPr lang="en-US" sz="3200" dirty="0" smtClean="0">
                  <a:solidFill>
                    <a:schemeClr val="tx1"/>
                  </a:solidFill>
                  <a:cs typeface="+mj-cs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𝑉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648000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+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460000</m:t>
                      </m:r>
                    </m:oMath>
                  </m:oMathPara>
                </a14:m>
                <a:endParaRPr lang="en-US" sz="3600" b="0" dirty="0" smtClean="0">
                  <a:solidFill>
                    <a:schemeClr val="tx1"/>
                  </a:solidFill>
                  <a:cs typeface="+mj-cs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𝑉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1108000</m:t>
                      </m:r>
                    </m:oMath>
                  </m:oMathPara>
                </a14:m>
                <a:endParaRPr lang="ar-SA" sz="3600" dirty="0" smtClean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  <a:blipFill rotWithShape="1">
                <a:blip r:embed="rId2"/>
                <a:stretch>
                  <a:fillRect t="-1752" r="-1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rtl="1"/>
                <a:r>
                  <a:rPr lang="ar-SA" dirty="0" smtClean="0">
                    <a:solidFill>
                      <a:schemeClr val="tx1"/>
                    </a:solidFill>
                  </a:rPr>
                  <a:t>نطبق قانون النسبة:</a:t>
                </a:r>
              </a:p>
              <a:p>
                <a:pPr algn="ctr" rtl="1"/>
                <a:r>
                  <a:rPr lang="ar-SA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box>
                      <m:box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ar-SA" sz="4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ar-SA" sz="4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box>
                          <m:boxPr>
                            <m:ctrlP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108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000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000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000</m:t>
                                </m:r>
                              </m:num>
                              <m:den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000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4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000</m:t>
                                </m:r>
                              </m:den>
                            </m:f>
                          </m:e>
                        </m:box>
                      </m:e>
                    </m:box>
                  </m:oMath>
                </a14:m>
                <a:endParaRPr lang="ar-SA" sz="4800" dirty="0">
                  <a:solidFill>
                    <a:schemeClr val="tx1"/>
                  </a:solidFill>
                </a:endParaRPr>
              </a:p>
              <a:p>
                <a:pPr rtl="1"/>
                <a:endParaRPr lang="ar-SA" dirty="0" smtClean="0">
                  <a:solidFill>
                    <a:schemeClr val="tx1"/>
                  </a:solidFill>
                </a:endParaRPr>
              </a:p>
              <a:p>
                <a:pPr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%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6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ar-SA" sz="3200" dirty="0" smtClean="0">
                <a:solidFill>
                  <a:srgbClr val="FF3300"/>
                </a:solidFill>
                <a:cs typeface="PT Bold Heading" panose="02010400000000000000" pitchFamily="2" charset="-78"/>
              </a:rPr>
              <a:t>ثانيا: حساب عائد المحفظة باستخدام طريقة المتوسط المرجح </a:t>
            </a:r>
            <a:endParaRPr lang="en-US" sz="3200" dirty="0">
              <a:solidFill>
                <a:srgbClr val="FF3300"/>
              </a:solidFill>
              <a:cs typeface="PT Bold Heading" panose="02010400000000000000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45492546"/>
              </p:ext>
            </p:extLst>
          </p:nvPr>
        </p:nvGraphicFramePr>
        <p:xfrm>
          <a:off x="533400" y="2327275"/>
          <a:ext cx="8839200" cy="227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Worksheet" r:id="rId4" imgW="10191846" imgH="2628990" progId="Excel.Sheet.12">
                  <p:embed/>
                </p:oleObj>
              </mc:Choice>
              <mc:Fallback>
                <p:oleObj name="Worksheet" r:id="rId4" imgW="10191846" imgH="26289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2327275"/>
                        <a:ext cx="8839200" cy="227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154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cs typeface="PT Bold Heading" panose="02010400000000000000" pitchFamily="2" charset="-78"/>
              </a:rPr>
              <a:t>العائد المتوقع ومخاطرة محفظة باستخدام التوقعات المستقبلية</a:t>
            </a:r>
            <a:endParaRPr lang="ar-SA" sz="4000" dirty="0"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95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العائد المتوقع من محفظة استثمارية: </a:t>
            </a:r>
            <a:endParaRPr lang="en-US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pPr marL="0" indent="0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لحساب العائد المتوقع من محفظة استثمارية لا بد من معرفة: 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1- عدد الاستثمارات في المحفظة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2- أوزان كل الاستثمارات في المحفظة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3- العائد المتوقع من كل استثمار 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4- احتمال حدوث الظروف الاقتصادية المحتملة  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4000" dirty="0" smtClean="0">
                <a:cs typeface="PT Bold Heading" panose="02010400000000000000" pitchFamily="2" charset="-78"/>
              </a:rPr>
              <a:t>حساب العائد المتوقع من المحفظة الاستثمارية </a:t>
            </a:r>
            <a:endParaRPr lang="en-US" sz="40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381000" y="1524001"/>
                <a:ext cx="9296400" cy="4602164"/>
              </a:xfrm>
            </p:spPr>
            <p:txBody>
              <a:bodyPr/>
              <a:lstStyle/>
              <a:p>
                <a:r>
                  <a:rPr lang="ar-SA" dirty="0" smtClean="0">
                    <a:solidFill>
                      <a:schemeClr val="tx1"/>
                    </a:solidFill>
                  </a:rPr>
                  <a:t>يمكن استخدام الصيغة التالية لحساب العائد المتوقع من المحفظة الاستثمارية: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𝐸</m:t>
                          </m:r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𝑅</m:t>
                          </m:r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𝐸</m:t>
                              </m:r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ar-SA" sz="3200" dirty="0" smtClean="0">
                  <a:solidFill>
                    <a:srgbClr val="0000FF"/>
                  </a:solidFill>
                </a:endParaRPr>
              </a:p>
              <a:p>
                <a:endParaRPr lang="en-US" dirty="0" smtClean="0">
                  <a:solidFill>
                    <a:schemeClr val="tx1"/>
                  </a:solidFill>
                </a:endParaRPr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): وزن المشروع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) </a:t>
                </a:r>
                <a:r>
                  <a:rPr lang="ar-SA" dirty="0" smtClean="0">
                    <a:solidFill>
                      <a:schemeClr val="tx1"/>
                    </a:solidFill>
                  </a:rPr>
                  <a:t> في المحفظة </a:t>
                </a:r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): العائد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ar-SA" dirty="0" smtClean="0">
                    <a:solidFill>
                      <a:schemeClr val="tx1"/>
                    </a:solidFill>
                  </a:rPr>
                  <a:t>المتوقع من المشروع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) </a:t>
                </a:r>
                <a:r>
                  <a:rPr lang="ar-SA" dirty="0" smtClean="0">
                    <a:solidFill>
                      <a:schemeClr val="tx1"/>
                    </a:solidFill>
                  </a:rPr>
                  <a:t> في المحفظة 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حيث العائد المتوقع لأي مشروع يساوي= مجموع العائد المحقق للمشروع عند حالة اقتصادية ضرب احتمال تحقق الحالة الاقتصادية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381000" y="1524001"/>
                <a:ext cx="9296400" cy="4602164"/>
              </a:xfrm>
              <a:blipFill rotWithShape="0">
                <a:blip r:embed="rId2"/>
                <a:stretch>
                  <a:fillRect t="-1325" r="-131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مثال تطبيقي: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85800" y="1524001"/>
            <a:ext cx="8728562" cy="4602164"/>
          </a:xfrm>
        </p:spPr>
        <p:txBody>
          <a:bodyPr/>
          <a:lstStyle/>
          <a:p>
            <a:pPr algn="just"/>
            <a:r>
              <a:rPr lang="ar-SA" sz="3600" dirty="0" smtClean="0">
                <a:solidFill>
                  <a:schemeClr val="tx1"/>
                </a:solidFill>
              </a:rPr>
              <a:t>محفظة استثمارية قيمتها 25000 ريال، مكونة أسهم شركتين (أ) و(ب):</a:t>
            </a:r>
          </a:p>
          <a:p>
            <a:r>
              <a:rPr lang="ar-SA" sz="3600" dirty="0" smtClean="0">
                <a:solidFill>
                  <a:schemeClr val="tx1"/>
                </a:solidFill>
              </a:rPr>
              <a:t>قيمة الاستثمار في (أ): 15000 ريال </a:t>
            </a:r>
          </a:p>
          <a:p>
            <a:r>
              <a:rPr lang="ar-SA" sz="3600" dirty="0" smtClean="0">
                <a:solidFill>
                  <a:schemeClr val="tx1"/>
                </a:solidFill>
              </a:rPr>
              <a:t>قيمة الاستثمار في (ب): 10000 ريال </a:t>
            </a:r>
          </a:p>
          <a:p>
            <a:r>
              <a:rPr lang="ar-SA" sz="3600" dirty="0" smtClean="0">
                <a:solidFill>
                  <a:schemeClr val="tx1"/>
                </a:solidFill>
              </a:rPr>
              <a:t>الحالات الاقتصادية واحتمال حدوثها والعائد المتوقع من كل مشروع موضحة في الجدول التالي: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2800" dirty="0">
                <a:cs typeface="PT Bold Heading" panose="02010400000000000000" pitchFamily="2" charset="-78"/>
              </a:rPr>
              <a:t>الحالات الاقتصادية واحتمال حدوثها والعائد المتوقع </a:t>
            </a:r>
            <a:r>
              <a:rPr lang="ar-SA" sz="2800" dirty="0" smtClean="0">
                <a:cs typeface="PT Bold Heading" panose="02010400000000000000" pitchFamily="2" charset="-78"/>
              </a:rPr>
              <a:t>لكل </a:t>
            </a:r>
            <a:r>
              <a:rPr lang="ar-SA" sz="2800" dirty="0">
                <a:cs typeface="PT Bold Heading" panose="02010400000000000000" pitchFamily="2" charset="-78"/>
              </a:rPr>
              <a:t>مشروع 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9993104"/>
              </p:ext>
            </p:extLst>
          </p:nvPr>
        </p:nvGraphicFramePr>
        <p:xfrm>
          <a:off x="533400" y="2057400"/>
          <a:ext cx="8839199" cy="2895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name="Worksheet" r:id="rId4" imgW="4400700" imgH="1571660" progId="Excel.Sheet.12">
                  <p:embed/>
                </p:oleObj>
              </mc:Choice>
              <mc:Fallback>
                <p:oleObj name="Worksheet" r:id="rId4" imgW="4400700" imgH="15716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2057400"/>
                        <a:ext cx="8839199" cy="2895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444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cs typeface="PT Bold Heading" panose="02010400000000000000" pitchFamily="2" charset="-78"/>
              </a:rPr>
              <a:t>فيما يلي شرح </a:t>
            </a:r>
            <a:r>
              <a:rPr lang="ar-SA" sz="3600" dirty="0" smtClean="0">
                <a:cs typeface="PT Bold Heading" panose="02010400000000000000" pitchFamily="2" charset="-78"/>
              </a:rPr>
              <a:t>لخطوات </a:t>
            </a:r>
            <a:r>
              <a:rPr lang="ar-SA" sz="3600" dirty="0" smtClean="0">
                <a:cs typeface="PT Bold Heading" panose="02010400000000000000" pitchFamily="2" charset="-78"/>
              </a:rPr>
              <a:t>العائد المتوقع للمحفظة: </a:t>
            </a:r>
            <a:endParaRPr lang="en-US" sz="3600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0"/>
            <a:ext cx="8576162" cy="4525963"/>
          </a:xfrm>
        </p:spPr>
        <p:txBody>
          <a:bodyPr/>
          <a:lstStyle/>
          <a:p>
            <a:pPr algn="just"/>
            <a:r>
              <a:rPr lang="ar-SA" sz="3600" b="1" u="sng" dirty="0" smtClean="0">
                <a:solidFill>
                  <a:srgbClr val="0000FF"/>
                </a:solidFill>
              </a:rPr>
              <a:t>أولا:</a:t>
            </a:r>
            <a:r>
              <a:rPr lang="ar-SA" sz="3600" b="1" dirty="0" smtClean="0">
                <a:solidFill>
                  <a:srgbClr val="0000FF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حساب العائد المتوقع لكل استثمار وهو عبارة عن مجموع عوائد </a:t>
            </a:r>
            <a:r>
              <a:rPr lang="ar-SA" sz="3600" dirty="0">
                <a:solidFill>
                  <a:schemeClr val="tx1"/>
                </a:solidFill>
              </a:rPr>
              <a:t>ا</a:t>
            </a:r>
            <a:r>
              <a:rPr lang="ar-SA" sz="3600" dirty="0" smtClean="0">
                <a:solidFill>
                  <a:schemeClr val="tx1"/>
                </a:solidFill>
              </a:rPr>
              <a:t>لاستثمار مرجحة باحتمالات حدوثها.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3600" b="1" u="sng" dirty="0" smtClean="0">
                <a:solidFill>
                  <a:srgbClr val="0000FF"/>
                </a:solidFill>
              </a:rPr>
              <a:t>ثانيا:</a:t>
            </a:r>
            <a:r>
              <a:rPr lang="ar-SA" sz="3600" b="1" dirty="0" smtClean="0">
                <a:solidFill>
                  <a:srgbClr val="0000FF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حساب العائد المتوقع للمحفظة وهو عبارة عن مجموع العوائد المتوقعة للاستثمارات (المحسوبة في الخطوة السابقة) مرجحة بالأوزان النسبية لتلك الاستثمارات.</a:t>
            </a:r>
          </a:p>
          <a:p>
            <a:endParaRPr lang="ar-SA" sz="3600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200" dirty="0" smtClean="0">
                <a:cs typeface="PT Bold Heading" panose="02010400000000000000" pitchFamily="2" charset="-78"/>
              </a:rPr>
              <a:t>حساب </a:t>
            </a:r>
            <a:r>
              <a:rPr lang="ar-SA" sz="3200" dirty="0">
                <a:cs typeface="PT Bold Heading" panose="02010400000000000000" pitchFamily="2" charset="-78"/>
              </a:rPr>
              <a:t>العائد المتوقع من كل مشروع: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50088"/>
              </p:ext>
            </p:extLst>
          </p:nvPr>
        </p:nvGraphicFramePr>
        <p:xfrm>
          <a:off x="495300" y="1600200"/>
          <a:ext cx="8915400" cy="299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Worksheet" r:id="rId4" imgW="4848319" imgH="1676289" progId="Excel.Sheet.12">
                  <p:embed/>
                </p:oleObj>
              </mc:Choice>
              <mc:Fallback>
                <p:oleObj name="Worksheet" r:id="rId4" imgW="4848319" imgH="167628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0" y="1600200"/>
                        <a:ext cx="8915400" cy="2992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271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2800" dirty="0" smtClean="0">
                <a:cs typeface="PT Bold Heading" panose="02010400000000000000" pitchFamily="2" charset="-78"/>
              </a:rPr>
              <a:t>حساب </a:t>
            </a:r>
            <a:r>
              <a:rPr lang="ar-SA" sz="2800" dirty="0">
                <a:cs typeface="PT Bold Heading" panose="02010400000000000000" pitchFamily="2" charset="-78"/>
              </a:rPr>
              <a:t>العائد المتوقع من كل مشروع: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9023716"/>
              </p:ext>
            </p:extLst>
          </p:nvPr>
        </p:nvGraphicFramePr>
        <p:xfrm>
          <a:off x="495300" y="1600200"/>
          <a:ext cx="8915400" cy="299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2" name="Worksheet" r:id="rId4" imgW="4848319" imgH="1676289" progId="Excel.Sheet.12">
                  <p:embed/>
                </p:oleObj>
              </mc:Choice>
              <mc:Fallback>
                <p:oleObj name="Worksheet" r:id="rId4" imgW="4848319" imgH="167628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0" y="1600200"/>
                        <a:ext cx="8915400" cy="2992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71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2800" dirty="0">
                <a:cs typeface="PT Bold Heading" panose="02010400000000000000" pitchFamily="2" charset="-78"/>
              </a:rPr>
              <a:t>الحالات الاقتصادية واحتمال حدوثها والعائد المتوقع </a:t>
            </a:r>
            <a:r>
              <a:rPr lang="ar-SA" sz="2800" dirty="0" smtClean="0">
                <a:cs typeface="PT Bold Heading" panose="02010400000000000000" pitchFamily="2" charset="-78"/>
              </a:rPr>
              <a:t>لكل </a:t>
            </a:r>
            <a:r>
              <a:rPr lang="ar-SA" sz="2800" dirty="0">
                <a:cs typeface="PT Bold Heading" panose="02010400000000000000" pitchFamily="2" charset="-78"/>
              </a:rPr>
              <a:t>مشروع 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682335"/>
              </p:ext>
            </p:extLst>
          </p:nvPr>
        </p:nvGraphicFramePr>
        <p:xfrm>
          <a:off x="609600" y="1828801"/>
          <a:ext cx="88011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Worksheet" r:id="rId4" imgW="6848394" imgH="2057566" progId="Excel.Sheet.12">
                  <p:embed/>
                </p:oleObj>
              </mc:Choice>
              <mc:Fallback>
                <p:oleObj name="Worksheet" r:id="rId4" imgW="6848394" imgH="205756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" y="1828801"/>
                        <a:ext cx="8801100" cy="304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59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373563"/>
          </a:xfrm>
        </p:spPr>
        <p:txBody>
          <a:bodyPr/>
          <a:lstStyle/>
          <a:p>
            <a:r>
              <a:rPr lang="ar-SA" sz="3600" dirty="0" smtClean="0">
                <a:solidFill>
                  <a:schemeClr val="tx1"/>
                </a:solidFill>
              </a:rPr>
              <a:t>يمكن قياس المخاطر في المحفظة الاستثمارية عن طريق:</a:t>
            </a:r>
          </a:p>
          <a:p>
            <a:pPr rtl="1">
              <a:buFont typeface="Wingdings" pitchFamily="2" charset="2"/>
              <a:buChar char="§"/>
            </a:pPr>
            <a:r>
              <a:rPr lang="ar-SA" sz="3600" dirty="0" smtClean="0">
                <a:solidFill>
                  <a:schemeClr val="tx1"/>
                </a:solidFill>
              </a:rPr>
              <a:t>تباين عوائد المحفظة الاستثمارية.</a:t>
            </a:r>
          </a:p>
          <a:p>
            <a:pPr rtl="1">
              <a:buFont typeface="Wingdings" pitchFamily="2" charset="2"/>
              <a:buChar char="§"/>
            </a:pPr>
            <a:r>
              <a:rPr lang="ar-SA" sz="3600" dirty="0" smtClean="0">
                <a:solidFill>
                  <a:schemeClr val="tx1"/>
                </a:solidFill>
              </a:rPr>
              <a:t>الانحراف المعياري لعوائد المحفظة الاستثمارية.</a:t>
            </a:r>
          </a:p>
          <a:p>
            <a:pPr rtl="1">
              <a:buFont typeface="Wingdings" pitchFamily="2" charset="2"/>
              <a:buChar char="§"/>
            </a:pPr>
            <a:endParaRPr lang="ar-SA" sz="3600" dirty="0">
              <a:solidFill>
                <a:schemeClr val="tx1"/>
              </a:solidFill>
            </a:endParaRPr>
          </a:p>
          <a:p>
            <a:pPr marL="0" indent="0" rtl="1"/>
            <a:r>
              <a:rPr lang="ar-SA" sz="3600" dirty="0" smtClean="0">
                <a:solidFill>
                  <a:schemeClr val="tx1"/>
                </a:solidFill>
              </a:rPr>
              <a:t>ويتضح من ذلك أنه يجب حساب عوائد المحفظة في كل حالة من الحالات المتوقعة.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189038"/>
          </a:xfrm>
          <a:solidFill>
            <a:srgbClr val="CCCCFF"/>
          </a:solidFill>
        </p:spPr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المخاطر في المحفظة الاستثمارية</a:t>
            </a:r>
            <a:r>
              <a:rPr lang="ar-SA" sz="4000" dirty="0" smtClean="0">
                <a:cs typeface="PT Bold Heading" panose="02010400000000000000" pitchFamily="2" charset="-78"/>
              </a:rPr>
              <a:t> </a:t>
            </a:r>
            <a:endParaRPr lang="en-US" sz="3600" dirty="0">
              <a:cs typeface="PT Bold Heading" panose="0201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25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err="1" smtClean="0">
                <a:solidFill>
                  <a:schemeClr val="tx1"/>
                </a:solidFill>
                <a:cs typeface="PT Bold Heading" panose="02010400000000000000" pitchFamily="2" charset="-78"/>
              </a:rPr>
              <a:t>مثال:</a:t>
            </a:r>
            <a:r>
              <a:rPr lang="ar-SA" sz="40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  <a:endParaRPr lang="en-US" sz="40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85800" y="1447801"/>
            <a:ext cx="8728562" cy="4678364"/>
          </a:xfrm>
        </p:spPr>
        <p:txBody>
          <a:bodyPr/>
          <a:lstStyle/>
          <a:p>
            <a:pPr algn="just"/>
            <a:r>
              <a:rPr lang="ar-SA" sz="3600" dirty="0" smtClean="0">
                <a:solidFill>
                  <a:schemeClr val="tx1"/>
                </a:solidFill>
              </a:rPr>
              <a:t>فيما يلي البيانات الخاصة بمحفظة استثمارية مشكلة من ثلاثة أصول (أ)، (ب) و(ج) والتي تمثل أوزانها النسبية من المحفظة على الترتيب: 40%، 40%، 20%.</a:t>
            </a:r>
          </a:p>
          <a:p>
            <a:pPr algn="just"/>
            <a:r>
              <a:rPr lang="ar-SA" sz="3600" dirty="0" smtClean="0">
                <a:solidFill>
                  <a:schemeClr val="tx1"/>
                </a:solidFill>
              </a:rPr>
              <a:t>المطلوب:</a:t>
            </a:r>
          </a:p>
          <a:p>
            <a:pPr marL="457200" indent="-571500" algn="just">
              <a:buFontTx/>
              <a:buChar char="-"/>
            </a:pPr>
            <a:r>
              <a:rPr lang="ar-SA" sz="3600" dirty="0" smtClean="0">
                <a:solidFill>
                  <a:schemeClr val="tx1"/>
                </a:solidFill>
              </a:rPr>
              <a:t>حساب العائد المتوقع للمحفظة</a:t>
            </a:r>
          </a:p>
          <a:p>
            <a:pPr marL="457200" indent="-571500" algn="just">
              <a:buFontTx/>
              <a:buChar char="-"/>
            </a:pPr>
            <a:r>
              <a:rPr lang="ar-SA" sz="3600" dirty="0" smtClean="0">
                <a:solidFill>
                  <a:schemeClr val="tx1"/>
                </a:solidFill>
              </a:rPr>
              <a:t>مخاطر المحفظة.</a:t>
            </a:r>
          </a:p>
          <a:p>
            <a:pPr algn="just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4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مثال</a:t>
            </a:r>
            <a:r>
              <a:rPr lang="ar-SA" sz="4000" dirty="0" smtClean="0">
                <a:cs typeface="PT Bold Heading" panose="02010400000000000000" pitchFamily="2" charset="-78"/>
              </a:rPr>
              <a:t>:</a:t>
            </a:r>
            <a:endParaRPr lang="en-US" sz="4000" dirty="0"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732090994"/>
              </p:ext>
            </p:extLst>
          </p:nvPr>
        </p:nvGraphicFramePr>
        <p:xfrm>
          <a:off x="762000" y="1752600"/>
          <a:ext cx="86487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4" name="Worksheet" r:id="rId4" imgW="4172005" imgH="1962247" progId="Excel.Sheet.12">
                  <p:embed/>
                </p:oleObj>
              </mc:Choice>
              <mc:Fallback>
                <p:oleObj name="Worksheet" r:id="rId4" imgW="4172005" imgH="196224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" y="1752600"/>
                        <a:ext cx="86487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014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حل المثال:</a:t>
            </a:r>
            <a:endParaRPr lang="en-US" sz="3600" dirty="0">
              <a:solidFill>
                <a:srgbClr val="009900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 algn="just" rtl="1">
                  <a:buFont typeface="Arial" panose="020B0604020202020204" pitchFamily="34" charset="0"/>
                  <a:buChar char="•"/>
                </a:pPr>
                <a:r>
                  <a:rPr lang="ar-SA" dirty="0" smtClean="0">
                    <a:solidFill>
                      <a:schemeClr val="tx1"/>
                    </a:solidFill>
                  </a:rPr>
                  <a:t>لحساب عائد المحفظة، لا بد ابتداء من حساب العائد المتوقع لكل أصل مكون للمحفظة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)، ثم تطبيق القانون:</a:t>
                </a:r>
              </a:p>
              <a:p>
                <a:pPr marL="0" indent="0"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𝑅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𝐸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ar-SA" sz="4000" dirty="0" smtClean="0">
                  <a:solidFill>
                    <a:schemeClr val="tx1"/>
                  </a:solidFill>
                </a:endParaRPr>
              </a:p>
              <a:p>
                <a:pPr marL="457200" indent="-457200" algn="just" rtl="1">
                  <a:buFont typeface="Arial" panose="020B0604020202020204" pitchFamily="34" charset="0"/>
                  <a:buChar char="•"/>
                </a:pPr>
                <a:endParaRPr lang="ar-SA" dirty="0">
                  <a:solidFill>
                    <a:schemeClr val="tx1"/>
                  </a:solidFill>
                </a:endParaRPr>
              </a:p>
              <a:p>
                <a:pPr marL="514350" indent="-514350" algn="just" rtl="1">
                  <a:buFont typeface="+mj-lt"/>
                  <a:buAutoNum type="arabicPeriod"/>
                </a:pPr>
                <a:endParaRPr lang="ar-SA" dirty="0" smtClean="0">
                  <a:solidFill>
                    <a:schemeClr val="tx1"/>
                  </a:solidFill>
                </a:endParaRPr>
              </a:p>
              <a:p>
                <a:pPr marL="514350" indent="-514350" algn="just" rtl="1">
                  <a:buFont typeface="+mj-lt"/>
                  <a:buAutoNum type="arabicPeriod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008"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(1) حساب العائد المتوقع للمحفظة: 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380670024"/>
              </p:ext>
            </p:extLst>
          </p:nvPr>
        </p:nvGraphicFramePr>
        <p:xfrm>
          <a:off x="457200" y="1447800"/>
          <a:ext cx="89916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Worksheet" r:id="rId4" imgW="4162478" imgH="3028860" progId="Excel.Sheet.12">
                  <p:embed/>
                </p:oleObj>
              </mc:Choice>
              <mc:Fallback>
                <p:oleObj name="Worksheet" r:id="rId4" imgW="4162478" imgH="30288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1447800"/>
                        <a:ext cx="8991600" cy="434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64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حساب مخاطر المحفظة (التباين والانحراف المعياري)</a:t>
            </a:r>
            <a:endParaRPr lang="en-US" sz="36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pPr indent="4763" algn="just"/>
            <a:r>
              <a:rPr lang="ar-SA" sz="3600" dirty="0" smtClean="0">
                <a:solidFill>
                  <a:schemeClr val="tx1"/>
                </a:solidFill>
              </a:rPr>
              <a:t>لحساب التباين والانحراف المعياري، لا بد ابتداء من حساب عائد المحفظة في كل حالة من الحالات الاقتصادية التي لدينا، وذلك على النحو التالي: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77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حساب مخاطر المحفظة في كل حالة اقتصادية</a:t>
            </a:r>
            <a:endParaRPr lang="en-US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684162474"/>
              </p:ext>
            </p:extLst>
          </p:nvPr>
        </p:nvGraphicFramePr>
        <p:xfrm>
          <a:off x="457201" y="1828800"/>
          <a:ext cx="8991600" cy="3276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4" name="Worksheet" r:id="rId4" imgW="5438857" imgH="1676430" progId="Excel.Sheet.12">
                  <p:embed/>
                </p:oleObj>
              </mc:Choice>
              <mc:Fallback>
                <p:oleObj name="Worksheet" r:id="rId4" imgW="5438857" imgH="16764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1" y="1828800"/>
                        <a:ext cx="8991600" cy="3276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764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إيجاد مخاطر المحفظة (التباين والانحراف المعياري)</a:t>
            </a:r>
            <a:endParaRPr lang="en-US" sz="36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529400387"/>
              </p:ext>
            </p:extLst>
          </p:nvPr>
        </p:nvGraphicFramePr>
        <p:xfrm>
          <a:off x="457200" y="1905000"/>
          <a:ext cx="8915400" cy="3352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Worksheet" r:id="rId4" imgW="7772535" imgH="3324240" progId="Excel.Sheet.12">
                  <p:embed/>
                </p:oleObj>
              </mc:Choice>
              <mc:Fallback>
                <p:oleObj name="Worksheet" r:id="rId4" imgW="7772535" imgH="3324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1905000"/>
                        <a:ext cx="8915400" cy="3352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795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371600"/>
          </a:xfrm>
        </p:spPr>
        <p:txBody>
          <a:bodyPr/>
          <a:lstStyle/>
          <a:p>
            <a:pPr algn="ctr" rtl="1"/>
            <a:r>
              <a:rPr lang="ar-SA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حساب المخاطر لمحفظة استثمارية</a:t>
            </a:r>
            <a:br>
              <a:rPr lang="ar-SA" dirty="0" smtClean="0">
                <a:solidFill>
                  <a:srgbClr val="0000FF"/>
                </a:solidFill>
                <a:cs typeface="PT Bold Heading" panose="02010400000000000000" pitchFamily="2" charset="-78"/>
              </a:rPr>
            </a:br>
            <a:r>
              <a:rPr lang="ar-SA" sz="3200" dirty="0">
                <a:solidFill>
                  <a:srgbClr val="0000FF"/>
                </a:solidFill>
                <a:cs typeface="PT Bold Heading" panose="02010400000000000000" pitchFamily="2" charset="-78"/>
              </a:rPr>
              <a:t>(</a:t>
            </a:r>
            <a:r>
              <a:rPr lang="ar-SA" sz="3000" dirty="0">
                <a:solidFill>
                  <a:srgbClr val="0000FF"/>
                </a:solidFill>
                <a:cs typeface="PT Bold Heading" panose="02010400000000000000" pitchFamily="2" charset="-78"/>
              </a:rPr>
              <a:t>حسب نظرية المحفظة</a:t>
            </a:r>
            <a:r>
              <a:rPr lang="ar-SA" sz="32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)</a:t>
            </a:r>
            <a:endParaRPr lang="en-US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pPr marL="0" indent="0" algn="just"/>
            <a:r>
              <a:rPr lang="ar-SA" sz="3600" dirty="0" smtClean="0">
                <a:solidFill>
                  <a:schemeClr val="tx1"/>
                </a:solidFill>
              </a:rPr>
              <a:t>قدم هاري </a:t>
            </a:r>
            <a:r>
              <a:rPr lang="ar-SA" sz="3600" dirty="0" err="1" smtClean="0">
                <a:solidFill>
                  <a:schemeClr val="tx1"/>
                </a:solidFill>
              </a:rPr>
              <a:t>ماركوفيتز</a:t>
            </a:r>
            <a:r>
              <a:rPr lang="ar-SA" sz="3600" dirty="0" smtClean="0">
                <a:solidFill>
                  <a:schemeClr val="tx1"/>
                </a:solidFill>
              </a:rPr>
              <a:t> نظريته (</a:t>
            </a:r>
            <a:r>
              <a:rPr lang="ar-SA" sz="3600" b="1" dirty="0" smtClean="0">
                <a:solidFill>
                  <a:srgbClr val="FF0000"/>
                </a:solidFill>
              </a:rPr>
              <a:t>نظرية المحفظة</a:t>
            </a:r>
            <a:r>
              <a:rPr lang="ar-SA" sz="3600" dirty="0" smtClean="0">
                <a:solidFill>
                  <a:schemeClr val="tx1"/>
                </a:solidFill>
              </a:rPr>
              <a:t>) (1956) التي أثبت فيها أهمية التنويع.</a:t>
            </a:r>
          </a:p>
          <a:p>
            <a:pPr marL="0" indent="0" algn="just"/>
            <a:r>
              <a:rPr lang="ar-SA" sz="3600" dirty="0" smtClean="0">
                <a:solidFill>
                  <a:schemeClr val="tx1"/>
                </a:solidFill>
              </a:rPr>
              <a:t>وتهدف نظرية المحفظة إلى تحديد طريقة بناء محفظة استثمارية مثلى باستخدام </a:t>
            </a:r>
            <a:r>
              <a:rPr lang="ar-SA" sz="3600" dirty="0">
                <a:solidFill>
                  <a:schemeClr val="tx1"/>
                </a:solidFill>
              </a:rPr>
              <a:t>مقاييس المخاطرة </a:t>
            </a:r>
            <a:r>
              <a:rPr lang="ar-SA" sz="3600" dirty="0" smtClean="0">
                <a:solidFill>
                  <a:schemeClr val="tx1"/>
                </a:solidFill>
              </a:rPr>
              <a:t>(التي سبق شرحها)، غير أنها أضافت عنصرا جديدا وهو التغاير (التباين المشترك).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87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371600"/>
          </a:xfrm>
        </p:spPr>
        <p:txBody>
          <a:bodyPr/>
          <a:lstStyle/>
          <a:p>
            <a:pPr algn="ctr" rtl="1"/>
            <a:r>
              <a:rPr lang="ar-SA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حساب المخاطر لمحفظة استثمارية</a:t>
            </a:r>
            <a:br>
              <a:rPr lang="ar-SA" dirty="0" smtClean="0">
                <a:solidFill>
                  <a:srgbClr val="0000FF"/>
                </a:solidFill>
                <a:cs typeface="PT Bold Heading" panose="02010400000000000000" pitchFamily="2" charset="-78"/>
              </a:rPr>
            </a:br>
            <a:r>
              <a:rPr lang="ar-SA" sz="3200" dirty="0">
                <a:solidFill>
                  <a:srgbClr val="0000FF"/>
                </a:solidFill>
                <a:cs typeface="PT Bold Heading" panose="02010400000000000000" pitchFamily="2" charset="-78"/>
              </a:rPr>
              <a:t>(</a:t>
            </a:r>
            <a:r>
              <a:rPr lang="ar-SA" sz="3000" dirty="0">
                <a:solidFill>
                  <a:srgbClr val="0000FF"/>
                </a:solidFill>
                <a:cs typeface="PT Bold Heading" panose="02010400000000000000" pitchFamily="2" charset="-78"/>
              </a:rPr>
              <a:t>حسب نظرية المحفظة</a:t>
            </a:r>
            <a:r>
              <a:rPr lang="ar-SA" sz="32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)</a:t>
            </a:r>
            <a:endParaRPr lang="en-US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 marL="0" indent="0" algn="just"/>
            <a:r>
              <a:rPr lang="ar-SA" sz="3600" dirty="0" smtClean="0">
                <a:solidFill>
                  <a:schemeClr val="tx1"/>
                </a:solidFill>
              </a:rPr>
              <a:t>حسب نظرية المحفظة (هاري </a:t>
            </a:r>
            <a:r>
              <a:rPr lang="ar-SA" sz="3600" dirty="0" err="1" smtClean="0">
                <a:solidFill>
                  <a:schemeClr val="tx1"/>
                </a:solidFill>
              </a:rPr>
              <a:t>ماركوفيتز</a:t>
            </a:r>
            <a:r>
              <a:rPr lang="ar-SA" sz="3600" dirty="0" smtClean="0">
                <a:solidFill>
                  <a:schemeClr val="tx1"/>
                </a:solidFill>
              </a:rPr>
              <a:t>) يتم تشكيل المحفظة الاستثمارية المثلى من خلال حساب عنصرين: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الانحراف المشترك بين عوائد كل استثمارين مشكلين للمحفظة (يسمى التغاير) (</a:t>
            </a:r>
            <a:r>
              <a:rPr lang="en-US" sz="3600" dirty="0" smtClean="0">
                <a:solidFill>
                  <a:schemeClr val="tx1"/>
                </a:solidFill>
              </a:rPr>
              <a:t>Covariance</a:t>
            </a:r>
            <a:r>
              <a:rPr lang="ar-SA" sz="3600" dirty="0" smtClean="0">
                <a:solidFill>
                  <a:schemeClr val="tx1"/>
                </a:solidFill>
              </a:rPr>
              <a:t>) 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معامل الارتباط بين تلك الاستثمارات.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31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التغاير لمحفظة استثمارية مكونة من أصلين: 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457200" y="1600200"/>
                <a:ext cx="8884920" cy="4525963"/>
              </a:xfrm>
            </p:spPr>
            <p:txBody>
              <a:bodyPr/>
              <a:lstStyle/>
              <a:p>
                <a:r>
                  <a:rPr lang="ar-SA" dirty="0" smtClean="0">
                    <a:solidFill>
                      <a:schemeClr val="tx1"/>
                    </a:solidFill>
                  </a:rPr>
                  <a:t>الانحراف المشترك (التغاير) لمحفظة مكونة من أصلين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 و(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): </a:t>
                </a:r>
              </a:p>
              <a:p>
                <a:endParaRPr lang="ar-SA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𝐶𝑂𝑉</m:t>
                          </m:r>
                        </m:e>
                        <m:sub>
                          <m:d>
                            <m:dPr>
                              <m:ctrlPr>
                                <a:rPr lang="ar-SA" sz="32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sub>
                      </m:sSub>
                      <m:r>
                        <a:rPr lang="ar-SA" sz="3200" i="1" smtClean="0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ar-SA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ar-SA" sz="32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ar-SA" sz="32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ar-SA" sz="320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SA" sz="320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𝐸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(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𝑅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)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𝐴</m:t>
                                      </m:r>
                                    </m:sub>
                                  </m:sSub>
                                </m:e>
                              </m:d>
                              <m:d>
                                <m:dPr>
                                  <m:ctrlPr>
                                    <a:rPr lang="ar-SA" sz="320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SA" sz="320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𝐸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(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𝑅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)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ar-SA" sz="3200" dirty="0" smtClean="0">
                  <a:solidFill>
                    <a:srgbClr val="0000FF"/>
                  </a:solidFill>
                </a:endParaRPr>
              </a:p>
              <a:p>
                <a:r>
                  <a:rPr lang="ar-SA" sz="2000" dirty="0" smtClean="0">
                    <a:solidFill>
                      <a:schemeClr val="tx1"/>
                    </a:solidFill>
                  </a:rPr>
                  <a:t>حيث: </a:t>
                </a:r>
              </a:p>
              <a:p>
                <a:pPr algn="just"/>
                <a:r>
                  <a:rPr lang="ar-SA" sz="2000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): العائد الممكن الحصول عليه من الاستثمار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 في حالة معينة.</a:t>
                </a:r>
              </a:p>
              <a:p>
                <a:r>
                  <a:rPr lang="ar-SA" sz="2000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𝐸</m:t>
                        </m:r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𝑅</m:t>
                        </m:r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): العائد المتوقع من الاستثمار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).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ar-SA" sz="2000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): العائد الممكن الحصول عليه من الاستثمار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 في حالة معينة.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ar-SA" sz="2000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𝐸</m:t>
                        </m:r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𝑅</m:t>
                        </m:r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): العائد المتوقع من الاستثمار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).</a:t>
                </a:r>
              </a:p>
              <a:p>
                <a:r>
                  <a:rPr lang="ar-SA" sz="2000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sz="2000" dirty="0" smtClean="0">
                    <a:solidFill>
                      <a:schemeClr val="tx1"/>
                    </a:solidFill>
                  </a:rPr>
                  <a:t>): </a:t>
                </a:r>
                <a:r>
                  <a:rPr lang="ar-SA" sz="2000" dirty="0">
                    <a:solidFill>
                      <a:schemeClr val="tx1"/>
                    </a:solidFill>
                  </a:rPr>
                  <a:t>احتمال حدوث الحالة </a:t>
                </a:r>
                <a:r>
                  <a:rPr lang="ar-SA" sz="2000" dirty="0" smtClean="0">
                    <a:solidFill>
                      <a:schemeClr val="tx1"/>
                    </a:solidFill>
                  </a:rPr>
                  <a:t>الاقتصادية </a:t>
                </a:r>
                <a:r>
                  <a:rPr lang="ar-SA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𝑖</m:t>
                    </m:r>
                  </m:oMath>
                </a14:m>
                <a:r>
                  <a:rPr lang="ar-SA" sz="2000" dirty="0" smtClean="0"/>
                  <a:t>).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endParaRPr lang="ar-SA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457200" y="1600200"/>
                <a:ext cx="8884920" cy="4525963"/>
              </a:xfrm>
              <a:blipFill rotWithShape="1">
                <a:blip r:embed="rId2"/>
                <a:stretch>
                  <a:fillRect t="-1348" r="-1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62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>
                <a:latin typeface="Arial" panose="020B0604020202020204" pitchFamily="34" charset="0"/>
                <a:cs typeface="PT Bold Heading" panose="02010400000000000000" pitchFamily="2" charset="-78"/>
              </a:rPr>
              <a:t>تابع:</a:t>
            </a:r>
            <a:endParaRPr lang="en-US" sz="3200" dirty="0">
              <a:latin typeface="Arial" panose="020B0604020202020204" pitchFamily="34" charset="0"/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</p:spPr>
            <p:txBody>
              <a:bodyPr/>
              <a:lstStyle/>
              <a:p>
                <a:r>
                  <a:rPr lang="ar-SA" dirty="0" smtClean="0">
                    <a:solidFill>
                      <a:schemeClr val="tx1"/>
                    </a:solidFill>
                  </a:rPr>
                  <a:t>كما يمكن حساب التغاير بوجود معامل الارتباط بالصيغة التالية:</a:t>
                </a:r>
              </a:p>
              <a:p>
                <a:endParaRPr lang="ar-SA" sz="16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𝐶𝑂𝑉</m:t>
                          </m:r>
                        </m:e>
                        <m:sub>
                          <m:d>
                            <m:dPr>
                              <m:ctrlPr>
                                <a:rPr lang="ar-SA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sub>
                      </m:sSub>
                      <m:r>
                        <a:rPr lang="ar-SA" sz="3600" i="1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ar-SA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d>
                            <m:dPr>
                              <m:ctrlPr>
                                <a:rPr lang="ar-SA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sub>
                      </m:sSub>
                      <m:r>
                        <a:rPr lang="en-US" sz="3600" i="1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US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</m:sSub>
                      <m:sSub>
                        <m:sSubPr>
                          <m:ctrlPr>
                            <a:rPr lang="en-US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ar-SA" sz="3600" dirty="0" smtClean="0"/>
              </a:p>
              <a:p>
                <a:endParaRPr lang="ar-SA" dirty="0" smtClean="0"/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ومنه يمكن حساب معامل الارتباط بين عوائد أصلين بالصيغة التالية:</a:t>
                </a:r>
              </a:p>
              <a:p>
                <a:r>
                  <a:rPr lang="ar-SA" sz="1800" dirty="0" smtClean="0"/>
                  <a:t>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d>
                            <m:dPr>
                              <m:ctrlPr>
                                <a:rPr lang="ar-SA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sub>
                      </m:sSub>
                      <m:r>
                        <a:rPr lang="en-US" sz="36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𝐶𝑂𝑉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ar-SA" sz="36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𝐴</m:t>
                                  </m:r>
                                  <m:r>
                                    <a:rPr lang="en-US" sz="36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, </m:t>
                                  </m:r>
                                  <m:r>
                                    <a:rPr lang="en-US" sz="36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d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SA" sz="3600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  <a:blipFill rotWithShape="1">
                <a:blip r:embed="rId2"/>
                <a:stretch>
                  <a:fillRect t="-1348" r="-1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02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>
                <a:solidFill>
                  <a:srgbClr val="0000FF"/>
                </a:solidFill>
                <a:cs typeface="PT Bold Heading" panose="02010400000000000000" pitchFamily="2" charset="-78"/>
              </a:rPr>
              <a:t>ملاحظات على معامل الارتباط</a:t>
            </a:r>
            <a:endParaRPr lang="en-US" sz="36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86426171"/>
                  </p:ext>
                </p:extLst>
              </p:nvPr>
            </p:nvGraphicFramePr>
            <p:xfrm>
              <a:off x="495300" y="1600200"/>
              <a:ext cx="8915400" cy="452596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86426171"/>
                  </p:ext>
                </p:extLst>
              </p:nvPr>
            </p:nvGraphicFramePr>
            <p:xfrm>
              <a:off x="495300" y="1600200"/>
              <a:ext cx="8915400" cy="452596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حساب الانحراف المعياري لمحفظة مكونة من أصلين: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𝐶𝑂𝑉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4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524000"/>
                <a:ext cx="8915400" cy="4602163"/>
              </a:xfrm>
            </p:spPr>
            <p:txBody>
              <a:bodyPr/>
              <a:lstStyle/>
              <a:p>
                <a:pPr algn="just" rtl="1"/>
                <a:r>
                  <a:rPr lang="ar-SA" dirty="0" smtClean="0">
                    <a:solidFill>
                      <a:schemeClr val="tx1"/>
                    </a:solidFill>
                  </a:rPr>
                  <a:t>كما يمكن حساب الانحراف المعياري باستخدام معامل الارتباط:</a:t>
                </a:r>
              </a:p>
              <a:p>
                <a:pPr algn="just" rtl="1"/>
                <a:r>
                  <a:rPr lang="ar-SA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sSubSup>
                            <m:sSubSup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algn="just" rtl="1"/>
                <a:endParaRPr lang="ar-SA" dirty="0" smtClean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 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524000"/>
                <a:ext cx="8915400" cy="4602163"/>
              </a:xfrm>
              <a:blipFill rotWithShape="0">
                <a:blip r:embed="rId2"/>
                <a:stretch>
                  <a:fillRect t="-172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8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مثال عملي:</a:t>
            </a:r>
            <a:endParaRPr lang="en-US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3"/>
          </p:nvPr>
        </p:nvSpPr>
        <p:spPr>
          <a:xfrm>
            <a:off x="495300" y="1524001"/>
            <a:ext cx="8919062" cy="4602164"/>
          </a:xfrm>
        </p:spPr>
        <p:txBody>
          <a:bodyPr/>
          <a:lstStyle/>
          <a:p>
            <a:pPr marL="0" indent="0" algn="just"/>
            <a:r>
              <a:rPr lang="ar-SA" sz="4000" dirty="0" smtClean="0">
                <a:solidFill>
                  <a:schemeClr val="tx1"/>
                </a:solidFill>
              </a:rPr>
              <a:t>يرغب صندوق استثماري في تشكيل محفظة استثمارية مكونة من أصلين ماليين بأوزان متساوية وتتمتع بأقل درجة خطر. أمام الشركة ثلاثة أصول (أ)، (ب) و(ج) ترغب بالاختيار بينها. </a:t>
            </a:r>
          </a:p>
          <a:p>
            <a:pPr marL="0" indent="0" algn="just"/>
            <a:r>
              <a:rPr lang="ar-SA" sz="4000" dirty="0" smtClean="0">
                <a:solidFill>
                  <a:schemeClr val="tx1"/>
                </a:solidFill>
              </a:rPr>
              <a:t>الجدول التالي يوضح عوائد الأصول الثلاثة في مجموعة من الحالات الاقتصادية المتوقعة:</a:t>
            </a:r>
            <a:endParaRPr lang="ar-S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22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عوائد الأصول (أ)، (ب) و(ج) في الحالات الاقتصادية المتوقعة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439436696"/>
              </p:ext>
            </p:extLst>
          </p:nvPr>
        </p:nvGraphicFramePr>
        <p:xfrm>
          <a:off x="495300" y="1752600"/>
          <a:ext cx="89154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3" name="Worksheet" r:id="rId4" imgW="3648145" imgH="1809810" progId="Excel.Sheet.12">
                  <p:embed/>
                </p:oleObj>
              </mc:Choice>
              <mc:Fallback>
                <p:oleObj name="Worksheet" r:id="rId4" imgW="3648145" imgH="18098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0" y="1752600"/>
                        <a:ext cx="89154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31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4000" dirty="0" smtClean="0">
                <a:solidFill>
                  <a:schemeClr val="tx1"/>
                </a:solidFill>
              </a:rPr>
              <a:t>المطلوب:</a:t>
            </a:r>
          </a:p>
          <a:p>
            <a:pPr marL="0" indent="0" algn="just" rtl="1"/>
            <a:r>
              <a:rPr lang="ar-SA" sz="4000" dirty="0" smtClean="0">
                <a:solidFill>
                  <a:schemeClr val="tx1"/>
                </a:solidFill>
              </a:rPr>
              <a:t>ما المحفظة التي تحقق هدف الصندوق في تقليل الخطر إلى أدنى درجة؟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7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>
                <a:solidFill>
                  <a:srgbClr val="0000FF"/>
                </a:solidFill>
                <a:cs typeface="PT Bold Heading" panose="02010400000000000000" pitchFamily="2" charset="-78"/>
              </a:rPr>
              <a:t>حل المثال العملي: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51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شرح لخطوات الحل</a:t>
            </a:r>
            <a:endParaRPr lang="ar-SA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17638"/>
            <a:ext cx="9448800" cy="4708525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/>
            </a:pPr>
            <a:r>
              <a:rPr lang="ar-SA" sz="3400" dirty="0" smtClean="0">
                <a:solidFill>
                  <a:schemeClr val="tx1"/>
                </a:solidFill>
              </a:rPr>
              <a:t>حساب العائد المتوقع لكل أصل من الأصول.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3400" dirty="0" smtClean="0">
                <a:solidFill>
                  <a:schemeClr val="tx1"/>
                </a:solidFill>
              </a:rPr>
              <a:t>حساب الانحراف المعياري لكل أصل من الأصول.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3400" dirty="0" smtClean="0">
                <a:solidFill>
                  <a:schemeClr val="tx1"/>
                </a:solidFill>
              </a:rPr>
              <a:t>حساب التغاير (التباين المشترك) لكل أصلين مشكلين للمحفظة. 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3400" dirty="0" smtClean="0">
                <a:solidFill>
                  <a:schemeClr val="tx1"/>
                </a:solidFill>
              </a:rPr>
              <a:t>حساب معامل الارتباط بين عوائد كل أصلين من أصول المحفظة.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3400" dirty="0" smtClean="0">
                <a:solidFill>
                  <a:schemeClr val="tx1"/>
                </a:solidFill>
              </a:rPr>
              <a:t>حساب الانحراف المعياري لكل محفظة (مشكلة من أصلين).</a:t>
            </a:r>
          </a:p>
          <a:p>
            <a:pPr marL="0" indent="0" algn="ctr" rtl="1"/>
            <a:r>
              <a:rPr lang="ar-SA" sz="3400" dirty="0" smtClean="0">
                <a:solidFill>
                  <a:schemeClr val="tx1"/>
                </a:solidFill>
              </a:rPr>
              <a:t>(أفضل محفظة هي ذات الانحراف المعياري الأقل)</a:t>
            </a:r>
            <a:endParaRPr lang="ar-SA" sz="34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أولا: حساب العائد المتوقع لكل أصل من الأصول الثلاثة</a:t>
            </a:r>
            <a:endParaRPr lang="en-US" sz="320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44</a:t>
            </a:fld>
            <a:endParaRPr lang="en-US" dirty="0"/>
          </a:p>
        </p:txBody>
      </p:sp>
      <p:graphicFrame>
        <p:nvGraphicFramePr>
          <p:cNvPr id="5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292132977"/>
              </p:ext>
            </p:extLst>
          </p:nvPr>
        </p:nvGraphicFramePr>
        <p:xfrm>
          <a:off x="495300" y="2033588"/>
          <a:ext cx="8915400" cy="31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4" name="Worksheet" r:id="rId4" imgW="5895922" imgH="2095470" progId="Excel.Sheet.12">
                  <p:embed/>
                </p:oleObj>
              </mc:Choice>
              <mc:Fallback>
                <p:oleObj name="Worksheet" r:id="rId4" imgW="5895922" imgH="209547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0" y="2033588"/>
                        <a:ext cx="8915400" cy="316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128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ثانيا: حساب الانحراف المعياري لكل أصل من الأصول الثلاثة</a:t>
            </a:r>
            <a:endParaRPr lang="en-US" sz="320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45</a:t>
            </a:fld>
            <a:endParaRPr lang="en-US" dirty="0"/>
          </a:p>
        </p:txBody>
      </p:sp>
      <p:graphicFrame>
        <p:nvGraphicFramePr>
          <p:cNvPr id="5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690102216"/>
              </p:ext>
            </p:extLst>
          </p:nvPr>
        </p:nvGraphicFramePr>
        <p:xfrm>
          <a:off x="495300" y="1752600"/>
          <a:ext cx="90297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5" name="Worksheet" r:id="rId4" imgW="7934137" imgH="2514655" progId="Excel.Sheet.12">
                  <p:embed/>
                </p:oleObj>
              </mc:Choice>
              <mc:Fallback>
                <p:oleObj name="Worksheet" r:id="rId4" imgW="7934137" imgH="251465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0" y="1752600"/>
                        <a:ext cx="9029700" cy="373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533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ثالثا: حساب التغاير (الانحراف المشترك)</a:t>
            </a:r>
            <a:endParaRPr lang="en-US" sz="320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95300" y="1624012"/>
            <a:ext cx="8953500" cy="4525963"/>
          </a:xfrm>
        </p:spPr>
        <p:txBody>
          <a:bodyPr/>
          <a:lstStyle/>
          <a:p>
            <a:pPr marL="96838" indent="0" algn="just"/>
            <a:r>
              <a:rPr lang="ar-SA" sz="3200" dirty="0" smtClean="0">
                <a:solidFill>
                  <a:schemeClr val="tx1"/>
                </a:solidFill>
              </a:rPr>
              <a:t>الانحراف المشترك (كما يدل اسمه) يكون بين عوائد أصلين. وفي حالة وجود محفظة مكونة من ثلاثة أصول (أ) (ب) (ج) –كما في المثال- فإنه يكون أمامنا حساب:</a:t>
            </a:r>
          </a:p>
          <a:p>
            <a:r>
              <a:rPr lang="ar-SA" sz="3200" dirty="0" smtClean="0">
                <a:solidFill>
                  <a:schemeClr val="tx1"/>
                </a:solidFill>
              </a:rPr>
              <a:t>التغاير بين (أ) و(ب)</a:t>
            </a:r>
          </a:p>
          <a:p>
            <a:r>
              <a:rPr lang="ar-SA" sz="3200" dirty="0" smtClean="0">
                <a:solidFill>
                  <a:schemeClr val="tx1"/>
                </a:solidFill>
              </a:rPr>
              <a:t>التغاير بين (أ) و(ج)</a:t>
            </a:r>
          </a:p>
          <a:p>
            <a:r>
              <a:rPr lang="ar-SA" sz="3200" dirty="0" smtClean="0">
                <a:solidFill>
                  <a:schemeClr val="tx1"/>
                </a:solidFill>
              </a:rPr>
              <a:t>التغاير بين (ب) و(ج)</a:t>
            </a:r>
          </a:p>
          <a:p>
            <a:r>
              <a:rPr lang="ar-SA" sz="3200" dirty="0" smtClean="0">
                <a:solidFill>
                  <a:schemeClr val="tx1"/>
                </a:solidFill>
              </a:rPr>
              <a:t>وهذا ما سنقوم به الآن...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7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حساب الانحراف المشترك بين الأصلين (أ) و(ب)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47</a:t>
            </a:fld>
            <a:endParaRPr lang="en-US" dirty="0"/>
          </a:p>
        </p:txBody>
      </p:sp>
      <p:graphicFrame>
        <p:nvGraphicFramePr>
          <p:cNvPr id="5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2264623903"/>
              </p:ext>
            </p:extLst>
          </p:nvPr>
        </p:nvGraphicFramePr>
        <p:xfrm>
          <a:off x="304800" y="1905000"/>
          <a:ext cx="92964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Worksheet" r:id="rId4" imgW="7524823" imgH="3019410" progId="Excel.Sheet.12">
                  <p:embed/>
                </p:oleObj>
              </mc:Choice>
              <mc:Fallback>
                <p:oleObj name="Worksheet" r:id="rId4" imgW="7524823" imgH="30194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1905000"/>
                        <a:ext cx="9296400" cy="358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32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حساب الانحراف المشترك بين الأصلين (أ) و(ج)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48</a:t>
            </a:fld>
            <a:endParaRPr lang="en-US" dirty="0"/>
          </a:p>
        </p:txBody>
      </p:sp>
      <p:graphicFrame>
        <p:nvGraphicFramePr>
          <p:cNvPr id="5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622347412"/>
              </p:ext>
            </p:extLst>
          </p:nvPr>
        </p:nvGraphicFramePr>
        <p:xfrm>
          <a:off x="304800" y="1905000"/>
          <a:ext cx="92964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Worksheet" r:id="rId4" imgW="7524823" imgH="3019410" progId="Excel.Sheet.12">
                  <p:embed/>
                </p:oleObj>
              </mc:Choice>
              <mc:Fallback>
                <p:oleObj name="Worksheet" r:id="rId4" imgW="7524823" imgH="30194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1905000"/>
                        <a:ext cx="9296400" cy="358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068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حساب الانحراف المشترك بين الأصلين (ب) و(ج)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49</a:t>
            </a:fld>
            <a:endParaRPr lang="en-US" dirty="0"/>
          </a:p>
        </p:txBody>
      </p:sp>
      <p:graphicFrame>
        <p:nvGraphicFramePr>
          <p:cNvPr id="5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476969567"/>
              </p:ext>
            </p:extLst>
          </p:nvPr>
        </p:nvGraphicFramePr>
        <p:xfrm>
          <a:off x="304800" y="1905000"/>
          <a:ext cx="92964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6" name="Worksheet" r:id="rId4" imgW="7524823" imgH="3019410" progId="Excel.Sheet.12">
                  <p:embed/>
                </p:oleObj>
              </mc:Choice>
              <mc:Fallback>
                <p:oleObj name="Worksheet" r:id="rId4" imgW="7524823" imgH="30194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1905000"/>
                        <a:ext cx="9296400" cy="358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20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رابعا: : حساب معاملات الارتباط بين كل مشروعين</a:t>
            </a:r>
            <a:endParaRPr lang="en-US" sz="320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495300" y="1624012"/>
                <a:ext cx="8953500" cy="4525963"/>
              </a:xfrm>
            </p:spPr>
            <p:txBody>
              <a:bodyPr/>
              <a:lstStyle/>
              <a:p>
                <a:pPr marL="96838" indent="0" algn="just"/>
                <a:r>
                  <a:rPr lang="ar-SA" sz="3200" dirty="0" smtClean="0">
                    <a:solidFill>
                      <a:schemeClr val="tx1"/>
                    </a:solidFill>
                    <a:latin typeface="Cambria Math"/>
                  </a:rPr>
                  <a:t>كما هو الحال بالنسبة للتغاير، فإن حساب الارتباط يكون ما بين كل أصلين، أي بين: (أ) و(ب) وبين (أ) و(ج) وبين (ب) و(ج).</a:t>
                </a:r>
              </a:p>
              <a:p>
                <a:pPr marL="96838" indent="0" algn="just"/>
                <a:endParaRPr lang="ar-SA" i="1" dirty="0" smtClean="0">
                  <a:solidFill>
                    <a:srgbClr val="0000FF"/>
                  </a:solidFill>
                  <a:latin typeface="Cambria Math"/>
                </a:endParaRPr>
              </a:p>
              <a:p>
                <a:pPr marL="96838" indent="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d>
                            <m:dPr>
                              <m:ctrlPr>
                                <a:rPr lang="ar-SA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sub>
                      </m:sSub>
                      <m:r>
                        <a:rPr lang="en-US" sz="3200" i="1">
                          <a:solidFill>
                            <a:srgbClr val="0000FF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𝐶𝑂𝑉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ar-SA" sz="32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𝐴</m:t>
                                  </m:r>
                                  <m:r>
                                    <a:rPr lang="en-US" sz="32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, </m:t>
                                  </m:r>
                                  <m:r>
                                    <a:rPr lang="en-US" sz="32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d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200" dirty="0" smtClean="0"/>
              </a:p>
              <a:p>
                <a:pPr marL="96838" indent="0" algn="just"/>
                <a:endParaRPr lang="ar-SA" sz="3200" dirty="0"/>
              </a:p>
              <a:p>
                <a:pPr marL="96838" indent="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3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d>
                            <m:dPr>
                              <m:ctrlPr>
                                <a:rPr lang="ar-SA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sub>
                      </m:sSub>
                      <m:r>
                        <a:rPr lang="en-US" sz="3200" i="1">
                          <a:solidFill>
                            <a:srgbClr val="0000FF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0</m:t>
                          </m:r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09</m:t>
                          </m:r>
                        </m:num>
                        <m:den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297</m:t>
                          </m:r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ar-SA" sz="3200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314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96</m:t>
                      </m:r>
                    </m:oMath>
                  </m:oMathPara>
                </a14:m>
                <a:endParaRPr lang="en-US" sz="3200" dirty="0" smtClean="0"/>
              </a:p>
              <a:p>
                <a:pPr marL="96838" indent="0" algn="just"/>
                <a:endParaRPr lang="ar-SA" sz="3200" dirty="0"/>
              </a:p>
              <a:p>
                <a:pPr marL="96838" indent="0" algn="just"/>
                <a:endParaRPr lang="ar-SA" sz="3200" dirty="0"/>
              </a:p>
              <a:p>
                <a:pPr marL="96838" indent="0" algn="just"/>
                <a:endParaRPr lang="ar-SA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495300" y="1624012"/>
                <a:ext cx="8953500" cy="4525963"/>
              </a:xfrm>
              <a:blipFill rotWithShape="1">
                <a:blip r:embed="rId2"/>
                <a:stretch>
                  <a:fillRect l="-2995" t="-1750" r="-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21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d>
                            <m:dPr>
                              <m:ctrlPr>
                                <a:rPr lang="ar-SA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</m:d>
                        </m:sub>
                      </m:sSub>
                      <m:r>
                        <a:rPr lang="en-US" i="1">
                          <a:solidFill>
                            <a:srgbClr val="0000FF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063</m:t>
                          </m:r>
                        </m:num>
                        <m:den>
                          <m:r>
                            <a:rPr lang="ar-SA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ar-SA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ar-SA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297</m:t>
                          </m:r>
                          <m:r>
                            <a:rPr lang="ar-SA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ar-SA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232</m:t>
                          </m:r>
                        </m:den>
                      </m:f>
                      <m:r>
                        <a:rPr lang="ar-SA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ar-SA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  <m:r>
                        <a:rPr lang="ar-SA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.</m:t>
                      </m:r>
                      <m:r>
                        <a:rPr lang="ar-SA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91</m:t>
                      </m:r>
                    </m:oMath>
                  </m:oMathPara>
                </a14:m>
                <a:endParaRPr lang="ar-SA" dirty="0" smtClean="0"/>
              </a:p>
              <a:p>
                <a:endParaRPr lang="ar-SA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d>
                            <m:dPr>
                              <m:ctrlPr>
                                <a:rPr lang="ar-SA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</m:d>
                        </m:sub>
                      </m:sSub>
                      <m:r>
                        <a:rPr lang="en-US" i="1">
                          <a:solidFill>
                            <a:srgbClr val="0000FF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072</m:t>
                          </m:r>
                        </m:num>
                        <m:den>
                          <m:r>
                            <a:rPr lang="ar-SA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0</m:t>
                          </m:r>
                          <m:r>
                            <a:rPr lang="ar-SA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.</m:t>
                          </m:r>
                          <m:r>
                            <a:rPr lang="ar-SA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314</m:t>
                          </m:r>
                          <m:r>
                            <a:rPr lang="ar-SA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ar-SA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ar-SA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232</m:t>
                          </m:r>
                        </m:den>
                      </m:f>
                      <m:r>
                        <a:rPr lang="ar-SA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ar-SA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  <m:r>
                        <a:rPr lang="ar-SA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.</m:t>
                      </m:r>
                      <m:r>
                        <a:rPr lang="ar-SA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99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4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>
                <a:solidFill>
                  <a:srgbClr val="008000"/>
                </a:solidFill>
                <a:cs typeface="PT Bold Heading" panose="02010400000000000000" pitchFamily="2" charset="-78"/>
              </a:rPr>
              <a:t>خامسا: حساب الانحراف المعياري </a:t>
            </a:r>
            <a:r>
              <a:rPr lang="ar-SA" sz="32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للمحافظ الثلاثة </a:t>
            </a:r>
            <a:endParaRPr lang="en-US" sz="320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495300" y="1528309"/>
                <a:ext cx="8919062" cy="4717370"/>
              </a:xfrm>
            </p:spPr>
            <p:txBody>
              <a:bodyPr/>
              <a:lstStyle/>
              <a:p>
                <a:pPr marL="0" indent="0"/>
                <a:r>
                  <a:rPr lang="ar-SA" sz="3200" dirty="0" smtClean="0">
                    <a:solidFill>
                      <a:schemeClr val="tx1"/>
                    </a:solidFill>
                  </a:rPr>
                  <a:t>لحساب الانحراف المعياري للمحفظة، نستخدم القانون الذي سبق وعرضنا له، وهو: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𝐶𝑂𝑉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  <a:p>
                <a:pPr marL="0" indent="0" algn="just"/>
                <a:r>
                  <a:rPr lang="ar-SA" sz="3200" dirty="0" smtClean="0">
                    <a:solidFill>
                      <a:schemeClr val="tx1"/>
                    </a:solidFill>
                  </a:rPr>
                  <a:t>علما أن الأوزان النسبية هي 50%، 50% (كما هو محدد في المثال)، أي: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200" dirty="0" smtClean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495300" y="1528309"/>
                <a:ext cx="8919062" cy="4717370"/>
              </a:xfrm>
              <a:blipFill rotWithShape="1">
                <a:blip r:embed="rId2"/>
                <a:stretch>
                  <a:fillRect l="-2939" t="-1680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5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200" dirty="0" smtClean="0">
                <a:cs typeface="PT Bold Heading" panose="02010400000000000000" pitchFamily="2" charset="-78"/>
              </a:rPr>
              <a:t>حساب الانحراف المعياري للمحفظة </a:t>
            </a:r>
            <a:r>
              <a:rPr lang="ar-SA" sz="3200" dirty="0">
                <a:cs typeface="PT Bold Heading" panose="02010400000000000000" pitchFamily="2" charset="-78"/>
              </a:rPr>
              <a:t>الأولى </a:t>
            </a:r>
            <a:r>
              <a:rPr lang="ar-SA" sz="3200" dirty="0" smtClean="0">
                <a:cs typeface="PT Bold Heading" panose="02010400000000000000" pitchFamily="2" charset="-78"/>
              </a:rPr>
              <a:t>((</a:t>
            </a:r>
            <a:r>
              <a:rPr lang="ar-SA" sz="3200" dirty="0">
                <a:cs typeface="PT Bold Heading" panose="02010400000000000000" pitchFamily="2" charset="-78"/>
              </a:rPr>
              <a:t>أ) </a:t>
            </a:r>
            <a:r>
              <a:rPr lang="ar-SA" sz="3200" dirty="0" smtClean="0">
                <a:cs typeface="PT Bold Heading" panose="02010400000000000000" pitchFamily="2" charset="-78"/>
              </a:rPr>
              <a:t>و(ب)):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9601200" cy="4525963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𝐶𝑂𝑉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29</m:t>
                              </m:r>
                            </m:e>
                            <m:sup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e>
                            <m:sup>
                              <m:r>
                                <a:rPr lang="en-US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09</m:t>
                          </m:r>
                        </m:e>
                      </m:rad>
                    </m:oMath>
                  </m:oMathPara>
                </a14:m>
                <a:endParaRPr lang="en-US" sz="2600" dirty="0">
                  <a:solidFill>
                    <a:schemeClr val="tx1"/>
                  </a:solidFill>
                </a:endParaRPr>
              </a:p>
              <a:p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3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303</m:t>
                      </m:r>
                    </m:oMath>
                  </m:oMathPara>
                </a14:m>
                <a:endParaRPr lang="ar-SA" sz="36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96012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97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200" dirty="0" smtClean="0">
                <a:cs typeface="PT Bold Heading" panose="02010400000000000000" pitchFamily="2" charset="-78"/>
              </a:rPr>
              <a:t>حساب الانحراف المعياري للمحفظة </a:t>
            </a:r>
            <a:r>
              <a:rPr lang="ar-SA" sz="3200" dirty="0">
                <a:cs typeface="PT Bold Heading" panose="02010400000000000000" pitchFamily="2" charset="-78"/>
              </a:rPr>
              <a:t>الأولى </a:t>
            </a:r>
            <a:r>
              <a:rPr lang="ar-SA" sz="3200" dirty="0" smtClean="0">
                <a:cs typeface="PT Bold Heading" panose="02010400000000000000" pitchFamily="2" charset="-78"/>
              </a:rPr>
              <a:t>((</a:t>
            </a:r>
            <a:r>
              <a:rPr lang="ar-SA" sz="3200" dirty="0">
                <a:cs typeface="PT Bold Heading" panose="02010400000000000000" pitchFamily="2" charset="-78"/>
              </a:rPr>
              <a:t>أ) </a:t>
            </a:r>
            <a:r>
              <a:rPr lang="ar-SA" sz="3200" dirty="0" smtClean="0">
                <a:cs typeface="PT Bold Heading" panose="02010400000000000000" pitchFamily="2" charset="-78"/>
              </a:rPr>
              <a:t>و(ج)):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9182100" cy="4525963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29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23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06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3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0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258</m:t>
                      </m:r>
                    </m:oMath>
                  </m:oMathPara>
                </a14:m>
                <a:endParaRPr lang="ar-SA" sz="36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91821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64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200" dirty="0" smtClean="0">
                <a:cs typeface="PT Bold Heading" panose="02010400000000000000" pitchFamily="2" charset="-78"/>
              </a:rPr>
              <a:t>حساب الانحراف المعياري للمحفظة </a:t>
            </a:r>
            <a:r>
              <a:rPr lang="ar-SA" sz="3200" dirty="0">
                <a:cs typeface="PT Bold Heading" panose="02010400000000000000" pitchFamily="2" charset="-78"/>
              </a:rPr>
              <a:t>الأولى </a:t>
            </a:r>
            <a:r>
              <a:rPr lang="ar-SA" sz="3200" dirty="0" smtClean="0">
                <a:cs typeface="PT Bold Heading" panose="02010400000000000000" pitchFamily="2" charset="-78"/>
              </a:rPr>
              <a:t>((ب) و(ج)):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9029700" cy="4525963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31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23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3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271</m:t>
                      </m:r>
                    </m:oMath>
                  </m:oMathPara>
                </a14:m>
                <a:endParaRPr lang="ar-SA" sz="3600" dirty="0"/>
              </a:p>
              <a:p>
                <a:endParaRPr lang="ar-SA" sz="24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90297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76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المقارنة بين المحافظ من حيث المخاطر </a:t>
            </a:r>
            <a:endParaRPr lang="en-US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pPr marL="0" indent="0" algn="just"/>
            <a:r>
              <a:rPr lang="ar-SA" sz="4000" dirty="0" smtClean="0">
                <a:solidFill>
                  <a:schemeClr val="tx1"/>
                </a:solidFill>
              </a:rPr>
              <a:t>بعد حساب الانحراف المعياري للمحافظ الثلاثة الممكنة، نجد أن المحفظة المثلى التي تحقق أدنى درجة خطر هي المحفظة المكونة من الأصلين (أ) و(ج) (وهي ذات أقل انحراف معياري).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27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2996</TotalTime>
  <Words>1392</Words>
  <Application>Microsoft Office PowerPoint</Application>
  <PresentationFormat>A4 Paper (210x297 mm)</PresentationFormat>
  <Paragraphs>276</Paragraphs>
  <Slides>57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Arial</vt:lpstr>
      <vt:lpstr>AYM Wadiy S_U normal.</vt:lpstr>
      <vt:lpstr>Calibri</vt:lpstr>
      <vt:lpstr>Cambria Math</vt:lpstr>
      <vt:lpstr>PT Bold Heading</vt:lpstr>
      <vt:lpstr>Tahoma</vt:lpstr>
      <vt:lpstr>Times New Roman</vt:lpstr>
      <vt:lpstr>Wingdings</vt:lpstr>
      <vt:lpstr>فورم لكلية ادارة الاعمال</vt:lpstr>
      <vt:lpstr>Worksheet</vt:lpstr>
      <vt:lpstr>         ر رلالرااااااااااااااالا</vt:lpstr>
      <vt:lpstr>المحاضرة الثالثة</vt:lpstr>
      <vt:lpstr>مخطط الدرس</vt:lpstr>
      <vt:lpstr>تمهيد:</vt:lpstr>
      <vt:lpstr>العائد والمخاطرة في المحفظة الاستثمارية</vt:lpstr>
      <vt:lpstr>عائد محفظة استثمارية</vt:lpstr>
      <vt:lpstr>عائد المحفظة (حالة توفر بيانات تاريخية): </vt:lpstr>
      <vt:lpstr>طريقة النسبة</vt:lpstr>
      <vt:lpstr>المتوسط المرجح بالأوزان</vt:lpstr>
      <vt:lpstr>PowerPoint Presentation</vt:lpstr>
      <vt:lpstr>مثال </vt:lpstr>
      <vt:lpstr>أولا: حساب عائد المحفظة باستخدام طريقة النسبة</vt:lpstr>
      <vt:lpstr>PowerPoint Presentation</vt:lpstr>
      <vt:lpstr>ثانيا: حساب عائد المحفظة باستخدام طريقة المتوسط المرجح </vt:lpstr>
      <vt:lpstr>العائد المتوقع ومخاطرة محفظة باستخدام التوقعات المستقبلية</vt:lpstr>
      <vt:lpstr>العائد المتوقع من محفظة استثمارية: </vt:lpstr>
      <vt:lpstr>حساب العائد المتوقع من المحفظة الاستثمارية </vt:lpstr>
      <vt:lpstr>مثال تطبيقي:</vt:lpstr>
      <vt:lpstr>الحالات الاقتصادية واحتمال حدوثها والعائد المتوقع لكل مشروع  </vt:lpstr>
      <vt:lpstr>فيما يلي شرح لخطوات العائد المتوقع للمحفظة: </vt:lpstr>
      <vt:lpstr>حساب العائد المتوقع من كل مشروع: </vt:lpstr>
      <vt:lpstr>حساب العائد المتوقع من كل مشروع: </vt:lpstr>
      <vt:lpstr>الحالات الاقتصادية واحتمال حدوثها والعائد المتوقع لكل مشروع  </vt:lpstr>
      <vt:lpstr>المخاطر في المحفظة الاستثمارية </vt:lpstr>
      <vt:lpstr>مثال: </vt:lpstr>
      <vt:lpstr>مثال:</vt:lpstr>
      <vt:lpstr>حل المثال:</vt:lpstr>
      <vt:lpstr>(1) حساب العائد المتوقع للمحفظة: </vt:lpstr>
      <vt:lpstr>حساب مخاطر المحفظة (التباين والانحراف المعياري)</vt:lpstr>
      <vt:lpstr>حساب مخاطر المحفظة في كل حالة اقتصادية</vt:lpstr>
      <vt:lpstr>إيجاد مخاطر المحفظة (التباين والانحراف المعياري)</vt:lpstr>
      <vt:lpstr>حساب المخاطر لمحفظة استثمارية (حسب نظرية المحفظة)</vt:lpstr>
      <vt:lpstr>حساب المخاطر لمحفظة استثمارية (حسب نظرية المحفظة)</vt:lpstr>
      <vt:lpstr>التغاير لمحفظة استثمارية مكونة من أصلين: </vt:lpstr>
      <vt:lpstr>تابع:</vt:lpstr>
      <vt:lpstr>ملاحظات على معامل الارتباط</vt:lpstr>
      <vt:lpstr>حساب الانحراف المعياري لمحفظة مكونة من أصلين:</vt:lpstr>
      <vt:lpstr>PowerPoint Presentation</vt:lpstr>
      <vt:lpstr>مثال عملي:</vt:lpstr>
      <vt:lpstr>عوائد الأصول (أ)، (ب) و(ج) في الحالات الاقتصادية المتوقعة</vt:lpstr>
      <vt:lpstr>PowerPoint Presentation</vt:lpstr>
      <vt:lpstr>حل المثال العملي:</vt:lpstr>
      <vt:lpstr>شرح لخطوات الحل</vt:lpstr>
      <vt:lpstr>أولا: حساب العائد المتوقع لكل أصل من الأصول الثلاثة</vt:lpstr>
      <vt:lpstr>ثانيا: حساب الانحراف المعياري لكل أصل من الأصول الثلاثة</vt:lpstr>
      <vt:lpstr>ثالثا: حساب التغاير (الانحراف المشترك)</vt:lpstr>
      <vt:lpstr>حساب الانحراف المشترك بين الأصلين (أ) و(ب)</vt:lpstr>
      <vt:lpstr>حساب الانحراف المشترك بين الأصلين (أ) و(ج)</vt:lpstr>
      <vt:lpstr>حساب الانحراف المشترك بين الأصلين (ب) و(ج)</vt:lpstr>
      <vt:lpstr>رابعا: : حساب معاملات الارتباط بين كل مشروعين</vt:lpstr>
      <vt:lpstr>PowerPoint Presentation</vt:lpstr>
      <vt:lpstr>خامسا: حساب الانحراف المعياري للمحافظ الثلاثة </vt:lpstr>
      <vt:lpstr>حساب الانحراف المعياري للمحفظة الأولى ((أ) و(ب)):</vt:lpstr>
      <vt:lpstr>حساب الانحراف المعياري للمحفظة الأولى ((أ) و(ج)):</vt:lpstr>
      <vt:lpstr>حساب الانحراف المعياري للمحفظة الأولى ((ب) و(ج)):</vt:lpstr>
      <vt:lpstr>المقارنة بين المحافظ من حيث المخاطر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studio 2</cp:lastModifiedBy>
  <cp:revision>131</cp:revision>
  <cp:lastPrinted>2015-09-12T11:33:42Z</cp:lastPrinted>
  <dcterms:created xsi:type="dcterms:W3CDTF">2014-02-23T17:39:38Z</dcterms:created>
  <dcterms:modified xsi:type="dcterms:W3CDTF">2015-09-13T08:13:43Z</dcterms:modified>
</cp:coreProperties>
</file>