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85" r:id="rId2"/>
    <p:sldId id="386" r:id="rId3"/>
    <p:sldId id="367" r:id="rId4"/>
    <p:sldId id="376" r:id="rId5"/>
    <p:sldId id="337" r:id="rId6"/>
    <p:sldId id="383" r:id="rId7"/>
    <p:sldId id="384" r:id="rId8"/>
    <p:sldId id="378" r:id="rId9"/>
    <p:sldId id="338" r:id="rId10"/>
    <p:sldId id="379" r:id="rId11"/>
    <p:sldId id="380" r:id="rId12"/>
    <p:sldId id="339" r:id="rId13"/>
    <p:sldId id="382" r:id="rId14"/>
    <p:sldId id="340" r:id="rId15"/>
    <p:sldId id="362" r:id="rId16"/>
    <p:sldId id="341" r:id="rId17"/>
    <p:sldId id="347" r:id="rId18"/>
    <p:sldId id="387" r:id="rId19"/>
    <p:sldId id="388" r:id="rId20"/>
    <p:sldId id="348" r:id="rId21"/>
    <p:sldId id="390" r:id="rId22"/>
    <p:sldId id="389" r:id="rId23"/>
    <p:sldId id="391"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009900"/>
    <a:srgbClr val="013E36"/>
    <a:srgbClr val="D9791B"/>
    <a:srgbClr val="AB1A25"/>
    <a:srgbClr val="00263A"/>
    <a:srgbClr val="709256"/>
    <a:srgbClr val="AD9968"/>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60" d="100"/>
          <a:sy n="60" d="100"/>
        </p:scale>
        <p:origin x="1494" y="36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406944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971800"/>
          </a:xfrm>
          <a:prstGeom prst="rect">
            <a:avLst/>
          </a:prstGeom>
          <a:noFill/>
          <a:ln w="9525">
            <a:noFill/>
            <a:miter lim="800000"/>
            <a:headEnd/>
            <a:tailEnd/>
          </a:ln>
        </p:spPr>
        <p:txBody>
          <a:bodyPr anchor="ctr"/>
          <a:lstStyle/>
          <a:p>
            <a:pPr algn="ctr"/>
            <a:r>
              <a:rPr lang="ar-EG" sz="3700" dirty="0">
                <a:solidFill>
                  <a:srgbClr val="AB1A25"/>
                </a:solidFill>
                <a:latin typeface="AYM Wadiy S_U normal."/>
                <a:cs typeface="PT Bold Heading" panose="02010400000000000000" pitchFamily="2" charset="-78"/>
              </a:rPr>
              <a:t>اسم </a:t>
            </a:r>
            <a:r>
              <a:rPr lang="ar-EG" sz="3700" dirty="0" smtClean="0">
                <a:solidFill>
                  <a:srgbClr val="AB1A25"/>
                </a:solidFill>
                <a:latin typeface="AYM Wadiy S_U normal."/>
                <a:cs typeface="PT Bold Heading" panose="02010400000000000000" pitchFamily="2" charset="-78"/>
              </a:rPr>
              <a:t>المقرر</a:t>
            </a:r>
            <a:endParaRPr lang="ar-SA" sz="3700" dirty="0" smtClean="0">
              <a:solidFill>
                <a:srgbClr val="AB1A25"/>
              </a:solidFill>
              <a:latin typeface="AYM Wadiy S_U normal."/>
              <a:cs typeface="PT Bold Heading" panose="02010400000000000000" pitchFamily="2" charset="-78"/>
            </a:endParaRPr>
          </a:p>
          <a:p>
            <a:pPr algn="ctr"/>
            <a:r>
              <a:rPr lang="ar-SA" sz="2800" dirty="0" smtClean="0">
                <a:latin typeface="Calibri" pitchFamily="34" charset="0"/>
                <a:cs typeface="PT Bold Heading" panose="02010400000000000000" pitchFamily="2" charset="-78"/>
              </a:rPr>
              <a:t>إدارة مالية (2)</a:t>
            </a:r>
            <a:endParaRPr lang="en-US" sz="2800" dirty="0" smtClean="0">
              <a:latin typeface="Calibri" pitchFamily="34" charset="0"/>
              <a:cs typeface="PT Bold Heading" panose="02010400000000000000" pitchFamily="2" charset="-78"/>
            </a:endParaRPr>
          </a:p>
          <a:p>
            <a:pPr algn="ctr"/>
            <a:endParaRPr lang="ar-SA" sz="2400" dirty="0" smtClean="0">
              <a:solidFill>
                <a:srgbClr val="AB1A25"/>
              </a:solidFill>
              <a:latin typeface="AYM Wadiy S_U normal."/>
              <a:cs typeface="PT Bold Heading" panose="02010400000000000000" pitchFamily="2" charset="-78"/>
            </a:endParaRPr>
          </a:p>
          <a:p>
            <a:pPr algn="ctr"/>
            <a:r>
              <a:rPr lang="ar-SA" sz="3700" dirty="0" smtClean="0">
                <a:solidFill>
                  <a:srgbClr val="AB1A25"/>
                </a:solidFill>
                <a:latin typeface="AYM Wadiy S_U normal."/>
                <a:cs typeface="PT Bold Heading" panose="02010400000000000000" pitchFamily="2" charset="-78"/>
              </a:rPr>
              <a:t>أستاذ </a:t>
            </a:r>
            <a:r>
              <a:rPr lang="ar-SA" sz="3700" dirty="0">
                <a:solidFill>
                  <a:srgbClr val="AB1A25"/>
                </a:solidFill>
                <a:latin typeface="AYM Wadiy S_U normal."/>
                <a:cs typeface="PT Bold Heading" panose="02010400000000000000" pitchFamily="2" charset="-78"/>
              </a:rPr>
              <a:t>المقرر</a:t>
            </a:r>
          </a:p>
          <a:p>
            <a:pPr algn="ctr"/>
            <a:r>
              <a:rPr lang="ar-SA" sz="2800" dirty="0" smtClean="0">
                <a:latin typeface="Calibri" pitchFamily="34" charset="0"/>
                <a:cs typeface="PT Bold Heading" panose="02010400000000000000" pitchFamily="2" charset="-78"/>
              </a:rPr>
              <a:t>د. عبد الكريم قـندوز</a:t>
            </a:r>
            <a:endParaRPr lang="en-US" sz="2800" dirty="0">
              <a:latin typeface="Calibri" pitchFamily="34" charset="0"/>
              <a:cs typeface="PT Bold Heading" panose="02010400000000000000"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9278247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dirty="0" smtClean="0">
                <a:effectLst>
                  <a:outerShdw blurRad="38100" dist="38100" dir="2700000" algn="tl">
                    <a:srgbClr val="000000">
                      <a:alpha val="43137"/>
                    </a:srgbClr>
                  </a:outerShdw>
                </a:effectLst>
                <a:cs typeface="PT Bold Heading" panose="02010400000000000000" pitchFamily="2" charset="-78"/>
              </a:rPr>
              <a:t>المحاضرة</a:t>
            </a:r>
            <a:r>
              <a:rPr lang="ar-SA" dirty="0" smtClean="0">
                <a:effectLst>
                  <a:outerShdw blurRad="38100" dist="38100" dir="2700000" algn="tl">
                    <a:srgbClr val="000000">
                      <a:alpha val="43137"/>
                    </a:srgbClr>
                  </a:outerShdw>
                </a:effectLst>
                <a:cs typeface="PT Bold Heading" panose="02010400000000000000" pitchFamily="2" charset="-78"/>
              </a:rPr>
              <a:t> السادسة</a:t>
            </a:r>
            <a:endParaRPr lang="en-US" spc="-150" dirty="0" smtClean="0">
              <a:effectLst>
                <a:outerShdw blurRad="38100" dist="38100" dir="2700000" algn="tl">
                  <a:srgbClr val="000000">
                    <a:alpha val="43137"/>
                  </a:srgbClr>
                </a:outerShdw>
              </a:effectLst>
              <a:latin typeface="ae_AlMateen" pitchFamily="2" charset="-78"/>
              <a:cs typeface="PT Bold Heading" panose="02010400000000000000"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7" name="Subtitle 5"/>
          <p:cNvSpPr txBox="1">
            <a:spLocks/>
          </p:cNvSpPr>
          <p:nvPr/>
        </p:nvSpPr>
        <p:spPr bwMode="auto">
          <a:xfrm>
            <a:off x="4572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dirty="0" smtClean="0">
                <a:solidFill>
                  <a:schemeClr val="tx1">
                    <a:lumMod val="75000"/>
                    <a:lumOff val="25000"/>
                  </a:schemeClr>
                </a:solidFill>
                <a:cs typeface="PT Bold Heading" panose="02010400000000000000" pitchFamily="2" charset="-78"/>
              </a:rPr>
              <a:t>الموازنة الرأسمالية وتحليل الخطر</a:t>
            </a:r>
            <a:endParaRPr lang="en-US" sz="4000" b="1" spc="50" dirty="0" smtClean="0">
              <a:ln w="11430"/>
              <a:solidFill>
                <a:schemeClr val="tx1">
                  <a:lumMod val="75000"/>
                  <a:lumOff val="25000"/>
                </a:schemeClr>
              </a:solidFill>
              <a:effectLst>
                <a:outerShdw blurRad="76200" dist="50800" dir="5400000" algn="tl" rotWithShape="0">
                  <a:srgbClr val="000000">
                    <a:alpha val="65000"/>
                  </a:srgbClr>
                </a:outerShdw>
              </a:effectLst>
              <a:latin typeface="Arial" pitchFamily="34" charset="0"/>
              <a:cs typeface="PT Bold Heading" panose="02010400000000000000" pitchFamily="2" charset="-78"/>
            </a:endParaRPr>
          </a:p>
        </p:txBody>
      </p:sp>
    </p:spTree>
    <p:extLst>
      <p:ext uri="{BB962C8B-B14F-4D97-AF65-F5344CB8AC3E}">
        <p14:creationId xmlns:p14="http://schemas.microsoft.com/office/powerpoint/2010/main" val="4244586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lumMod val="85000"/>
            </a:schemeClr>
          </a:solidFill>
        </p:spPr>
        <p:txBody>
          <a:bodyPr/>
          <a:lstStyle/>
          <a:p>
            <a:pPr algn="ctr" rtl="1"/>
            <a:r>
              <a:rPr lang="ar-SA" sz="3600" dirty="0" smtClean="0">
                <a:cs typeface="PT Bold Heading" panose="02010400000000000000" pitchFamily="2" charset="-78"/>
              </a:rPr>
              <a:t>مثال عن استخدام </a:t>
            </a:r>
            <a:r>
              <a:rPr lang="ar-SA" sz="3600" smtClean="0">
                <a:cs typeface="PT Bold Heading" panose="02010400000000000000" pitchFamily="2" charset="-78"/>
              </a:rPr>
              <a:t>معامل </a:t>
            </a:r>
            <a:r>
              <a:rPr lang="ar-SA" sz="3600" smtClean="0">
                <a:cs typeface="PT Bold Heading" panose="02010400000000000000" pitchFamily="2" charset="-78"/>
              </a:rPr>
              <a:t>الاختلاف لتقدير معدل الخصم المعدل: </a:t>
            </a:r>
            <a:endParaRPr lang="en-US" sz="3600" dirty="0">
              <a:cs typeface="PT Bold Heading" panose="02010400000000000000" pitchFamily="2" charset="-78"/>
            </a:endParaRPr>
          </a:p>
        </p:txBody>
      </p:sp>
      <p:sp>
        <p:nvSpPr>
          <p:cNvPr id="3" name="عنصر نائب للمحتوى 2"/>
          <p:cNvSpPr>
            <a:spLocks noGrp="1"/>
          </p:cNvSpPr>
          <p:nvPr>
            <p:ph sz="half" idx="13"/>
          </p:nvPr>
        </p:nvSpPr>
        <p:spPr>
          <a:xfrm>
            <a:off x="495300" y="1524001"/>
            <a:ext cx="9105900" cy="4602164"/>
          </a:xfrm>
        </p:spPr>
        <p:txBody>
          <a:bodyPr/>
          <a:lstStyle/>
          <a:p>
            <a:pPr marL="0" lvl="0" indent="0" algn="just"/>
            <a:r>
              <a:rPr lang="ar-SA" sz="3400" dirty="0" smtClean="0">
                <a:solidFill>
                  <a:schemeClr val="tx1"/>
                </a:solidFill>
              </a:rPr>
              <a:t>تخطط شركة </a:t>
            </a:r>
            <a:r>
              <a:rPr lang="ar-SA" sz="3400" dirty="0">
                <a:solidFill>
                  <a:schemeClr val="tx1"/>
                </a:solidFill>
              </a:rPr>
              <a:t>(ندى) الدخول في أحد المشروعين الاستثماريين الذي يحل كل واحد منهما محل الآخر، ويتطلب كل </a:t>
            </a:r>
            <a:r>
              <a:rPr lang="ar-SA" sz="3400" dirty="0" smtClean="0">
                <a:solidFill>
                  <a:schemeClr val="tx1"/>
                </a:solidFill>
              </a:rPr>
              <a:t>مشروع استثمارا </a:t>
            </a:r>
            <a:r>
              <a:rPr lang="ar-SA" sz="3400" dirty="0">
                <a:solidFill>
                  <a:schemeClr val="tx1"/>
                </a:solidFill>
              </a:rPr>
              <a:t>رأسماليا قدره 30000 ريال.</a:t>
            </a:r>
          </a:p>
          <a:p>
            <a:pPr marL="0" lvl="0" indent="0" algn="just"/>
            <a:r>
              <a:rPr lang="ar-SA" sz="3400" dirty="0">
                <a:solidFill>
                  <a:schemeClr val="tx1"/>
                </a:solidFill>
              </a:rPr>
              <a:t>الحياة الاقتصادية لكلا المشروعين متساوية وتقدر 10سنوات. ينتج عن المشروع الأول تدفق نقدي سنوي متوقع مقداره 7200 ريالا، وانحراف معياري للتدفق النقدي وقدره 2880 ريالا، وينتج عن المشروع الثاني تدفق نقدي سنوي متوقع وقدره 6800 ريالا، وانحراف معياري للتدفق النقدي قدره 1700 ريالا</a:t>
            </a:r>
            <a:r>
              <a:rPr lang="ar-SA" sz="3400" dirty="0" smtClean="0">
                <a:solidFill>
                  <a:schemeClr val="tx1"/>
                </a:solidFill>
              </a:rPr>
              <a:t>.</a:t>
            </a: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837535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lvl="0" indent="0" algn="just" rtl="1"/>
            <a:r>
              <a:rPr lang="ar-SA" dirty="0">
                <a:solidFill>
                  <a:schemeClr val="tx1"/>
                </a:solidFill>
              </a:rPr>
              <a:t>العائد على الاستثمارات عديمة المخاطرة: 3%</a:t>
            </a:r>
          </a:p>
          <a:p>
            <a:pPr marL="0" lvl="0" indent="0" algn="just" rtl="1"/>
            <a:r>
              <a:rPr lang="ar-SA" dirty="0">
                <a:solidFill>
                  <a:schemeClr val="tx1"/>
                </a:solidFill>
              </a:rPr>
              <a:t>تكلفة رأس </a:t>
            </a:r>
            <a:r>
              <a:rPr lang="ar-SA" dirty="0" smtClean="0">
                <a:solidFill>
                  <a:schemeClr val="tx1"/>
                </a:solidFill>
              </a:rPr>
              <a:t>المال للشركة: 8% </a:t>
            </a:r>
          </a:p>
          <a:p>
            <a:pPr marL="0" lvl="0" indent="0" algn="just" rtl="1"/>
            <a:r>
              <a:rPr lang="ar-SA" dirty="0" smtClean="0">
                <a:solidFill>
                  <a:schemeClr val="tx1"/>
                </a:solidFill>
              </a:rPr>
              <a:t>معامل </a:t>
            </a:r>
            <a:r>
              <a:rPr lang="ar-SA" dirty="0">
                <a:solidFill>
                  <a:schemeClr val="tx1"/>
                </a:solidFill>
              </a:rPr>
              <a:t>الاختلاف للتدفقات النقدية ككل هو </a:t>
            </a:r>
            <a:r>
              <a:rPr lang="ar-SA" dirty="0" smtClean="0">
                <a:solidFill>
                  <a:schemeClr val="tx1"/>
                </a:solidFill>
              </a:rPr>
              <a:t>0.2</a:t>
            </a:r>
          </a:p>
          <a:p>
            <a:pPr marL="0" lvl="0" indent="0" algn="just" rtl="1"/>
            <a:r>
              <a:rPr lang="ar-SA" b="1" u="sng" dirty="0" smtClean="0">
                <a:solidFill>
                  <a:schemeClr val="tx1"/>
                </a:solidFill>
              </a:rPr>
              <a:t>المطلوب:</a:t>
            </a:r>
          </a:p>
          <a:p>
            <a:pPr marL="514350" lvl="0" indent="-514350" algn="just" rtl="1">
              <a:buAutoNum type="arabicParenR"/>
            </a:pPr>
            <a:r>
              <a:rPr lang="ar-SA" dirty="0" smtClean="0">
                <a:solidFill>
                  <a:schemeClr val="tx1"/>
                </a:solidFill>
              </a:rPr>
              <a:t>أوجد صافي القيمة الحالية لكل مشروع (عند معدل خصم 8%).</a:t>
            </a:r>
          </a:p>
          <a:p>
            <a:pPr marL="514350" lvl="0" indent="-514350" algn="just" rtl="1">
              <a:buAutoNum type="arabicParenR"/>
            </a:pPr>
            <a:r>
              <a:rPr lang="ar-SA" dirty="0" smtClean="0">
                <a:solidFill>
                  <a:schemeClr val="tx1"/>
                </a:solidFill>
              </a:rPr>
              <a:t>أوجد صافي القيمة الحالية للمشروعين باستخدام معدل الخصم المعدل. </a:t>
            </a:r>
            <a:endParaRPr lang="en-US" dirty="0">
              <a:solidFill>
                <a:schemeClr val="tx1"/>
              </a:solidFill>
            </a:endParaRPr>
          </a:p>
          <a:p>
            <a:pPr algn="just" rtl="1"/>
            <a:endParaRPr lang="ar-SA"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493770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cs typeface="PT Bold Heading" panose="02010400000000000000" pitchFamily="2" charset="-78"/>
              </a:rPr>
              <a:t>الحل:</a:t>
            </a:r>
            <a:endParaRPr lang="en-US" sz="3600" dirty="0">
              <a:cs typeface="PT Bold Heading" panose="02010400000000000000" pitchFamily="2" charset="-78"/>
            </a:endParaRPr>
          </a:p>
        </p:txBody>
      </p:sp>
      <p:sp>
        <p:nvSpPr>
          <p:cNvPr id="3" name="Content Placeholder 2"/>
          <p:cNvSpPr>
            <a:spLocks noGrp="1"/>
          </p:cNvSpPr>
          <p:nvPr>
            <p:ph sz="half" idx="13"/>
          </p:nvPr>
        </p:nvSpPr>
        <p:spPr>
          <a:xfrm>
            <a:off x="304800" y="1524001"/>
            <a:ext cx="9109562" cy="4602164"/>
          </a:xfrm>
        </p:spPr>
        <p:txBody>
          <a:bodyPr/>
          <a:lstStyle/>
          <a:p>
            <a:pPr marL="0" indent="0"/>
            <a:r>
              <a:rPr lang="ar-SA" sz="3200" dirty="0" smtClean="0">
                <a:solidFill>
                  <a:schemeClr val="tx1"/>
                </a:solidFill>
              </a:rPr>
              <a:t>سنقوم فيما هو آت بالمفاضلة بين المشروعين في حالتين:</a:t>
            </a:r>
          </a:p>
          <a:p>
            <a:pPr marL="514350" indent="-514350" algn="just">
              <a:buFont typeface="+mj-lt"/>
              <a:buAutoNum type="arabicPeriod"/>
            </a:pPr>
            <a:r>
              <a:rPr lang="ar-SA" sz="3200" dirty="0" smtClean="0">
                <a:solidFill>
                  <a:schemeClr val="tx1"/>
                </a:solidFill>
              </a:rPr>
              <a:t>عند معدل خصم 8%</a:t>
            </a:r>
          </a:p>
          <a:p>
            <a:pPr marL="514350" indent="-514350" algn="just">
              <a:buFont typeface="+mj-lt"/>
              <a:buAutoNum type="arabicPeriod"/>
            </a:pPr>
            <a:r>
              <a:rPr lang="ar-SA" sz="3200" dirty="0" smtClean="0">
                <a:solidFill>
                  <a:schemeClr val="tx1"/>
                </a:solidFill>
              </a:rPr>
              <a:t>عند معدل خصم هو معدل الخصم المعدل وفق الخطر، وهذا الأخير سيتم شرح كيفية إيجاده انطلاقا من المعطيات المتوفرة.</a:t>
            </a:r>
            <a:endParaRPr lang="en-US" sz="32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271557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إيجاد صافي القيمة الحالية للمشروعين (عند معدل خصم 8%)</a:t>
            </a:r>
            <a:endParaRPr lang="ar-SA" sz="3600" dirty="0">
              <a:solidFill>
                <a:schemeClr val="tx1"/>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mc:AlternateContent xmlns:mc="http://schemas.openxmlformats.org/markup-compatibility/2006" xmlns:a14="http://schemas.microsoft.com/office/drawing/2010/main">
        <mc:Choice Requires="a14">
          <p:sp>
            <p:nvSpPr>
              <p:cNvPr id="7" name="عنصر نائب للمحتوى 6"/>
              <p:cNvSpPr>
                <a:spLocks noGrp="1"/>
              </p:cNvSpPr>
              <p:nvPr>
                <p:ph idx="1"/>
              </p:nvPr>
            </p:nvSpPr>
            <p:spPr>
              <a:xfrm>
                <a:off x="495300" y="1417638"/>
                <a:ext cx="8915400" cy="4708525"/>
              </a:xfrm>
            </p:spPr>
            <p:txBody>
              <a:bodyPr/>
              <a:lstStyle/>
              <a:p>
                <a:pPr marL="0" indent="0" algn="l"/>
                <a14:m>
                  <m:oMathPara xmlns:m="http://schemas.openxmlformats.org/officeDocument/2006/math">
                    <m:oMathParaPr>
                      <m:jc m:val="left"/>
                    </m:oMathParaPr>
                    <m:oMath xmlns:m="http://schemas.openxmlformats.org/officeDocument/2006/math">
                      <m:sSub>
                        <m:sSubPr>
                          <m:ctrlPr>
                            <a:rPr lang="ar-SA"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𝑁𝑃𝑉</m:t>
                          </m:r>
                        </m:e>
                        <m:sub>
                          <m:r>
                            <a:rPr lang="en-US" b="0" i="1" smtClean="0">
                              <a:solidFill>
                                <a:schemeClr val="tx1"/>
                              </a:solidFill>
                              <a:latin typeface="Cambria Math" panose="02040503050406030204" pitchFamily="18" charset="0"/>
                            </a:rPr>
                            <m:t>𝐴</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7200</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6</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7101</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30000</m:t>
                      </m:r>
                    </m:oMath>
                  </m:oMathPara>
                </a14:m>
                <a:endParaRPr lang="en-US" dirty="0" smtClean="0">
                  <a:solidFill>
                    <a:schemeClr val="tx1"/>
                  </a:solidFill>
                </a:endParaRPr>
              </a:p>
              <a:p>
                <a:pPr marL="0" indent="0" algn="l"/>
                <a14:m>
                  <m:oMathPara xmlns:m="http://schemas.openxmlformats.org/officeDocument/2006/math">
                    <m:oMathParaPr>
                      <m:jc m:val="left"/>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𝑁𝑃𝑉</m:t>
                          </m:r>
                        </m:e>
                        <m:sub>
                          <m:r>
                            <a:rPr lang="en-US" i="1">
                              <a:solidFill>
                                <a:schemeClr val="tx1"/>
                              </a:solidFill>
                              <a:latin typeface="Cambria Math" panose="02040503050406030204" pitchFamily="18" charset="0"/>
                            </a:rPr>
                            <m:t>𝐴</m:t>
                          </m:r>
                        </m:sub>
                      </m:sSub>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18312</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59</m:t>
                      </m:r>
                    </m:oMath>
                  </m:oMathPara>
                </a14:m>
                <a:endParaRPr lang="en-US" dirty="0" smtClean="0">
                  <a:solidFill>
                    <a:schemeClr val="tx1"/>
                  </a:solidFill>
                </a:endParaRPr>
              </a:p>
              <a:p>
                <a:pPr marL="0" indent="0" algn="l"/>
                <a:endParaRPr lang="en-US" dirty="0">
                  <a:solidFill>
                    <a:schemeClr val="tx1"/>
                  </a:solidFill>
                </a:endParaRPr>
              </a:p>
              <a:p>
                <a:pPr marL="0" indent="0"/>
                <a14:m>
                  <m:oMathPara xmlns:m="http://schemas.openxmlformats.org/officeDocument/2006/math">
                    <m:oMathParaPr>
                      <m:jc m:val="left"/>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𝑁𝑃𝑉</m:t>
                          </m:r>
                        </m:e>
                        <m:sub>
                          <m:r>
                            <a:rPr lang="en-US" b="0" i="1" smtClean="0">
                              <a:solidFill>
                                <a:schemeClr val="tx1"/>
                              </a:solidFill>
                              <a:latin typeface="Cambria Math" panose="02040503050406030204" pitchFamily="18" charset="0"/>
                            </a:rPr>
                            <m:t>𝐵</m:t>
                          </m:r>
                        </m:sub>
                      </m:sSub>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68</m:t>
                      </m:r>
                      <m:r>
                        <a:rPr lang="en-US" i="1">
                          <a:solidFill>
                            <a:schemeClr val="tx1"/>
                          </a:solidFill>
                          <a:latin typeface="Cambria Math" panose="02040503050406030204" pitchFamily="18" charset="0"/>
                        </a:rPr>
                        <m:t>00</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6</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7101</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30000</m:t>
                      </m:r>
                    </m:oMath>
                  </m:oMathPara>
                </a14:m>
                <a:endParaRPr lang="en-US" dirty="0" smtClean="0"/>
              </a:p>
              <a:p>
                <a:pPr marL="0" indent="0"/>
                <a14:m>
                  <m:oMathPara xmlns:m="http://schemas.openxmlformats.org/officeDocument/2006/math">
                    <m:oMathParaPr>
                      <m:jc m:val="left"/>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𝑁𝑃𝑉</m:t>
                          </m:r>
                        </m:e>
                        <m:sub>
                          <m:r>
                            <a:rPr lang="en-US" i="1">
                              <a:solidFill>
                                <a:schemeClr val="tx1"/>
                              </a:solidFill>
                              <a:latin typeface="Cambria Math" panose="02040503050406030204" pitchFamily="18" charset="0"/>
                            </a:rPr>
                            <m:t>𝐵</m:t>
                          </m:r>
                        </m:sub>
                      </m:sSub>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15628</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55</m:t>
                      </m:r>
                    </m:oMath>
                  </m:oMathPara>
                </a14:m>
                <a:endParaRPr lang="en-US" dirty="0" smtClean="0"/>
              </a:p>
              <a:p>
                <a:pPr marL="0" indent="0" algn="just" rtl="1"/>
                <a:endParaRPr lang="ar-SA" dirty="0"/>
              </a:p>
            </p:txBody>
          </p:sp>
        </mc:Choice>
        <mc:Fallback xmlns="">
          <p:sp>
            <p:nvSpPr>
              <p:cNvPr id="7" name="عنصر نائب للمحتوى 6"/>
              <p:cNvSpPr>
                <a:spLocks noGrp="1" noRot="1" noChangeAspect="1" noMove="1" noResize="1" noEditPoints="1" noAdjustHandles="1" noChangeArrowheads="1" noChangeShapeType="1" noTextEdit="1"/>
              </p:cNvSpPr>
              <p:nvPr>
                <p:ph idx="1"/>
              </p:nvPr>
            </p:nvSpPr>
            <p:spPr>
              <a:xfrm>
                <a:off x="495300" y="1417638"/>
                <a:ext cx="8915400" cy="4708525"/>
              </a:xfrm>
              <a:blipFill rotWithShape="0">
                <a:blip r:embed="rId2"/>
                <a:stretch>
                  <a:fillRect/>
                </a:stretch>
              </a:blipFill>
            </p:spPr>
            <p:txBody>
              <a:bodyPr/>
              <a:lstStyle/>
              <a:p>
                <a:r>
                  <a:rPr lang="ar-SA">
                    <a:noFill/>
                  </a:rPr>
                  <a:t> </a:t>
                </a:r>
              </a:p>
            </p:txBody>
          </p:sp>
        </mc:Fallback>
      </mc:AlternateContent>
    </p:spTree>
    <p:extLst>
      <p:ext uri="{BB962C8B-B14F-4D97-AF65-F5344CB8AC3E}">
        <p14:creationId xmlns:p14="http://schemas.microsoft.com/office/powerpoint/2010/main" val="2662799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u="sng" dirty="0">
                <a:solidFill>
                  <a:srgbClr val="0000FF"/>
                </a:solidFill>
                <a:cs typeface="PT Bold Heading" panose="02010400000000000000" pitchFamily="2" charset="-78"/>
              </a:rPr>
              <a:t>تذكير</a:t>
            </a:r>
            <a:r>
              <a:rPr lang="ar-SA" sz="4000" u="sng" dirty="0" smtClean="0">
                <a:solidFill>
                  <a:srgbClr val="0000FF"/>
                </a:solidFill>
                <a:cs typeface="PT Bold Heading" panose="02010400000000000000" pitchFamily="2" charset="-78"/>
              </a:rPr>
              <a:t>:</a:t>
            </a:r>
            <a:endParaRPr lang="ar-SA" sz="4000" dirty="0">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95300" y="1417638"/>
                <a:ext cx="8915400" cy="4708525"/>
              </a:xfrm>
            </p:spPr>
            <p:txBody>
              <a:bodyPr/>
              <a:lstStyle/>
              <a:p>
                <a:pPr marL="0" indent="0" algn="just" rtl="1"/>
                <a:r>
                  <a:rPr lang="ar-SA" dirty="0" smtClean="0">
                    <a:solidFill>
                      <a:schemeClr val="tx1"/>
                    </a:solidFill>
                  </a:rPr>
                  <a:t>في حالة كون التدفقات النقدية السنوية متساوية</a:t>
                </a:r>
                <a:r>
                  <a:rPr lang="ar-SA" dirty="0">
                    <a:solidFill>
                      <a:schemeClr val="tx1"/>
                    </a:solidFill>
                  </a:rPr>
                  <a:t> يتم إيجاد القيمة الحالية على النحو التالي</a:t>
                </a:r>
                <a:r>
                  <a:rPr lang="ar-SA" dirty="0" smtClean="0">
                    <a:solidFill>
                      <a:schemeClr val="tx1"/>
                    </a:solidFill>
                  </a:rPr>
                  <a:t>:</a:t>
                </a:r>
              </a:p>
              <a:p>
                <a:pPr marL="457200" indent="-457200" algn="just" rtl="1">
                  <a:buFont typeface="Arial" panose="020B0604020202020204" pitchFamily="34" charset="0"/>
                  <a:buChar char="•"/>
                </a:pPr>
                <a:r>
                  <a:rPr lang="ar-SA" dirty="0" smtClean="0">
                    <a:solidFill>
                      <a:schemeClr val="tx1"/>
                    </a:solidFill>
                  </a:rPr>
                  <a:t>ضرب قيمة التدفق النقدي في معامل الخصم مستخرج </a:t>
                </a:r>
                <a:r>
                  <a:rPr lang="ar-SA" dirty="0">
                    <a:solidFill>
                      <a:schemeClr val="tx1"/>
                    </a:solidFill>
                  </a:rPr>
                  <a:t>من الجدول المالي رقم (4</a:t>
                </a:r>
                <a:r>
                  <a:rPr lang="ar-SA" dirty="0" smtClean="0">
                    <a:solidFill>
                      <a:schemeClr val="tx1"/>
                    </a:solidFill>
                  </a:rPr>
                  <a:t>)</a:t>
                </a:r>
              </a:p>
              <a:p>
                <a:pPr marL="0" indent="0" algn="just" rtl="1"/>
                <a:r>
                  <a:rPr lang="ar-SA" dirty="0" smtClean="0">
                    <a:solidFill>
                      <a:schemeClr val="tx1"/>
                    </a:solidFill>
                  </a:rPr>
                  <a:t>أو: </a:t>
                </a:r>
              </a:p>
              <a:p>
                <a:pPr marL="457200" indent="-457200" algn="just" rtl="1">
                  <a:buFont typeface="Arial" panose="020B0604020202020204" pitchFamily="34" charset="0"/>
                  <a:buChar char="•"/>
                </a:pPr>
                <a:r>
                  <a:rPr lang="ar-SA" dirty="0" smtClean="0">
                    <a:solidFill>
                      <a:schemeClr val="tx1"/>
                    </a:solidFill>
                  </a:rPr>
                  <a:t>استخدام الصيغة التالية: </a:t>
                </a:r>
                <a:endParaRPr lang="ar-SA" dirty="0">
                  <a:solidFill>
                    <a:schemeClr val="tx1"/>
                  </a:solidFill>
                </a:endParaRPr>
              </a:p>
              <a:p>
                <a:pPr/>
                <a14:m>
                  <m:oMathPara xmlns:m="http://schemas.openxmlformats.org/officeDocument/2006/math">
                    <m:oMathParaPr>
                      <m:jc m:val="centerGroup"/>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𝑃𝑉</m:t>
                          </m:r>
                        </m:e>
                        <m:sub>
                          <m:r>
                            <a:rPr lang="en-US" i="1">
                              <a:solidFill>
                                <a:schemeClr val="tx1"/>
                              </a:solidFill>
                              <a:latin typeface="Cambria Math" panose="02040503050406030204" pitchFamily="18" charset="0"/>
                            </a:rPr>
                            <m:t>𝐴𝑛𝑛𝑢𝑖𝑡𝑦</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𝐴</m:t>
                      </m:r>
                      <m:r>
                        <a:rPr lang="en-US" i="1">
                          <a:solidFill>
                            <a:schemeClr val="tx1"/>
                          </a:solidFill>
                          <a:latin typeface="Cambria Math" panose="02040503050406030204" pitchFamily="18" charset="0"/>
                          <a:ea typeface="Cambria Math" panose="02040503050406030204" pitchFamily="18" charset="0"/>
                        </a:rPr>
                        <m:t>×</m:t>
                      </m:r>
                      <m:d>
                        <m:dPr>
                          <m:begChr m:val="["/>
                          <m:endChr m:val="]"/>
                          <m:ctrlPr>
                            <a:rPr lang="en-US" i="1">
                              <a:solidFill>
                                <a:schemeClr val="tx1"/>
                              </a:solidFill>
                              <a:latin typeface="Cambria Math" panose="02040503050406030204" pitchFamily="18" charset="0"/>
                              <a:ea typeface="Cambria Math" panose="02040503050406030204" pitchFamily="18" charset="0"/>
                            </a:rPr>
                          </m:ctrlPr>
                        </m:dPr>
                        <m:e>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1</m:t>
                              </m:r>
                              <m:r>
                                <a:rPr lang="en-US" i="1">
                                  <a:solidFill>
                                    <a:schemeClr val="tx1"/>
                                  </a:solidFill>
                                  <a:latin typeface="Cambria Math" panose="02040503050406030204" pitchFamily="18" charset="0"/>
                                  <a:ea typeface="Cambria Math" panose="02040503050406030204" pitchFamily="18" charset="0"/>
                                </a:rPr>
                                <m:t>−</m:t>
                              </m:r>
                              <m:sSup>
                                <m:sSupPr>
                                  <m:ctrlPr>
                                    <a:rPr lang="en-US" i="1">
                                      <a:solidFill>
                                        <a:schemeClr val="tx1"/>
                                      </a:solidFill>
                                      <a:latin typeface="Cambria Math" panose="02040503050406030204" pitchFamily="18" charset="0"/>
                                      <a:ea typeface="Cambria Math" panose="02040503050406030204" pitchFamily="18" charset="0"/>
                                    </a:rPr>
                                  </m:ctrlPr>
                                </m:sSupPr>
                                <m:e>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1</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𝑟</m:t>
                                  </m:r>
                                  <m:r>
                                    <a:rPr lang="en-US" i="1">
                                      <a:solidFill>
                                        <a:schemeClr val="tx1"/>
                                      </a:solidFill>
                                      <a:latin typeface="Cambria Math" panose="02040503050406030204" pitchFamily="18" charset="0"/>
                                      <a:ea typeface="Cambria Math" panose="02040503050406030204" pitchFamily="18" charset="0"/>
                                    </a:rPr>
                                    <m:t>)</m:t>
                                  </m:r>
                                </m:e>
                                <m:sup>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𝑡</m:t>
                                  </m:r>
                                </m:sup>
                              </m:sSup>
                            </m:num>
                            <m:den>
                              <m:r>
                                <a:rPr lang="en-US" i="1">
                                  <a:solidFill>
                                    <a:schemeClr val="tx1"/>
                                  </a:solidFill>
                                  <a:latin typeface="Cambria Math" panose="02040503050406030204" pitchFamily="18" charset="0"/>
                                  <a:ea typeface="Cambria Math" panose="02040503050406030204" pitchFamily="18" charset="0"/>
                                </a:rPr>
                                <m:t>𝑟</m:t>
                              </m:r>
                            </m:den>
                          </m:f>
                        </m:e>
                      </m:d>
                    </m:oMath>
                  </m:oMathPara>
                </a14:m>
                <a:endParaRPr lang="ar-SA" dirty="0" smtClean="0">
                  <a:solidFill>
                    <a:schemeClr val="tx1"/>
                  </a:solidFill>
                </a:endParaRP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95300" y="1417638"/>
                <a:ext cx="8915400" cy="4708525"/>
              </a:xfrm>
              <a:blipFill rotWithShape="0">
                <a:blip r:embed="rId2"/>
                <a:stretch>
                  <a:fillRect l="-2939" t="-1684"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548005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وبناء على النتائج السابقة، تفضل الشركة المشروع الأول لأنه ذو أعلى صافي قيمة حالية.</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34684759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dirty="0">
                <a:solidFill>
                  <a:schemeClr val="tx1"/>
                </a:solidFill>
                <a:cs typeface="PT Bold Heading" panose="02010400000000000000" pitchFamily="2" charset="-78"/>
              </a:rPr>
              <a:t>إيجاد صافي القيمة الحالية للمشروعين </a:t>
            </a:r>
            <a:r>
              <a:rPr lang="ar-SA" sz="3200" dirty="0" smtClean="0">
                <a:solidFill>
                  <a:schemeClr val="tx1"/>
                </a:solidFill>
                <a:cs typeface="PT Bold Heading" panose="02010400000000000000" pitchFamily="2" charset="-78"/>
              </a:rPr>
              <a:t>(باستخدام معدل الخصم المعدل)</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457200" y="1524001"/>
                <a:ext cx="8957162" cy="4602164"/>
              </a:xfrm>
            </p:spPr>
            <p:txBody>
              <a:bodyPr/>
              <a:lstStyle/>
              <a:p>
                <a:pPr marL="0" indent="0"/>
                <a:r>
                  <a:rPr lang="ar-SA" sz="3600" b="1" u="sng" dirty="0" smtClean="0">
                    <a:solidFill>
                      <a:srgbClr val="0000FF"/>
                    </a:solidFill>
                  </a:rPr>
                  <a:t>أولا: حساب معامل الاختلاف لكل مشروع</a:t>
                </a:r>
              </a:p>
              <a:p>
                <a:pPr marL="0" indent="0"/>
                <a:endParaRPr lang="ar-SA" sz="2000" dirty="0" smtClean="0">
                  <a:solidFill>
                    <a:schemeClr val="tx1"/>
                  </a:solidFill>
                </a:endParaRPr>
              </a:p>
              <a:p>
                <a:pPr marL="0" indent="0"/>
                <a14:m>
                  <m:oMathPara xmlns:m="http://schemas.openxmlformats.org/officeDocument/2006/math">
                    <m:oMathParaPr>
                      <m:jc m:val="left"/>
                    </m:oMathParaPr>
                    <m:oMath xmlns:m="http://schemas.openxmlformats.org/officeDocument/2006/math">
                      <m:sSub>
                        <m:sSubPr>
                          <m:ctrlPr>
                            <a:rPr lang="ar-SA" sz="360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𝐶𝑉</m:t>
                          </m:r>
                        </m:e>
                        <m:sub>
                          <m:r>
                            <a:rPr lang="en-US" sz="3600" b="0" i="1" smtClean="0">
                              <a:solidFill>
                                <a:schemeClr val="tx1"/>
                              </a:solidFill>
                              <a:latin typeface="Cambria Math" panose="02040503050406030204" pitchFamily="18" charset="0"/>
                            </a:rPr>
                            <m:t>𝐴</m:t>
                          </m:r>
                        </m:sub>
                      </m:sSub>
                      <m:r>
                        <a:rPr lang="en-US" sz="3600" b="0" i="1" smtClean="0">
                          <a:solidFill>
                            <a:schemeClr val="tx1"/>
                          </a:solidFill>
                          <a:latin typeface="Cambria Math" panose="02040503050406030204" pitchFamily="18" charset="0"/>
                        </a:rPr>
                        <m:t>=</m:t>
                      </m:r>
                      <m:f>
                        <m:fPr>
                          <m:ctrlPr>
                            <a:rPr lang="en-US" sz="3600" i="1" smtClean="0">
                              <a:solidFill>
                                <a:schemeClr val="tx1"/>
                              </a:solidFill>
                              <a:latin typeface="Cambria Math" panose="02040503050406030204" pitchFamily="18" charset="0"/>
                            </a:rPr>
                          </m:ctrlPr>
                        </m:fPr>
                        <m:num>
                          <m:sSub>
                            <m:sSubPr>
                              <m:ctrlPr>
                                <a:rPr lang="en-US" sz="360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ea typeface="Cambria Math" panose="02040503050406030204" pitchFamily="18" charset="0"/>
                                </a:rPr>
                                <m:t>𝜎</m:t>
                              </m:r>
                            </m:e>
                            <m:sub>
                              <m:r>
                                <a:rPr lang="en-US" sz="3600" b="0" i="1" smtClean="0">
                                  <a:solidFill>
                                    <a:schemeClr val="tx1"/>
                                  </a:solidFill>
                                  <a:latin typeface="Cambria Math" panose="02040503050406030204" pitchFamily="18" charset="0"/>
                                </a:rPr>
                                <m:t>𝐴</m:t>
                              </m:r>
                            </m:sub>
                          </m:sSub>
                        </m:num>
                        <m:den>
                          <m:sSub>
                            <m:sSubPr>
                              <m:ctrlPr>
                                <a:rPr lang="en-US" sz="360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𝐸</m:t>
                              </m:r>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𝑅</m:t>
                              </m:r>
                              <m:r>
                                <a:rPr lang="en-US" sz="3600" b="0" i="1" smtClean="0">
                                  <a:solidFill>
                                    <a:schemeClr val="tx1"/>
                                  </a:solidFill>
                                  <a:latin typeface="Cambria Math" panose="02040503050406030204" pitchFamily="18" charset="0"/>
                                </a:rPr>
                                <m:t>)</m:t>
                              </m:r>
                            </m:e>
                            <m:sub>
                              <m:r>
                                <a:rPr lang="en-US" sz="3600" b="0" i="1" smtClean="0">
                                  <a:solidFill>
                                    <a:schemeClr val="tx1"/>
                                  </a:solidFill>
                                  <a:latin typeface="Cambria Math" panose="02040503050406030204" pitchFamily="18" charset="0"/>
                                </a:rPr>
                                <m:t>𝐴</m:t>
                              </m:r>
                            </m:sub>
                          </m:sSub>
                        </m:den>
                      </m:f>
                      <m:r>
                        <a:rPr lang="en-US" sz="3600" b="0" i="1" smtClean="0">
                          <a:solidFill>
                            <a:schemeClr val="tx1"/>
                          </a:solidFill>
                          <a:latin typeface="Cambria Math" panose="02040503050406030204" pitchFamily="18" charset="0"/>
                        </a:rPr>
                        <m:t>=</m:t>
                      </m:r>
                      <m:f>
                        <m:fPr>
                          <m:ctrlPr>
                            <a:rPr lang="en-US" sz="360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2880</m:t>
                          </m:r>
                        </m:num>
                        <m:den>
                          <m:r>
                            <a:rPr lang="en-US" sz="3600" b="0" i="1" smtClean="0">
                              <a:solidFill>
                                <a:schemeClr val="tx1"/>
                              </a:solidFill>
                              <a:latin typeface="Cambria Math" panose="02040503050406030204" pitchFamily="18" charset="0"/>
                            </a:rPr>
                            <m:t>7200</m:t>
                          </m:r>
                        </m:den>
                      </m:f>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0</m:t>
                      </m:r>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4</m:t>
                      </m:r>
                    </m:oMath>
                  </m:oMathPara>
                </a14:m>
                <a:endParaRPr lang="en-US" sz="3600" dirty="0" smtClean="0">
                  <a:solidFill>
                    <a:schemeClr val="tx1"/>
                  </a:solidFill>
                </a:endParaRPr>
              </a:p>
              <a:p>
                <a:pPr marL="0" indent="0"/>
                <a:endParaRPr lang="ar-SA" sz="3600" dirty="0" smtClean="0">
                  <a:solidFill>
                    <a:schemeClr val="tx1"/>
                  </a:solidFill>
                </a:endParaRPr>
              </a:p>
              <a:p>
                <a:pPr marL="0" indent="0"/>
                <a14:m>
                  <m:oMathPara xmlns:m="http://schemas.openxmlformats.org/officeDocument/2006/math">
                    <m:oMathParaPr>
                      <m:jc m:val="left"/>
                    </m:oMathParaPr>
                    <m:oMath xmlns:m="http://schemas.openxmlformats.org/officeDocument/2006/math">
                      <m:sSub>
                        <m:sSubPr>
                          <m:ctrlPr>
                            <a:rPr lang="ar-SA" sz="3600" i="1">
                              <a:solidFill>
                                <a:schemeClr val="tx1"/>
                              </a:solidFill>
                              <a:latin typeface="Cambria Math" panose="02040503050406030204" pitchFamily="18" charset="0"/>
                            </a:rPr>
                          </m:ctrlPr>
                        </m:sSubPr>
                        <m:e>
                          <m:r>
                            <a:rPr lang="en-US" sz="3600" b="0" i="1">
                              <a:solidFill>
                                <a:schemeClr val="tx1"/>
                              </a:solidFill>
                              <a:latin typeface="Cambria Math" panose="02040503050406030204" pitchFamily="18" charset="0"/>
                            </a:rPr>
                            <m:t>𝐶𝑉</m:t>
                          </m:r>
                        </m:e>
                        <m:sub>
                          <m:r>
                            <a:rPr lang="en-US" sz="3600" b="0" i="1" smtClean="0">
                              <a:solidFill>
                                <a:schemeClr val="tx1"/>
                              </a:solidFill>
                              <a:latin typeface="Cambria Math" panose="02040503050406030204" pitchFamily="18" charset="0"/>
                            </a:rPr>
                            <m:t>𝐵</m:t>
                          </m:r>
                        </m:sub>
                      </m:sSub>
                      <m:r>
                        <a:rPr lang="en-US" sz="3600" b="0" i="1">
                          <a:solidFill>
                            <a:schemeClr val="tx1"/>
                          </a:solidFill>
                          <a:latin typeface="Cambria Math" panose="02040503050406030204" pitchFamily="18" charset="0"/>
                        </a:rPr>
                        <m:t>=</m:t>
                      </m:r>
                      <m:f>
                        <m:fPr>
                          <m:ctrlPr>
                            <a:rPr lang="en-US" sz="3600" i="1">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1700</m:t>
                          </m:r>
                        </m:num>
                        <m:den>
                          <m:r>
                            <a:rPr lang="en-US" sz="3600" b="0" i="1">
                              <a:solidFill>
                                <a:schemeClr val="tx1"/>
                              </a:solidFill>
                              <a:latin typeface="Cambria Math" panose="02040503050406030204" pitchFamily="18" charset="0"/>
                            </a:rPr>
                            <m:t>7</m:t>
                          </m:r>
                          <m:r>
                            <a:rPr lang="en-US" sz="3600" b="0" i="1" smtClean="0">
                              <a:solidFill>
                                <a:schemeClr val="tx1"/>
                              </a:solidFill>
                              <a:latin typeface="Cambria Math" panose="02040503050406030204" pitchFamily="18" charset="0"/>
                            </a:rPr>
                            <m:t>8</m:t>
                          </m:r>
                          <m:r>
                            <a:rPr lang="en-US" sz="3600" b="0" i="1">
                              <a:solidFill>
                                <a:schemeClr val="tx1"/>
                              </a:solidFill>
                              <a:latin typeface="Cambria Math" panose="02040503050406030204" pitchFamily="18" charset="0"/>
                            </a:rPr>
                            <m:t>00</m:t>
                          </m:r>
                        </m:den>
                      </m:f>
                      <m:r>
                        <a:rPr lang="en-US" sz="3600" b="0" i="1">
                          <a:solidFill>
                            <a:schemeClr val="tx1"/>
                          </a:solidFill>
                          <a:latin typeface="Cambria Math" panose="02040503050406030204" pitchFamily="18" charset="0"/>
                        </a:rPr>
                        <m:t>=</m:t>
                      </m:r>
                      <m:r>
                        <a:rPr lang="en-US" sz="3600" b="0" i="1">
                          <a:solidFill>
                            <a:schemeClr val="tx1"/>
                          </a:solidFill>
                          <a:latin typeface="Cambria Math" panose="02040503050406030204" pitchFamily="18" charset="0"/>
                        </a:rPr>
                        <m:t>0</m:t>
                      </m:r>
                      <m:r>
                        <a:rPr lang="en-US" sz="3600" b="0" i="1">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25</m:t>
                      </m:r>
                    </m:oMath>
                  </m:oMathPara>
                </a14:m>
                <a:endParaRPr lang="ar-SA" sz="3600" dirty="0" smtClean="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457200" y="1524001"/>
                <a:ext cx="8957162" cy="4602164"/>
              </a:xfrm>
              <a:blipFill rotWithShape="0">
                <a:blip r:embed="rId2"/>
                <a:stretch>
                  <a:fillRect t="-1987" r="-2042"/>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30143340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SA" sz="3200" dirty="0" smtClean="0">
                <a:solidFill>
                  <a:schemeClr val="tx1"/>
                </a:solidFill>
                <a:cs typeface="PT Bold Heading" panose="02010400000000000000" pitchFamily="2" charset="-78"/>
              </a:rPr>
              <a:t>تابع...</a:t>
            </a:r>
            <a:endParaRPr lang="en-US" sz="3200" dirty="0"/>
          </a:p>
        </p:txBody>
      </p:sp>
      <p:sp>
        <p:nvSpPr>
          <p:cNvPr id="3" name="Content Placeholder 2"/>
          <p:cNvSpPr>
            <a:spLocks noGrp="1"/>
          </p:cNvSpPr>
          <p:nvPr>
            <p:ph sz="half" idx="13"/>
          </p:nvPr>
        </p:nvSpPr>
        <p:spPr>
          <a:xfrm>
            <a:off x="457200" y="1524001"/>
            <a:ext cx="8957162" cy="4602164"/>
          </a:xfrm>
        </p:spPr>
        <p:txBody>
          <a:bodyPr/>
          <a:lstStyle/>
          <a:p>
            <a:pPr marL="0" indent="0"/>
            <a:r>
              <a:rPr lang="ar-SA" sz="3600" b="1" u="sng" dirty="0">
                <a:solidFill>
                  <a:srgbClr val="0000FF"/>
                </a:solidFill>
              </a:rPr>
              <a:t>ثانيا: حساب علاوة مخاطر الأوراق </a:t>
            </a:r>
            <a:r>
              <a:rPr lang="ar-SA" sz="3600" b="1" u="sng" dirty="0" smtClean="0">
                <a:solidFill>
                  <a:srgbClr val="0000FF"/>
                </a:solidFill>
              </a:rPr>
              <a:t>المالية</a:t>
            </a:r>
          </a:p>
          <a:p>
            <a:pPr marL="0" indent="0"/>
            <a:endParaRPr lang="ar-SA" dirty="0" smtClean="0"/>
          </a:p>
          <a:p>
            <a:pPr marL="0" indent="0" algn="just"/>
            <a:r>
              <a:rPr lang="ar-SA" sz="3600" dirty="0" smtClean="0">
                <a:solidFill>
                  <a:schemeClr val="tx1"/>
                </a:solidFill>
              </a:rPr>
              <a:t>علاوة </a:t>
            </a:r>
            <a:r>
              <a:rPr lang="ar-SA" sz="3600" dirty="0">
                <a:solidFill>
                  <a:schemeClr val="tx1"/>
                </a:solidFill>
              </a:rPr>
              <a:t>مخاطر الأوراق المالية=( معدل العائد المطلوب – معدل العائد الخالي من المخاطرة</a:t>
            </a:r>
            <a:r>
              <a:rPr lang="ar-SA" sz="3600" dirty="0" smtClean="0">
                <a:solidFill>
                  <a:schemeClr val="tx1"/>
                </a:solidFill>
              </a:rPr>
              <a:t>)</a:t>
            </a:r>
          </a:p>
          <a:p>
            <a:pPr marL="0" indent="0" algn="just"/>
            <a:endParaRPr lang="ar-SA" sz="2400" dirty="0">
              <a:solidFill>
                <a:schemeClr val="tx1"/>
              </a:solidFill>
            </a:endParaRPr>
          </a:p>
          <a:p>
            <a:pPr marL="0" indent="0" algn="just"/>
            <a:r>
              <a:rPr lang="ar-SA" sz="3600" dirty="0">
                <a:solidFill>
                  <a:schemeClr val="tx1"/>
                </a:solidFill>
              </a:rPr>
              <a:t>علاوة مخاطر الأوراق </a:t>
            </a:r>
            <a:r>
              <a:rPr lang="ar-SA" sz="3600" dirty="0" smtClean="0">
                <a:solidFill>
                  <a:schemeClr val="tx1"/>
                </a:solidFill>
              </a:rPr>
              <a:t>المالية</a:t>
            </a:r>
            <a:r>
              <a:rPr lang="ar-SA" sz="3600" dirty="0">
                <a:solidFill>
                  <a:schemeClr val="tx1"/>
                </a:solidFill>
              </a:rPr>
              <a:t> </a:t>
            </a:r>
            <a:r>
              <a:rPr lang="ar-SA" sz="3600" dirty="0" smtClean="0">
                <a:solidFill>
                  <a:schemeClr val="tx1"/>
                </a:solidFill>
              </a:rPr>
              <a:t>= 8% - 3% = 5%</a:t>
            </a:r>
          </a:p>
          <a:p>
            <a:pPr marL="0" indent="0"/>
            <a:endParaRPr lang="ar-SA" dirty="0" smtClean="0"/>
          </a:p>
          <a:p>
            <a:pPr marL="0" indent="0"/>
            <a:endParaRPr lang="en-US"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31250101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SA" sz="3200" dirty="0" smtClean="0">
                <a:solidFill>
                  <a:schemeClr val="tx1"/>
                </a:solidFill>
                <a:cs typeface="PT Bold Heading" panose="02010400000000000000" pitchFamily="2" charset="-78"/>
              </a:rPr>
              <a:t>تابع...</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152400" y="1524001"/>
                <a:ext cx="9601200" cy="4602164"/>
              </a:xfrm>
            </p:spPr>
            <p:txBody>
              <a:bodyPr/>
              <a:lstStyle/>
              <a:p>
                <a:pPr marL="0" indent="0"/>
                <a:r>
                  <a:rPr lang="ar-SA" sz="3600" b="1" u="sng" dirty="0" smtClean="0">
                    <a:solidFill>
                      <a:srgbClr val="0000FF"/>
                    </a:solidFill>
                  </a:rPr>
                  <a:t>ثالثا: تحديد علاوة مخاطر كل مشروع: </a:t>
                </a:r>
              </a:p>
              <a:p>
                <a:pPr marL="0" indent="0"/>
                <a:endParaRPr lang="ar-SA" sz="1600" b="1" u="sng" dirty="0" smtClean="0">
                  <a:solidFill>
                    <a:srgbClr val="0000FF"/>
                  </a:solidFill>
                </a:endParaRPr>
              </a:p>
              <a:p>
                <a:pPr marL="0" indent="0"/>
                <a14:m>
                  <m:oMathPara xmlns:m="http://schemas.openxmlformats.org/officeDocument/2006/math">
                    <m:oMathParaPr>
                      <m:jc m:val="centerGroup"/>
                    </m:oMathParaPr>
                    <m:oMath xmlns:m="http://schemas.openxmlformats.org/officeDocument/2006/math">
                      <m:r>
                        <a:rPr lang="ar-SA" sz="2400" i="1">
                          <a:solidFill>
                            <a:srgbClr val="0000FF"/>
                          </a:solidFill>
                          <a:latin typeface="Cambria Math" panose="02040503050406030204" pitchFamily="18" charset="0"/>
                        </a:rPr>
                        <m:t>المالية</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الأوراق</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مخاطر</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علاوة</m:t>
                      </m:r>
                      <m:r>
                        <a:rPr lang="ar-SA" sz="2400" i="1">
                          <a:solidFill>
                            <a:srgbClr val="0000FF"/>
                          </a:solidFill>
                          <a:latin typeface="Cambria Math" panose="02040503050406030204" pitchFamily="18" charset="0"/>
                          <a:ea typeface="Cambria Math" panose="02040503050406030204" pitchFamily="18" charset="0"/>
                        </a:rPr>
                        <m:t>×</m:t>
                      </m:r>
                      <m:f>
                        <m:fPr>
                          <m:ctrlPr>
                            <a:rPr lang="ar-SA" sz="2400" i="1">
                              <a:solidFill>
                                <a:srgbClr val="0000FF"/>
                              </a:solidFill>
                              <a:latin typeface="Cambria Math" panose="02040503050406030204" pitchFamily="18" charset="0"/>
                            </a:rPr>
                          </m:ctrlPr>
                        </m:fPr>
                        <m:num>
                          <m:r>
                            <a:rPr lang="ar-SA" sz="2400" i="1">
                              <a:solidFill>
                                <a:srgbClr val="0000FF"/>
                              </a:solidFill>
                              <a:latin typeface="Cambria Math" panose="02040503050406030204" pitchFamily="18" charset="0"/>
                            </a:rPr>
                            <m:t>للمشروع</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الاختلاف</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معامل</m:t>
                          </m:r>
                        </m:num>
                        <m:den>
                          <m:r>
                            <a:rPr lang="ar-SA" sz="2400" i="1">
                              <a:solidFill>
                                <a:srgbClr val="0000FF"/>
                              </a:solidFill>
                              <a:latin typeface="Cambria Math" panose="02040503050406030204" pitchFamily="18" charset="0"/>
                            </a:rPr>
                            <m:t>ككل</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للشركة</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الاختلاف</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معامل</m:t>
                          </m:r>
                        </m:den>
                      </m:f>
                      <m:r>
                        <a:rPr lang="ar-SA" sz="2400" i="1">
                          <a:solidFill>
                            <a:srgbClr val="0000FF"/>
                          </a:solidFill>
                          <a:latin typeface="Cambria Math" panose="02040503050406030204" pitchFamily="18" charset="0"/>
                        </a:rPr>
                        <m:t>=</m:t>
                      </m:r>
                      <m:d>
                        <m:dPr>
                          <m:ctrlPr>
                            <a:rPr lang="ar-SA" sz="2400" b="0" i="1" smtClean="0">
                              <a:solidFill>
                                <a:srgbClr val="0000FF"/>
                              </a:solidFill>
                              <a:latin typeface="Cambria Math" panose="02040503050406030204" pitchFamily="18" charset="0"/>
                            </a:rPr>
                          </m:ctrlPr>
                        </m:dPr>
                        <m:e>
                          <m:r>
                            <a:rPr lang="ar-SA" sz="2400" b="0" i="1" smtClean="0">
                              <a:solidFill>
                                <a:srgbClr val="0000FF"/>
                              </a:solidFill>
                              <a:latin typeface="Cambria Math" panose="02040503050406030204" pitchFamily="18" charset="0"/>
                            </a:rPr>
                            <m:t>أ</m:t>
                          </m:r>
                        </m:e>
                      </m:d>
                      <m:r>
                        <a:rPr lang="ar-SA" sz="2400" b="0" i="1" smtClean="0">
                          <a:solidFill>
                            <a:srgbClr val="0000FF"/>
                          </a:solidFill>
                          <a:latin typeface="Cambria Math" panose="02040503050406030204" pitchFamily="18" charset="0"/>
                        </a:rPr>
                        <m:t>المشروع</m:t>
                      </m:r>
                      <m:r>
                        <a:rPr lang="ar-SA" sz="2400" b="0" i="1" smtClean="0">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مخاطر</m:t>
                      </m:r>
                      <m:r>
                        <a:rPr lang="ar-SA" sz="2400" i="1">
                          <a:solidFill>
                            <a:srgbClr val="0000FF"/>
                          </a:solidFill>
                          <a:latin typeface="Cambria Math" panose="02040503050406030204" pitchFamily="18" charset="0"/>
                        </a:rPr>
                        <m:t> </m:t>
                      </m:r>
                      <m:r>
                        <a:rPr lang="ar-SA" sz="2400" i="1">
                          <a:solidFill>
                            <a:srgbClr val="0000FF"/>
                          </a:solidFill>
                          <a:latin typeface="Cambria Math" panose="02040503050406030204" pitchFamily="18" charset="0"/>
                        </a:rPr>
                        <m:t>علاوة</m:t>
                      </m:r>
                    </m:oMath>
                  </m:oMathPara>
                </a14:m>
                <a:endParaRPr lang="ar-SA" sz="2400" dirty="0">
                  <a:solidFill>
                    <a:srgbClr val="0000FF"/>
                  </a:solidFill>
                </a:endParaRPr>
              </a:p>
              <a:p>
                <a:pPr marL="0" indent="0"/>
                <a:r>
                  <a:rPr lang="ar-SA" sz="3200" dirty="0" smtClean="0"/>
                  <a:t>  </a:t>
                </a:r>
                <a14:m>
                  <m:oMath xmlns:m="http://schemas.openxmlformats.org/officeDocument/2006/math">
                    <m:r>
                      <a:rPr lang="ar-SA" sz="3200" b="0" i="0" smtClean="0">
                        <a:solidFill>
                          <a:srgbClr val="0000FF"/>
                        </a:solidFill>
                        <a:latin typeface="Cambria Math" panose="02040503050406030204" pitchFamily="18" charset="0"/>
                      </a:rPr>
                      <m:t>%</m:t>
                    </m:r>
                    <m:r>
                      <a:rPr lang="ar-SA" sz="3200" b="0" i="0" smtClean="0">
                        <a:solidFill>
                          <a:srgbClr val="0000FF"/>
                        </a:solidFill>
                        <a:latin typeface="Cambria Math" panose="02040503050406030204" pitchFamily="18" charset="0"/>
                      </a:rPr>
                      <m:t>10</m:t>
                    </m:r>
                    <m:r>
                      <a:rPr lang="ar-SA" sz="3200" b="0" i="0" smtClean="0">
                        <a:solidFill>
                          <a:srgbClr val="0000FF"/>
                        </a:solidFill>
                        <a:latin typeface="Cambria Math" panose="02040503050406030204" pitchFamily="18" charset="0"/>
                      </a:rPr>
                      <m:t>=</m:t>
                    </m:r>
                    <m:r>
                      <a:rPr lang="ar-SA" sz="3200" b="0" i="1" smtClean="0">
                        <a:solidFill>
                          <a:srgbClr val="0000FF"/>
                        </a:solidFill>
                        <a:latin typeface="Cambria Math" panose="02040503050406030204" pitchFamily="18" charset="0"/>
                      </a:rPr>
                      <m:t>0</m:t>
                    </m:r>
                    <m:r>
                      <a:rPr lang="ar-SA" sz="3200" b="0" i="1" smtClean="0">
                        <a:solidFill>
                          <a:srgbClr val="0000FF"/>
                        </a:solidFill>
                        <a:latin typeface="Cambria Math" panose="02040503050406030204" pitchFamily="18" charset="0"/>
                      </a:rPr>
                      <m:t>.</m:t>
                    </m:r>
                    <m:r>
                      <a:rPr lang="ar-SA" sz="3200" b="0" i="1" smtClean="0">
                        <a:solidFill>
                          <a:srgbClr val="0000FF"/>
                        </a:solidFill>
                        <a:latin typeface="Cambria Math" panose="02040503050406030204" pitchFamily="18" charset="0"/>
                      </a:rPr>
                      <m:t>05</m:t>
                    </m:r>
                    <m:r>
                      <a:rPr lang="ar-SA" sz="3200" i="1">
                        <a:solidFill>
                          <a:srgbClr val="0000FF"/>
                        </a:solidFill>
                        <a:latin typeface="Cambria Math" panose="02040503050406030204" pitchFamily="18" charset="0"/>
                        <a:ea typeface="Cambria Math" panose="02040503050406030204" pitchFamily="18" charset="0"/>
                      </a:rPr>
                      <m:t>×</m:t>
                    </m:r>
                    <m:f>
                      <m:fPr>
                        <m:ctrlPr>
                          <a:rPr lang="ar-SA" sz="3200" i="1">
                            <a:solidFill>
                              <a:srgbClr val="0000FF"/>
                            </a:solidFill>
                            <a:latin typeface="Cambria Math" panose="02040503050406030204" pitchFamily="18" charset="0"/>
                          </a:rPr>
                        </m:ctrlPr>
                      </m:fPr>
                      <m:num>
                        <m:r>
                          <a:rPr lang="ar-SA" sz="3200" b="0" i="1" smtClean="0">
                            <a:solidFill>
                              <a:srgbClr val="0000FF"/>
                            </a:solidFill>
                            <a:latin typeface="Cambria Math" panose="02040503050406030204" pitchFamily="18" charset="0"/>
                          </a:rPr>
                          <m:t>0</m:t>
                        </m:r>
                        <m:r>
                          <a:rPr lang="ar-SA" sz="3200" b="0" i="1" smtClean="0">
                            <a:solidFill>
                              <a:srgbClr val="0000FF"/>
                            </a:solidFill>
                            <a:latin typeface="Cambria Math" panose="02040503050406030204" pitchFamily="18" charset="0"/>
                          </a:rPr>
                          <m:t>.</m:t>
                        </m:r>
                        <m:r>
                          <a:rPr lang="ar-SA" sz="3200" b="0" i="1" smtClean="0">
                            <a:solidFill>
                              <a:srgbClr val="0000FF"/>
                            </a:solidFill>
                            <a:latin typeface="Cambria Math" panose="02040503050406030204" pitchFamily="18" charset="0"/>
                          </a:rPr>
                          <m:t>4</m:t>
                        </m:r>
                      </m:num>
                      <m:den>
                        <m:r>
                          <a:rPr lang="ar-SA" sz="3200" b="0" i="1" smtClean="0">
                            <a:solidFill>
                              <a:srgbClr val="0000FF"/>
                            </a:solidFill>
                            <a:latin typeface="Cambria Math" panose="02040503050406030204" pitchFamily="18" charset="0"/>
                          </a:rPr>
                          <m:t>0</m:t>
                        </m:r>
                        <m:r>
                          <a:rPr lang="ar-SA" sz="3200" b="0" i="1" smtClean="0">
                            <a:solidFill>
                              <a:srgbClr val="0000FF"/>
                            </a:solidFill>
                            <a:latin typeface="Cambria Math" panose="02040503050406030204" pitchFamily="18" charset="0"/>
                          </a:rPr>
                          <m:t>.</m:t>
                        </m:r>
                        <m:r>
                          <a:rPr lang="ar-SA" sz="3200" b="0" i="1" smtClean="0">
                            <a:solidFill>
                              <a:srgbClr val="0000FF"/>
                            </a:solidFill>
                            <a:latin typeface="Cambria Math" panose="02040503050406030204" pitchFamily="18" charset="0"/>
                          </a:rPr>
                          <m:t>2</m:t>
                        </m:r>
                      </m:den>
                    </m:f>
                    <m:r>
                      <a:rPr lang="ar-SA" sz="3200" i="1">
                        <a:solidFill>
                          <a:srgbClr val="0000FF"/>
                        </a:solidFill>
                        <a:latin typeface="Cambria Math" panose="02040503050406030204" pitchFamily="18" charset="0"/>
                      </a:rPr>
                      <m:t>=</m:t>
                    </m:r>
                    <m:d>
                      <m:dPr>
                        <m:ctrlPr>
                          <a:rPr lang="ar-SA" sz="3200" i="1">
                            <a:solidFill>
                              <a:srgbClr val="0000FF"/>
                            </a:solidFill>
                            <a:latin typeface="Cambria Math" panose="02040503050406030204" pitchFamily="18" charset="0"/>
                          </a:rPr>
                        </m:ctrlPr>
                      </m:dPr>
                      <m:e>
                        <m:r>
                          <a:rPr lang="ar-SA" sz="3200" i="1">
                            <a:solidFill>
                              <a:srgbClr val="0000FF"/>
                            </a:solidFill>
                            <a:latin typeface="Cambria Math" panose="02040503050406030204" pitchFamily="18" charset="0"/>
                          </a:rPr>
                          <m:t>أ</m:t>
                        </m:r>
                      </m:e>
                    </m:d>
                    <m:r>
                      <a:rPr lang="ar-SA" sz="3200" i="1">
                        <a:solidFill>
                          <a:srgbClr val="0000FF"/>
                        </a:solidFill>
                        <a:latin typeface="Cambria Math" panose="02040503050406030204" pitchFamily="18" charset="0"/>
                      </a:rPr>
                      <m:t>المشروع</m:t>
                    </m:r>
                    <m:r>
                      <a:rPr lang="ar-SA" sz="3200" i="1">
                        <a:solidFill>
                          <a:srgbClr val="0000FF"/>
                        </a:solidFill>
                        <a:latin typeface="Cambria Math" panose="02040503050406030204" pitchFamily="18" charset="0"/>
                      </a:rPr>
                      <m:t> </m:t>
                    </m:r>
                    <m:r>
                      <a:rPr lang="ar-SA" sz="3200" i="1">
                        <a:solidFill>
                          <a:srgbClr val="0000FF"/>
                        </a:solidFill>
                        <a:latin typeface="Cambria Math" panose="02040503050406030204" pitchFamily="18" charset="0"/>
                      </a:rPr>
                      <m:t>مخاطر</m:t>
                    </m:r>
                    <m:r>
                      <a:rPr lang="ar-SA" sz="3200" i="1">
                        <a:solidFill>
                          <a:srgbClr val="0000FF"/>
                        </a:solidFill>
                        <a:latin typeface="Cambria Math" panose="02040503050406030204" pitchFamily="18" charset="0"/>
                      </a:rPr>
                      <m:t> </m:t>
                    </m:r>
                    <m:r>
                      <a:rPr lang="ar-SA" sz="3200" i="1">
                        <a:solidFill>
                          <a:srgbClr val="0000FF"/>
                        </a:solidFill>
                        <a:latin typeface="Cambria Math" panose="02040503050406030204" pitchFamily="18" charset="0"/>
                      </a:rPr>
                      <m:t>علاوة</m:t>
                    </m:r>
                  </m:oMath>
                </a14:m>
                <a:endParaRPr lang="ar-SA" sz="3200" dirty="0" smtClean="0">
                  <a:solidFill>
                    <a:srgbClr val="0000FF"/>
                  </a:solidFill>
                </a:endParaRPr>
              </a:p>
              <a:p>
                <a:pPr marL="0" indent="0"/>
                <a:endParaRPr lang="ar-SA" sz="3200" dirty="0">
                  <a:solidFill>
                    <a:srgbClr val="0000FF"/>
                  </a:solidFill>
                </a:endParaRPr>
              </a:p>
              <a:p>
                <a:pPr marL="0" indent="0"/>
                <a:r>
                  <a:rPr lang="ar-SA" sz="3200" dirty="0"/>
                  <a:t>  </a:t>
                </a:r>
                <a14:m>
                  <m:oMath xmlns:m="http://schemas.openxmlformats.org/officeDocument/2006/math">
                    <m:r>
                      <a:rPr lang="ar-SA" sz="3200">
                        <a:solidFill>
                          <a:srgbClr val="0000FF"/>
                        </a:solidFill>
                        <a:latin typeface="Cambria Math" panose="02040503050406030204" pitchFamily="18" charset="0"/>
                      </a:rPr>
                      <m:t>%</m:t>
                    </m:r>
                    <m:r>
                      <a:rPr lang="ar-SA" sz="3200" b="0" i="0" smtClean="0">
                        <a:solidFill>
                          <a:srgbClr val="0000FF"/>
                        </a:solidFill>
                        <a:latin typeface="Cambria Math" panose="02040503050406030204" pitchFamily="18" charset="0"/>
                      </a:rPr>
                      <m:t>6</m:t>
                    </m:r>
                    <m:r>
                      <a:rPr lang="ar-SA" sz="3200" b="0" i="0" smtClean="0">
                        <a:solidFill>
                          <a:srgbClr val="0000FF"/>
                        </a:solidFill>
                        <a:latin typeface="Cambria Math" panose="02040503050406030204" pitchFamily="18" charset="0"/>
                      </a:rPr>
                      <m:t>.</m:t>
                    </m:r>
                    <m:r>
                      <a:rPr lang="ar-SA" sz="3200" b="0" i="0" smtClean="0">
                        <a:solidFill>
                          <a:srgbClr val="0000FF"/>
                        </a:solidFill>
                        <a:latin typeface="Cambria Math" panose="02040503050406030204" pitchFamily="18" charset="0"/>
                      </a:rPr>
                      <m:t>25</m:t>
                    </m:r>
                    <m:r>
                      <a:rPr lang="ar-SA" sz="3200">
                        <a:solidFill>
                          <a:srgbClr val="0000FF"/>
                        </a:solidFill>
                        <a:latin typeface="Cambria Math" panose="02040503050406030204" pitchFamily="18" charset="0"/>
                      </a:rPr>
                      <m:t>=</m:t>
                    </m:r>
                    <m:r>
                      <a:rPr lang="ar-SA" sz="3200" i="1">
                        <a:solidFill>
                          <a:srgbClr val="0000FF"/>
                        </a:solidFill>
                        <a:latin typeface="Cambria Math" panose="02040503050406030204" pitchFamily="18" charset="0"/>
                      </a:rPr>
                      <m:t>0</m:t>
                    </m:r>
                    <m:r>
                      <a:rPr lang="ar-SA" sz="3200" i="1">
                        <a:solidFill>
                          <a:srgbClr val="0000FF"/>
                        </a:solidFill>
                        <a:latin typeface="Cambria Math" panose="02040503050406030204" pitchFamily="18" charset="0"/>
                      </a:rPr>
                      <m:t>.</m:t>
                    </m:r>
                    <m:r>
                      <a:rPr lang="ar-SA" sz="3200" i="1">
                        <a:solidFill>
                          <a:srgbClr val="0000FF"/>
                        </a:solidFill>
                        <a:latin typeface="Cambria Math" panose="02040503050406030204" pitchFamily="18" charset="0"/>
                      </a:rPr>
                      <m:t>05</m:t>
                    </m:r>
                    <m:r>
                      <a:rPr lang="ar-SA" sz="3200" i="1">
                        <a:solidFill>
                          <a:srgbClr val="0000FF"/>
                        </a:solidFill>
                        <a:latin typeface="Cambria Math" panose="02040503050406030204" pitchFamily="18" charset="0"/>
                        <a:ea typeface="Cambria Math" panose="02040503050406030204" pitchFamily="18" charset="0"/>
                      </a:rPr>
                      <m:t>×</m:t>
                    </m:r>
                    <m:f>
                      <m:fPr>
                        <m:ctrlPr>
                          <a:rPr lang="ar-SA" sz="3200" i="1">
                            <a:solidFill>
                              <a:srgbClr val="0000FF"/>
                            </a:solidFill>
                            <a:latin typeface="Cambria Math" panose="02040503050406030204" pitchFamily="18" charset="0"/>
                          </a:rPr>
                        </m:ctrlPr>
                      </m:fPr>
                      <m:num>
                        <m:r>
                          <a:rPr lang="ar-SA" sz="3200" i="1">
                            <a:solidFill>
                              <a:srgbClr val="0000FF"/>
                            </a:solidFill>
                            <a:latin typeface="Cambria Math" panose="02040503050406030204" pitchFamily="18" charset="0"/>
                          </a:rPr>
                          <m:t>0</m:t>
                        </m:r>
                        <m:r>
                          <a:rPr lang="ar-SA" sz="3200" i="1">
                            <a:solidFill>
                              <a:srgbClr val="0000FF"/>
                            </a:solidFill>
                            <a:latin typeface="Cambria Math" panose="02040503050406030204" pitchFamily="18" charset="0"/>
                          </a:rPr>
                          <m:t>.</m:t>
                        </m:r>
                        <m:r>
                          <a:rPr lang="ar-SA" sz="3200" b="0" i="1" smtClean="0">
                            <a:solidFill>
                              <a:srgbClr val="0000FF"/>
                            </a:solidFill>
                            <a:latin typeface="Cambria Math" panose="02040503050406030204" pitchFamily="18" charset="0"/>
                          </a:rPr>
                          <m:t>25</m:t>
                        </m:r>
                      </m:num>
                      <m:den>
                        <m:r>
                          <a:rPr lang="ar-SA" sz="3200" i="1">
                            <a:solidFill>
                              <a:srgbClr val="0000FF"/>
                            </a:solidFill>
                            <a:latin typeface="Cambria Math" panose="02040503050406030204" pitchFamily="18" charset="0"/>
                          </a:rPr>
                          <m:t>0</m:t>
                        </m:r>
                        <m:r>
                          <a:rPr lang="ar-SA" sz="3200" i="1">
                            <a:solidFill>
                              <a:srgbClr val="0000FF"/>
                            </a:solidFill>
                            <a:latin typeface="Cambria Math" panose="02040503050406030204" pitchFamily="18" charset="0"/>
                          </a:rPr>
                          <m:t>.</m:t>
                        </m:r>
                        <m:r>
                          <a:rPr lang="ar-SA" sz="3200" i="1">
                            <a:solidFill>
                              <a:srgbClr val="0000FF"/>
                            </a:solidFill>
                            <a:latin typeface="Cambria Math" panose="02040503050406030204" pitchFamily="18" charset="0"/>
                          </a:rPr>
                          <m:t>2</m:t>
                        </m:r>
                      </m:den>
                    </m:f>
                    <m:r>
                      <a:rPr lang="ar-SA" sz="3200" i="1">
                        <a:solidFill>
                          <a:srgbClr val="0000FF"/>
                        </a:solidFill>
                        <a:latin typeface="Cambria Math" panose="02040503050406030204" pitchFamily="18" charset="0"/>
                      </a:rPr>
                      <m:t>=</m:t>
                    </m:r>
                    <m:d>
                      <m:dPr>
                        <m:ctrlPr>
                          <a:rPr lang="ar-SA" sz="3200" i="1">
                            <a:solidFill>
                              <a:srgbClr val="0000FF"/>
                            </a:solidFill>
                            <a:latin typeface="Cambria Math" panose="02040503050406030204" pitchFamily="18" charset="0"/>
                          </a:rPr>
                        </m:ctrlPr>
                      </m:dPr>
                      <m:e>
                        <m:r>
                          <a:rPr lang="ar-SA" sz="3200" b="0" i="1" smtClean="0">
                            <a:solidFill>
                              <a:srgbClr val="0000FF"/>
                            </a:solidFill>
                            <a:latin typeface="Cambria Math" panose="02040503050406030204" pitchFamily="18" charset="0"/>
                          </a:rPr>
                          <m:t>ب</m:t>
                        </m:r>
                      </m:e>
                    </m:d>
                    <m:r>
                      <a:rPr lang="ar-SA" sz="3200" i="1">
                        <a:solidFill>
                          <a:srgbClr val="0000FF"/>
                        </a:solidFill>
                        <a:latin typeface="Cambria Math" panose="02040503050406030204" pitchFamily="18" charset="0"/>
                      </a:rPr>
                      <m:t>المشروع</m:t>
                    </m:r>
                    <m:r>
                      <a:rPr lang="ar-SA" sz="3200" i="1">
                        <a:solidFill>
                          <a:srgbClr val="0000FF"/>
                        </a:solidFill>
                        <a:latin typeface="Cambria Math" panose="02040503050406030204" pitchFamily="18" charset="0"/>
                      </a:rPr>
                      <m:t> </m:t>
                    </m:r>
                    <m:r>
                      <a:rPr lang="ar-SA" sz="3200" i="1">
                        <a:solidFill>
                          <a:srgbClr val="0000FF"/>
                        </a:solidFill>
                        <a:latin typeface="Cambria Math" panose="02040503050406030204" pitchFamily="18" charset="0"/>
                      </a:rPr>
                      <m:t>مخاطر</m:t>
                    </m:r>
                    <m:r>
                      <a:rPr lang="ar-SA" sz="3200" i="1">
                        <a:solidFill>
                          <a:srgbClr val="0000FF"/>
                        </a:solidFill>
                        <a:latin typeface="Cambria Math" panose="02040503050406030204" pitchFamily="18" charset="0"/>
                      </a:rPr>
                      <m:t> </m:t>
                    </m:r>
                    <m:r>
                      <a:rPr lang="ar-SA" sz="3200" i="1">
                        <a:solidFill>
                          <a:srgbClr val="0000FF"/>
                        </a:solidFill>
                        <a:latin typeface="Cambria Math" panose="02040503050406030204" pitchFamily="18" charset="0"/>
                      </a:rPr>
                      <m:t>علاوة</m:t>
                    </m:r>
                  </m:oMath>
                </a14:m>
                <a:endParaRPr lang="ar-SA" sz="3200" dirty="0">
                  <a:solidFill>
                    <a:srgbClr val="0000FF"/>
                  </a:solidFill>
                </a:endParaRPr>
              </a:p>
              <a:p>
                <a:pPr marL="0" indent="0"/>
                <a:endParaRPr lang="ar-SA" sz="3200" dirty="0">
                  <a:solidFill>
                    <a:srgbClr val="0000FF"/>
                  </a:solidFill>
                </a:endParaRPr>
              </a:p>
              <a:p>
                <a:pPr marL="0" indent="0"/>
                <a:endParaRPr lang="en-US" sz="3600" dirty="0"/>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152400" y="1524001"/>
                <a:ext cx="9601200" cy="4602164"/>
              </a:xfrm>
              <a:blipFill rotWithShape="0">
                <a:blip r:embed="rId2"/>
                <a:stretch>
                  <a:fillRect t="-1987" r="-1905"/>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8043744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SA" sz="3200" dirty="0" smtClean="0">
                <a:solidFill>
                  <a:schemeClr val="tx1"/>
                </a:solidFill>
                <a:cs typeface="PT Bold Heading" panose="02010400000000000000" pitchFamily="2" charset="-78"/>
              </a:rPr>
              <a:t>تابع...</a:t>
            </a:r>
            <a:endParaRPr lang="en-US" sz="32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304800" y="1524001"/>
            <a:ext cx="9296400" cy="4602164"/>
          </a:xfrm>
        </p:spPr>
        <p:txBody>
          <a:bodyPr/>
          <a:lstStyle/>
          <a:p>
            <a:r>
              <a:rPr lang="ar-SA" sz="3600" b="1" u="sng" dirty="0">
                <a:solidFill>
                  <a:srgbClr val="0000FF"/>
                </a:solidFill>
              </a:rPr>
              <a:t>رابعا: </a:t>
            </a:r>
            <a:r>
              <a:rPr lang="ar-SA" sz="3600" b="1" u="sng" dirty="0" smtClean="0">
                <a:solidFill>
                  <a:srgbClr val="0000FF"/>
                </a:solidFill>
              </a:rPr>
              <a:t>إيجاد معدل </a:t>
            </a:r>
            <a:r>
              <a:rPr lang="ar-SA" sz="3600" b="1" u="sng" dirty="0">
                <a:solidFill>
                  <a:srgbClr val="0000FF"/>
                </a:solidFill>
              </a:rPr>
              <a:t>الخصم المعدل: </a:t>
            </a:r>
            <a:endParaRPr lang="ar-SA" sz="3600" b="1" u="sng" dirty="0" smtClean="0">
              <a:solidFill>
                <a:srgbClr val="0000FF"/>
              </a:solidFill>
            </a:endParaRPr>
          </a:p>
          <a:p>
            <a:pPr marL="0" indent="0"/>
            <a:r>
              <a:rPr lang="ar-SA" sz="3600" dirty="0" smtClean="0">
                <a:solidFill>
                  <a:schemeClr val="tx1"/>
                </a:solidFill>
              </a:rPr>
              <a:t>معدل الخصم المعدل= (علاوة مخاطر المشروع + العائد الخالي من المخاطر) </a:t>
            </a:r>
          </a:p>
          <a:p>
            <a:pPr marL="0" indent="0"/>
            <a:r>
              <a:rPr lang="ar-SA" sz="3600" dirty="0" smtClean="0">
                <a:solidFill>
                  <a:schemeClr val="tx1"/>
                </a:solidFill>
              </a:rPr>
              <a:t>المشروع (أ) = 10%+3%= 13%</a:t>
            </a:r>
          </a:p>
          <a:p>
            <a:pPr marL="0" indent="0"/>
            <a:r>
              <a:rPr lang="ar-SA" sz="3600" dirty="0" smtClean="0">
                <a:solidFill>
                  <a:schemeClr val="tx1"/>
                </a:solidFill>
              </a:rPr>
              <a:t>المشروع (ب) = 6.25%+3% = 9.25% </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988038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إيجاد صافي القيمة الحالية للمشروعين (عند معدل الخصم المعدل)</a:t>
            </a:r>
            <a:endParaRPr lang="ar-SA" sz="3600" dirty="0">
              <a:solidFill>
                <a:schemeClr val="tx1"/>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l"/>
                <a14:m>
                  <m:oMathPara xmlns:m="http://schemas.openxmlformats.org/officeDocument/2006/math">
                    <m:oMathParaPr>
                      <m:jc m:val="left"/>
                    </m:oMathParaPr>
                    <m:oMath xmlns:m="http://schemas.openxmlformats.org/officeDocument/2006/math">
                      <m:sSub>
                        <m:sSubPr>
                          <m:ctrlPr>
                            <a:rPr lang="ar-SA"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𝑁𝑃𝑉</m:t>
                          </m:r>
                        </m:e>
                        <m:sub>
                          <m:r>
                            <a:rPr lang="en-US" i="1">
                              <a:solidFill>
                                <a:schemeClr val="tx1"/>
                              </a:solidFill>
                              <a:latin typeface="Cambria Math" panose="02040503050406030204" pitchFamily="18" charset="0"/>
                            </a:rPr>
                            <m:t>𝐴</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𝑅𝐴𝐷𝑅</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13</m:t>
                          </m:r>
                          <m:r>
                            <a:rPr lang="en-US" b="0" i="1" smtClean="0">
                              <a:solidFill>
                                <a:schemeClr val="tx1"/>
                              </a:solidFill>
                              <a:latin typeface="Cambria Math" panose="02040503050406030204" pitchFamily="18" charset="0"/>
                            </a:rPr>
                            <m:t>%)</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7200</m:t>
                      </m:r>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5</m:t>
                      </m:r>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4262</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30000</m:t>
                      </m:r>
                    </m:oMath>
                  </m:oMathPara>
                </a14:m>
                <a:endParaRPr lang="en-US" dirty="0">
                  <a:solidFill>
                    <a:schemeClr val="tx1"/>
                  </a:solidFill>
                </a:endParaRPr>
              </a:p>
              <a:p>
                <a:pPr marL="0" indent="0" algn="l"/>
                <a14:m>
                  <m:oMathPara xmlns:m="http://schemas.openxmlformats.org/officeDocument/2006/math">
                    <m:oMathParaPr>
                      <m:jc m:val="left"/>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𝑁𝑃𝑉</m:t>
                          </m:r>
                        </m:e>
                        <m:sub>
                          <m:r>
                            <a:rPr lang="en-US" i="1">
                              <a:solidFill>
                                <a:schemeClr val="tx1"/>
                              </a:solidFill>
                              <a:latin typeface="Cambria Math" panose="02040503050406030204" pitchFamily="18" charset="0"/>
                            </a:rPr>
                            <m:t>𝐴</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𝑅𝐴𝐷𝑅</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13</m:t>
                          </m:r>
                          <m:r>
                            <a:rPr lang="en-US" i="1">
                              <a:solidFill>
                                <a:schemeClr val="tx1"/>
                              </a:solidFill>
                              <a:latin typeface="Cambria Math" panose="02040503050406030204" pitchFamily="18" charset="0"/>
                            </a:rPr>
                            <m:t>%)</m:t>
                          </m:r>
                        </m:sub>
                      </m:sSub>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9068</m:t>
                      </m:r>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9</m:t>
                      </m:r>
                      <m:r>
                        <a:rPr lang="en-US" i="1">
                          <a:solidFill>
                            <a:schemeClr val="tx1"/>
                          </a:solidFill>
                          <a:latin typeface="Cambria Math" panose="02040503050406030204" pitchFamily="18" charset="0"/>
                        </a:rPr>
                        <m:t>5</m:t>
                      </m:r>
                    </m:oMath>
                  </m:oMathPara>
                </a14:m>
                <a:endParaRPr lang="en-US" dirty="0" smtClean="0">
                  <a:solidFill>
                    <a:schemeClr val="tx1"/>
                  </a:solidFill>
                </a:endParaRPr>
              </a:p>
              <a:p>
                <a:pPr marL="0" indent="0" algn="l"/>
                <a:endParaRPr lang="en-US" dirty="0">
                  <a:solidFill>
                    <a:schemeClr val="tx1"/>
                  </a:solidFill>
                </a:endParaRPr>
              </a:p>
              <a:p>
                <a:pPr marL="0" indent="0"/>
                <a14:m>
                  <m:oMathPara xmlns:m="http://schemas.openxmlformats.org/officeDocument/2006/math">
                    <m:oMathParaPr>
                      <m:jc m:val="left"/>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𝑁𝑃𝑉</m:t>
                          </m:r>
                        </m:e>
                        <m:sub>
                          <m:r>
                            <a:rPr lang="en-US" i="1">
                              <a:solidFill>
                                <a:schemeClr val="tx1"/>
                              </a:solidFill>
                              <a:latin typeface="Cambria Math" panose="02040503050406030204" pitchFamily="18" charset="0"/>
                            </a:rPr>
                            <m:t>𝐵</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𝑅𝐴𝐷𝑅</m:t>
                          </m:r>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9</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25</m:t>
                          </m:r>
                          <m:r>
                            <a:rPr lang="en-US" i="1">
                              <a:solidFill>
                                <a:schemeClr val="tx1"/>
                              </a:solidFill>
                              <a:latin typeface="Cambria Math" panose="02040503050406030204" pitchFamily="18" charset="0"/>
                            </a:rPr>
                            <m:t>%)</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6800</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6</m:t>
                      </m:r>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3476</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30000</m:t>
                      </m:r>
                    </m:oMath>
                  </m:oMathPara>
                </a14:m>
                <a:endParaRPr lang="en-US" dirty="0"/>
              </a:p>
              <a:p>
                <a:pPr marL="0" indent="0"/>
                <a14:m>
                  <m:oMathPara xmlns:m="http://schemas.openxmlformats.org/officeDocument/2006/math">
                    <m:oMathParaPr>
                      <m:jc m:val="left"/>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𝑁𝑃𝑉</m:t>
                          </m:r>
                        </m:e>
                        <m:sub>
                          <m:r>
                            <a:rPr lang="en-US" i="1">
                              <a:solidFill>
                                <a:schemeClr val="tx1"/>
                              </a:solidFill>
                              <a:latin typeface="Cambria Math" panose="02040503050406030204" pitchFamily="18" charset="0"/>
                            </a:rPr>
                            <m:t>𝐵</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𝑅𝐴𝐷𝑅</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9</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25</m:t>
                          </m:r>
                          <m:r>
                            <a:rPr lang="en-US" i="1">
                              <a:solidFill>
                                <a:schemeClr val="tx1"/>
                              </a:solidFill>
                              <a:latin typeface="Cambria Math" panose="02040503050406030204" pitchFamily="18" charset="0"/>
                            </a:rPr>
                            <m:t>%)</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15703</m:t>
                      </m:r>
                    </m:oMath>
                  </m:oMathPara>
                </a14:m>
                <a:endParaRPr lang="en-US" dirty="0"/>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ar-SA">
                    <a:noFill/>
                  </a:rPr>
                  <a:t> </a:t>
                </a:r>
              </a:p>
            </p:txBody>
          </p:sp>
        </mc:Fallback>
      </mc:AlternateContent>
    </p:spTree>
    <p:extLst>
      <p:ext uri="{BB962C8B-B14F-4D97-AF65-F5344CB8AC3E}">
        <p14:creationId xmlns:p14="http://schemas.microsoft.com/office/powerpoint/2010/main" val="30758084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cs typeface="PT Bold Heading" panose="02010400000000000000" pitchFamily="2" charset="-78"/>
              </a:rPr>
              <a:t>تابع:</a:t>
            </a:r>
            <a:endParaRPr lang="en-US" sz="4000" dirty="0">
              <a:cs typeface="PT Bold Heading" panose="02010400000000000000" pitchFamily="2" charset="-78"/>
            </a:endParaRPr>
          </a:p>
        </p:txBody>
      </p:sp>
      <p:sp>
        <p:nvSpPr>
          <p:cNvPr id="3" name="Content Placeholder 2"/>
          <p:cNvSpPr>
            <a:spLocks noGrp="1"/>
          </p:cNvSpPr>
          <p:nvPr>
            <p:ph sz="half" idx="13"/>
          </p:nvPr>
        </p:nvSpPr>
        <p:spPr>
          <a:xfrm>
            <a:off x="381000" y="1524001"/>
            <a:ext cx="9033362" cy="4602164"/>
          </a:xfrm>
        </p:spPr>
        <p:txBody>
          <a:bodyPr/>
          <a:lstStyle/>
          <a:p>
            <a:r>
              <a:rPr lang="ar-SA" sz="3600" b="1" u="sng" dirty="0" smtClean="0">
                <a:solidFill>
                  <a:schemeClr val="tx1"/>
                </a:solidFill>
              </a:rPr>
              <a:t>ملاحظات: </a:t>
            </a:r>
          </a:p>
          <a:p>
            <a:pPr algn="just"/>
            <a:r>
              <a:rPr lang="ar-SA" sz="3600" dirty="0" smtClean="0">
                <a:solidFill>
                  <a:schemeClr val="tx1"/>
                </a:solidFill>
              </a:rPr>
              <a:t>1- نلاحظ انخفاض صافي القيمة الحالية للمشروعين (أ) و(ب) بعد ارتفاع (تعديل) معدل الخصم. </a:t>
            </a:r>
          </a:p>
          <a:p>
            <a:pPr algn="just"/>
            <a:r>
              <a:rPr lang="ar-SA" sz="3600" dirty="0" smtClean="0">
                <a:solidFill>
                  <a:schemeClr val="tx1"/>
                </a:solidFill>
              </a:rPr>
              <a:t>2- قبل التعديل كان المشروع (أ) الأفضل (صافي قيمة حالية أعلى)، وبعد التعديل صار المشروع الأفضل هو المشروع (ب) (صافي قيمة حالية أعلى)</a:t>
            </a:r>
            <a:endParaRPr lang="en-US"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1079391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ملاحظات مهمة:</a:t>
            </a:r>
            <a:endParaRPr lang="ar-SA" sz="3600"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a:xfrm>
            <a:off x="495300" y="1417638"/>
            <a:ext cx="8915400" cy="4708525"/>
          </a:xfrm>
        </p:spPr>
        <p:txBody>
          <a:bodyPr/>
          <a:lstStyle/>
          <a:p>
            <a:pPr marL="514350" indent="-514350" algn="just" rtl="1">
              <a:buFont typeface="+mj-lt"/>
              <a:buAutoNum type="arabicPeriod"/>
            </a:pPr>
            <a:r>
              <a:rPr lang="ar-SA" sz="3600" dirty="0" smtClean="0">
                <a:solidFill>
                  <a:schemeClr val="tx1"/>
                </a:solidFill>
              </a:rPr>
              <a:t>في طريقة صافي القيمة الحالية، يكون المشروع مجديا باستخدام معدل الخصم المعدل إذا كان صافي قيمته الحالية موجبا.</a:t>
            </a:r>
          </a:p>
          <a:p>
            <a:pPr marL="514350" indent="-514350" algn="just" rtl="1">
              <a:buFont typeface="+mj-lt"/>
              <a:buAutoNum type="arabicPeriod"/>
            </a:pPr>
            <a:r>
              <a:rPr lang="ar-SA" sz="3600" dirty="0" smtClean="0">
                <a:solidFill>
                  <a:schemeClr val="tx1"/>
                </a:solidFill>
              </a:rPr>
              <a:t>في طريقة معدل العائد الداخلي يكون المشروع مجديا إذا كان معدل العائد الداخلي أكبر من معدل الخصم المعدل (وليس أكبر من معدل الخصم).</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10306364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2800" dirty="0" smtClean="0">
                <a:solidFill>
                  <a:srgbClr val="0000FF"/>
                </a:solidFill>
                <a:cs typeface="PT Bold Heading" panose="02010400000000000000" pitchFamily="2" charset="-78"/>
              </a:rPr>
              <a:t>مقارنة بين طريقتي (معامل </a:t>
            </a:r>
            <a:r>
              <a:rPr lang="ar-SA" sz="2800" dirty="0">
                <a:solidFill>
                  <a:srgbClr val="0000FF"/>
                </a:solidFill>
                <a:cs typeface="PT Bold Heading" panose="02010400000000000000" pitchFamily="2" charset="-78"/>
              </a:rPr>
              <a:t>معادل </a:t>
            </a:r>
            <a:r>
              <a:rPr lang="ar-SA" sz="2800" dirty="0" smtClean="0">
                <a:solidFill>
                  <a:srgbClr val="0000FF"/>
                </a:solidFill>
                <a:cs typeface="PT Bold Heading" panose="02010400000000000000" pitchFamily="2" charset="-78"/>
              </a:rPr>
              <a:t>التأكد) و(معدل </a:t>
            </a:r>
            <a:r>
              <a:rPr lang="ar-SA" sz="2800" dirty="0">
                <a:solidFill>
                  <a:srgbClr val="0000FF"/>
                </a:solidFill>
                <a:cs typeface="PT Bold Heading" panose="02010400000000000000" pitchFamily="2" charset="-78"/>
              </a:rPr>
              <a:t>الخصم </a:t>
            </a:r>
            <a:r>
              <a:rPr lang="ar-SA" sz="2800" dirty="0" smtClean="0">
                <a:solidFill>
                  <a:srgbClr val="0000FF"/>
                </a:solidFill>
                <a:cs typeface="PT Bold Heading" panose="02010400000000000000" pitchFamily="2" charset="-78"/>
              </a:rPr>
              <a:t>المعدل):</a:t>
            </a:r>
            <a:endParaRPr lang="en-US" sz="2800" dirty="0">
              <a:solidFill>
                <a:srgbClr val="0000FF"/>
              </a:solidFill>
              <a:cs typeface="PT Bold Heading" panose="02010400000000000000" pitchFamily="2" charset="-78"/>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417638"/>
            <a:ext cx="9029701" cy="4754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0895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smtClean="0">
                <a:solidFill>
                  <a:srgbClr val="FF0000"/>
                </a:solidFill>
                <a:cs typeface="PT Bold Heading" panose="02010400000000000000" pitchFamily="2" charset="-78"/>
              </a:rPr>
              <a:t>ثالثا: شجرة القرار</a:t>
            </a:r>
            <a:endParaRPr lang="en-US" sz="3200" dirty="0">
              <a:solidFill>
                <a:srgbClr val="FF0000"/>
              </a:solidFill>
              <a:cs typeface="PT Bold Heading" panose="02010400000000000000" pitchFamily="2" charset="-78"/>
            </a:endParaRPr>
          </a:p>
        </p:txBody>
      </p:sp>
      <p:sp>
        <p:nvSpPr>
          <p:cNvPr id="3" name="Content Placeholder 2"/>
          <p:cNvSpPr>
            <a:spLocks noGrp="1"/>
          </p:cNvSpPr>
          <p:nvPr>
            <p:ph idx="1"/>
          </p:nvPr>
        </p:nvSpPr>
        <p:spPr/>
        <p:txBody>
          <a:bodyPr/>
          <a:lstStyle/>
          <a:p>
            <a:pPr marL="0" algn="justLow" rtl="1">
              <a:buClr>
                <a:srgbClr val="C00000"/>
              </a:buClr>
            </a:pPr>
            <a:r>
              <a:rPr lang="ar-SA" sz="3600" dirty="0" smtClean="0">
                <a:solidFill>
                  <a:schemeClr val="tx1"/>
                </a:solidFill>
                <a:cs typeface="Arial" pitchFamily="34" charset="0"/>
              </a:rPr>
              <a:t>يقوم </a:t>
            </a:r>
            <a:r>
              <a:rPr lang="ar-SA" sz="3600" dirty="0">
                <a:solidFill>
                  <a:schemeClr val="tx1"/>
                </a:solidFill>
                <a:cs typeface="Arial" pitchFamily="34" charset="0"/>
              </a:rPr>
              <a:t>أسلوب شجرة القرار على الاحتمالات ويهدف إلى إيجاد القيمة المتوقعة للتدفقات النقدية أخذا بعين </a:t>
            </a:r>
            <a:r>
              <a:rPr lang="ar-SA" sz="3600" dirty="0" smtClean="0">
                <a:solidFill>
                  <a:schemeClr val="tx1"/>
                </a:solidFill>
                <a:cs typeface="Arial" pitchFamily="34" charset="0"/>
              </a:rPr>
              <a:t>الاعتبار الاحتمالات  والعائدات </a:t>
            </a:r>
            <a:r>
              <a:rPr lang="ar-SA" sz="3600" dirty="0">
                <a:solidFill>
                  <a:schemeClr val="tx1"/>
                </a:solidFill>
                <a:cs typeface="Arial" pitchFamily="34" charset="0"/>
              </a:rPr>
              <a:t>الممكنة من المشروع خلال العمر الافتراضي</a:t>
            </a:r>
            <a:r>
              <a:rPr lang="ar-SA" sz="3600" dirty="0" smtClean="0">
                <a:solidFill>
                  <a:schemeClr val="tx1"/>
                </a:solidFill>
                <a:cs typeface="Arial" pitchFamily="34" charset="0"/>
              </a:rPr>
              <a:t>.</a:t>
            </a:r>
            <a:endParaRPr lang="ar-SA" sz="3600" dirty="0">
              <a:solidFill>
                <a:schemeClr val="tx1"/>
              </a:solidFill>
              <a:cs typeface="Arial" pitchFamily="34" charset="0"/>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15555366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smtClean="0">
                <a:solidFill>
                  <a:srgbClr val="0000FF"/>
                </a:solidFill>
                <a:cs typeface="PT Bold Heading" panose="02010400000000000000" pitchFamily="2" charset="-78"/>
              </a:rPr>
              <a:t>مثال عملي (شجرة القرارات)</a:t>
            </a:r>
            <a:endParaRPr lang="en-US" sz="3200" dirty="0">
              <a:solidFill>
                <a:srgbClr val="0000FF"/>
              </a:solidFill>
              <a:cs typeface="PT Bold Heading" panose="02010400000000000000" pitchFamily="2" charset="-78"/>
            </a:endParaRPr>
          </a:p>
        </p:txBody>
      </p:sp>
      <p:sp>
        <p:nvSpPr>
          <p:cNvPr id="3" name="Content Placeholder 2"/>
          <p:cNvSpPr>
            <a:spLocks noGrp="1"/>
          </p:cNvSpPr>
          <p:nvPr>
            <p:ph idx="1"/>
          </p:nvPr>
        </p:nvSpPr>
        <p:spPr/>
        <p:txBody>
          <a:bodyPr/>
          <a:lstStyle/>
          <a:p>
            <a:pPr marL="0" algn="just" rtl="1">
              <a:buClr>
                <a:srgbClr val="C00000"/>
              </a:buClr>
            </a:pPr>
            <a:r>
              <a:rPr lang="ar-SA" sz="3600" dirty="0" smtClean="0">
                <a:solidFill>
                  <a:schemeClr val="tx1"/>
                </a:solidFill>
                <a:cs typeface="Arial" pitchFamily="34" charset="0"/>
              </a:rPr>
              <a:t>تواجه شركة (الصناعات المتحدة) مشكلة المفاضلة بين خيارين:</a:t>
            </a:r>
          </a:p>
          <a:p>
            <a:pPr marL="0" algn="just" rtl="1">
              <a:buClr>
                <a:srgbClr val="C00000"/>
              </a:buClr>
            </a:pPr>
            <a:r>
              <a:rPr lang="ar-SA" sz="3600" dirty="0" smtClean="0">
                <a:solidFill>
                  <a:schemeClr val="tx1"/>
                </a:solidFill>
                <a:cs typeface="Arial" pitchFamily="34" charset="0"/>
              </a:rPr>
              <a:t>الأول: إقامة مصنع آلي (</a:t>
            </a:r>
            <a:r>
              <a:rPr lang="en-US" sz="3600" dirty="0" smtClean="0">
                <a:solidFill>
                  <a:schemeClr val="tx1"/>
                </a:solidFill>
                <a:cs typeface="Arial" pitchFamily="34" charset="0"/>
              </a:rPr>
              <a:t>Full Automatic</a:t>
            </a:r>
            <a:r>
              <a:rPr lang="ar-SA" sz="3600" dirty="0" smtClean="0">
                <a:solidFill>
                  <a:schemeClr val="tx1"/>
                </a:solidFill>
                <a:cs typeface="Arial" pitchFamily="34" charset="0"/>
              </a:rPr>
              <a:t>) بتكلفة 60 مليون ريال</a:t>
            </a:r>
          </a:p>
          <a:p>
            <a:pPr marL="0" algn="just" rtl="1">
              <a:buClr>
                <a:srgbClr val="C00000"/>
              </a:buClr>
            </a:pPr>
            <a:r>
              <a:rPr lang="ar-SA" sz="3600" dirty="0" smtClean="0">
                <a:solidFill>
                  <a:schemeClr val="tx1"/>
                </a:solidFill>
                <a:cs typeface="Arial" pitchFamily="34" charset="0"/>
              </a:rPr>
              <a:t>الثاني: إقامة مصنع نصف آلي بتكلفة 50 مليون ريال.</a:t>
            </a:r>
          </a:p>
          <a:p>
            <a:pPr marL="0" algn="just" rtl="1">
              <a:buClr>
                <a:srgbClr val="C00000"/>
              </a:buClr>
            </a:pPr>
            <a:r>
              <a:rPr lang="ar-SA" sz="3600" dirty="0" smtClean="0">
                <a:solidFill>
                  <a:schemeClr val="tx1"/>
                </a:solidFill>
                <a:cs typeface="Arial" pitchFamily="34" charset="0"/>
              </a:rPr>
              <a:t>الجدول الموالي يوضح التدفقات النقدية المتوقعة حسب الظروف الاقتصادية الممكن حدوثها</a:t>
            </a:r>
            <a:endParaRPr lang="ar-SA" sz="3600" dirty="0">
              <a:solidFill>
                <a:schemeClr val="tx1"/>
              </a:solidFill>
              <a:cs typeface="Arial" pitchFamily="34" charset="0"/>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25449967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dirty="0">
                <a:solidFill>
                  <a:schemeClr val="tx1"/>
                </a:solidFill>
                <a:cs typeface="PT Bold Heading" panose="02010400000000000000" pitchFamily="2" charset="-78"/>
              </a:rPr>
              <a:t>التدفقات النقدية المتوقعة </a:t>
            </a:r>
            <a:r>
              <a:rPr lang="ar-SA" sz="3200" dirty="0" smtClean="0">
                <a:solidFill>
                  <a:schemeClr val="tx1"/>
                </a:solidFill>
                <a:cs typeface="PT Bold Heading" panose="02010400000000000000" pitchFamily="2" charset="-78"/>
              </a:rPr>
              <a:t>للمشروعين (أ) و(ب) حسب </a:t>
            </a:r>
            <a:r>
              <a:rPr lang="ar-SA" sz="3200" dirty="0">
                <a:solidFill>
                  <a:schemeClr val="tx1"/>
                </a:solidFill>
                <a:cs typeface="PT Bold Heading" panose="02010400000000000000" pitchFamily="2" charset="-78"/>
              </a:rPr>
              <a:t>الظروف الاقتصادية الممكن </a:t>
            </a:r>
            <a:r>
              <a:rPr lang="ar-SA" sz="3200" dirty="0" smtClean="0">
                <a:solidFill>
                  <a:schemeClr val="tx1"/>
                </a:solidFill>
                <a:cs typeface="PT Bold Heading" panose="02010400000000000000" pitchFamily="2" charset="-78"/>
              </a:rPr>
              <a:t>حدوثها</a:t>
            </a:r>
            <a:endParaRPr lang="ar-SA" sz="3200" dirty="0">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3065231437"/>
              </p:ext>
            </p:extLst>
          </p:nvPr>
        </p:nvGraphicFramePr>
        <p:xfrm>
          <a:off x="495300" y="1676400"/>
          <a:ext cx="8915399" cy="4038600"/>
        </p:xfrm>
        <a:graphic>
          <a:graphicData uri="http://schemas.openxmlformats.org/presentationml/2006/ole">
            <mc:AlternateContent xmlns:mc="http://schemas.openxmlformats.org/markup-compatibility/2006">
              <mc:Choice xmlns:v="urn:schemas-microsoft-com:vml" Requires="v">
                <p:oleObj spid="_x0000_s3083" name="Worksheet" r:id="rId3" imgW="5191138" imgH="1533532" progId="Excel.Sheet.12">
                  <p:embed/>
                </p:oleObj>
              </mc:Choice>
              <mc:Fallback>
                <p:oleObj name="Worksheet" r:id="rId3" imgW="5191138" imgH="1533532" progId="Excel.Sheet.12">
                  <p:embed/>
                  <p:pic>
                    <p:nvPicPr>
                      <p:cNvPr id="0" name=""/>
                      <p:cNvPicPr/>
                      <p:nvPr/>
                    </p:nvPicPr>
                    <p:blipFill>
                      <a:blip r:embed="rId4"/>
                      <a:stretch>
                        <a:fillRect/>
                      </a:stretch>
                    </p:blipFill>
                    <p:spPr>
                      <a:xfrm>
                        <a:off x="495300" y="1676400"/>
                        <a:ext cx="8915399" cy="4038600"/>
                      </a:xfrm>
                      <a:prstGeom prst="rect">
                        <a:avLst/>
                      </a:prstGeom>
                    </p:spPr>
                  </p:pic>
                </p:oleObj>
              </mc:Fallback>
            </mc:AlternateContent>
          </a:graphicData>
        </a:graphic>
      </p:graphicFrame>
    </p:spTree>
    <p:extLst>
      <p:ext uri="{BB962C8B-B14F-4D97-AF65-F5344CB8AC3E}">
        <p14:creationId xmlns:p14="http://schemas.microsoft.com/office/powerpoint/2010/main" val="723588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rtl="1">
              <a:buClr>
                <a:srgbClr val="C00000"/>
              </a:buClr>
            </a:pPr>
            <a:r>
              <a:rPr lang="ar-SA" sz="4000" dirty="0" smtClean="0">
                <a:solidFill>
                  <a:schemeClr val="tx1"/>
                </a:solidFill>
                <a:cs typeface="Arial" pitchFamily="34" charset="0"/>
              </a:rPr>
              <a:t>المطلوب</a:t>
            </a:r>
            <a:r>
              <a:rPr lang="ar-SA" sz="4000" dirty="0">
                <a:solidFill>
                  <a:schemeClr val="tx1"/>
                </a:solidFill>
                <a:cs typeface="Arial" pitchFamily="34" charset="0"/>
              </a:rPr>
              <a:t>: </a:t>
            </a:r>
            <a:endParaRPr lang="ar-SA" sz="4000" dirty="0" smtClean="0">
              <a:solidFill>
                <a:schemeClr val="tx1"/>
              </a:solidFill>
              <a:cs typeface="Arial" pitchFamily="34" charset="0"/>
            </a:endParaRPr>
          </a:p>
          <a:p>
            <a:pPr marL="0" indent="0" algn="just" rtl="1">
              <a:buClr>
                <a:srgbClr val="C00000"/>
              </a:buClr>
            </a:pPr>
            <a:r>
              <a:rPr lang="ar-SA" sz="4000" dirty="0" smtClean="0">
                <a:solidFill>
                  <a:schemeClr val="tx1"/>
                </a:solidFill>
                <a:cs typeface="Arial" pitchFamily="34" charset="0"/>
              </a:rPr>
              <a:t>باستخدام </a:t>
            </a:r>
            <a:r>
              <a:rPr lang="ar-SA" sz="4000" dirty="0">
                <a:solidFill>
                  <a:schemeClr val="tx1"/>
                </a:solidFill>
                <a:cs typeface="Arial" pitchFamily="34" charset="0"/>
              </a:rPr>
              <a:t>أسلوب شجرة القرار وطريقة صافي القيمة الحالية هل تنصح </a:t>
            </a:r>
            <a:r>
              <a:rPr lang="ar-SA" sz="4000" dirty="0" smtClean="0">
                <a:solidFill>
                  <a:schemeClr val="tx1"/>
                </a:solidFill>
                <a:cs typeface="Arial" pitchFamily="34" charset="0"/>
              </a:rPr>
              <a:t>الشركة </a:t>
            </a:r>
            <a:r>
              <a:rPr lang="ar-SA" sz="4000" dirty="0">
                <a:solidFill>
                  <a:schemeClr val="tx1"/>
                </a:solidFill>
                <a:cs typeface="Arial" pitchFamily="34" charset="0"/>
              </a:rPr>
              <a:t>بالدخول في هذا </a:t>
            </a:r>
            <a:r>
              <a:rPr lang="ar-SA" sz="4000" dirty="0" smtClean="0">
                <a:solidFill>
                  <a:schemeClr val="tx1"/>
                </a:solidFill>
                <a:cs typeface="Arial" pitchFamily="34" charset="0"/>
              </a:rPr>
              <a:t>الاستثمار؟</a:t>
            </a:r>
            <a:endParaRPr lang="ar-SA" sz="4000" dirty="0">
              <a:solidFill>
                <a:schemeClr val="tx1"/>
              </a:solidFill>
              <a:cs typeface="Arial" pitchFamily="34" charset="0"/>
            </a:endParaRPr>
          </a:p>
          <a:p>
            <a:endParaRPr lang="en-US" sz="3600" dirty="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24993560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dirty="0" smtClean="0">
                <a:solidFill>
                  <a:srgbClr val="0000FF"/>
                </a:solidFill>
                <a:cs typeface="PT Bold Heading" panose="02010400000000000000" pitchFamily="2" charset="-78"/>
              </a:rPr>
              <a:t>الحل:</a:t>
            </a:r>
            <a:endParaRPr lang="ar-SA" sz="3200" dirty="0">
              <a:solidFill>
                <a:srgbClr val="0000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algn="just" rtl="1"/>
            <a:r>
              <a:rPr lang="ar-SA" dirty="0" smtClean="0">
                <a:solidFill>
                  <a:schemeClr val="tx1"/>
                </a:solidFill>
              </a:rPr>
              <a:t>تظهر شجرة القرارات على النحو التالي:</a:t>
            </a:r>
          </a:p>
          <a:p>
            <a:pPr algn="just" rtl="1"/>
            <a:r>
              <a:rPr lang="ar-SA" dirty="0" smtClean="0">
                <a:solidFill>
                  <a:schemeClr val="tx1"/>
                </a:solidFill>
              </a:rPr>
              <a:t>حيث تم حساب القيمة الحالية لكلا الخيارين (أ) و(ب)</a:t>
            </a:r>
            <a:endParaRPr lang="ar-SA"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38165941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1724380748"/>
              </p:ext>
            </p:extLst>
          </p:nvPr>
        </p:nvGraphicFramePr>
        <p:xfrm>
          <a:off x="228600" y="914401"/>
          <a:ext cx="9525000" cy="4572000"/>
        </p:xfrm>
        <a:graphic>
          <a:graphicData uri="http://schemas.openxmlformats.org/presentationml/2006/ole">
            <mc:AlternateContent xmlns:mc="http://schemas.openxmlformats.org/markup-compatibility/2006">
              <mc:Choice xmlns:v="urn:schemas-microsoft-com:vml" Requires="v">
                <p:oleObj spid="_x0000_s4106" name="Worksheet" r:id="rId3" imgW="8029611" imgH="2295643" progId="Excel.Sheet.12">
                  <p:embed/>
                </p:oleObj>
              </mc:Choice>
              <mc:Fallback>
                <p:oleObj name="Worksheet" r:id="rId3" imgW="8029611" imgH="2295643" progId="Excel.Sheet.12">
                  <p:embed/>
                  <p:pic>
                    <p:nvPicPr>
                      <p:cNvPr id="0" name=""/>
                      <p:cNvPicPr/>
                      <p:nvPr/>
                    </p:nvPicPr>
                    <p:blipFill>
                      <a:blip r:embed="rId4"/>
                      <a:stretch>
                        <a:fillRect/>
                      </a:stretch>
                    </p:blipFill>
                    <p:spPr>
                      <a:xfrm>
                        <a:off x="228600" y="914401"/>
                        <a:ext cx="9525000" cy="4572000"/>
                      </a:xfrm>
                      <a:prstGeom prst="rect">
                        <a:avLst/>
                      </a:prstGeom>
                    </p:spPr>
                  </p:pic>
                </p:oleObj>
              </mc:Fallback>
            </mc:AlternateContent>
          </a:graphicData>
        </a:graphic>
      </p:graphicFrame>
    </p:spTree>
    <p:extLst>
      <p:ext uri="{BB962C8B-B14F-4D97-AF65-F5344CB8AC3E}">
        <p14:creationId xmlns:p14="http://schemas.microsoft.com/office/powerpoint/2010/main" val="5078561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 rtl="1"/>
            <a:r>
              <a:rPr lang="ar-SA" dirty="0" smtClean="0">
                <a:solidFill>
                  <a:schemeClr val="tx1"/>
                </a:solidFill>
              </a:rPr>
              <a:t>ويتضح من نتائج شجرة القرارات أن الخيار الثاني أفضل للشركة، حيث يحقق صافي قيمة حالية متوقعة بقيمة 22.25 مليون ريال.</a:t>
            </a:r>
            <a:endParaRPr lang="ar-SA"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17141639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2112</TotalTime>
  <Words>692</Words>
  <Application>Microsoft Office PowerPoint</Application>
  <PresentationFormat>A4 Paper (210x297 mm)</PresentationFormat>
  <Paragraphs>114</Paragraphs>
  <Slides>24</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2" baseType="lpstr">
      <vt:lpstr>ae_AlMateen</vt:lpstr>
      <vt:lpstr>Arial</vt:lpstr>
      <vt:lpstr>AYM Wadiy S_U normal.</vt:lpstr>
      <vt:lpstr>Calibri</vt:lpstr>
      <vt:lpstr>Cambria Math</vt:lpstr>
      <vt:lpstr>PT Bold Heading</vt:lpstr>
      <vt:lpstr>فورم لكلية ادارة الاعمال</vt:lpstr>
      <vt:lpstr>Worksheet</vt:lpstr>
      <vt:lpstr>PowerPoint Presentation</vt:lpstr>
      <vt:lpstr>المحاضرة السادسة</vt:lpstr>
      <vt:lpstr>مثال عن استخدام معامل الاختلاف لتقدير معدل الخصم المعدل: </vt:lpstr>
      <vt:lpstr>PowerPoint Presentation</vt:lpstr>
      <vt:lpstr>الحل:</vt:lpstr>
      <vt:lpstr>إيجاد صافي القيمة الحالية للمشروعين (عند معدل خصم 8%)</vt:lpstr>
      <vt:lpstr>تذكير:</vt:lpstr>
      <vt:lpstr>PowerPoint Presentation</vt:lpstr>
      <vt:lpstr>إيجاد صافي القيمة الحالية للمشروعين (باستخدام معدل الخصم المعدل)</vt:lpstr>
      <vt:lpstr>تابع...</vt:lpstr>
      <vt:lpstr>تابع...</vt:lpstr>
      <vt:lpstr>تابع...</vt:lpstr>
      <vt:lpstr>إيجاد صافي القيمة الحالية للمشروعين (عند معدل الخصم المعدل)</vt:lpstr>
      <vt:lpstr>تابع:</vt:lpstr>
      <vt:lpstr>ملاحظات مهمة:</vt:lpstr>
      <vt:lpstr>مقارنة بين طريقتي (معامل معادل التأكد) و(معدل الخصم المعدل):</vt:lpstr>
      <vt:lpstr>ثالثا: شجرة القرار</vt:lpstr>
      <vt:lpstr>مثال عملي (شجرة القرارات)</vt:lpstr>
      <vt:lpstr>التدفقات النقدية المتوقعة للمشروعين (أ) و(ب) حسب الظروف الاقتصادية الممكن حدوثها</vt:lpstr>
      <vt:lpstr>PowerPoint Presentation</vt:lpstr>
      <vt:lpstr>الحل:</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Abdulrahman Aljuqhaiman</dc:creator>
  <cp:lastModifiedBy>studio 5</cp:lastModifiedBy>
  <cp:revision>104</cp:revision>
  <dcterms:created xsi:type="dcterms:W3CDTF">2014-03-09T06:35:28Z</dcterms:created>
  <dcterms:modified xsi:type="dcterms:W3CDTF">2015-10-08T09:20:03Z</dcterms:modified>
</cp:coreProperties>
</file>