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32" r:id="rId2"/>
    <p:sldId id="333" r:id="rId3"/>
    <p:sldId id="391" r:id="rId4"/>
    <p:sldId id="392" r:id="rId5"/>
    <p:sldId id="364" r:id="rId6"/>
    <p:sldId id="334" r:id="rId7"/>
    <p:sldId id="335" r:id="rId8"/>
    <p:sldId id="315" r:id="rId9"/>
    <p:sldId id="363" r:id="rId10"/>
    <p:sldId id="337" r:id="rId11"/>
    <p:sldId id="312" r:id="rId12"/>
    <p:sldId id="366" r:id="rId13"/>
    <p:sldId id="314" r:id="rId14"/>
    <p:sldId id="338" r:id="rId15"/>
    <p:sldId id="313" r:id="rId16"/>
    <p:sldId id="370" r:id="rId17"/>
    <p:sldId id="371" r:id="rId18"/>
    <p:sldId id="372" r:id="rId19"/>
    <p:sldId id="373" r:id="rId20"/>
    <p:sldId id="377" r:id="rId21"/>
    <p:sldId id="317" r:id="rId22"/>
    <p:sldId id="374" r:id="rId23"/>
    <p:sldId id="318" r:id="rId24"/>
    <p:sldId id="375" r:id="rId25"/>
    <p:sldId id="376" r:id="rId26"/>
    <p:sldId id="378" r:id="rId27"/>
    <p:sldId id="367" r:id="rId28"/>
    <p:sldId id="321" r:id="rId29"/>
    <p:sldId id="379" r:id="rId30"/>
    <p:sldId id="380" r:id="rId31"/>
    <p:sldId id="389" r:id="rId32"/>
    <p:sldId id="386" r:id="rId33"/>
    <p:sldId id="390" r:id="rId34"/>
    <p:sldId id="383" r:id="rId35"/>
    <p:sldId id="324" r:id="rId36"/>
    <p:sldId id="394" r:id="rId37"/>
    <p:sldId id="395" r:id="rId38"/>
    <p:sldId id="397" r:id="rId39"/>
    <p:sldId id="325" r:id="rId40"/>
    <p:sldId id="398" r:id="rId41"/>
    <p:sldId id="326" r:id="rId42"/>
    <p:sldId id="327" r:id="rId43"/>
    <p:sldId id="384" r:id="rId44"/>
    <p:sldId id="399" r:id="rId45"/>
    <p:sldId id="331" r:id="rId46"/>
    <p:sldId id="266" r:id="rId4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8000"/>
    <a:srgbClr val="FFFFCC"/>
    <a:srgbClr val="AB1A25"/>
    <a:srgbClr val="FF3300"/>
    <a:srgbClr val="013E36"/>
    <a:srgbClr val="D9791B"/>
    <a:srgbClr val="00263A"/>
    <a:srgbClr val="009900"/>
    <a:srgbClr val="7092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p:scale>
          <a:sx n="60" d="100"/>
          <a:sy n="60" d="100"/>
        </p:scale>
        <p:origin x="1494" y="36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65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BFC64D-63E5-4204-B187-1D9E76FF3327}" type="doc">
      <dgm:prSet loTypeId="urn:microsoft.com/office/officeart/2008/layout/HorizontalMultiLevelHierarchy" loCatId="hierarchy" qsTypeId="urn:microsoft.com/office/officeart/2005/8/quickstyle/simple4" qsCatId="simple" csTypeId="urn:microsoft.com/office/officeart/2005/8/colors/colorful2" csCatId="colorful" phldr="1"/>
      <dgm:spPr/>
      <dgm:t>
        <a:bodyPr/>
        <a:lstStyle/>
        <a:p>
          <a:pPr rtl="1"/>
          <a:endParaRPr lang="ar-SA"/>
        </a:p>
      </dgm:t>
    </dgm:pt>
    <dgm:pt modelId="{EAB256EC-61DE-4727-8ECD-FE62F9D453CD}">
      <dgm:prSet phldrT="[نص]" custT="1"/>
      <dgm:spPr/>
      <dgm:t>
        <a:bodyPr/>
        <a:lstStyle/>
        <a:p>
          <a:pPr rtl="1"/>
          <a:r>
            <a:rPr lang="ar-SA" sz="2400" b="0" smtClean="0">
              <a:solidFill>
                <a:schemeClr val="tx1"/>
              </a:solidFill>
              <a:cs typeface="PT Bold Heading" panose="02010400000000000000" pitchFamily="2" charset="-78"/>
            </a:rPr>
            <a:t>مصادر التمويل قصير الأجل</a:t>
          </a:r>
          <a:endParaRPr lang="ar-SA" sz="2400" b="0" dirty="0">
            <a:solidFill>
              <a:schemeClr val="tx1"/>
            </a:solidFill>
            <a:cs typeface="PT Bold Heading" panose="02010400000000000000" pitchFamily="2" charset="-78"/>
          </a:endParaRPr>
        </a:p>
      </dgm:t>
    </dgm:pt>
    <dgm:pt modelId="{C70F540E-8EB1-4C92-997F-6FED0F3A6341}" type="parTrans" cxnId="{20FCA3A6-A012-4FF6-838E-A5945C1FF697}">
      <dgm:prSet custT="1"/>
      <dgm:spPr/>
      <dgm:t>
        <a:bodyPr/>
        <a:lstStyle/>
        <a:p>
          <a:pPr rtl="1"/>
          <a:endParaRPr lang="ar-SA" sz="700" b="0">
            <a:solidFill>
              <a:schemeClr val="tx1"/>
            </a:solidFill>
            <a:cs typeface="PT Bold Heading" panose="02010400000000000000" pitchFamily="2" charset="-78"/>
          </a:endParaRPr>
        </a:p>
      </dgm:t>
    </dgm:pt>
    <dgm:pt modelId="{21D013F7-24D3-4B42-AE93-F7BF4F1EC6BD}" type="sibTrans" cxnId="{20FCA3A6-A012-4FF6-838E-A5945C1FF697}">
      <dgm:prSet/>
      <dgm:spPr/>
      <dgm:t>
        <a:bodyPr/>
        <a:lstStyle/>
        <a:p>
          <a:pPr rtl="1"/>
          <a:endParaRPr lang="ar-SA" sz="2400" b="0">
            <a:solidFill>
              <a:schemeClr val="tx1"/>
            </a:solidFill>
            <a:cs typeface="PT Bold Heading" panose="02010400000000000000" pitchFamily="2" charset="-78"/>
          </a:endParaRPr>
        </a:p>
      </dgm:t>
    </dgm:pt>
    <dgm:pt modelId="{DF42A6ED-076F-47B6-90F1-7FF4557AE52A}">
      <dgm:prSet custT="1">
        <dgm:style>
          <a:lnRef idx="1">
            <a:schemeClr val="dk1"/>
          </a:lnRef>
          <a:fillRef idx="3">
            <a:schemeClr val="dk1"/>
          </a:fillRef>
          <a:effectRef idx="2">
            <a:schemeClr val="dk1"/>
          </a:effectRef>
          <a:fontRef idx="minor">
            <a:schemeClr val="lt1"/>
          </a:fontRef>
        </dgm:style>
      </dgm:prSet>
      <dgm:spPr/>
      <dgm:t>
        <a:bodyPr/>
        <a:lstStyle/>
        <a:p>
          <a:pPr rtl="1"/>
          <a:r>
            <a:rPr lang="ar-SA" sz="3200" dirty="0" smtClean="0">
              <a:solidFill>
                <a:schemeClr val="bg1"/>
              </a:solidFill>
              <a:cs typeface="PT Bold Heading" panose="02010400000000000000" pitchFamily="2" charset="-78"/>
            </a:rPr>
            <a:t>مصادر تمويل الشركة</a:t>
          </a:r>
          <a:endParaRPr lang="ar-SA" sz="3200" dirty="0">
            <a:solidFill>
              <a:schemeClr val="bg1"/>
            </a:solidFill>
            <a:cs typeface="PT Bold Heading" panose="02010400000000000000" pitchFamily="2" charset="-78"/>
          </a:endParaRPr>
        </a:p>
      </dgm:t>
    </dgm:pt>
    <dgm:pt modelId="{DBDDEC27-DD72-4FFB-B8CE-7418FBA1AA94}" type="parTrans" cxnId="{A967BE3B-439B-4E67-B71D-82DB9924055B}">
      <dgm:prSet/>
      <dgm:spPr/>
      <dgm:t>
        <a:bodyPr/>
        <a:lstStyle/>
        <a:p>
          <a:pPr rtl="1"/>
          <a:endParaRPr lang="ar-SA" sz="2400">
            <a:solidFill>
              <a:schemeClr val="tx1"/>
            </a:solidFill>
            <a:cs typeface="PT Bold Heading" panose="02010400000000000000" pitchFamily="2" charset="-78"/>
          </a:endParaRPr>
        </a:p>
      </dgm:t>
    </dgm:pt>
    <dgm:pt modelId="{52A7E3EA-51A9-4407-82BA-5F21CE551863}" type="sibTrans" cxnId="{A967BE3B-439B-4E67-B71D-82DB9924055B}">
      <dgm:prSet/>
      <dgm:spPr/>
      <dgm:t>
        <a:bodyPr/>
        <a:lstStyle/>
        <a:p>
          <a:pPr rtl="1"/>
          <a:endParaRPr lang="ar-SA" sz="2400">
            <a:solidFill>
              <a:schemeClr val="tx1"/>
            </a:solidFill>
            <a:cs typeface="PT Bold Heading" panose="02010400000000000000" pitchFamily="2" charset="-78"/>
          </a:endParaRPr>
        </a:p>
      </dgm:t>
    </dgm:pt>
    <dgm:pt modelId="{05FF7320-DF55-48DE-BBBA-C2DCE24AC4EA}">
      <dgm:prSet custT="1"/>
      <dgm:spPr/>
      <dgm:t>
        <a:bodyPr/>
        <a:lstStyle/>
        <a:p>
          <a:pPr rtl="1"/>
          <a:r>
            <a:rPr lang="ar-SA" sz="2400" b="0" dirty="0" smtClean="0">
              <a:solidFill>
                <a:schemeClr val="tx1"/>
              </a:solidFill>
              <a:cs typeface="PT Bold Heading" panose="02010400000000000000" pitchFamily="2" charset="-78"/>
            </a:rPr>
            <a:t>مصادر التمويل طويل الأجل</a:t>
          </a:r>
          <a:endParaRPr lang="ar-SA" sz="2400" b="0" dirty="0">
            <a:solidFill>
              <a:schemeClr val="tx1"/>
            </a:solidFill>
            <a:cs typeface="PT Bold Heading" panose="02010400000000000000" pitchFamily="2" charset="-78"/>
          </a:endParaRPr>
        </a:p>
      </dgm:t>
    </dgm:pt>
    <dgm:pt modelId="{9E5D9AE3-AB8C-4853-9052-4B3FC92DABF3}" type="parTrans" cxnId="{35854A19-365A-4084-A7AD-842AFD5F2C03}">
      <dgm:prSet custT="1"/>
      <dgm:spPr/>
      <dgm:t>
        <a:bodyPr/>
        <a:lstStyle/>
        <a:p>
          <a:pPr rtl="1"/>
          <a:endParaRPr lang="ar-SA" sz="700">
            <a:solidFill>
              <a:schemeClr val="tx1"/>
            </a:solidFill>
            <a:cs typeface="PT Bold Heading" panose="02010400000000000000" pitchFamily="2" charset="-78"/>
          </a:endParaRPr>
        </a:p>
      </dgm:t>
    </dgm:pt>
    <dgm:pt modelId="{EDD4740F-59C1-431E-B8A3-0060E70558E1}" type="sibTrans" cxnId="{35854A19-365A-4084-A7AD-842AFD5F2C03}">
      <dgm:prSet/>
      <dgm:spPr/>
      <dgm:t>
        <a:bodyPr/>
        <a:lstStyle/>
        <a:p>
          <a:pPr rtl="1"/>
          <a:endParaRPr lang="ar-SA" sz="2400">
            <a:solidFill>
              <a:schemeClr val="tx1"/>
            </a:solidFill>
            <a:cs typeface="PT Bold Heading" panose="02010400000000000000" pitchFamily="2" charset="-78"/>
          </a:endParaRPr>
        </a:p>
      </dgm:t>
    </dgm:pt>
    <dgm:pt modelId="{18DA72CA-59D6-47B3-B1DB-A8D443F7E908}">
      <dgm:prSet custT="1"/>
      <dgm:spPr/>
      <dgm:t>
        <a:bodyPr/>
        <a:lstStyle/>
        <a:p>
          <a:pPr rtl="1"/>
          <a:r>
            <a:rPr lang="ar-SA" sz="2400" dirty="0" smtClean="0">
              <a:solidFill>
                <a:schemeClr val="tx1"/>
              </a:solidFill>
              <a:cs typeface="PT Bold Heading" panose="02010400000000000000" pitchFamily="2" charset="-78"/>
            </a:rPr>
            <a:t>الاستئجار</a:t>
          </a:r>
          <a:endParaRPr lang="ar-SA" sz="2400" dirty="0">
            <a:solidFill>
              <a:schemeClr val="tx1"/>
            </a:solidFill>
            <a:cs typeface="PT Bold Heading" panose="02010400000000000000" pitchFamily="2" charset="-78"/>
          </a:endParaRPr>
        </a:p>
      </dgm:t>
    </dgm:pt>
    <dgm:pt modelId="{28A6ACF9-D044-4AC8-8EC7-FC0D970516E4}" type="parTrans" cxnId="{E902C09D-61E3-4FE1-9338-3DD6B91E8F1A}">
      <dgm:prSet custT="1"/>
      <dgm:spPr/>
      <dgm:t>
        <a:bodyPr/>
        <a:lstStyle/>
        <a:p>
          <a:pPr rtl="1"/>
          <a:endParaRPr lang="ar-SA" sz="700">
            <a:solidFill>
              <a:schemeClr val="tx1"/>
            </a:solidFill>
            <a:cs typeface="PT Bold Heading" panose="02010400000000000000" pitchFamily="2" charset="-78"/>
          </a:endParaRPr>
        </a:p>
      </dgm:t>
    </dgm:pt>
    <dgm:pt modelId="{F40DED7B-52D7-482D-872A-D56B7E3F60BE}" type="sibTrans" cxnId="{E902C09D-61E3-4FE1-9338-3DD6B91E8F1A}">
      <dgm:prSet/>
      <dgm:spPr/>
      <dgm:t>
        <a:bodyPr/>
        <a:lstStyle/>
        <a:p>
          <a:pPr rtl="1"/>
          <a:endParaRPr lang="ar-SA" sz="2400">
            <a:solidFill>
              <a:schemeClr val="tx1"/>
            </a:solidFill>
            <a:cs typeface="PT Bold Heading" panose="02010400000000000000" pitchFamily="2" charset="-78"/>
          </a:endParaRPr>
        </a:p>
      </dgm:t>
    </dgm:pt>
    <dgm:pt modelId="{A699543D-CDF5-4362-A3B6-317EB5E1B63C}">
      <dgm:prSet custT="1"/>
      <dgm:spPr/>
      <dgm:t>
        <a:bodyPr/>
        <a:lstStyle/>
        <a:p>
          <a:pPr rtl="1"/>
          <a:r>
            <a:rPr lang="ar-SA" sz="2400" dirty="0" smtClean="0">
              <a:solidFill>
                <a:schemeClr val="tx1"/>
              </a:solidFill>
              <a:cs typeface="PT Bold Heading" panose="02010400000000000000" pitchFamily="2" charset="-78"/>
            </a:rPr>
            <a:t>القروض طويلة الأجل</a:t>
          </a:r>
          <a:endParaRPr lang="ar-SA" sz="2400" dirty="0">
            <a:solidFill>
              <a:schemeClr val="tx1"/>
            </a:solidFill>
            <a:cs typeface="PT Bold Heading" panose="02010400000000000000" pitchFamily="2" charset="-78"/>
          </a:endParaRPr>
        </a:p>
      </dgm:t>
    </dgm:pt>
    <dgm:pt modelId="{6A258027-27D0-42F0-B367-8D75AD8457D2}" type="parTrans" cxnId="{9869177E-FD46-456E-9BBA-D3B68676F29D}">
      <dgm:prSet custT="1"/>
      <dgm:spPr/>
      <dgm:t>
        <a:bodyPr/>
        <a:lstStyle/>
        <a:p>
          <a:pPr rtl="1"/>
          <a:endParaRPr lang="ar-SA" sz="700">
            <a:solidFill>
              <a:schemeClr val="tx1"/>
            </a:solidFill>
            <a:cs typeface="PT Bold Heading" panose="02010400000000000000" pitchFamily="2" charset="-78"/>
          </a:endParaRPr>
        </a:p>
      </dgm:t>
    </dgm:pt>
    <dgm:pt modelId="{D6875AB2-0A97-4330-932B-07506B3CFF8E}" type="sibTrans" cxnId="{9869177E-FD46-456E-9BBA-D3B68676F29D}">
      <dgm:prSet/>
      <dgm:spPr/>
      <dgm:t>
        <a:bodyPr/>
        <a:lstStyle/>
        <a:p>
          <a:pPr rtl="1"/>
          <a:endParaRPr lang="ar-SA" sz="2400">
            <a:solidFill>
              <a:schemeClr val="tx1"/>
            </a:solidFill>
            <a:cs typeface="PT Bold Heading" panose="02010400000000000000" pitchFamily="2" charset="-78"/>
          </a:endParaRPr>
        </a:p>
      </dgm:t>
    </dgm:pt>
    <dgm:pt modelId="{918D28CC-073F-4FB4-8AC0-5AD33AD6F875}">
      <dgm:prSet custT="1"/>
      <dgm:spPr/>
      <dgm:t>
        <a:bodyPr/>
        <a:lstStyle/>
        <a:p>
          <a:pPr rtl="1"/>
          <a:r>
            <a:rPr lang="ar-SA" sz="2400" dirty="0" smtClean="0">
              <a:solidFill>
                <a:schemeClr val="tx1"/>
              </a:solidFill>
              <a:cs typeface="PT Bold Heading" panose="02010400000000000000" pitchFamily="2" charset="-78"/>
            </a:rPr>
            <a:t>السندات</a:t>
          </a:r>
          <a:endParaRPr lang="ar-SA" sz="2400" dirty="0">
            <a:solidFill>
              <a:schemeClr val="tx1"/>
            </a:solidFill>
            <a:cs typeface="PT Bold Heading" panose="02010400000000000000" pitchFamily="2" charset="-78"/>
          </a:endParaRPr>
        </a:p>
      </dgm:t>
    </dgm:pt>
    <dgm:pt modelId="{05AB4520-2D61-4B5C-BBE0-BD2CF3350597}" type="parTrans" cxnId="{862DC1ED-17A5-4ED7-A358-100B10E2D300}">
      <dgm:prSet custT="1"/>
      <dgm:spPr/>
      <dgm:t>
        <a:bodyPr/>
        <a:lstStyle/>
        <a:p>
          <a:pPr rtl="1"/>
          <a:endParaRPr lang="ar-SA" sz="700">
            <a:solidFill>
              <a:schemeClr val="tx1"/>
            </a:solidFill>
            <a:cs typeface="PT Bold Heading" panose="02010400000000000000" pitchFamily="2" charset="-78"/>
          </a:endParaRPr>
        </a:p>
      </dgm:t>
    </dgm:pt>
    <dgm:pt modelId="{40BB98C6-F274-46CC-A483-8C5EA8A6AA42}" type="sibTrans" cxnId="{862DC1ED-17A5-4ED7-A358-100B10E2D300}">
      <dgm:prSet/>
      <dgm:spPr/>
      <dgm:t>
        <a:bodyPr/>
        <a:lstStyle/>
        <a:p>
          <a:pPr rtl="1"/>
          <a:endParaRPr lang="ar-SA" sz="2400">
            <a:solidFill>
              <a:schemeClr val="tx1"/>
            </a:solidFill>
            <a:cs typeface="PT Bold Heading" panose="02010400000000000000" pitchFamily="2" charset="-78"/>
          </a:endParaRPr>
        </a:p>
      </dgm:t>
    </dgm:pt>
    <dgm:pt modelId="{7FD0F15E-7445-4E76-B61B-ECF869FAD410}">
      <dgm:prSet custT="1"/>
      <dgm:spPr/>
      <dgm:t>
        <a:bodyPr/>
        <a:lstStyle/>
        <a:p>
          <a:pPr rtl="1"/>
          <a:r>
            <a:rPr lang="ar-SA" sz="2400" smtClean="0">
              <a:solidFill>
                <a:schemeClr val="tx1"/>
              </a:solidFill>
              <a:cs typeface="PT Bold Heading" panose="02010400000000000000" pitchFamily="2" charset="-78"/>
            </a:rPr>
            <a:t>الائتمان التجاري</a:t>
          </a:r>
          <a:endParaRPr lang="ar-SA" sz="2400" dirty="0">
            <a:solidFill>
              <a:schemeClr val="tx1"/>
            </a:solidFill>
            <a:cs typeface="PT Bold Heading" panose="02010400000000000000" pitchFamily="2" charset="-78"/>
          </a:endParaRPr>
        </a:p>
      </dgm:t>
    </dgm:pt>
    <dgm:pt modelId="{28C6CC38-4E33-4BB5-A992-BD4F6A47CA01}" type="parTrans" cxnId="{476BC24F-8CFB-4D4E-81C3-DA61E2E17309}">
      <dgm:prSet custT="1"/>
      <dgm:spPr/>
      <dgm:t>
        <a:bodyPr/>
        <a:lstStyle/>
        <a:p>
          <a:pPr rtl="1"/>
          <a:endParaRPr lang="ar-SA" sz="700">
            <a:solidFill>
              <a:schemeClr val="tx1"/>
            </a:solidFill>
            <a:cs typeface="PT Bold Heading" panose="02010400000000000000" pitchFamily="2" charset="-78"/>
          </a:endParaRPr>
        </a:p>
      </dgm:t>
    </dgm:pt>
    <dgm:pt modelId="{CD411727-A1B6-4EAF-9F8D-BDC9557217EC}" type="sibTrans" cxnId="{476BC24F-8CFB-4D4E-81C3-DA61E2E17309}">
      <dgm:prSet/>
      <dgm:spPr/>
      <dgm:t>
        <a:bodyPr/>
        <a:lstStyle/>
        <a:p>
          <a:pPr rtl="1"/>
          <a:endParaRPr lang="ar-SA" sz="2400">
            <a:solidFill>
              <a:schemeClr val="tx1"/>
            </a:solidFill>
            <a:cs typeface="PT Bold Heading" panose="02010400000000000000" pitchFamily="2" charset="-78"/>
          </a:endParaRPr>
        </a:p>
      </dgm:t>
    </dgm:pt>
    <dgm:pt modelId="{858069A7-0722-40AA-B2D7-DA90DC1B299D}">
      <dgm:prSet custT="1"/>
      <dgm:spPr/>
      <dgm:t>
        <a:bodyPr/>
        <a:lstStyle/>
        <a:p>
          <a:pPr rtl="1"/>
          <a:r>
            <a:rPr lang="ar-SA" sz="2400" smtClean="0">
              <a:solidFill>
                <a:schemeClr val="tx1"/>
              </a:solidFill>
              <a:cs typeface="PT Bold Heading" panose="02010400000000000000" pitchFamily="2" charset="-78"/>
            </a:rPr>
            <a:t>الائتمان المصرفي</a:t>
          </a:r>
          <a:endParaRPr lang="ar-SA" sz="2400" dirty="0">
            <a:solidFill>
              <a:schemeClr val="tx1"/>
            </a:solidFill>
            <a:cs typeface="PT Bold Heading" panose="02010400000000000000" pitchFamily="2" charset="-78"/>
          </a:endParaRPr>
        </a:p>
      </dgm:t>
    </dgm:pt>
    <dgm:pt modelId="{C9247444-43D5-43FB-8AA4-840A8DB3D9B1}" type="parTrans" cxnId="{92B07AE8-C24C-479A-9087-4C27D3841862}">
      <dgm:prSet custT="1"/>
      <dgm:spPr/>
      <dgm:t>
        <a:bodyPr/>
        <a:lstStyle/>
        <a:p>
          <a:pPr rtl="1"/>
          <a:endParaRPr lang="ar-SA" sz="700">
            <a:solidFill>
              <a:schemeClr val="tx1"/>
            </a:solidFill>
            <a:cs typeface="PT Bold Heading" panose="02010400000000000000" pitchFamily="2" charset="-78"/>
          </a:endParaRPr>
        </a:p>
      </dgm:t>
    </dgm:pt>
    <dgm:pt modelId="{2F3B5367-59C4-47A5-9AF9-B825FEAF18B7}" type="sibTrans" cxnId="{92B07AE8-C24C-479A-9087-4C27D3841862}">
      <dgm:prSet/>
      <dgm:spPr/>
      <dgm:t>
        <a:bodyPr/>
        <a:lstStyle/>
        <a:p>
          <a:pPr rtl="1"/>
          <a:endParaRPr lang="ar-SA" sz="2400">
            <a:solidFill>
              <a:schemeClr val="tx1"/>
            </a:solidFill>
            <a:cs typeface="PT Bold Heading" panose="02010400000000000000" pitchFamily="2" charset="-78"/>
          </a:endParaRPr>
        </a:p>
      </dgm:t>
    </dgm:pt>
    <dgm:pt modelId="{1C47F820-833B-4216-B9A4-6E1929D111F4}">
      <dgm:prSet custT="1"/>
      <dgm:spPr/>
      <dgm:t>
        <a:bodyPr/>
        <a:lstStyle/>
        <a:p>
          <a:pPr rtl="1"/>
          <a:r>
            <a:rPr lang="ar-SA" sz="2400" smtClean="0">
              <a:solidFill>
                <a:schemeClr val="tx1"/>
              </a:solidFill>
              <a:cs typeface="PT Bold Heading" panose="02010400000000000000" pitchFamily="2" charset="-78"/>
            </a:rPr>
            <a:t>الأوراق التجارية</a:t>
          </a:r>
          <a:endParaRPr lang="ar-SA" sz="2400" dirty="0">
            <a:solidFill>
              <a:schemeClr val="tx1"/>
            </a:solidFill>
            <a:cs typeface="PT Bold Heading" panose="02010400000000000000" pitchFamily="2" charset="-78"/>
          </a:endParaRPr>
        </a:p>
      </dgm:t>
    </dgm:pt>
    <dgm:pt modelId="{AFEB6FDD-2C1C-479A-93FA-DDC33C8C7169}" type="parTrans" cxnId="{AE860DBC-8719-481F-9D9F-5887255897D1}">
      <dgm:prSet custT="1"/>
      <dgm:spPr/>
      <dgm:t>
        <a:bodyPr/>
        <a:lstStyle/>
        <a:p>
          <a:pPr rtl="1"/>
          <a:endParaRPr lang="ar-SA" sz="700">
            <a:solidFill>
              <a:schemeClr val="tx1"/>
            </a:solidFill>
            <a:cs typeface="PT Bold Heading" panose="02010400000000000000" pitchFamily="2" charset="-78"/>
          </a:endParaRPr>
        </a:p>
      </dgm:t>
    </dgm:pt>
    <dgm:pt modelId="{3336F6E7-4200-4451-9C45-12E1DB79B234}" type="sibTrans" cxnId="{AE860DBC-8719-481F-9D9F-5887255897D1}">
      <dgm:prSet/>
      <dgm:spPr/>
      <dgm:t>
        <a:bodyPr/>
        <a:lstStyle/>
        <a:p>
          <a:pPr rtl="1"/>
          <a:endParaRPr lang="ar-SA" sz="2400">
            <a:solidFill>
              <a:schemeClr val="tx1"/>
            </a:solidFill>
            <a:cs typeface="PT Bold Heading" panose="02010400000000000000" pitchFamily="2" charset="-78"/>
          </a:endParaRPr>
        </a:p>
      </dgm:t>
    </dgm:pt>
    <dgm:pt modelId="{0AA2A9CB-5179-4E56-9DB8-CAD9657E2E7E}">
      <dgm:prSet custT="1"/>
      <dgm:spPr/>
      <dgm:t>
        <a:bodyPr/>
        <a:lstStyle/>
        <a:p>
          <a:pPr rtl="1"/>
          <a:r>
            <a:rPr lang="ar-SA" sz="2400" dirty="0" smtClean="0">
              <a:solidFill>
                <a:schemeClr val="tx1"/>
              </a:solidFill>
              <a:cs typeface="PT Bold Heading" panose="02010400000000000000" pitchFamily="2" charset="-78"/>
            </a:rPr>
            <a:t>مصادر أخرى</a:t>
          </a:r>
          <a:endParaRPr lang="ar-SA" sz="2400" dirty="0">
            <a:solidFill>
              <a:schemeClr val="tx1"/>
            </a:solidFill>
            <a:cs typeface="PT Bold Heading" panose="02010400000000000000" pitchFamily="2" charset="-78"/>
          </a:endParaRPr>
        </a:p>
      </dgm:t>
    </dgm:pt>
    <dgm:pt modelId="{3DC807BF-8FED-4162-A5F4-DE8026977827}" type="parTrans" cxnId="{F660AB28-C004-46A0-A850-24BED77E4B35}">
      <dgm:prSet custT="1"/>
      <dgm:spPr/>
      <dgm:t>
        <a:bodyPr/>
        <a:lstStyle/>
        <a:p>
          <a:pPr rtl="1"/>
          <a:endParaRPr lang="ar-SA" sz="700">
            <a:solidFill>
              <a:schemeClr val="tx1"/>
            </a:solidFill>
            <a:cs typeface="PT Bold Heading" panose="02010400000000000000" pitchFamily="2" charset="-78"/>
          </a:endParaRPr>
        </a:p>
      </dgm:t>
    </dgm:pt>
    <dgm:pt modelId="{4C7ECDDE-4BA0-48C2-9166-B7E49C2686B3}" type="sibTrans" cxnId="{F660AB28-C004-46A0-A850-24BED77E4B35}">
      <dgm:prSet/>
      <dgm:spPr/>
      <dgm:t>
        <a:bodyPr/>
        <a:lstStyle/>
        <a:p>
          <a:pPr rtl="1"/>
          <a:endParaRPr lang="ar-SA" sz="2400">
            <a:solidFill>
              <a:schemeClr val="tx1"/>
            </a:solidFill>
            <a:cs typeface="PT Bold Heading" panose="02010400000000000000" pitchFamily="2" charset="-78"/>
          </a:endParaRPr>
        </a:p>
      </dgm:t>
    </dgm:pt>
    <dgm:pt modelId="{238E63CB-B23D-4743-A218-7970FD9CA5DB}">
      <dgm:prSet custT="1"/>
      <dgm:spPr/>
      <dgm:t>
        <a:bodyPr/>
        <a:lstStyle/>
        <a:p>
          <a:pPr rtl="1"/>
          <a:r>
            <a:rPr lang="ar-SA" sz="2400" dirty="0" smtClean="0">
              <a:solidFill>
                <a:schemeClr val="tx1"/>
              </a:solidFill>
              <a:cs typeface="PT Bold Heading" panose="02010400000000000000" pitchFamily="2" charset="-78"/>
            </a:rPr>
            <a:t>الأرباح المحتجزة</a:t>
          </a:r>
          <a:endParaRPr lang="ar-SA" sz="2400" dirty="0">
            <a:solidFill>
              <a:schemeClr val="tx1"/>
            </a:solidFill>
            <a:cs typeface="PT Bold Heading" panose="02010400000000000000" pitchFamily="2" charset="-78"/>
          </a:endParaRPr>
        </a:p>
      </dgm:t>
    </dgm:pt>
    <dgm:pt modelId="{4D05D97B-2B71-42D2-956C-EADA8D04AB3F}" type="parTrans" cxnId="{66B026E0-D561-4246-8B47-305F61546D44}">
      <dgm:prSet/>
      <dgm:spPr/>
      <dgm:t>
        <a:bodyPr/>
        <a:lstStyle/>
        <a:p>
          <a:endParaRPr lang="en-US"/>
        </a:p>
      </dgm:t>
    </dgm:pt>
    <dgm:pt modelId="{E57CAE1B-2E65-4DA4-A967-853D6B639CA1}" type="sibTrans" cxnId="{66B026E0-D561-4246-8B47-305F61546D44}">
      <dgm:prSet/>
      <dgm:spPr/>
      <dgm:t>
        <a:bodyPr/>
        <a:lstStyle/>
        <a:p>
          <a:endParaRPr lang="en-US"/>
        </a:p>
      </dgm:t>
    </dgm:pt>
    <dgm:pt modelId="{ADC18774-4589-4748-8632-1AAD95D70C4F}">
      <dgm:prSet custT="1"/>
      <dgm:spPr/>
      <dgm:t>
        <a:bodyPr/>
        <a:lstStyle/>
        <a:p>
          <a:pPr rtl="1"/>
          <a:r>
            <a:rPr lang="ar-SA" sz="2400" dirty="0" smtClean="0">
              <a:solidFill>
                <a:schemeClr val="tx1"/>
              </a:solidFill>
              <a:cs typeface="PT Bold Heading" panose="02010400000000000000" pitchFamily="2" charset="-78"/>
            </a:rPr>
            <a:t>الأسهم (الممتازة والعادية)</a:t>
          </a:r>
          <a:endParaRPr lang="ar-SA" sz="2400" dirty="0">
            <a:solidFill>
              <a:schemeClr val="tx1"/>
            </a:solidFill>
            <a:cs typeface="PT Bold Heading" panose="02010400000000000000" pitchFamily="2" charset="-78"/>
          </a:endParaRPr>
        </a:p>
      </dgm:t>
    </dgm:pt>
    <dgm:pt modelId="{739722DE-BE65-4795-8A7F-3620223CED39}" type="parTrans" cxnId="{F4FE43A8-CC1D-40E8-92BC-1668B39DB018}">
      <dgm:prSet/>
      <dgm:spPr/>
      <dgm:t>
        <a:bodyPr/>
        <a:lstStyle/>
        <a:p>
          <a:endParaRPr lang="en-US"/>
        </a:p>
      </dgm:t>
    </dgm:pt>
    <dgm:pt modelId="{D62D1EB4-F502-4C1D-B232-E82CD134CBEB}" type="sibTrans" cxnId="{F4FE43A8-CC1D-40E8-92BC-1668B39DB018}">
      <dgm:prSet/>
      <dgm:spPr/>
      <dgm:t>
        <a:bodyPr/>
        <a:lstStyle/>
        <a:p>
          <a:endParaRPr lang="en-US"/>
        </a:p>
      </dgm:t>
    </dgm:pt>
    <dgm:pt modelId="{A406B4E3-2753-46E4-A7B7-C07BC7B0F6D8}" type="pres">
      <dgm:prSet presAssocID="{68BFC64D-63E5-4204-B187-1D9E76FF3327}" presName="Name0" presStyleCnt="0">
        <dgm:presLayoutVars>
          <dgm:chPref val="1"/>
          <dgm:dir/>
          <dgm:animOne val="branch"/>
          <dgm:animLvl val="lvl"/>
          <dgm:resizeHandles val="exact"/>
        </dgm:presLayoutVars>
      </dgm:prSet>
      <dgm:spPr/>
      <dgm:t>
        <a:bodyPr/>
        <a:lstStyle/>
        <a:p>
          <a:pPr rtl="1"/>
          <a:endParaRPr lang="ar-SA"/>
        </a:p>
      </dgm:t>
    </dgm:pt>
    <dgm:pt modelId="{B96068B3-EB8B-47CD-8867-2F230168E50B}" type="pres">
      <dgm:prSet presAssocID="{DF42A6ED-076F-47B6-90F1-7FF4557AE52A}" presName="root1" presStyleCnt="0"/>
      <dgm:spPr/>
      <dgm:t>
        <a:bodyPr/>
        <a:lstStyle/>
        <a:p>
          <a:pPr rtl="1"/>
          <a:endParaRPr lang="ar-SA"/>
        </a:p>
      </dgm:t>
    </dgm:pt>
    <dgm:pt modelId="{A56FFE14-76AE-4ED7-B03D-3BAD1937F84C}" type="pres">
      <dgm:prSet presAssocID="{DF42A6ED-076F-47B6-90F1-7FF4557AE52A}" presName="LevelOneTextNode" presStyleLbl="node0" presStyleIdx="0" presStyleCnt="1" custScaleX="166574" custScaleY="147397">
        <dgm:presLayoutVars>
          <dgm:chPref val="3"/>
        </dgm:presLayoutVars>
      </dgm:prSet>
      <dgm:spPr/>
      <dgm:t>
        <a:bodyPr/>
        <a:lstStyle/>
        <a:p>
          <a:pPr rtl="1"/>
          <a:endParaRPr lang="ar-SA"/>
        </a:p>
      </dgm:t>
    </dgm:pt>
    <dgm:pt modelId="{20CECDF7-53DF-4855-82A9-7E7C3FFB5215}" type="pres">
      <dgm:prSet presAssocID="{DF42A6ED-076F-47B6-90F1-7FF4557AE52A}" presName="level2hierChild" presStyleCnt="0"/>
      <dgm:spPr/>
      <dgm:t>
        <a:bodyPr/>
        <a:lstStyle/>
        <a:p>
          <a:pPr rtl="1"/>
          <a:endParaRPr lang="ar-SA"/>
        </a:p>
      </dgm:t>
    </dgm:pt>
    <dgm:pt modelId="{CDF13F6C-B382-459E-8A6F-9D1D6DFD5E4B}" type="pres">
      <dgm:prSet presAssocID="{C70F540E-8EB1-4C92-997F-6FED0F3A6341}" presName="conn2-1" presStyleLbl="parChTrans1D2" presStyleIdx="0" presStyleCnt="2"/>
      <dgm:spPr/>
      <dgm:t>
        <a:bodyPr/>
        <a:lstStyle/>
        <a:p>
          <a:pPr rtl="1"/>
          <a:endParaRPr lang="ar-SA"/>
        </a:p>
      </dgm:t>
    </dgm:pt>
    <dgm:pt modelId="{BDA8F263-F1AB-4401-A2DE-DEB01E6BF77A}" type="pres">
      <dgm:prSet presAssocID="{C70F540E-8EB1-4C92-997F-6FED0F3A6341}" presName="connTx" presStyleLbl="parChTrans1D2" presStyleIdx="0" presStyleCnt="2"/>
      <dgm:spPr/>
      <dgm:t>
        <a:bodyPr/>
        <a:lstStyle/>
        <a:p>
          <a:pPr rtl="1"/>
          <a:endParaRPr lang="ar-SA"/>
        </a:p>
      </dgm:t>
    </dgm:pt>
    <dgm:pt modelId="{AE4EA237-DB96-4DDB-AB55-74501F59A51D}" type="pres">
      <dgm:prSet presAssocID="{EAB256EC-61DE-4727-8ECD-FE62F9D453CD}" presName="root2" presStyleCnt="0"/>
      <dgm:spPr/>
      <dgm:t>
        <a:bodyPr/>
        <a:lstStyle/>
        <a:p>
          <a:pPr rtl="1"/>
          <a:endParaRPr lang="ar-SA"/>
        </a:p>
      </dgm:t>
    </dgm:pt>
    <dgm:pt modelId="{4B600C5B-BBEC-400B-BE79-9EA99A350B9D}" type="pres">
      <dgm:prSet presAssocID="{EAB256EC-61DE-4727-8ECD-FE62F9D453CD}" presName="LevelTwoTextNode" presStyleLbl="node2" presStyleIdx="0" presStyleCnt="2" custScaleX="258384" custScaleY="147216">
        <dgm:presLayoutVars>
          <dgm:chPref val="3"/>
        </dgm:presLayoutVars>
      </dgm:prSet>
      <dgm:spPr/>
      <dgm:t>
        <a:bodyPr/>
        <a:lstStyle/>
        <a:p>
          <a:pPr rtl="1"/>
          <a:endParaRPr lang="ar-SA"/>
        </a:p>
      </dgm:t>
    </dgm:pt>
    <dgm:pt modelId="{87FDCE95-509E-4B0A-B464-C0010C3B74B7}" type="pres">
      <dgm:prSet presAssocID="{EAB256EC-61DE-4727-8ECD-FE62F9D453CD}" presName="level3hierChild" presStyleCnt="0"/>
      <dgm:spPr/>
      <dgm:t>
        <a:bodyPr/>
        <a:lstStyle/>
        <a:p>
          <a:pPr rtl="1"/>
          <a:endParaRPr lang="ar-SA"/>
        </a:p>
      </dgm:t>
    </dgm:pt>
    <dgm:pt modelId="{8BABED50-B8EC-40C0-99F7-1B6A47C6BEFB}" type="pres">
      <dgm:prSet presAssocID="{28C6CC38-4E33-4BB5-A992-BD4F6A47CA01}" presName="conn2-1" presStyleLbl="parChTrans1D3" presStyleIdx="0" presStyleCnt="9"/>
      <dgm:spPr/>
      <dgm:t>
        <a:bodyPr/>
        <a:lstStyle/>
        <a:p>
          <a:pPr rtl="1"/>
          <a:endParaRPr lang="ar-SA"/>
        </a:p>
      </dgm:t>
    </dgm:pt>
    <dgm:pt modelId="{AF867236-8FD4-4F06-8AE3-D509CF208CBF}" type="pres">
      <dgm:prSet presAssocID="{28C6CC38-4E33-4BB5-A992-BD4F6A47CA01}" presName="connTx" presStyleLbl="parChTrans1D3" presStyleIdx="0" presStyleCnt="9"/>
      <dgm:spPr/>
      <dgm:t>
        <a:bodyPr/>
        <a:lstStyle/>
        <a:p>
          <a:pPr rtl="1"/>
          <a:endParaRPr lang="ar-SA"/>
        </a:p>
      </dgm:t>
    </dgm:pt>
    <dgm:pt modelId="{B32721D5-5919-48B3-80EF-BDA29A2225CE}" type="pres">
      <dgm:prSet presAssocID="{7FD0F15E-7445-4E76-B61B-ECF869FAD410}" presName="root2" presStyleCnt="0"/>
      <dgm:spPr/>
      <dgm:t>
        <a:bodyPr/>
        <a:lstStyle/>
        <a:p>
          <a:pPr rtl="1"/>
          <a:endParaRPr lang="ar-SA"/>
        </a:p>
      </dgm:t>
    </dgm:pt>
    <dgm:pt modelId="{9F77739D-005E-464B-BF3A-9C84C8B27DB3}" type="pres">
      <dgm:prSet presAssocID="{7FD0F15E-7445-4E76-B61B-ECF869FAD410}" presName="LevelTwoTextNode" presStyleLbl="node3" presStyleIdx="0" presStyleCnt="9" custScaleX="211676">
        <dgm:presLayoutVars>
          <dgm:chPref val="3"/>
        </dgm:presLayoutVars>
      </dgm:prSet>
      <dgm:spPr/>
      <dgm:t>
        <a:bodyPr/>
        <a:lstStyle/>
        <a:p>
          <a:pPr rtl="1"/>
          <a:endParaRPr lang="ar-SA"/>
        </a:p>
      </dgm:t>
    </dgm:pt>
    <dgm:pt modelId="{508A623C-C95A-4032-8262-07D4A8F2CE1D}" type="pres">
      <dgm:prSet presAssocID="{7FD0F15E-7445-4E76-B61B-ECF869FAD410}" presName="level3hierChild" presStyleCnt="0"/>
      <dgm:spPr/>
      <dgm:t>
        <a:bodyPr/>
        <a:lstStyle/>
        <a:p>
          <a:pPr rtl="1"/>
          <a:endParaRPr lang="ar-SA"/>
        </a:p>
      </dgm:t>
    </dgm:pt>
    <dgm:pt modelId="{3B9F04BB-242E-4B8F-9147-48501AF9424E}" type="pres">
      <dgm:prSet presAssocID="{C9247444-43D5-43FB-8AA4-840A8DB3D9B1}" presName="conn2-1" presStyleLbl="parChTrans1D3" presStyleIdx="1" presStyleCnt="9"/>
      <dgm:spPr/>
      <dgm:t>
        <a:bodyPr/>
        <a:lstStyle/>
        <a:p>
          <a:pPr rtl="1"/>
          <a:endParaRPr lang="ar-SA"/>
        </a:p>
      </dgm:t>
    </dgm:pt>
    <dgm:pt modelId="{76F361AF-7D3E-4859-8449-DB43EEFB6C67}" type="pres">
      <dgm:prSet presAssocID="{C9247444-43D5-43FB-8AA4-840A8DB3D9B1}" presName="connTx" presStyleLbl="parChTrans1D3" presStyleIdx="1" presStyleCnt="9"/>
      <dgm:spPr/>
      <dgm:t>
        <a:bodyPr/>
        <a:lstStyle/>
        <a:p>
          <a:pPr rtl="1"/>
          <a:endParaRPr lang="ar-SA"/>
        </a:p>
      </dgm:t>
    </dgm:pt>
    <dgm:pt modelId="{076DA8B2-EC8A-4679-8C5B-09EA56E4B43A}" type="pres">
      <dgm:prSet presAssocID="{858069A7-0722-40AA-B2D7-DA90DC1B299D}" presName="root2" presStyleCnt="0"/>
      <dgm:spPr/>
      <dgm:t>
        <a:bodyPr/>
        <a:lstStyle/>
        <a:p>
          <a:pPr rtl="1"/>
          <a:endParaRPr lang="ar-SA"/>
        </a:p>
      </dgm:t>
    </dgm:pt>
    <dgm:pt modelId="{0DDC0FDE-F3BD-4457-AED0-0B6133419BBD}" type="pres">
      <dgm:prSet presAssocID="{858069A7-0722-40AA-B2D7-DA90DC1B299D}" presName="LevelTwoTextNode" presStyleLbl="node3" presStyleIdx="1" presStyleCnt="9" custScaleX="211676">
        <dgm:presLayoutVars>
          <dgm:chPref val="3"/>
        </dgm:presLayoutVars>
      </dgm:prSet>
      <dgm:spPr/>
      <dgm:t>
        <a:bodyPr/>
        <a:lstStyle/>
        <a:p>
          <a:pPr rtl="1"/>
          <a:endParaRPr lang="ar-SA"/>
        </a:p>
      </dgm:t>
    </dgm:pt>
    <dgm:pt modelId="{6AB1B826-D4E4-4C60-8C84-FFD044BA2888}" type="pres">
      <dgm:prSet presAssocID="{858069A7-0722-40AA-B2D7-DA90DC1B299D}" presName="level3hierChild" presStyleCnt="0"/>
      <dgm:spPr/>
      <dgm:t>
        <a:bodyPr/>
        <a:lstStyle/>
        <a:p>
          <a:pPr rtl="1"/>
          <a:endParaRPr lang="ar-SA"/>
        </a:p>
      </dgm:t>
    </dgm:pt>
    <dgm:pt modelId="{FA181DE4-962F-44FE-819F-08093E057EF9}" type="pres">
      <dgm:prSet presAssocID="{AFEB6FDD-2C1C-479A-93FA-DDC33C8C7169}" presName="conn2-1" presStyleLbl="parChTrans1D3" presStyleIdx="2" presStyleCnt="9"/>
      <dgm:spPr/>
      <dgm:t>
        <a:bodyPr/>
        <a:lstStyle/>
        <a:p>
          <a:pPr rtl="1"/>
          <a:endParaRPr lang="ar-SA"/>
        </a:p>
      </dgm:t>
    </dgm:pt>
    <dgm:pt modelId="{071D9F83-572B-4D85-BD4C-B65415703C39}" type="pres">
      <dgm:prSet presAssocID="{AFEB6FDD-2C1C-479A-93FA-DDC33C8C7169}" presName="connTx" presStyleLbl="parChTrans1D3" presStyleIdx="2" presStyleCnt="9"/>
      <dgm:spPr/>
      <dgm:t>
        <a:bodyPr/>
        <a:lstStyle/>
        <a:p>
          <a:pPr rtl="1"/>
          <a:endParaRPr lang="ar-SA"/>
        </a:p>
      </dgm:t>
    </dgm:pt>
    <dgm:pt modelId="{863E8930-20B4-4A03-860F-E7E9D68D3E1F}" type="pres">
      <dgm:prSet presAssocID="{1C47F820-833B-4216-B9A4-6E1929D111F4}" presName="root2" presStyleCnt="0"/>
      <dgm:spPr/>
      <dgm:t>
        <a:bodyPr/>
        <a:lstStyle/>
        <a:p>
          <a:pPr rtl="1"/>
          <a:endParaRPr lang="ar-SA"/>
        </a:p>
      </dgm:t>
    </dgm:pt>
    <dgm:pt modelId="{322A7A68-6AB9-4046-A50F-F9BD3F9A6D5A}" type="pres">
      <dgm:prSet presAssocID="{1C47F820-833B-4216-B9A4-6E1929D111F4}" presName="LevelTwoTextNode" presStyleLbl="node3" presStyleIdx="2" presStyleCnt="9" custScaleX="211676">
        <dgm:presLayoutVars>
          <dgm:chPref val="3"/>
        </dgm:presLayoutVars>
      </dgm:prSet>
      <dgm:spPr/>
      <dgm:t>
        <a:bodyPr/>
        <a:lstStyle/>
        <a:p>
          <a:pPr rtl="1"/>
          <a:endParaRPr lang="ar-SA"/>
        </a:p>
      </dgm:t>
    </dgm:pt>
    <dgm:pt modelId="{EA9A8621-FC9C-40E5-A384-DAEF2A0C3A81}" type="pres">
      <dgm:prSet presAssocID="{1C47F820-833B-4216-B9A4-6E1929D111F4}" presName="level3hierChild" presStyleCnt="0"/>
      <dgm:spPr/>
      <dgm:t>
        <a:bodyPr/>
        <a:lstStyle/>
        <a:p>
          <a:pPr rtl="1"/>
          <a:endParaRPr lang="ar-SA"/>
        </a:p>
      </dgm:t>
    </dgm:pt>
    <dgm:pt modelId="{2F371679-0BFB-4825-B8C1-87B26A1AF244}" type="pres">
      <dgm:prSet presAssocID="{3DC807BF-8FED-4162-A5F4-DE8026977827}" presName="conn2-1" presStyleLbl="parChTrans1D3" presStyleIdx="3" presStyleCnt="9"/>
      <dgm:spPr/>
      <dgm:t>
        <a:bodyPr/>
        <a:lstStyle/>
        <a:p>
          <a:pPr rtl="1"/>
          <a:endParaRPr lang="ar-SA"/>
        </a:p>
      </dgm:t>
    </dgm:pt>
    <dgm:pt modelId="{2BFAF5FC-36FE-4D17-BA9D-A2CDD727851D}" type="pres">
      <dgm:prSet presAssocID="{3DC807BF-8FED-4162-A5F4-DE8026977827}" presName="connTx" presStyleLbl="parChTrans1D3" presStyleIdx="3" presStyleCnt="9"/>
      <dgm:spPr/>
      <dgm:t>
        <a:bodyPr/>
        <a:lstStyle/>
        <a:p>
          <a:pPr rtl="1"/>
          <a:endParaRPr lang="ar-SA"/>
        </a:p>
      </dgm:t>
    </dgm:pt>
    <dgm:pt modelId="{714211FD-E390-4685-9152-CBA7598D169C}" type="pres">
      <dgm:prSet presAssocID="{0AA2A9CB-5179-4E56-9DB8-CAD9657E2E7E}" presName="root2" presStyleCnt="0"/>
      <dgm:spPr/>
      <dgm:t>
        <a:bodyPr/>
        <a:lstStyle/>
        <a:p>
          <a:pPr rtl="1"/>
          <a:endParaRPr lang="ar-SA"/>
        </a:p>
      </dgm:t>
    </dgm:pt>
    <dgm:pt modelId="{DB9BD244-37E0-4492-9E89-DCC9371FB021}" type="pres">
      <dgm:prSet presAssocID="{0AA2A9CB-5179-4E56-9DB8-CAD9657E2E7E}" presName="LevelTwoTextNode" presStyleLbl="node3" presStyleIdx="3" presStyleCnt="9" custScaleX="211676">
        <dgm:presLayoutVars>
          <dgm:chPref val="3"/>
        </dgm:presLayoutVars>
      </dgm:prSet>
      <dgm:spPr/>
      <dgm:t>
        <a:bodyPr/>
        <a:lstStyle/>
        <a:p>
          <a:pPr rtl="1"/>
          <a:endParaRPr lang="ar-SA"/>
        </a:p>
      </dgm:t>
    </dgm:pt>
    <dgm:pt modelId="{DC780B05-BA48-4A8A-A1D4-F101CED35B25}" type="pres">
      <dgm:prSet presAssocID="{0AA2A9CB-5179-4E56-9DB8-CAD9657E2E7E}" presName="level3hierChild" presStyleCnt="0"/>
      <dgm:spPr/>
      <dgm:t>
        <a:bodyPr/>
        <a:lstStyle/>
        <a:p>
          <a:pPr rtl="1"/>
          <a:endParaRPr lang="ar-SA"/>
        </a:p>
      </dgm:t>
    </dgm:pt>
    <dgm:pt modelId="{8C5286FA-C9B6-4DD9-B4A9-030EC5994789}" type="pres">
      <dgm:prSet presAssocID="{9E5D9AE3-AB8C-4853-9052-4B3FC92DABF3}" presName="conn2-1" presStyleLbl="parChTrans1D2" presStyleIdx="1" presStyleCnt="2"/>
      <dgm:spPr/>
      <dgm:t>
        <a:bodyPr/>
        <a:lstStyle/>
        <a:p>
          <a:pPr rtl="1"/>
          <a:endParaRPr lang="ar-SA"/>
        </a:p>
      </dgm:t>
    </dgm:pt>
    <dgm:pt modelId="{2BB55535-6AB3-495A-A429-26C3B7CCD5A0}" type="pres">
      <dgm:prSet presAssocID="{9E5D9AE3-AB8C-4853-9052-4B3FC92DABF3}" presName="connTx" presStyleLbl="parChTrans1D2" presStyleIdx="1" presStyleCnt="2"/>
      <dgm:spPr/>
      <dgm:t>
        <a:bodyPr/>
        <a:lstStyle/>
        <a:p>
          <a:pPr rtl="1"/>
          <a:endParaRPr lang="ar-SA"/>
        </a:p>
      </dgm:t>
    </dgm:pt>
    <dgm:pt modelId="{C76C4BC5-5803-4CB3-8FE5-7B2DA6ECD9F1}" type="pres">
      <dgm:prSet presAssocID="{05FF7320-DF55-48DE-BBBA-C2DCE24AC4EA}" presName="root2" presStyleCnt="0"/>
      <dgm:spPr/>
      <dgm:t>
        <a:bodyPr/>
        <a:lstStyle/>
        <a:p>
          <a:pPr rtl="1"/>
          <a:endParaRPr lang="ar-SA"/>
        </a:p>
      </dgm:t>
    </dgm:pt>
    <dgm:pt modelId="{B0F31145-0B81-47C0-9B41-50963DF42276}" type="pres">
      <dgm:prSet presAssocID="{05FF7320-DF55-48DE-BBBA-C2DCE24AC4EA}" presName="LevelTwoTextNode" presStyleLbl="node2" presStyleIdx="1" presStyleCnt="2" custScaleX="258384" custScaleY="147216">
        <dgm:presLayoutVars>
          <dgm:chPref val="3"/>
        </dgm:presLayoutVars>
      </dgm:prSet>
      <dgm:spPr/>
      <dgm:t>
        <a:bodyPr/>
        <a:lstStyle/>
        <a:p>
          <a:pPr rtl="1"/>
          <a:endParaRPr lang="ar-SA"/>
        </a:p>
      </dgm:t>
    </dgm:pt>
    <dgm:pt modelId="{A2D2BF62-DB5A-4371-B770-BE37EE6B01F3}" type="pres">
      <dgm:prSet presAssocID="{05FF7320-DF55-48DE-BBBA-C2DCE24AC4EA}" presName="level3hierChild" presStyleCnt="0"/>
      <dgm:spPr/>
      <dgm:t>
        <a:bodyPr/>
        <a:lstStyle/>
        <a:p>
          <a:pPr rtl="1"/>
          <a:endParaRPr lang="ar-SA"/>
        </a:p>
      </dgm:t>
    </dgm:pt>
    <dgm:pt modelId="{C73C8792-DA68-45AA-AC61-35378D7C64DD}" type="pres">
      <dgm:prSet presAssocID="{28A6ACF9-D044-4AC8-8EC7-FC0D970516E4}" presName="conn2-1" presStyleLbl="parChTrans1D3" presStyleIdx="4" presStyleCnt="9"/>
      <dgm:spPr/>
      <dgm:t>
        <a:bodyPr/>
        <a:lstStyle/>
        <a:p>
          <a:pPr rtl="1"/>
          <a:endParaRPr lang="ar-SA"/>
        </a:p>
      </dgm:t>
    </dgm:pt>
    <dgm:pt modelId="{203362D3-5D23-4E7F-B571-55977B211D8E}" type="pres">
      <dgm:prSet presAssocID="{28A6ACF9-D044-4AC8-8EC7-FC0D970516E4}" presName="connTx" presStyleLbl="parChTrans1D3" presStyleIdx="4" presStyleCnt="9"/>
      <dgm:spPr/>
      <dgm:t>
        <a:bodyPr/>
        <a:lstStyle/>
        <a:p>
          <a:pPr rtl="1"/>
          <a:endParaRPr lang="ar-SA"/>
        </a:p>
      </dgm:t>
    </dgm:pt>
    <dgm:pt modelId="{1ABB7734-FF3F-4D85-9FC2-539156C124AB}" type="pres">
      <dgm:prSet presAssocID="{18DA72CA-59D6-47B3-B1DB-A8D443F7E908}" presName="root2" presStyleCnt="0"/>
      <dgm:spPr/>
      <dgm:t>
        <a:bodyPr/>
        <a:lstStyle/>
        <a:p>
          <a:pPr rtl="1"/>
          <a:endParaRPr lang="ar-SA"/>
        </a:p>
      </dgm:t>
    </dgm:pt>
    <dgm:pt modelId="{F9BDB1F5-C594-4A76-ADC2-6794063C4EB1}" type="pres">
      <dgm:prSet presAssocID="{18DA72CA-59D6-47B3-B1DB-A8D443F7E908}" presName="LevelTwoTextNode" presStyleLbl="node3" presStyleIdx="4" presStyleCnt="9" custScaleX="211676">
        <dgm:presLayoutVars>
          <dgm:chPref val="3"/>
        </dgm:presLayoutVars>
      </dgm:prSet>
      <dgm:spPr/>
      <dgm:t>
        <a:bodyPr/>
        <a:lstStyle/>
        <a:p>
          <a:pPr rtl="1"/>
          <a:endParaRPr lang="ar-SA"/>
        </a:p>
      </dgm:t>
    </dgm:pt>
    <dgm:pt modelId="{40EC80F5-B695-40BC-8B88-FEC805E1FDBA}" type="pres">
      <dgm:prSet presAssocID="{18DA72CA-59D6-47B3-B1DB-A8D443F7E908}" presName="level3hierChild" presStyleCnt="0"/>
      <dgm:spPr/>
      <dgm:t>
        <a:bodyPr/>
        <a:lstStyle/>
        <a:p>
          <a:pPr rtl="1"/>
          <a:endParaRPr lang="ar-SA"/>
        </a:p>
      </dgm:t>
    </dgm:pt>
    <dgm:pt modelId="{C764D2D6-5DFF-44BE-B6F7-0E1C511CE340}" type="pres">
      <dgm:prSet presAssocID="{6A258027-27D0-42F0-B367-8D75AD8457D2}" presName="conn2-1" presStyleLbl="parChTrans1D3" presStyleIdx="5" presStyleCnt="9"/>
      <dgm:spPr/>
      <dgm:t>
        <a:bodyPr/>
        <a:lstStyle/>
        <a:p>
          <a:pPr rtl="1"/>
          <a:endParaRPr lang="ar-SA"/>
        </a:p>
      </dgm:t>
    </dgm:pt>
    <dgm:pt modelId="{A8949884-B3CF-48D7-AF41-978346FB8DD5}" type="pres">
      <dgm:prSet presAssocID="{6A258027-27D0-42F0-B367-8D75AD8457D2}" presName="connTx" presStyleLbl="parChTrans1D3" presStyleIdx="5" presStyleCnt="9"/>
      <dgm:spPr/>
      <dgm:t>
        <a:bodyPr/>
        <a:lstStyle/>
        <a:p>
          <a:pPr rtl="1"/>
          <a:endParaRPr lang="ar-SA"/>
        </a:p>
      </dgm:t>
    </dgm:pt>
    <dgm:pt modelId="{5092682B-FE4B-492C-B4F6-32F969B6B4D1}" type="pres">
      <dgm:prSet presAssocID="{A699543D-CDF5-4362-A3B6-317EB5E1B63C}" presName="root2" presStyleCnt="0"/>
      <dgm:spPr/>
      <dgm:t>
        <a:bodyPr/>
        <a:lstStyle/>
        <a:p>
          <a:pPr rtl="1"/>
          <a:endParaRPr lang="ar-SA"/>
        </a:p>
      </dgm:t>
    </dgm:pt>
    <dgm:pt modelId="{D7AC8040-21EB-49A4-8AD8-DC7AD2C33F02}" type="pres">
      <dgm:prSet presAssocID="{A699543D-CDF5-4362-A3B6-317EB5E1B63C}" presName="LevelTwoTextNode" presStyleLbl="node3" presStyleIdx="5" presStyleCnt="9" custScaleX="211676">
        <dgm:presLayoutVars>
          <dgm:chPref val="3"/>
        </dgm:presLayoutVars>
      </dgm:prSet>
      <dgm:spPr/>
      <dgm:t>
        <a:bodyPr/>
        <a:lstStyle/>
        <a:p>
          <a:pPr rtl="1"/>
          <a:endParaRPr lang="ar-SA"/>
        </a:p>
      </dgm:t>
    </dgm:pt>
    <dgm:pt modelId="{66461D61-000E-41E6-BD9E-C72C282F5212}" type="pres">
      <dgm:prSet presAssocID="{A699543D-CDF5-4362-A3B6-317EB5E1B63C}" presName="level3hierChild" presStyleCnt="0"/>
      <dgm:spPr/>
      <dgm:t>
        <a:bodyPr/>
        <a:lstStyle/>
        <a:p>
          <a:pPr rtl="1"/>
          <a:endParaRPr lang="ar-SA"/>
        </a:p>
      </dgm:t>
    </dgm:pt>
    <dgm:pt modelId="{C369FECF-F5C7-468C-AC9B-A2BFC2A5CA6B}" type="pres">
      <dgm:prSet presAssocID="{05AB4520-2D61-4B5C-BBE0-BD2CF3350597}" presName="conn2-1" presStyleLbl="parChTrans1D3" presStyleIdx="6" presStyleCnt="9"/>
      <dgm:spPr/>
      <dgm:t>
        <a:bodyPr/>
        <a:lstStyle/>
        <a:p>
          <a:pPr rtl="1"/>
          <a:endParaRPr lang="ar-SA"/>
        </a:p>
      </dgm:t>
    </dgm:pt>
    <dgm:pt modelId="{4707485E-0752-49AE-9C36-55F24C36AC57}" type="pres">
      <dgm:prSet presAssocID="{05AB4520-2D61-4B5C-BBE0-BD2CF3350597}" presName="connTx" presStyleLbl="parChTrans1D3" presStyleIdx="6" presStyleCnt="9"/>
      <dgm:spPr/>
      <dgm:t>
        <a:bodyPr/>
        <a:lstStyle/>
        <a:p>
          <a:pPr rtl="1"/>
          <a:endParaRPr lang="ar-SA"/>
        </a:p>
      </dgm:t>
    </dgm:pt>
    <dgm:pt modelId="{1EE99B01-F995-4611-A442-08CCB65C5603}" type="pres">
      <dgm:prSet presAssocID="{918D28CC-073F-4FB4-8AC0-5AD33AD6F875}" presName="root2" presStyleCnt="0"/>
      <dgm:spPr/>
      <dgm:t>
        <a:bodyPr/>
        <a:lstStyle/>
        <a:p>
          <a:pPr rtl="1"/>
          <a:endParaRPr lang="ar-SA"/>
        </a:p>
      </dgm:t>
    </dgm:pt>
    <dgm:pt modelId="{57996129-7066-4C9B-814B-A5F494322C87}" type="pres">
      <dgm:prSet presAssocID="{918D28CC-073F-4FB4-8AC0-5AD33AD6F875}" presName="LevelTwoTextNode" presStyleLbl="node3" presStyleIdx="6" presStyleCnt="9" custScaleX="211676">
        <dgm:presLayoutVars>
          <dgm:chPref val="3"/>
        </dgm:presLayoutVars>
      </dgm:prSet>
      <dgm:spPr/>
      <dgm:t>
        <a:bodyPr/>
        <a:lstStyle/>
        <a:p>
          <a:pPr rtl="1"/>
          <a:endParaRPr lang="ar-SA"/>
        </a:p>
      </dgm:t>
    </dgm:pt>
    <dgm:pt modelId="{96EC1162-47E5-47D5-8CB7-53BA4C01FCA6}" type="pres">
      <dgm:prSet presAssocID="{918D28CC-073F-4FB4-8AC0-5AD33AD6F875}" presName="level3hierChild" presStyleCnt="0"/>
      <dgm:spPr/>
      <dgm:t>
        <a:bodyPr/>
        <a:lstStyle/>
        <a:p>
          <a:pPr rtl="1"/>
          <a:endParaRPr lang="ar-SA"/>
        </a:p>
      </dgm:t>
    </dgm:pt>
    <dgm:pt modelId="{6D2B33AA-9825-4968-A345-D1A4A76F5C95}" type="pres">
      <dgm:prSet presAssocID="{739722DE-BE65-4795-8A7F-3620223CED39}" presName="conn2-1" presStyleLbl="parChTrans1D3" presStyleIdx="7" presStyleCnt="9"/>
      <dgm:spPr/>
      <dgm:t>
        <a:bodyPr/>
        <a:lstStyle/>
        <a:p>
          <a:pPr rtl="1"/>
          <a:endParaRPr lang="ar-SA"/>
        </a:p>
      </dgm:t>
    </dgm:pt>
    <dgm:pt modelId="{3DA7A35A-177F-400B-ABA4-9465F69B5D60}" type="pres">
      <dgm:prSet presAssocID="{739722DE-BE65-4795-8A7F-3620223CED39}" presName="connTx" presStyleLbl="parChTrans1D3" presStyleIdx="7" presStyleCnt="9"/>
      <dgm:spPr/>
      <dgm:t>
        <a:bodyPr/>
        <a:lstStyle/>
        <a:p>
          <a:pPr rtl="1"/>
          <a:endParaRPr lang="ar-SA"/>
        </a:p>
      </dgm:t>
    </dgm:pt>
    <dgm:pt modelId="{193E6C3D-2882-4990-93ED-50B3BA80B1D3}" type="pres">
      <dgm:prSet presAssocID="{ADC18774-4589-4748-8632-1AAD95D70C4F}" presName="root2" presStyleCnt="0"/>
      <dgm:spPr/>
    </dgm:pt>
    <dgm:pt modelId="{274A9F6D-7ECF-42EC-A8ED-72DFBD691C40}" type="pres">
      <dgm:prSet presAssocID="{ADC18774-4589-4748-8632-1AAD95D70C4F}" presName="LevelTwoTextNode" presStyleLbl="node3" presStyleIdx="7" presStyleCnt="9" custScaleX="211676">
        <dgm:presLayoutVars>
          <dgm:chPref val="3"/>
        </dgm:presLayoutVars>
      </dgm:prSet>
      <dgm:spPr/>
      <dgm:t>
        <a:bodyPr/>
        <a:lstStyle/>
        <a:p>
          <a:endParaRPr lang="en-US"/>
        </a:p>
      </dgm:t>
    </dgm:pt>
    <dgm:pt modelId="{D8426BFF-C6AD-4B27-85A5-4AFF897A8E9A}" type="pres">
      <dgm:prSet presAssocID="{ADC18774-4589-4748-8632-1AAD95D70C4F}" presName="level3hierChild" presStyleCnt="0"/>
      <dgm:spPr/>
    </dgm:pt>
    <dgm:pt modelId="{24AE98A9-5713-4DC4-A875-23A439891CCE}" type="pres">
      <dgm:prSet presAssocID="{4D05D97B-2B71-42D2-956C-EADA8D04AB3F}" presName="conn2-1" presStyleLbl="parChTrans1D3" presStyleIdx="8" presStyleCnt="9"/>
      <dgm:spPr/>
      <dgm:t>
        <a:bodyPr/>
        <a:lstStyle/>
        <a:p>
          <a:pPr rtl="1"/>
          <a:endParaRPr lang="ar-SA"/>
        </a:p>
      </dgm:t>
    </dgm:pt>
    <dgm:pt modelId="{999CD234-F0D1-4A05-B334-CF806232A1F5}" type="pres">
      <dgm:prSet presAssocID="{4D05D97B-2B71-42D2-956C-EADA8D04AB3F}" presName="connTx" presStyleLbl="parChTrans1D3" presStyleIdx="8" presStyleCnt="9"/>
      <dgm:spPr/>
      <dgm:t>
        <a:bodyPr/>
        <a:lstStyle/>
        <a:p>
          <a:pPr rtl="1"/>
          <a:endParaRPr lang="ar-SA"/>
        </a:p>
      </dgm:t>
    </dgm:pt>
    <dgm:pt modelId="{F37781DD-76E7-484C-AA4A-664FA2B6C0BE}" type="pres">
      <dgm:prSet presAssocID="{238E63CB-B23D-4743-A218-7970FD9CA5DB}" presName="root2" presStyleCnt="0"/>
      <dgm:spPr/>
    </dgm:pt>
    <dgm:pt modelId="{2EFA7B13-B765-4004-8193-1FAF006B8F30}" type="pres">
      <dgm:prSet presAssocID="{238E63CB-B23D-4743-A218-7970FD9CA5DB}" presName="LevelTwoTextNode" presStyleLbl="node3" presStyleIdx="8" presStyleCnt="9" custScaleX="211676">
        <dgm:presLayoutVars>
          <dgm:chPref val="3"/>
        </dgm:presLayoutVars>
      </dgm:prSet>
      <dgm:spPr/>
      <dgm:t>
        <a:bodyPr/>
        <a:lstStyle/>
        <a:p>
          <a:endParaRPr lang="en-US"/>
        </a:p>
      </dgm:t>
    </dgm:pt>
    <dgm:pt modelId="{DDD17041-DF8F-43D2-8CA6-F67B0591B9F6}" type="pres">
      <dgm:prSet presAssocID="{238E63CB-B23D-4743-A218-7970FD9CA5DB}" presName="level3hierChild" presStyleCnt="0"/>
      <dgm:spPr/>
    </dgm:pt>
  </dgm:ptLst>
  <dgm:cxnLst>
    <dgm:cxn modelId="{ACFAA27F-9E78-431F-AD29-49D2E6A34753}" type="presOf" srcId="{238E63CB-B23D-4743-A218-7970FD9CA5DB}" destId="{2EFA7B13-B765-4004-8193-1FAF006B8F30}" srcOrd="0" destOrd="0" presId="urn:microsoft.com/office/officeart/2008/layout/HorizontalMultiLevelHierarchy"/>
    <dgm:cxn modelId="{96BF3FA3-582A-45BC-8177-6D73A0FC6A56}" type="presOf" srcId="{7FD0F15E-7445-4E76-B61B-ECF869FAD410}" destId="{9F77739D-005E-464B-BF3A-9C84C8B27DB3}" srcOrd="0" destOrd="0" presId="urn:microsoft.com/office/officeart/2008/layout/HorizontalMultiLevelHierarchy"/>
    <dgm:cxn modelId="{838DFC72-C9D3-4167-8A1A-4A7A11DA8CE1}" type="presOf" srcId="{C70F540E-8EB1-4C92-997F-6FED0F3A6341}" destId="{CDF13F6C-B382-459E-8A6F-9D1D6DFD5E4B}" srcOrd="0" destOrd="0" presId="urn:microsoft.com/office/officeart/2008/layout/HorizontalMultiLevelHierarchy"/>
    <dgm:cxn modelId="{AE860DBC-8719-481F-9D9F-5887255897D1}" srcId="{EAB256EC-61DE-4727-8ECD-FE62F9D453CD}" destId="{1C47F820-833B-4216-B9A4-6E1929D111F4}" srcOrd="2" destOrd="0" parTransId="{AFEB6FDD-2C1C-479A-93FA-DDC33C8C7169}" sibTransId="{3336F6E7-4200-4451-9C45-12E1DB79B234}"/>
    <dgm:cxn modelId="{1632D3A3-2453-41AD-9231-7172E94FBA8C}" type="presOf" srcId="{739722DE-BE65-4795-8A7F-3620223CED39}" destId="{6D2B33AA-9825-4968-A345-D1A4A76F5C95}" srcOrd="0" destOrd="0" presId="urn:microsoft.com/office/officeart/2008/layout/HorizontalMultiLevelHierarchy"/>
    <dgm:cxn modelId="{0A9F5919-A340-4A0C-B0B7-8B4DFC57CED2}" type="presOf" srcId="{1C47F820-833B-4216-B9A4-6E1929D111F4}" destId="{322A7A68-6AB9-4046-A50F-F9BD3F9A6D5A}" srcOrd="0" destOrd="0" presId="urn:microsoft.com/office/officeart/2008/layout/HorizontalMultiLevelHierarchy"/>
    <dgm:cxn modelId="{66B026E0-D561-4246-8B47-305F61546D44}" srcId="{05FF7320-DF55-48DE-BBBA-C2DCE24AC4EA}" destId="{238E63CB-B23D-4743-A218-7970FD9CA5DB}" srcOrd="4" destOrd="0" parTransId="{4D05D97B-2B71-42D2-956C-EADA8D04AB3F}" sibTransId="{E57CAE1B-2E65-4DA4-A967-853D6B639CA1}"/>
    <dgm:cxn modelId="{35854A19-365A-4084-A7AD-842AFD5F2C03}" srcId="{DF42A6ED-076F-47B6-90F1-7FF4557AE52A}" destId="{05FF7320-DF55-48DE-BBBA-C2DCE24AC4EA}" srcOrd="1" destOrd="0" parTransId="{9E5D9AE3-AB8C-4853-9052-4B3FC92DABF3}" sibTransId="{EDD4740F-59C1-431E-B8A3-0060E70558E1}"/>
    <dgm:cxn modelId="{CA33B1DA-A6CD-4A8E-80FC-4EC023ECF04A}" type="presOf" srcId="{9E5D9AE3-AB8C-4853-9052-4B3FC92DABF3}" destId="{8C5286FA-C9B6-4DD9-B4A9-030EC5994789}" srcOrd="0" destOrd="0" presId="urn:microsoft.com/office/officeart/2008/layout/HorizontalMultiLevelHierarchy"/>
    <dgm:cxn modelId="{D3A56367-D166-4B62-82D7-96CD12DFB1FA}" type="presOf" srcId="{C70F540E-8EB1-4C92-997F-6FED0F3A6341}" destId="{BDA8F263-F1AB-4401-A2DE-DEB01E6BF77A}" srcOrd="1" destOrd="0" presId="urn:microsoft.com/office/officeart/2008/layout/HorizontalMultiLevelHierarchy"/>
    <dgm:cxn modelId="{B8263202-634B-4FC3-B31B-E389090BAC91}" type="presOf" srcId="{C9247444-43D5-43FB-8AA4-840A8DB3D9B1}" destId="{76F361AF-7D3E-4859-8449-DB43EEFB6C67}" srcOrd="1" destOrd="0" presId="urn:microsoft.com/office/officeart/2008/layout/HorizontalMultiLevelHierarchy"/>
    <dgm:cxn modelId="{4B4AC337-0551-4537-89E3-1EC72AD6DDD9}" type="presOf" srcId="{05AB4520-2D61-4B5C-BBE0-BD2CF3350597}" destId="{C369FECF-F5C7-468C-AC9B-A2BFC2A5CA6B}" srcOrd="0" destOrd="0" presId="urn:microsoft.com/office/officeart/2008/layout/HorizontalMultiLevelHierarchy"/>
    <dgm:cxn modelId="{AD6E728F-4016-45F2-9559-E641692303AC}" type="presOf" srcId="{C9247444-43D5-43FB-8AA4-840A8DB3D9B1}" destId="{3B9F04BB-242E-4B8F-9147-48501AF9424E}" srcOrd="0" destOrd="0" presId="urn:microsoft.com/office/officeart/2008/layout/HorizontalMultiLevelHierarchy"/>
    <dgm:cxn modelId="{20FCA3A6-A012-4FF6-838E-A5945C1FF697}" srcId="{DF42A6ED-076F-47B6-90F1-7FF4557AE52A}" destId="{EAB256EC-61DE-4727-8ECD-FE62F9D453CD}" srcOrd="0" destOrd="0" parTransId="{C70F540E-8EB1-4C92-997F-6FED0F3A6341}" sibTransId="{21D013F7-24D3-4B42-AE93-F7BF4F1EC6BD}"/>
    <dgm:cxn modelId="{22AA6E28-3D67-44CD-9B5B-294DAAD10160}" type="presOf" srcId="{28C6CC38-4E33-4BB5-A992-BD4F6A47CA01}" destId="{AF867236-8FD4-4F06-8AE3-D509CF208CBF}" srcOrd="1" destOrd="0" presId="urn:microsoft.com/office/officeart/2008/layout/HorizontalMultiLevelHierarchy"/>
    <dgm:cxn modelId="{A25BDED7-073B-4BDB-80C2-E1D627E1E80A}" type="presOf" srcId="{05FF7320-DF55-48DE-BBBA-C2DCE24AC4EA}" destId="{B0F31145-0B81-47C0-9B41-50963DF42276}" srcOrd="0" destOrd="0" presId="urn:microsoft.com/office/officeart/2008/layout/HorizontalMultiLevelHierarchy"/>
    <dgm:cxn modelId="{F1450A29-735A-41DF-B64B-9EA686B3C750}" type="presOf" srcId="{EAB256EC-61DE-4727-8ECD-FE62F9D453CD}" destId="{4B600C5B-BBEC-400B-BE79-9EA99A350B9D}" srcOrd="0" destOrd="0" presId="urn:microsoft.com/office/officeart/2008/layout/HorizontalMultiLevelHierarchy"/>
    <dgm:cxn modelId="{F4FE43A8-CC1D-40E8-92BC-1668B39DB018}" srcId="{05FF7320-DF55-48DE-BBBA-C2DCE24AC4EA}" destId="{ADC18774-4589-4748-8632-1AAD95D70C4F}" srcOrd="3" destOrd="0" parTransId="{739722DE-BE65-4795-8A7F-3620223CED39}" sibTransId="{D62D1EB4-F502-4C1D-B232-E82CD134CBEB}"/>
    <dgm:cxn modelId="{A707B103-04AA-4FF0-B893-E57CD5E964A6}" type="presOf" srcId="{28C6CC38-4E33-4BB5-A992-BD4F6A47CA01}" destId="{8BABED50-B8EC-40C0-99F7-1B6A47C6BEFB}" srcOrd="0" destOrd="0" presId="urn:microsoft.com/office/officeart/2008/layout/HorizontalMultiLevelHierarchy"/>
    <dgm:cxn modelId="{CB38E2BD-F605-4F10-AD48-DB490BB2FE7B}" type="presOf" srcId="{ADC18774-4589-4748-8632-1AAD95D70C4F}" destId="{274A9F6D-7ECF-42EC-A8ED-72DFBD691C40}" srcOrd="0" destOrd="0" presId="urn:microsoft.com/office/officeart/2008/layout/HorizontalMultiLevelHierarchy"/>
    <dgm:cxn modelId="{7EC98CB8-C8D8-409A-AFDF-8F822A2DB6D6}" type="presOf" srcId="{6A258027-27D0-42F0-B367-8D75AD8457D2}" destId="{C764D2D6-5DFF-44BE-B6F7-0E1C511CE340}" srcOrd="0" destOrd="0" presId="urn:microsoft.com/office/officeart/2008/layout/HorizontalMultiLevelHierarchy"/>
    <dgm:cxn modelId="{180BCC10-C959-44C7-9F28-D2C895024717}" type="presOf" srcId="{AFEB6FDD-2C1C-479A-93FA-DDC33C8C7169}" destId="{FA181DE4-962F-44FE-819F-08093E057EF9}" srcOrd="0" destOrd="0" presId="urn:microsoft.com/office/officeart/2008/layout/HorizontalMultiLevelHierarchy"/>
    <dgm:cxn modelId="{60B045FC-A75E-42F2-AD82-12667AFC4815}" type="presOf" srcId="{4D05D97B-2B71-42D2-956C-EADA8D04AB3F}" destId="{24AE98A9-5713-4DC4-A875-23A439891CCE}" srcOrd="0" destOrd="0" presId="urn:microsoft.com/office/officeart/2008/layout/HorizontalMultiLevelHierarchy"/>
    <dgm:cxn modelId="{9446612F-2964-4B21-A825-249B7E4E9CC6}" type="presOf" srcId="{DF42A6ED-076F-47B6-90F1-7FF4557AE52A}" destId="{A56FFE14-76AE-4ED7-B03D-3BAD1937F84C}" srcOrd="0" destOrd="0" presId="urn:microsoft.com/office/officeart/2008/layout/HorizontalMultiLevelHierarchy"/>
    <dgm:cxn modelId="{E6B6E3D5-9F93-4B42-BE8E-71A8DDED33A3}" type="presOf" srcId="{68BFC64D-63E5-4204-B187-1D9E76FF3327}" destId="{A406B4E3-2753-46E4-A7B7-C07BC7B0F6D8}" srcOrd="0" destOrd="0" presId="urn:microsoft.com/office/officeart/2008/layout/HorizontalMultiLevelHierarchy"/>
    <dgm:cxn modelId="{F660AB28-C004-46A0-A850-24BED77E4B35}" srcId="{EAB256EC-61DE-4727-8ECD-FE62F9D453CD}" destId="{0AA2A9CB-5179-4E56-9DB8-CAD9657E2E7E}" srcOrd="3" destOrd="0" parTransId="{3DC807BF-8FED-4162-A5F4-DE8026977827}" sibTransId="{4C7ECDDE-4BA0-48C2-9166-B7E49C2686B3}"/>
    <dgm:cxn modelId="{E0AB22AD-C8A5-4061-88CE-8712DEAD0AD4}" type="presOf" srcId="{9E5D9AE3-AB8C-4853-9052-4B3FC92DABF3}" destId="{2BB55535-6AB3-495A-A429-26C3B7CCD5A0}" srcOrd="1" destOrd="0" presId="urn:microsoft.com/office/officeart/2008/layout/HorizontalMultiLevelHierarchy"/>
    <dgm:cxn modelId="{476BC24F-8CFB-4D4E-81C3-DA61E2E17309}" srcId="{EAB256EC-61DE-4727-8ECD-FE62F9D453CD}" destId="{7FD0F15E-7445-4E76-B61B-ECF869FAD410}" srcOrd="0" destOrd="0" parTransId="{28C6CC38-4E33-4BB5-A992-BD4F6A47CA01}" sibTransId="{CD411727-A1B6-4EAF-9F8D-BDC9557217EC}"/>
    <dgm:cxn modelId="{9869177E-FD46-456E-9BBA-D3B68676F29D}" srcId="{05FF7320-DF55-48DE-BBBA-C2DCE24AC4EA}" destId="{A699543D-CDF5-4362-A3B6-317EB5E1B63C}" srcOrd="1" destOrd="0" parTransId="{6A258027-27D0-42F0-B367-8D75AD8457D2}" sibTransId="{D6875AB2-0A97-4330-932B-07506B3CFF8E}"/>
    <dgm:cxn modelId="{7E9F11DB-D815-44E7-B8B4-09A614DCCB3B}" type="presOf" srcId="{739722DE-BE65-4795-8A7F-3620223CED39}" destId="{3DA7A35A-177F-400B-ABA4-9465F69B5D60}" srcOrd="1" destOrd="0" presId="urn:microsoft.com/office/officeart/2008/layout/HorizontalMultiLevelHierarchy"/>
    <dgm:cxn modelId="{E902C09D-61E3-4FE1-9338-3DD6B91E8F1A}" srcId="{05FF7320-DF55-48DE-BBBA-C2DCE24AC4EA}" destId="{18DA72CA-59D6-47B3-B1DB-A8D443F7E908}" srcOrd="0" destOrd="0" parTransId="{28A6ACF9-D044-4AC8-8EC7-FC0D970516E4}" sibTransId="{F40DED7B-52D7-482D-872A-D56B7E3F60BE}"/>
    <dgm:cxn modelId="{D861A231-B0A1-48FA-9020-512C4DFFEE46}" type="presOf" srcId="{4D05D97B-2B71-42D2-956C-EADA8D04AB3F}" destId="{999CD234-F0D1-4A05-B334-CF806232A1F5}" srcOrd="1" destOrd="0" presId="urn:microsoft.com/office/officeart/2008/layout/HorizontalMultiLevelHierarchy"/>
    <dgm:cxn modelId="{FBE1D38B-3121-4701-A5FE-92561172D40E}" type="presOf" srcId="{3DC807BF-8FED-4162-A5F4-DE8026977827}" destId="{2F371679-0BFB-4825-B8C1-87B26A1AF244}" srcOrd="0" destOrd="0" presId="urn:microsoft.com/office/officeart/2008/layout/HorizontalMultiLevelHierarchy"/>
    <dgm:cxn modelId="{01AD417E-E453-4265-9475-B7BBA45A8210}" type="presOf" srcId="{05AB4520-2D61-4B5C-BBE0-BD2CF3350597}" destId="{4707485E-0752-49AE-9C36-55F24C36AC57}" srcOrd="1" destOrd="0" presId="urn:microsoft.com/office/officeart/2008/layout/HorizontalMultiLevelHierarchy"/>
    <dgm:cxn modelId="{E31D988F-0BDF-40AE-89C9-7FD0CC7ECA18}" type="presOf" srcId="{6A258027-27D0-42F0-B367-8D75AD8457D2}" destId="{A8949884-B3CF-48D7-AF41-978346FB8DD5}" srcOrd="1" destOrd="0" presId="urn:microsoft.com/office/officeart/2008/layout/HorizontalMultiLevelHierarchy"/>
    <dgm:cxn modelId="{862DC1ED-17A5-4ED7-A358-100B10E2D300}" srcId="{05FF7320-DF55-48DE-BBBA-C2DCE24AC4EA}" destId="{918D28CC-073F-4FB4-8AC0-5AD33AD6F875}" srcOrd="2" destOrd="0" parTransId="{05AB4520-2D61-4B5C-BBE0-BD2CF3350597}" sibTransId="{40BB98C6-F274-46CC-A483-8C5EA8A6AA42}"/>
    <dgm:cxn modelId="{93AB6159-216D-4A40-8FB0-22CD402AECA5}" type="presOf" srcId="{918D28CC-073F-4FB4-8AC0-5AD33AD6F875}" destId="{57996129-7066-4C9B-814B-A5F494322C87}" srcOrd="0" destOrd="0" presId="urn:microsoft.com/office/officeart/2008/layout/HorizontalMultiLevelHierarchy"/>
    <dgm:cxn modelId="{92B07AE8-C24C-479A-9087-4C27D3841862}" srcId="{EAB256EC-61DE-4727-8ECD-FE62F9D453CD}" destId="{858069A7-0722-40AA-B2D7-DA90DC1B299D}" srcOrd="1" destOrd="0" parTransId="{C9247444-43D5-43FB-8AA4-840A8DB3D9B1}" sibTransId="{2F3B5367-59C4-47A5-9AF9-B825FEAF18B7}"/>
    <dgm:cxn modelId="{95C1AF30-FA24-4FE0-8E8F-97291822C553}" type="presOf" srcId="{A699543D-CDF5-4362-A3B6-317EB5E1B63C}" destId="{D7AC8040-21EB-49A4-8AD8-DC7AD2C33F02}" srcOrd="0" destOrd="0" presId="urn:microsoft.com/office/officeart/2008/layout/HorizontalMultiLevelHierarchy"/>
    <dgm:cxn modelId="{5A6EC648-36A5-47BA-9783-3D913E02F7BE}" type="presOf" srcId="{28A6ACF9-D044-4AC8-8EC7-FC0D970516E4}" destId="{C73C8792-DA68-45AA-AC61-35378D7C64DD}" srcOrd="0" destOrd="0" presId="urn:microsoft.com/office/officeart/2008/layout/HorizontalMultiLevelHierarchy"/>
    <dgm:cxn modelId="{1733DD43-9224-4A18-9F4C-F9AF7A3977EE}" type="presOf" srcId="{AFEB6FDD-2C1C-479A-93FA-DDC33C8C7169}" destId="{071D9F83-572B-4D85-BD4C-B65415703C39}" srcOrd="1" destOrd="0" presId="urn:microsoft.com/office/officeart/2008/layout/HorizontalMultiLevelHierarchy"/>
    <dgm:cxn modelId="{FE22A408-88D8-4875-A4FE-34020730D702}" type="presOf" srcId="{0AA2A9CB-5179-4E56-9DB8-CAD9657E2E7E}" destId="{DB9BD244-37E0-4492-9E89-DCC9371FB021}" srcOrd="0" destOrd="0" presId="urn:microsoft.com/office/officeart/2008/layout/HorizontalMultiLevelHierarchy"/>
    <dgm:cxn modelId="{B4698851-1B79-49DC-AEB3-C20E0717B44B}" type="presOf" srcId="{858069A7-0722-40AA-B2D7-DA90DC1B299D}" destId="{0DDC0FDE-F3BD-4457-AED0-0B6133419BBD}" srcOrd="0" destOrd="0" presId="urn:microsoft.com/office/officeart/2008/layout/HorizontalMultiLevelHierarchy"/>
    <dgm:cxn modelId="{DEBA08A5-8BFD-487E-A10D-EA9A770C1129}" type="presOf" srcId="{28A6ACF9-D044-4AC8-8EC7-FC0D970516E4}" destId="{203362D3-5D23-4E7F-B571-55977B211D8E}" srcOrd="1" destOrd="0" presId="urn:microsoft.com/office/officeart/2008/layout/HorizontalMultiLevelHierarchy"/>
    <dgm:cxn modelId="{532AD445-8CAF-464D-AC29-F48144D95DCF}" type="presOf" srcId="{18DA72CA-59D6-47B3-B1DB-A8D443F7E908}" destId="{F9BDB1F5-C594-4A76-ADC2-6794063C4EB1}" srcOrd="0" destOrd="0" presId="urn:microsoft.com/office/officeart/2008/layout/HorizontalMultiLevelHierarchy"/>
    <dgm:cxn modelId="{A967BE3B-439B-4E67-B71D-82DB9924055B}" srcId="{68BFC64D-63E5-4204-B187-1D9E76FF3327}" destId="{DF42A6ED-076F-47B6-90F1-7FF4557AE52A}" srcOrd="0" destOrd="0" parTransId="{DBDDEC27-DD72-4FFB-B8CE-7418FBA1AA94}" sibTransId="{52A7E3EA-51A9-4407-82BA-5F21CE551863}"/>
    <dgm:cxn modelId="{F78E706D-CC08-4664-840A-F20F2CC33EF1}" type="presOf" srcId="{3DC807BF-8FED-4162-A5F4-DE8026977827}" destId="{2BFAF5FC-36FE-4D17-BA9D-A2CDD727851D}" srcOrd="1" destOrd="0" presId="urn:microsoft.com/office/officeart/2008/layout/HorizontalMultiLevelHierarchy"/>
    <dgm:cxn modelId="{CF027196-9C47-4D4A-8086-E7C327196AAE}" type="presParOf" srcId="{A406B4E3-2753-46E4-A7B7-C07BC7B0F6D8}" destId="{B96068B3-EB8B-47CD-8867-2F230168E50B}" srcOrd="0" destOrd="0" presId="urn:microsoft.com/office/officeart/2008/layout/HorizontalMultiLevelHierarchy"/>
    <dgm:cxn modelId="{967B7C07-0250-41FC-AA8D-77FBF685BD48}" type="presParOf" srcId="{B96068B3-EB8B-47CD-8867-2F230168E50B}" destId="{A56FFE14-76AE-4ED7-B03D-3BAD1937F84C}" srcOrd="0" destOrd="0" presId="urn:microsoft.com/office/officeart/2008/layout/HorizontalMultiLevelHierarchy"/>
    <dgm:cxn modelId="{D020D3CF-F9D4-40E8-998A-888D23110157}" type="presParOf" srcId="{B96068B3-EB8B-47CD-8867-2F230168E50B}" destId="{20CECDF7-53DF-4855-82A9-7E7C3FFB5215}" srcOrd="1" destOrd="0" presId="urn:microsoft.com/office/officeart/2008/layout/HorizontalMultiLevelHierarchy"/>
    <dgm:cxn modelId="{981F370A-F520-4C08-AA7C-614A730DB4CF}" type="presParOf" srcId="{20CECDF7-53DF-4855-82A9-7E7C3FFB5215}" destId="{CDF13F6C-B382-459E-8A6F-9D1D6DFD5E4B}" srcOrd="0" destOrd="0" presId="urn:microsoft.com/office/officeart/2008/layout/HorizontalMultiLevelHierarchy"/>
    <dgm:cxn modelId="{C862190B-15C4-4F74-A0D4-134B76FE02B9}" type="presParOf" srcId="{CDF13F6C-B382-459E-8A6F-9D1D6DFD5E4B}" destId="{BDA8F263-F1AB-4401-A2DE-DEB01E6BF77A}" srcOrd="0" destOrd="0" presId="urn:microsoft.com/office/officeart/2008/layout/HorizontalMultiLevelHierarchy"/>
    <dgm:cxn modelId="{C902BC79-8C93-4305-88A5-BDDF8F5578E3}" type="presParOf" srcId="{20CECDF7-53DF-4855-82A9-7E7C3FFB5215}" destId="{AE4EA237-DB96-4DDB-AB55-74501F59A51D}" srcOrd="1" destOrd="0" presId="urn:microsoft.com/office/officeart/2008/layout/HorizontalMultiLevelHierarchy"/>
    <dgm:cxn modelId="{B64C8BAF-8707-4C2C-B420-A1AB788617A3}" type="presParOf" srcId="{AE4EA237-DB96-4DDB-AB55-74501F59A51D}" destId="{4B600C5B-BBEC-400B-BE79-9EA99A350B9D}" srcOrd="0" destOrd="0" presId="urn:microsoft.com/office/officeart/2008/layout/HorizontalMultiLevelHierarchy"/>
    <dgm:cxn modelId="{8912FC7A-F854-49F3-A221-8A3D8C73CBF5}" type="presParOf" srcId="{AE4EA237-DB96-4DDB-AB55-74501F59A51D}" destId="{87FDCE95-509E-4B0A-B464-C0010C3B74B7}" srcOrd="1" destOrd="0" presId="urn:microsoft.com/office/officeart/2008/layout/HorizontalMultiLevelHierarchy"/>
    <dgm:cxn modelId="{BB7847DF-E9CF-4CE1-9C90-B71072EFE24E}" type="presParOf" srcId="{87FDCE95-509E-4B0A-B464-C0010C3B74B7}" destId="{8BABED50-B8EC-40C0-99F7-1B6A47C6BEFB}" srcOrd="0" destOrd="0" presId="urn:microsoft.com/office/officeart/2008/layout/HorizontalMultiLevelHierarchy"/>
    <dgm:cxn modelId="{60B3BD83-EB3C-46FF-A010-99E508ED172C}" type="presParOf" srcId="{8BABED50-B8EC-40C0-99F7-1B6A47C6BEFB}" destId="{AF867236-8FD4-4F06-8AE3-D509CF208CBF}" srcOrd="0" destOrd="0" presId="urn:microsoft.com/office/officeart/2008/layout/HorizontalMultiLevelHierarchy"/>
    <dgm:cxn modelId="{5A6AD4D2-6637-411C-9963-16A89B03E755}" type="presParOf" srcId="{87FDCE95-509E-4B0A-B464-C0010C3B74B7}" destId="{B32721D5-5919-48B3-80EF-BDA29A2225CE}" srcOrd="1" destOrd="0" presId="urn:microsoft.com/office/officeart/2008/layout/HorizontalMultiLevelHierarchy"/>
    <dgm:cxn modelId="{06D165F6-AD59-4539-8580-97044E1A6855}" type="presParOf" srcId="{B32721D5-5919-48B3-80EF-BDA29A2225CE}" destId="{9F77739D-005E-464B-BF3A-9C84C8B27DB3}" srcOrd="0" destOrd="0" presId="urn:microsoft.com/office/officeart/2008/layout/HorizontalMultiLevelHierarchy"/>
    <dgm:cxn modelId="{FDD69D64-5672-403A-BA6E-39540C3BFB80}" type="presParOf" srcId="{B32721D5-5919-48B3-80EF-BDA29A2225CE}" destId="{508A623C-C95A-4032-8262-07D4A8F2CE1D}" srcOrd="1" destOrd="0" presId="urn:microsoft.com/office/officeart/2008/layout/HorizontalMultiLevelHierarchy"/>
    <dgm:cxn modelId="{F968FA5C-85D0-4E0C-B948-D9609D92C93A}" type="presParOf" srcId="{87FDCE95-509E-4B0A-B464-C0010C3B74B7}" destId="{3B9F04BB-242E-4B8F-9147-48501AF9424E}" srcOrd="2" destOrd="0" presId="urn:microsoft.com/office/officeart/2008/layout/HorizontalMultiLevelHierarchy"/>
    <dgm:cxn modelId="{A524F62B-CBBD-4E01-B7E1-D719E3692708}" type="presParOf" srcId="{3B9F04BB-242E-4B8F-9147-48501AF9424E}" destId="{76F361AF-7D3E-4859-8449-DB43EEFB6C67}" srcOrd="0" destOrd="0" presId="urn:microsoft.com/office/officeart/2008/layout/HorizontalMultiLevelHierarchy"/>
    <dgm:cxn modelId="{3CE04493-DEE7-46AA-944C-D953C5EE65F8}" type="presParOf" srcId="{87FDCE95-509E-4B0A-B464-C0010C3B74B7}" destId="{076DA8B2-EC8A-4679-8C5B-09EA56E4B43A}" srcOrd="3" destOrd="0" presId="urn:microsoft.com/office/officeart/2008/layout/HorizontalMultiLevelHierarchy"/>
    <dgm:cxn modelId="{C892EBFA-4C81-489B-8267-8F9AF3F37BBF}" type="presParOf" srcId="{076DA8B2-EC8A-4679-8C5B-09EA56E4B43A}" destId="{0DDC0FDE-F3BD-4457-AED0-0B6133419BBD}" srcOrd="0" destOrd="0" presId="urn:microsoft.com/office/officeart/2008/layout/HorizontalMultiLevelHierarchy"/>
    <dgm:cxn modelId="{A6C8A4B5-7798-4B88-AB1F-28A7BBCEE5C4}" type="presParOf" srcId="{076DA8B2-EC8A-4679-8C5B-09EA56E4B43A}" destId="{6AB1B826-D4E4-4C60-8C84-FFD044BA2888}" srcOrd="1" destOrd="0" presId="urn:microsoft.com/office/officeart/2008/layout/HorizontalMultiLevelHierarchy"/>
    <dgm:cxn modelId="{DC7FC1CA-05BA-4980-8F5E-66844D744203}" type="presParOf" srcId="{87FDCE95-509E-4B0A-B464-C0010C3B74B7}" destId="{FA181DE4-962F-44FE-819F-08093E057EF9}" srcOrd="4" destOrd="0" presId="urn:microsoft.com/office/officeart/2008/layout/HorizontalMultiLevelHierarchy"/>
    <dgm:cxn modelId="{1AAF14BB-11F2-4E0E-AFA9-A31D6BABDDB8}" type="presParOf" srcId="{FA181DE4-962F-44FE-819F-08093E057EF9}" destId="{071D9F83-572B-4D85-BD4C-B65415703C39}" srcOrd="0" destOrd="0" presId="urn:microsoft.com/office/officeart/2008/layout/HorizontalMultiLevelHierarchy"/>
    <dgm:cxn modelId="{536CD195-5A21-4F07-AF0F-5340B7361857}" type="presParOf" srcId="{87FDCE95-509E-4B0A-B464-C0010C3B74B7}" destId="{863E8930-20B4-4A03-860F-E7E9D68D3E1F}" srcOrd="5" destOrd="0" presId="urn:microsoft.com/office/officeart/2008/layout/HorizontalMultiLevelHierarchy"/>
    <dgm:cxn modelId="{558B62E4-99D7-47A3-B6C6-8D6C23C98492}" type="presParOf" srcId="{863E8930-20B4-4A03-860F-E7E9D68D3E1F}" destId="{322A7A68-6AB9-4046-A50F-F9BD3F9A6D5A}" srcOrd="0" destOrd="0" presId="urn:microsoft.com/office/officeart/2008/layout/HorizontalMultiLevelHierarchy"/>
    <dgm:cxn modelId="{0D44732D-477A-4894-887C-31B85F15DAA0}" type="presParOf" srcId="{863E8930-20B4-4A03-860F-E7E9D68D3E1F}" destId="{EA9A8621-FC9C-40E5-A384-DAEF2A0C3A81}" srcOrd="1" destOrd="0" presId="urn:microsoft.com/office/officeart/2008/layout/HorizontalMultiLevelHierarchy"/>
    <dgm:cxn modelId="{54D477CB-AB05-4CFF-8736-4EFBDF03A6AB}" type="presParOf" srcId="{87FDCE95-509E-4B0A-B464-C0010C3B74B7}" destId="{2F371679-0BFB-4825-B8C1-87B26A1AF244}" srcOrd="6" destOrd="0" presId="urn:microsoft.com/office/officeart/2008/layout/HorizontalMultiLevelHierarchy"/>
    <dgm:cxn modelId="{2D10CC43-6667-42B4-9B54-C5900D01D42B}" type="presParOf" srcId="{2F371679-0BFB-4825-B8C1-87B26A1AF244}" destId="{2BFAF5FC-36FE-4D17-BA9D-A2CDD727851D}" srcOrd="0" destOrd="0" presId="urn:microsoft.com/office/officeart/2008/layout/HorizontalMultiLevelHierarchy"/>
    <dgm:cxn modelId="{48A11ADD-2C10-431F-988D-BC6BB5CD5C08}" type="presParOf" srcId="{87FDCE95-509E-4B0A-B464-C0010C3B74B7}" destId="{714211FD-E390-4685-9152-CBA7598D169C}" srcOrd="7" destOrd="0" presId="urn:microsoft.com/office/officeart/2008/layout/HorizontalMultiLevelHierarchy"/>
    <dgm:cxn modelId="{463847F8-8714-455A-B30E-E564E55B626F}" type="presParOf" srcId="{714211FD-E390-4685-9152-CBA7598D169C}" destId="{DB9BD244-37E0-4492-9E89-DCC9371FB021}" srcOrd="0" destOrd="0" presId="urn:microsoft.com/office/officeart/2008/layout/HorizontalMultiLevelHierarchy"/>
    <dgm:cxn modelId="{24BAB708-F271-489C-B568-1EEA6A6553E2}" type="presParOf" srcId="{714211FD-E390-4685-9152-CBA7598D169C}" destId="{DC780B05-BA48-4A8A-A1D4-F101CED35B25}" srcOrd="1" destOrd="0" presId="urn:microsoft.com/office/officeart/2008/layout/HorizontalMultiLevelHierarchy"/>
    <dgm:cxn modelId="{6D90656F-8110-4BBC-8E80-6CF32D0DB117}" type="presParOf" srcId="{20CECDF7-53DF-4855-82A9-7E7C3FFB5215}" destId="{8C5286FA-C9B6-4DD9-B4A9-030EC5994789}" srcOrd="2" destOrd="0" presId="urn:microsoft.com/office/officeart/2008/layout/HorizontalMultiLevelHierarchy"/>
    <dgm:cxn modelId="{570C724C-7F61-40D0-9D89-9749C4A580D9}" type="presParOf" srcId="{8C5286FA-C9B6-4DD9-B4A9-030EC5994789}" destId="{2BB55535-6AB3-495A-A429-26C3B7CCD5A0}" srcOrd="0" destOrd="0" presId="urn:microsoft.com/office/officeart/2008/layout/HorizontalMultiLevelHierarchy"/>
    <dgm:cxn modelId="{5A82165B-4FDA-4309-9BDE-6E965D1A19AC}" type="presParOf" srcId="{20CECDF7-53DF-4855-82A9-7E7C3FFB5215}" destId="{C76C4BC5-5803-4CB3-8FE5-7B2DA6ECD9F1}" srcOrd="3" destOrd="0" presId="urn:microsoft.com/office/officeart/2008/layout/HorizontalMultiLevelHierarchy"/>
    <dgm:cxn modelId="{CC901D2E-6564-4ECA-8F8B-0068A97B75E3}" type="presParOf" srcId="{C76C4BC5-5803-4CB3-8FE5-7B2DA6ECD9F1}" destId="{B0F31145-0B81-47C0-9B41-50963DF42276}" srcOrd="0" destOrd="0" presId="urn:microsoft.com/office/officeart/2008/layout/HorizontalMultiLevelHierarchy"/>
    <dgm:cxn modelId="{9304FE4B-1251-41ED-8AAF-9A0549F90E53}" type="presParOf" srcId="{C76C4BC5-5803-4CB3-8FE5-7B2DA6ECD9F1}" destId="{A2D2BF62-DB5A-4371-B770-BE37EE6B01F3}" srcOrd="1" destOrd="0" presId="urn:microsoft.com/office/officeart/2008/layout/HorizontalMultiLevelHierarchy"/>
    <dgm:cxn modelId="{D477982F-58EF-4825-AF94-41DAF902BF14}" type="presParOf" srcId="{A2D2BF62-DB5A-4371-B770-BE37EE6B01F3}" destId="{C73C8792-DA68-45AA-AC61-35378D7C64DD}" srcOrd="0" destOrd="0" presId="urn:microsoft.com/office/officeart/2008/layout/HorizontalMultiLevelHierarchy"/>
    <dgm:cxn modelId="{E69105C6-9D91-45F6-981B-3445AC5BE75F}" type="presParOf" srcId="{C73C8792-DA68-45AA-AC61-35378D7C64DD}" destId="{203362D3-5D23-4E7F-B571-55977B211D8E}" srcOrd="0" destOrd="0" presId="urn:microsoft.com/office/officeart/2008/layout/HorizontalMultiLevelHierarchy"/>
    <dgm:cxn modelId="{3A92F70D-6766-49BE-96A1-BC3D5FC02070}" type="presParOf" srcId="{A2D2BF62-DB5A-4371-B770-BE37EE6B01F3}" destId="{1ABB7734-FF3F-4D85-9FC2-539156C124AB}" srcOrd="1" destOrd="0" presId="urn:microsoft.com/office/officeart/2008/layout/HorizontalMultiLevelHierarchy"/>
    <dgm:cxn modelId="{B1E01A1C-05D4-4FAA-BDB7-714879B5B27E}" type="presParOf" srcId="{1ABB7734-FF3F-4D85-9FC2-539156C124AB}" destId="{F9BDB1F5-C594-4A76-ADC2-6794063C4EB1}" srcOrd="0" destOrd="0" presId="urn:microsoft.com/office/officeart/2008/layout/HorizontalMultiLevelHierarchy"/>
    <dgm:cxn modelId="{30CCE590-874F-4C88-8D64-5BE45581C596}" type="presParOf" srcId="{1ABB7734-FF3F-4D85-9FC2-539156C124AB}" destId="{40EC80F5-B695-40BC-8B88-FEC805E1FDBA}" srcOrd="1" destOrd="0" presId="urn:microsoft.com/office/officeart/2008/layout/HorizontalMultiLevelHierarchy"/>
    <dgm:cxn modelId="{629EAD64-3FAC-43C4-87D0-A2BE5BECF53E}" type="presParOf" srcId="{A2D2BF62-DB5A-4371-B770-BE37EE6B01F3}" destId="{C764D2D6-5DFF-44BE-B6F7-0E1C511CE340}" srcOrd="2" destOrd="0" presId="urn:microsoft.com/office/officeart/2008/layout/HorizontalMultiLevelHierarchy"/>
    <dgm:cxn modelId="{C778AE82-75EE-4343-BF27-71EC5776D01E}" type="presParOf" srcId="{C764D2D6-5DFF-44BE-B6F7-0E1C511CE340}" destId="{A8949884-B3CF-48D7-AF41-978346FB8DD5}" srcOrd="0" destOrd="0" presId="urn:microsoft.com/office/officeart/2008/layout/HorizontalMultiLevelHierarchy"/>
    <dgm:cxn modelId="{64AC4898-CD82-4D46-8FE6-CFE526CC733E}" type="presParOf" srcId="{A2D2BF62-DB5A-4371-B770-BE37EE6B01F3}" destId="{5092682B-FE4B-492C-B4F6-32F969B6B4D1}" srcOrd="3" destOrd="0" presId="urn:microsoft.com/office/officeart/2008/layout/HorizontalMultiLevelHierarchy"/>
    <dgm:cxn modelId="{8410BF3F-A380-4A2F-A723-1DEFBD4BE263}" type="presParOf" srcId="{5092682B-FE4B-492C-B4F6-32F969B6B4D1}" destId="{D7AC8040-21EB-49A4-8AD8-DC7AD2C33F02}" srcOrd="0" destOrd="0" presId="urn:microsoft.com/office/officeart/2008/layout/HorizontalMultiLevelHierarchy"/>
    <dgm:cxn modelId="{F3A4F014-20EB-4AE2-883F-13DFB08F21F8}" type="presParOf" srcId="{5092682B-FE4B-492C-B4F6-32F969B6B4D1}" destId="{66461D61-000E-41E6-BD9E-C72C282F5212}" srcOrd="1" destOrd="0" presId="urn:microsoft.com/office/officeart/2008/layout/HorizontalMultiLevelHierarchy"/>
    <dgm:cxn modelId="{A85FA17B-A05F-4DCE-BF58-8DDBF6D51114}" type="presParOf" srcId="{A2D2BF62-DB5A-4371-B770-BE37EE6B01F3}" destId="{C369FECF-F5C7-468C-AC9B-A2BFC2A5CA6B}" srcOrd="4" destOrd="0" presId="urn:microsoft.com/office/officeart/2008/layout/HorizontalMultiLevelHierarchy"/>
    <dgm:cxn modelId="{E21B1B8C-619B-4667-95B9-E80CE7B0EF81}" type="presParOf" srcId="{C369FECF-F5C7-468C-AC9B-A2BFC2A5CA6B}" destId="{4707485E-0752-49AE-9C36-55F24C36AC57}" srcOrd="0" destOrd="0" presId="urn:microsoft.com/office/officeart/2008/layout/HorizontalMultiLevelHierarchy"/>
    <dgm:cxn modelId="{210C8DBE-D3A4-42D8-AD70-49799B152776}" type="presParOf" srcId="{A2D2BF62-DB5A-4371-B770-BE37EE6B01F3}" destId="{1EE99B01-F995-4611-A442-08CCB65C5603}" srcOrd="5" destOrd="0" presId="urn:microsoft.com/office/officeart/2008/layout/HorizontalMultiLevelHierarchy"/>
    <dgm:cxn modelId="{C3F14DC4-8E7B-47D0-BE9B-CB91A3A9B505}" type="presParOf" srcId="{1EE99B01-F995-4611-A442-08CCB65C5603}" destId="{57996129-7066-4C9B-814B-A5F494322C87}" srcOrd="0" destOrd="0" presId="urn:microsoft.com/office/officeart/2008/layout/HorizontalMultiLevelHierarchy"/>
    <dgm:cxn modelId="{97AC2192-9180-400A-99D3-5F98D3018C05}" type="presParOf" srcId="{1EE99B01-F995-4611-A442-08CCB65C5603}" destId="{96EC1162-47E5-47D5-8CB7-53BA4C01FCA6}" srcOrd="1" destOrd="0" presId="urn:microsoft.com/office/officeart/2008/layout/HorizontalMultiLevelHierarchy"/>
    <dgm:cxn modelId="{38EF1A39-D5E3-4D52-B78D-615F03886E8A}" type="presParOf" srcId="{A2D2BF62-DB5A-4371-B770-BE37EE6B01F3}" destId="{6D2B33AA-9825-4968-A345-D1A4A76F5C95}" srcOrd="6" destOrd="0" presId="urn:microsoft.com/office/officeart/2008/layout/HorizontalMultiLevelHierarchy"/>
    <dgm:cxn modelId="{768B2D5A-3995-4A85-9305-A9F392350557}" type="presParOf" srcId="{6D2B33AA-9825-4968-A345-D1A4A76F5C95}" destId="{3DA7A35A-177F-400B-ABA4-9465F69B5D60}" srcOrd="0" destOrd="0" presId="urn:microsoft.com/office/officeart/2008/layout/HorizontalMultiLevelHierarchy"/>
    <dgm:cxn modelId="{9ED300FD-5495-4C94-A7D1-BBA72903E676}" type="presParOf" srcId="{A2D2BF62-DB5A-4371-B770-BE37EE6B01F3}" destId="{193E6C3D-2882-4990-93ED-50B3BA80B1D3}" srcOrd="7" destOrd="0" presId="urn:microsoft.com/office/officeart/2008/layout/HorizontalMultiLevelHierarchy"/>
    <dgm:cxn modelId="{C44182BE-6326-4086-B535-2978C9FAA414}" type="presParOf" srcId="{193E6C3D-2882-4990-93ED-50B3BA80B1D3}" destId="{274A9F6D-7ECF-42EC-A8ED-72DFBD691C40}" srcOrd="0" destOrd="0" presId="urn:microsoft.com/office/officeart/2008/layout/HorizontalMultiLevelHierarchy"/>
    <dgm:cxn modelId="{242C9191-801A-45A5-A89B-D3B2DC98FF42}" type="presParOf" srcId="{193E6C3D-2882-4990-93ED-50B3BA80B1D3}" destId="{D8426BFF-C6AD-4B27-85A5-4AFF897A8E9A}" srcOrd="1" destOrd="0" presId="urn:microsoft.com/office/officeart/2008/layout/HorizontalMultiLevelHierarchy"/>
    <dgm:cxn modelId="{850B7492-6F71-41BB-96F8-C517ABDAA9E1}" type="presParOf" srcId="{A2D2BF62-DB5A-4371-B770-BE37EE6B01F3}" destId="{24AE98A9-5713-4DC4-A875-23A439891CCE}" srcOrd="8" destOrd="0" presId="urn:microsoft.com/office/officeart/2008/layout/HorizontalMultiLevelHierarchy"/>
    <dgm:cxn modelId="{4A234948-C793-4928-958D-F38692265753}" type="presParOf" srcId="{24AE98A9-5713-4DC4-A875-23A439891CCE}" destId="{999CD234-F0D1-4A05-B334-CF806232A1F5}" srcOrd="0" destOrd="0" presId="urn:microsoft.com/office/officeart/2008/layout/HorizontalMultiLevelHierarchy"/>
    <dgm:cxn modelId="{1AE7E5C0-C367-482B-9B11-296D39BD5291}" type="presParOf" srcId="{A2D2BF62-DB5A-4371-B770-BE37EE6B01F3}" destId="{F37781DD-76E7-484C-AA4A-664FA2B6C0BE}" srcOrd="9" destOrd="0" presId="urn:microsoft.com/office/officeart/2008/layout/HorizontalMultiLevelHierarchy"/>
    <dgm:cxn modelId="{C9EE0DD5-CA81-4ACE-BC8C-C080E6D75D85}" type="presParOf" srcId="{F37781DD-76E7-484C-AA4A-664FA2B6C0BE}" destId="{2EFA7B13-B765-4004-8193-1FAF006B8F30}" srcOrd="0" destOrd="0" presId="urn:microsoft.com/office/officeart/2008/layout/HorizontalMultiLevelHierarchy"/>
    <dgm:cxn modelId="{C685083B-9F40-4318-9417-58FC99A4B63A}" type="presParOf" srcId="{F37781DD-76E7-484C-AA4A-664FA2B6C0BE}" destId="{DDD17041-DF8F-43D2-8CA6-F67B0591B9F6}"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68BFC64D-63E5-4204-B187-1D9E76FF3327}"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pPr rtl="1"/>
          <a:endParaRPr lang="ar-SA"/>
        </a:p>
      </dgm:t>
    </dgm:pt>
    <dgm:pt modelId="{EAB256EC-61DE-4727-8ECD-FE62F9D453CD}">
      <dgm:prSet phldrT="[نص]"/>
      <dgm:spPr/>
      <dgm:t>
        <a:bodyPr/>
        <a:lstStyle/>
        <a:p>
          <a:pPr rtl="1"/>
          <a:r>
            <a:rPr lang="ar-SA" b="0" dirty="0" smtClean="0">
              <a:solidFill>
                <a:schemeClr val="tx1"/>
              </a:solidFill>
              <a:cs typeface="PT Bold Heading" panose="02010400000000000000" pitchFamily="2" charset="-78"/>
            </a:rPr>
            <a:t>مصادر التمويل قصير الأجل</a:t>
          </a:r>
          <a:endParaRPr lang="ar-SA" b="0" dirty="0">
            <a:solidFill>
              <a:schemeClr val="tx1"/>
            </a:solidFill>
            <a:cs typeface="PT Bold Heading" panose="02010400000000000000" pitchFamily="2" charset="-78"/>
          </a:endParaRPr>
        </a:p>
      </dgm:t>
    </dgm:pt>
    <dgm:pt modelId="{C70F540E-8EB1-4C92-997F-6FED0F3A6341}" type="parTrans" cxnId="{20FCA3A6-A012-4FF6-838E-A5945C1FF697}">
      <dgm:prSet/>
      <dgm:spPr/>
      <dgm:t>
        <a:bodyPr/>
        <a:lstStyle/>
        <a:p>
          <a:pPr rtl="1"/>
          <a:endParaRPr lang="ar-SA" b="0">
            <a:solidFill>
              <a:schemeClr val="tx1"/>
            </a:solidFill>
            <a:cs typeface="PT Bold Heading" panose="02010400000000000000" pitchFamily="2" charset="-78"/>
          </a:endParaRPr>
        </a:p>
      </dgm:t>
    </dgm:pt>
    <dgm:pt modelId="{21D013F7-24D3-4B42-AE93-F7BF4F1EC6BD}" type="sibTrans" cxnId="{20FCA3A6-A012-4FF6-838E-A5945C1FF697}">
      <dgm:prSet/>
      <dgm:spPr/>
      <dgm:t>
        <a:bodyPr/>
        <a:lstStyle/>
        <a:p>
          <a:pPr rtl="1"/>
          <a:endParaRPr lang="ar-SA" b="0">
            <a:solidFill>
              <a:schemeClr val="tx1"/>
            </a:solidFill>
            <a:cs typeface="PT Bold Heading" panose="02010400000000000000" pitchFamily="2" charset="-78"/>
          </a:endParaRPr>
        </a:p>
      </dgm:t>
    </dgm:pt>
    <dgm:pt modelId="{1BDC89A9-2E65-4776-83C3-2FD352712F3A}">
      <dgm:prSet phldrT="[نص]" custT="1"/>
      <dgm:spPr/>
      <dgm:t>
        <a:bodyPr/>
        <a:lstStyle/>
        <a:p>
          <a:pPr rtl="1"/>
          <a:r>
            <a:rPr lang="ar-SA" sz="2800" b="0" dirty="0" smtClean="0">
              <a:solidFill>
                <a:schemeClr val="tx1"/>
              </a:solidFill>
              <a:cs typeface="PT Bold Heading" panose="02010400000000000000" pitchFamily="2" charset="-78"/>
            </a:rPr>
            <a:t>الائتمان التجاري</a:t>
          </a:r>
          <a:endParaRPr lang="ar-SA" sz="2800" b="0" dirty="0">
            <a:solidFill>
              <a:schemeClr val="tx1"/>
            </a:solidFill>
            <a:cs typeface="PT Bold Heading" panose="02010400000000000000" pitchFamily="2" charset="-78"/>
          </a:endParaRPr>
        </a:p>
      </dgm:t>
    </dgm:pt>
    <dgm:pt modelId="{3947438E-A859-4C0C-87E8-ABE8D1E0900E}" type="parTrans" cxnId="{C1E12106-E75F-46E3-A3BB-471FF249D50E}">
      <dgm:prSet/>
      <dgm:spPr/>
      <dgm:t>
        <a:bodyPr/>
        <a:lstStyle/>
        <a:p>
          <a:pPr rtl="1"/>
          <a:endParaRPr lang="ar-SA" b="0">
            <a:solidFill>
              <a:schemeClr val="tx1"/>
            </a:solidFill>
            <a:cs typeface="PT Bold Heading" panose="02010400000000000000" pitchFamily="2" charset="-78"/>
          </a:endParaRPr>
        </a:p>
      </dgm:t>
    </dgm:pt>
    <dgm:pt modelId="{5C39319C-8B56-44A6-9770-4C243C3E428E}" type="sibTrans" cxnId="{C1E12106-E75F-46E3-A3BB-471FF249D50E}">
      <dgm:prSet/>
      <dgm:spPr/>
      <dgm:t>
        <a:bodyPr/>
        <a:lstStyle/>
        <a:p>
          <a:pPr rtl="1"/>
          <a:endParaRPr lang="ar-SA" b="0">
            <a:solidFill>
              <a:schemeClr val="tx1"/>
            </a:solidFill>
            <a:cs typeface="PT Bold Heading" panose="02010400000000000000" pitchFamily="2" charset="-78"/>
          </a:endParaRPr>
        </a:p>
      </dgm:t>
    </dgm:pt>
    <dgm:pt modelId="{14F3D5D3-8827-4647-8A1A-AF929D5345BE}">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2000" b="0" dirty="0" smtClean="0">
              <a:solidFill>
                <a:schemeClr val="tx1"/>
              </a:solidFill>
              <a:cs typeface="PT Bold Heading" panose="02010400000000000000" pitchFamily="2" charset="-78"/>
            </a:rPr>
            <a:t>طبيعة الائتمان التجاري</a:t>
          </a:r>
          <a:endParaRPr lang="ar-SA" sz="2000" b="0" dirty="0">
            <a:solidFill>
              <a:schemeClr val="tx1"/>
            </a:solidFill>
            <a:cs typeface="PT Bold Heading" panose="02010400000000000000" pitchFamily="2" charset="-78"/>
          </a:endParaRPr>
        </a:p>
      </dgm:t>
    </dgm:pt>
    <dgm:pt modelId="{E5FC7C57-0A20-4FA4-BB04-43DA03E021BD}" type="parTrans" cxnId="{6BC6767C-DEBA-4E8D-96D4-DC2895C55D21}">
      <dgm:prSet/>
      <dgm:spPr/>
      <dgm:t>
        <a:bodyPr/>
        <a:lstStyle/>
        <a:p>
          <a:pPr rtl="1"/>
          <a:endParaRPr lang="ar-SA" b="0">
            <a:solidFill>
              <a:schemeClr val="tx1"/>
            </a:solidFill>
            <a:cs typeface="PT Bold Heading" panose="02010400000000000000" pitchFamily="2" charset="-78"/>
          </a:endParaRPr>
        </a:p>
      </dgm:t>
    </dgm:pt>
    <dgm:pt modelId="{623CA47D-4E56-4888-963E-73863DF52D58}" type="sibTrans" cxnId="{6BC6767C-DEBA-4E8D-96D4-DC2895C55D21}">
      <dgm:prSet/>
      <dgm:spPr/>
      <dgm:t>
        <a:bodyPr/>
        <a:lstStyle/>
        <a:p>
          <a:pPr rtl="1"/>
          <a:endParaRPr lang="ar-SA" b="0">
            <a:solidFill>
              <a:schemeClr val="tx1"/>
            </a:solidFill>
            <a:cs typeface="PT Bold Heading" panose="02010400000000000000" pitchFamily="2" charset="-78"/>
          </a:endParaRPr>
        </a:p>
      </dgm:t>
    </dgm:pt>
    <dgm:pt modelId="{B893E79E-DBA6-4C80-B716-C7E5B81EC8F3}">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2000" b="0" dirty="0" smtClean="0">
              <a:solidFill>
                <a:schemeClr val="tx1"/>
              </a:solidFill>
              <a:cs typeface="PT Bold Heading" panose="02010400000000000000" pitchFamily="2" charset="-78"/>
            </a:rPr>
            <a:t>تكلفة الائتمان التجاري</a:t>
          </a:r>
          <a:endParaRPr lang="ar-SA" sz="2000" b="0" dirty="0">
            <a:solidFill>
              <a:schemeClr val="tx1"/>
            </a:solidFill>
            <a:cs typeface="PT Bold Heading" panose="02010400000000000000" pitchFamily="2" charset="-78"/>
          </a:endParaRPr>
        </a:p>
      </dgm:t>
    </dgm:pt>
    <dgm:pt modelId="{9857F78B-57F7-4E8A-B66F-5708CC81D917}" type="parTrans" cxnId="{83687B64-0362-4788-A3B8-A9ACFD0A1A68}">
      <dgm:prSet/>
      <dgm:spPr/>
      <dgm:t>
        <a:bodyPr/>
        <a:lstStyle/>
        <a:p>
          <a:pPr rtl="1"/>
          <a:endParaRPr lang="ar-SA" b="0">
            <a:solidFill>
              <a:schemeClr val="tx1"/>
            </a:solidFill>
            <a:cs typeface="PT Bold Heading" panose="02010400000000000000" pitchFamily="2" charset="-78"/>
          </a:endParaRPr>
        </a:p>
      </dgm:t>
    </dgm:pt>
    <dgm:pt modelId="{A16FFF30-67DD-40D5-9FAF-DCFB6B1AB27F}" type="sibTrans" cxnId="{83687B64-0362-4788-A3B8-A9ACFD0A1A68}">
      <dgm:prSet/>
      <dgm:spPr/>
      <dgm:t>
        <a:bodyPr/>
        <a:lstStyle/>
        <a:p>
          <a:pPr rtl="1"/>
          <a:endParaRPr lang="ar-SA" b="0">
            <a:solidFill>
              <a:schemeClr val="tx1"/>
            </a:solidFill>
            <a:cs typeface="PT Bold Heading" panose="02010400000000000000" pitchFamily="2" charset="-78"/>
          </a:endParaRPr>
        </a:p>
      </dgm:t>
    </dgm:pt>
    <dgm:pt modelId="{3376C13D-6D80-40F5-BABA-F9B856812356}">
      <dgm:prSet custT="1"/>
      <dgm:spPr/>
      <dgm:t>
        <a:bodyPr/>
        <a:lstStyle/>
        <a:p>
          <a:pPr rtl="1"/>
          <a:r>
            <a:rPr lang="ar-SA" sz="2800" b="0" dirty="0" smtClean="0">
              <a:solidFill>
                <a:schemeClr val="tx1"/>
              </a:solidFill>
              <a:cs typeface="PT Bold Heading" panose="02010400000000000000" pitchFamily="2" charset="-78"/>
            </a:rPr>
            <a:t>الائتمان المصرفي</a:t>
          </a:r>
          <a:endParaRPr lang="ar-SA" sz="2800" b="0" dirty="0">
            <a:solidFill>
              <a:schemeClr val="tx1"/>
            </a:solidFill>
            <a:cs typeface="PT Bold Heading" panose="02010400000000000000" pitchFamily="2" charset="-78"/>
          </a:endParaRPr>
        </a:p>
      </dgm:t>
    </dgm:pt>
    <dgm:pt modelId="{E1EFE8A6-2DDB-4203-AF0F-911A9369B26A}" type="parTrans" cxnId="{1D4D36B9-69CA-45D1-BE8B-B5A81D7CB446}">
      <dgm:prSet/>
      <dgm:spPr/>
      <dgm:t>
        <a:bodyPr/>
        <a:lstStyle/>
        <a:p>
          <a:pPr rtl="1"/>
          <a:endParaRPr lang="ar-SA"/>
        </a:p>
      </dgm:t>
    </dgm:pt>
    <dgm:pt modelId="{AB53E356-A2E0-4D2B-A5B2-68142B0444B8}" type="sibTrans" cxnId="{1D4D36B9-69CA-45D1-BE8B-B5A81D7CB446}">
      <dgm:prSet/>
      <dgm:spPr/>
      <dgm:t>
        <a:bodyPr/>
        <a:lstStyle/>
        <a:p>
          <a:pPr rtl="1"/>
          <a:endParaRPr lang="ar-SA"/>
        </a:p>
      </dgm:t>
    </dgm:pt>
    <dgm:pt modelId="{F1713A6A-7E2E-4D6C-BB79-465DD98FB75C}">
      <dgm:prSet custT="1"/>
      <dgm:spPr/>
      <dgm:t>
        <a:bodyPr/>
        <a:lstStyle/>
        <a:p>
          <a:pPr rtl="1"/>
          <a:r>
            <a:rPr lang="ar-SA" sz="2800" b="0" dirty="0" smtClean="0">
              <a:solidFill>
                <a:schemeClr val="tx1"/>
              </a:solidFill>
              <a:cs typeface="PT Bold Heading" panose="02010400000000000000" pitchFamily="2" charset="-78"/>
            </a:rPr>
            <a:t>الأوراق التجارية</a:t>
          </a:r>
          <a:endParaRPr lang="ar-SA" sz="2800" b="0" dirty="0">
            <a:solidFill>
              <a:schemeClr val="tx1"/>
            </a:solidFill>
            <a:cs typeface="PT Bold Heading" panose="02010400000000000000" pitchFamily="2" charset="-78"/>
          </a:endParaRPr>
        </a:p>
      </dgm:t>
    </dgm:pt>
    <dgm:pt modelId="{E09639E0-7B98-45A2-BB3E-AAA6BDED059A}" type="parTrans" cxnId="{43F3112C-2C06-4230-8347-6E0AA311C75F}">
      <dgm:prSet/>
      <dgm:spPr/>
      <dgm:t>
        <a:bodyPr/>
        <a:lstStyle/>
        <a:p>
          <a:pPr rtl="1"/>
          <a:endParaRPr lang="ar-SA"/>
        </a:p>
      </dgm:t>
    </dgm:pt>
    <dgm:pt modelId="{8366AF60-EB97-4AC8-BAFD-8893389B4319}" type="sibTrans" cxnId="{43F3112C-2C06-4230-8347-6E0AA311C75F}">
      <dgm:prSet/>
      <dgm:spPr/>
      <dgm:t>
        <a:bodyPr/>
        <a:lstStyle/>
        <a:p>
          <a:pPr rtl="1"/>
          <a:endParaRPr lang="ar-SA"/>
        </a:p>
      </dgm:t>
    </dgm:pt>
    <dgm:pt modelId="{193B0065-C2C5-405C-8CC7-3FC35BF10B6E}">
      <dgm:prSet custT="1"/>
      <dgm:spPr/>
      <dgm:t>
        <a:bodyPr/>
        <a:lstStyle/>
        <a:p>
          <a:pPr rtl="1"/>
          <a:r>
            <a:rPr lang="ar-SA" sz="2400" b="0" dirty="0" smtClean="0">
              <a:solidFill>
                <a:schemeClr val="tx1"/>
              </a:solidFill>
              <a:cs typeface="PT Bold Heading" panose="02010400000000000000" pitchFamily="2" charset="-78"/>
            </a:rPr>
            <a:t>مصادر التمويل الأخرى</a:t>
          </a:r>
          <a:endParaRPr lang="ar-SA" sz="2400" b="0" dirty="0">
            <a:solidFill>
              <a:schemeClr val="tx1"/>
            </a:solidFill>
            <a:cs typeface="PT Bold Heading" panose="02010400000000000000" pitchFamily="2" charset="-78"/>
          </a:endParaRPr>
        </a:p>
      </dgm:t>
    </dgm:pt>
    <dgm:pt modelId="{02A023B6-F2B5-4B2A-9DFE-705ACF984178}" type="parTrans" cxnId="{14738C6C-084B-4E2F-B007-AB752F7CBC51}">
      <dgm:prSet/>
      <dgm:spPr/>
      <dgm:t>
        <a:bodyPr/>
        <a:lstStyle/>
        <a:p>
          <a:pPr rtl="1"/>
          <a:endParaRPr lang="ar-SA"/>
        </a:p>
      </dgm:t>
    </dgm:pt>
    <dgm:pt modelId="{49EBB68C-D35D-4EFE-AE4F-F685B5467732}" type="sibTrans" cxnId="{14738C6C-084B-4E2F-B007-AB752F7CBC51}">
      <dgm:prSet/>
      <dgm:spPr/>
      <dgm:t>
        <a:bodyPr/>
        <a:lstStyle/>
        <a:p>
          <a:pPr rtl="1"/>
          <a:endParaRPr lang="ar-SA"/>
        </a:p>
      </dgm:t>
    </dgm:pt>
    <dgm:pt modelId="{60F47FB6-6253-49CD-BEC1-28DC1EC4F48A}">
      <dgm:prSet custT="1">
        <dgm:style>
          <a:lnRef idx="1">
            <a:schemeClr val="accent3"/>
          </a:lnRef>
          <a:fillRef idx="2">
            <a:schemeClr val="accent3"/>
          </a:fillRef>
          <a:effectRef idx="1">
            <a:schemeClr val="accent3"/>
          </a:effectRef>
          <a:fontRef idx="minor">
            <a:schemeClr val="dk1"/>
          </a:fontRef>
        </dgm:style>
      </dgm:prSet>
      <dgm:spPr/>
      <dgm:t>
        <a:bodyPr/>
        <a:lstStyle/>
        <a:p>
          <a:pPr rtl="1"/>
          <a:r>
            <a:rPr lang="ar-SA" sz="2000" dirty="0" smtClean="0">
              <a:solidFill>
                <a:schemeClr val="tx1"/>
              </a:solidFill>
              <a:cs typeface="PT Bold Heading" panose="02010400000000000000" pitchFamily="2" charset="-78"/>
            </a:rPr>
            <a:t>طبيعة الائتمان المصرفي وأنواعه</a:t>
          </a:r>
          <a:endParaRPr lang="ar-SA" sz="2000" dirty="0">
            <a:solidFill>
              <a:schemeClr val="tx1"/>
            </a:solidFill>
            <a:cs typeface="PT Bold Heading" panose="02010400000000000000" pitchFamily="2" charset="-78"/>
          </a:endParaRPr>
        </a:p>
      </dgm:t>
    </dgm:pt>
    <dgm:pt modelId="{E1F972D0-8DE4-4630-93FD-ACCDBE96D462}" type="parTrans" cxnId="{7C501146-92AD-416D-939C-88CAF13F500C}">
      <dgm:prSet/>
      <dgm:spPr/>
      <dgm:t>
        <a:bodyPr/>
        <a:lstStyle/>
        <a:p>
          <a:pPr rtl="1"/>
          <a:endParaRPr lang="ar-SA"/>
        </a:p>
      </dgm:t>
    </dgm:pt>
    <dgm:pt modelId="{7DE6C066-76F3-4D65-84D6-D42C846FD8C5}" type="sibTrans" cxnId="{7C501146-92AD-416D-939C-88CAF13F500C}">
      <dgm:prSet/>
      <dgm:spPr/>
      <dgm:t>
        <a:bodyPr/>
        <a:lstStyle/>
        <a:p>
          <a:pPr rtl="1"/>
          <a:endParaRPr lang="ar-SA"/>
        </a:p>
      </dgm:t>
    </dgm:pt>
    <dgm:pt modelId="{87012E3D-D002-4DDB-BFE4-19E015426841}">
      <dgm:prSet custT="1">
        <dgm:style>
          <a:lnRef idx="1">
            <a:schemeClr val="accent3"/>
          </a:lnRef>
          <a:fillRef idx="2">
            <a:schemeClr val="accent3"/>
          </a:fillRef>
          <a:effectRef idx="1">
            <a:schemeClr val="accent3"/>
          </a:effectRef>
          <a:fontRef idx="minor">
            <a:schemeClr val="dk1"/>
          </a:fontRef>
        </dgm:style>
      </dgm:prSet>
      <dgm:spPr/>
      <dgm:t>
        <a:bodyPr/>
        <a:lstStyle/>
        <a:p>
          <a:pPr rtl="1"/>
          <a:r>
            <a:rPr lang="ar-SA" sz="2000" dirty="0" smtClean="0">
              <a:solidFill>
                <a:schemeClr val="tx1"/>
              </a:solidFill>
              <a:cs typeface="PT Bold Heading" panose="02010400000000000000" pitchFamily="2" charset="-78"/>
            </a:rPr>
            <a:t>تكلفة الائتمان المصرفي </a:t>
          </a:r>
          <a:r>
            <a:rPr lang="ar-SA" sz="1600" dirty="0" smtClean="0">
              <a:solidFill>
                <a:schemeClr val="tx1"/>
              </a:solidFill>
              <a:cs typeface="PT Bold Heading" panose="02010400000000000000" pitchFamily="2" charset="-78"/>
            </a:rPr>
            <a:t>(سعر الفائدة الفعلي)</a:t>
          </a:r>
          <a:endParaRPr lang="ar-SA" sz="1600" dirty="0">
            <a:solidFill>
              <a:schemeClr val="tx1"/>
            </a:solidFill>
            <a:cs typeface="PT Bold Heading" panose="02010400000000000000" pitchFamily="2" charset="-78"/>
          </a:endParaRPr>
        </a:p>
      </dgm:t>
    </dgm:pt>
    <dgm:pt modelId="{A7C4E370-3C74-4009-8CBE-2C4AEF254F9F}" type="parTrans" cxnId="{820C89AA-8E6B-449F-93F4-D0AE6BC3DE72}">
      <dgm:prSet/>
      <dgm:spPr/>
      <dgm:t>
        <a:bodyPr/>
        <a:lstStyle/>
        <a:p>
          <a:pPr rtl="1"/>
          <a:endParaRPr lang="ar-SA"/>
        </a:p>
      </dgm:t>
    </dgm:pt>
    <dgm:pt modelId="{1E1DBBDF-63EE-4F5C-8AD5-A6EEE26A95E1}" type="sibTrans" cxnId="{820C89AA-8E6B-449F-93F4-D0AE6BC3DE72}">
      <dgm:prSet/>
      <dgm:spPr/>
      <dgm:t>
        <a:bodyPr/>
        <a:lstStyle/>
        <a:p>
          <a:pPr rtl="1"/>
          <a:endParaRPr lang="ar-SA"/>
        </a:p>
      </dgm:t>
    </dgm:pt>
    <dgm:pt modelId="{E2E29561-EEFC-4892-98EC-98D0857D0C21}">
      <dgm:prSet custT="1">
        <dgm:style>
          <a:lnRef idx="1">
            <a:schemeClr val="dk1"/>
          </a:lnRef>
          <a:fillRef idx="2">
            <a:schemeClr val="dk1"/>
          </a:fillRef>
          <a:effectRef idx="1">
            <a:schemeClr val="dk1"/>
          </a:effectRef>
          <a:fontRef idx="minor">
            <a:schemeClr val="dk1"/>
          </a:fontRef>
        </dgm:style>
      </dgm:prSet>
      <dgm:spPr/>
      <dgm:t>
        <a:bodyPr/>
        <a:lstStyle/>
        <a:p>
          <a:pPr rtl="1"/>
          <a:r>
            <a:rPr lang="ar-SA" sz="2000" dirty="0" smtClean="0">
              <a:solidFill>
                <a:schemeClr val="tx1"/>
              </a:solidFill>
              <a:cs typeface="PT Bold Heading" panose="02010400000000000000" pitchFamily="2" charset="-78"/>
            </a:rPr>
            <a:t>تكلفة الورقة التجارية</a:t>
          </a:r>
          <a:endParaRPr lang="ar-SA" sz="2000" dirty="0">
            <a:solidFill>
              <a:schemeClr val="tx1"/>
            </a:solidFill>
            <a:cs typeface="PT Bold Heading" panose="02010400000000000000" pitchFamily="2" charset="-78"/>
          </a:endParaRPr>
        </a:p>
      </dgm:t>
    </dgm:pt>
    <dgm:pt modelId="{546AD73E-A4DC-429A-B5A5-C25E06205593}" type="parTrans" cxnId="{7FD940F9-C6A8-4E6E-A74D-221D2D3B73D2}">
      <dgm:prSet/>
      <dgm:spPr/>
      <dgm:t>
        <a:bodyPr/>
        <a:lstStyle/>
        <a:p>
          <a:pPr rtl="1"/>
          <a:endParaRPr lang="ar-SA"/>
        </a:p>
      </dgm:t>
    </dgm:pt>
    <dgm:pt modelId="{DA24FCB1-0925-48B7-82B6-0A43BB256540}" type="sibTrans" cxnId="{7FD940F9-C6A8-4E6E-A74D-221D2D3B73D2}">
      <dgm:prSet/>
      <dgm:spPr/>
      <dgm:t>
        <a:bodyPr/>
        <a:lstStyle/>
        <a:p>
          <a:pPr rtl="1"/>
          <a:endParaRPr lang="ar-SA"/>
        </a:p>
      </dgm:t>
    </dgm:pt>
    <dgm:pt modelId="{5CA261FD-F264-4A5D-9712-F5017953BC7C}">
      <dgm:prSet custT="1">
        <dgm:style>
          <a:lnRef idx="1">
            <a:schemeClr val="dk1"/>
          </a:lnRef>
          <a:fillRef idx="2">
            <a:schemeClr val="dk1"/>
          </a:fillRef>
          <a:effectRef idx="1">
            <a:schemeClr val="dk1"/>
          </a:effectRef>
          <a:fontRef idx="minor">
            <a:schemeClr val="dk1"/>
          </a:fontRef>
        </dgm:style>
      </dgm:prSet>
      <dgm:spPr/>
      <dgm:t>
        <a:bodyPr/>
        <a:lstStyle/>
        <a:p>
          <a:pPr rtl="1"/>
          <a:r>
            <a:rPr lang="ar-SA" sz="2000" dirty="0" smtClean="0">
              <a:solidFill>
                <a:schemeClr val="tx1"/>
              </a:solidFill>
              <a:cs typeface="PT Bold Heading" panose="02010400000000000000" pitchFamily="2" charset="-78"/>
            </a:rPr>
            <a:t>طبيعة الأوراق التجارية</a:t>
          </a:r>
          <a:endParaRPr lang="ar-SA" sz="2000" dirty="0">
            <a:solidFill>
              <a:schemeClr val="tx1"/>
            </a:solidFill>
            <a:cs typeface="PT Bold Heading" panose="02010400000000000000" pitchFamily="2" charset="-78"/>
          </a:endParaRPr>
        </a:p>
      </dgm:t>
    </dgm:pt>
    <dgm:pt modelId="{3DC986BE-C29B-4892-AAAB-1F57F87FD840}" type="parTrans" cxnId="{B84DA144-D9A0-4F38-B627-62A0580CF0AF}">
      <dgm:prSet/>
      <dgm:spPr/>
      <dgm:t>
        <a:bodyPr/>
        <a:lstStyle/>
        <a:p>
          <a:pPr rtl="1"/>
          <a:endParaRPr lang="ar-SA"/>
        </a:p>
      </dgm:t>
    </dgm:pt>
    <dgm:pt modelId="{76080062-7B9D-445D-B605-4B514FDA2B72}" type="sibTrans" cxnId="{B84DA144-D9A0-4F38-B627-62A0580CF0AF}">
      <dgm:prSet/>
      <dgm:spPr/>
      <dgm:t>
        <a:bodyPr/>
        <a:lstStyle/>
        <a:p>
          <a:pPr rtl="1"/>
          <a:endParaRPr lang="ar-SA"/>
        </a:p>
      </dgm:t>
    </dgm:pt>
    <dgm:pt modelId="{A406B4E3-2753-46E4-A7B7-C07BC7B0F6D8}" type="pres">
      <dgm:prSet presAssocID="{68BFC64D-63E5-4204-B187-1D9E76FF3327}" presName="Name0" presStyleCnt="0">
        <dgm:presLayoutVars>
          <dgm:chPref val="1"/>
          <dgm:dir/>
          <dgm:animOne val="branch"/>
          <dgm:animLvl val="lvl"/>
          <dgm:resizeHandles val="exact"/>
        </dgm:presLayoutVars>
      </dgm:prSet>
      <dgm:spPr/>
      <dgm:t>
        <a:bodyPr/>
        <a:lstStyle/>
        <a:p>
          <a:pPr rtl="1"/>
          <a:endParaRPr lang="ar-SA"/>
        </a:p>
      </dgm:t>
    </dgm:pt>
    <dgm:pt modelId="{B907BCCD-3828-4130-88EA-CAC69B282DBD}" type="pres">
      <dgm:prSet presAssocID="{EAB256EC-61DE-4727-8ECD-FE62F9D453CD}" presName="root1" presStyleCnt="0"/>
      <dgm:spPr/>
    </dgm:pt>
    <dgm:pt modelId="{D64F324C-F74C-4CDA-A1D6-A9A4FB4CDC2B}" type="pres">
      <dgm:prSet presAssocID="{EAB256EC-61DE-4727-8ECD-FE62F9D453CD}" presName="LevelOneTextNode" presStyleLbl="node0" presStyleIdx="0" presStyleCnt="1" custScaleY="103691">
        <dgm:presLayoutVars>
          <dgm:chPref val="3"/>
        </dgm:presLayoutVars>
      </dgm:prSet>
      <dgm:spPr/>
      <dgm:t>
        <a:bodyPr/>
        <a:lstStyle/>
        <a:p>
          <a:pPr rtl="1"/>
          <a:endParaRPr lang="ar-SA"/>
        </a:p>
      </dgm:t>
    </dgm:pt>
    <dgm:pt modelId="{621DE95B-B8F8-4E1C-A954-D2C87B822B4E}" type="pres">
      <dgm:prSet presAssocID="{EAB256EC-61DE-4727-8ECD-FE62F9D453CD}" presName="level2hierChild" presStyleCnt="0"/>
      <dgm:spPr/>
    </dgm:pt>
    <dgm:pt modelId="{8DE0784C-D507-4382-B7D3-49DF7B176EBD}" type="pres">
      <dgm:prSet presAssocID="{3947438E-A859-4C0C-87E8-ABE8D1E0900E}" presName="conn2-1" presStyleLbl="parChTrans1D2" presStyleIdx="0" presStyleCnt="4"/>
      <dgm:spPr/>
      <dgm:t>
        <a:bodyPr/>
        <a:lstStyle/>
        <a:p>
          <a:pPr rtl="1"/>
          <a:endParaRPr lang="ar-SA"/>
        </a:p>
      </dgm:t>
    </dgm:pt>
    <dgm:pt modelId="{3CE28465-F8DD-4B73-8688-5C415E672B90}" type="pres">
      <dgm:prSet presAssocID="{3947438E-A859-4C0C-87E8-ABE8D1E0900E}" presName="connTx" presStyleLbl="parChTrans1D2" presStyleIdx="0" presStyleCnt="4"/>
      <dgm:spPr/>
      <dgm:t>
        <a:bodyPr/>
        <a:lstStyle/>
        <a:p>
          <a:pPr rtl="1"/>
          <a:endParaRPr lang="ar-SA"/>
        </a:p>
      </dgm:t>
    </dgm:pt>
    <dgm:pt modelId="{B7B789C3-ADE9-45BC-B2F0-8013C9BF29AE}" type="pres">
      <dgm:prSet presAssocID="{1BDC89A9-2E65-4776-83C3-2FD352712F3A}" presName="root2" presStyleCnt="0"/>
      <dgm:spPr/>
    </dgm:pt>
    <dgm:pt modelId="{6FFF57FD-7230-4B72-9AC4-8EC6707D5B04}" type="pres">
      <dgm:prSet presAssocID="{1BDC89A9-2E65-4776-83C3-2FD352712F3A}" presName="LevelTwoTextNode" presStyleLbl="node2" presStyleIdx="0" presStyleCnt="4" custScaleX="149654">
        <dgm:presLayoutVars>
          <dgm:chPref val="3"/>
        </dgm:presLayoutVars>
      </dgm:prSet>
      <dgm:spPr/>
      <dgm:t>
        <a:bodyPr/>
        <a:lstStyle/>
        <a:p>
          <a:pPr rtl="1"/>
          <a:endParaRPr lang="ar-SA"/>
        </a:p>
      </dgm:t>
    </dgm:pt>
    <dgm:pt modelId="{7E43AC98-6BAA-447B-BAB1-D4D8D3851B99}" type="pres">
      <dgm:prSet presAssocID="{1BDC89A9-2E65-4776-83C3-2FD352712F3A}" presName="level3hierChild" presStyleCnt="0"/>
      <dgm:spPr/>
    </dgm:pt>
    <dgm:pt modelId="{F6AB8F9A-51CF-4159-B3F7-F41476B9252C}" type="pres">
      <dgm:prSet presAssocID="{E5FC7C57-0A20-4FA4-BB04-43DA03E021BD}" presName="conn2-1" presStyleLbl="parChTrans1D3" presStyleIdx="0" presStyleCnt="6"/>
      <dgm:spPr/>
      <dgm:t>
        <a:bodyPr/>
        <a:lstStyle/>
        <a:p>
          <a:pPr rtl="1"/>
          <a:endParaRPr lang="ar-SA"/>
        </a:p>
      </dgm:t>
    </dgm:pt>
    <dgm:pt modelId="{AD2D1DBA-3A92-4BEB-8129-1EF4525E53E7}" type="pres">
      <dgm:prSet presAssocID="{E5FC7C57-0A20-4FA4-BB04-43DA03E021BD}" presName="connTx" presStyleLbl="parChTrans1D3" presStyleIdx="0" presStyleCnt="6"/>
      <dgm:spPr/>
      <dgm:t>
        <a:bodyPr/>
        <a:lstStyle/>
        <a:p>
          <a:pPr rtl="1"/>
          <a:endParaRPr lang="ar-SA"/>
        </a:p>
      </dgm:t>
    </dgm:pt>
    <dgm:pt modelId="{8A0216C7-4439-43C5-AEC5-92A122BEF185}" type="pres">
      <dgm:prSet presAssocID="{14F3D5D3-8827-4647-8A1A-AF929D5345BE}" presName="root2" presStyleCnt="0"/>
      <dgm:spPr/>
    </dgm:pt>
    <dgm:pt modelId="{67B84D8F-C161-49EF-84A7-6ED70DCD8028}" type="pres">
      <dgm:prSet presAssocID="{14F3D5D3-8827-4647-8A1A-AF929D5345BE}" presName="LevelTwoTextNode" presStyleLbl="node3" presStyleIdx="0" presStyleCnt="6" custScaleX="176786">
        <dgm:presLayoutVars>
          <dgm:chPref val="3"/>
        </dgm:presLayoutVars>
      </dgm:prSet>
      <dgm:spPr/>
      <dgm:t>
        <a:bodyPr/>
        <a:lstStyle/>
        <a:p>
          <a:pPr rtl="1"/>
          <a:endParaRPr lang="ar-SA"/>
        </a:p>
      </dgm:t>
    </dgm:pt>
    <dgm:pt modelId="{B1AFB8AD-1625-4DC6-9A11-B0E17C43A943}" type="pres">
      <dgm:prSet presAssocID="{14F3D5D3-8827-4647-8A1A-AF929D5345BE}" presName="level3hierChild" presStyleCnt="0"/>
      <dgm:spPr/>
    </dgm:pt>
    <dgm:pt modelId="{ACEA6F24-C445-4BF0-AF49-F861F7B67838}" type="pres">
      <dgm:prSet presAssocID="{9857F78B-57F7-4E8A-B66F-5708CC81D917}" presName="conn2-1" presStyleLbl="parChTrans1D3" presStyleIdx="1" presStyleCnt="6"/>
      <dgm:spPr/>
      <dgm:t>
        <a:bodyPr/>
        <a:lstStyle/>
        <a:p>
          <a:pPr rtl="1"/>
          <a:endParaRPr lang="ar-SA"/>
        </a:p>
      </dgm:t>
    </dgm:pt>
    <dgm:pt modelId="{2B832A20-3A8D-4077-87FE-E0C14167051D}" type="pres">
      <dgm:prSet presAssocID="{9857F78B-57F7-4E8A-B66F-5708CC81D917}" presName="connTx" presStyleLbl="parChTrans1D3" presStyleIdx="1" presStyleCnt="6"/>
      <dgm:spPr/>
      <dgm:t>
        <a:bodyPr/>
        <a:lstStyle/>
        <a:p>
          <a:pPr rtl="1"/>
          <a:endParaRPr lang="ar-SA"/>
        </a:p>
      </dgm:t>
    </dgm:pt>
    <dgm:pt modelId="{41B4C621-706F-4535-B4CC-6ABE6B011A85}" type="pres">
      <dgm:prSet presAssocID="{B893E79E-DBA6-4C80-B716-C7E5B81EC8F3}" presName="root2" presStyleCnt="0"/>
      <dgm:spPr/>
    </dgm:pt>
    <dgm:pt modelId="{0F47CA1C-0F82-4B4E-9FFE-C2458D5715A5}" type="pres">
      <dgm:prSet presAssocID="{B893E79E-DBA6-4C80-B716-C7E5B81EC8F3}" presName="LevelTwoTextNode" presStyleLbl="node3" presStyleIdx="1" presStyleCnt="6" custScaleX="176786">
        <dgm:presLayoutVars>
          <dgm:chPref val="3"/>
        </dgm:presLayoutVars>
      </dgm:prSet>
      <dgm:spPr/>
      <dgm:t>
        <a:bodyPr/>
        <a:lstStyle/>
        <a:p>
          <a:pPr rtl="1"/>
          <a:endParaRPr lang="ar-SA"/>
        </a:p>
      </dgm:t>
    </dgm:pt>
    <dgm:pt modelId="{CBBDFB53-AC70-4FFE-BDBE-B698F866DA67}" type="pres">
      <dgm:prSet presAssocID="{B893E79E-DBA6-4C80-B716-C7E5B81EC8F3}" presName="level3hierChild" presStyleCnt="0"/>
      <dgm:spPr/>
    </dgm:pt>
    <dgm:pt modelId="{BBDFE9DE-8B4E-407E-ABFE-D1595983487F}" type="pres">
      <dgm:prSet presAssocID="{E1EFE8A6-2DDB-4203-AF0F-911A9369B26A}" presName="conn2-1" presStyleLbl="parChTrans1D2" presStyleIdx="1" presStyleCnt="4"/>
      <dgm:spPr/>
      <dgm:t>
        <a:bodyPr/>
        <a:lstStyle/>
        <a:p>
          <a:pPr rtl="1"/>
          <a:endParaRPr lang="ar-SA"/>
        </a:p>
      </dgm:t>
    </dgm:pt>
    <dgm:pt modelId="{D0C9D133-3FE3-469D-B41E-DB26991F6524}" type="pres">
      <dgm:prSet presAssocID="{E1EFE8A6-2DDB-4203-AF0F-911A9369B26A}" presName="connTx" presStyleLbl="parChTrans1D2" presStyleIdx="1" presStyleCnt="4"/>
      <dgm:spPr/>
      <dgm:t>
        <a:bodyPr/>
        <a:lstStyle/>
        <a:p>
          <a:pPr rtl="1"/>
          <a:endParaRPr lang="ar-SA"/>
        </a:p>
      </dgm:t>
    </dgm:pt>
    <dgm:pt modelId="{61BDF557-7691-4F32-A6DF-996729A26BD9}" type="pres">
      <dgm:prSet presAssocID="{3376C13D-6D80-40F5-BABA-F9B856812356}" presName="root2" presStyleCnt="0"/>
      <dgm:spPr/>
    </dgm:pt>
    <dgm:pt modelId="{218F04EB-6E62-458C-98C8-E9F8CA67927D}" type="pres">
      <dgm:prSet presAssocID="{3376C13D-6D80-40F5-BABA-F9B856812356}" presName="LevelTwoTextNode" presStyleLbl="node2" presStyleIdx="1" presStyleCnt="4" custScaleX="149654">
        <dgm:presLayoutVars>
          <dgm:chPref val="3"/>
        </dgm:presLayoutVars>
      </dgm:prSet>
      <dgm:spPr/>
      <dgm:t>
        <a:bodyPr/>
        <a:lstStyle/>
        <a:p>
          <a:pPr rtl="1"/>
          <a:endParaRPr lang="ar-SA"/>
        </a:p>
      </dgm:t>
    </dgm:pt>
    <dgm:pt modelId="{98D44DE4-DE27-4DE9-817D-460C83DCFF3B}" type="pres">
      <dgm:prSet presAssocID="{3376C13D-6D80-40F5-BABA-F9B856812356}" presName="level3hierChild" presStyleCnt="0"/>
      <dgm:spPr/>
    </dgm:pt>
    <dgm:pt modelId="{3EB62213-73FE-4BDD-A7A4-87B8440E0713}" type="pres">
      <dgm:prSet presAssocID="{E1F972D0-8DE4-4630-93FD-ACCDBE96D462}" presName="conn2-1" presStyleLbl="parChTrans1D3" presStyleIdx="2" presStyleCnt="6"/>
      <dgm:spPr/>
      <dgm:t>
        <a:bodyPr/>
        <a:lstStyle/>
        <a:p>
          <a:pPr rtl="1"/>
          <a:endParaRPr lang="ar-SA"/>
        </a:p>
      </dgm:t>
    </dgm:pt>
    <dgm:pt modelId="{DDEC7553-11B2-4237-BED0-25FD7A36CA4B}" type="pres">
      <dgm:prSet presAssocID="{E1F972D0-8DE4-4630-93FD-ACCDBE96D462}" presName="connTx" presStyleLbl="parChTrans1D3" presStyleIdx="2" presStyleCnt="6"/>
      <dgm:spPr/>
      <dgm:t>
        <a:bodyPr/>
        <a:lstStyle/>
        <a:p>
          <a:pPr rtl="1"/>
          <a:endParaRPr lang="ar-SA"/>
        </a:p>
      </dgm:t>
    </dgm:pt>
    <dgm:pt modelId="{DB8671D1-D444-4571-936E-16A8B434A5BA}" type="pres">
      <dgm:prSet presAssocID="{60F47FB6-6253-49CD-BEC1-28DC1EC4F48A}" presName="root2" presStyleCnt="0"/>
      <dgm:spPr/>
    </dgm:pt>
    <dgm:pt modelId="{1BDFBB61-CBB2-4A14-B101-828E00F5C1E2}" type="pres">
      <dgm:prSet presAssocID="{60F47FB6-6253-49CD-BEC1-28DC1EC4F48A}" presName="LevelTwoTextNode" presStyleLbl="node3" presStyleIdx="2" presStyleCnt="6" custScaleX="176786">
        <dgm:presLayoutVars>
          <dgm:chPref val="3"/>
        </dgm:presLayoutVars>
      </dgm:prSet>
      <dgm:spPr/>
      <dgm:t>
        <a:bodyPr/>
        <a:lstStyle/>
        <a:p>
          <a:pPr rtl="1"/>
          <a:endParaRPr lang="ar-SA"/>
        </a:p>
      </dgm:t>
    </dgm:pt>
    <dgm:pt modelId="{4D7F915D-AB72-461E-907C-CDEE4708D927}" type="pres">
      <dgm:prSet presAssocID="{60F47FB6-6253-49CD-BEC1-28DC1EC4F48A}" presName="level3hierChild" presStyleCnt="0"/>
      <dgm:spPr/>
    </dgm:pt>
    <dgm:pt modelId="{C488AD6F-DDDF-4DFA-B325-8F23C9055B05}" type="pres">
      <dgm:prSet presAssocID="{A7C4E370-3C74-4009-8CBE-2C4AEF254F9F}" presName="conn2-1" presStyleLbl="parChTrans1D3" presStyleIdx="3" presStyleCnt="6"/>
      <dgm:spPr/>
      <dgm:t>
        <a:bodyPr/>
        <a:lstStyle/>
        <a:p>
          <a:pPr rtl="1"/>
          <a:endParaRPr lang="ar-SA"/>
        </a:p>
      </dgm:t>
    </dgm:pt>
    <dgm:pt modelId="{8135B911-15C7-4D5A-A3FE-60510B85E143}" type="pres">
      <dgm:prSet presAssocID="{A7C4E370-3C74-4009-8CBE-2C4AEF254F9F}" presName="connTx" presStyleLbl="parChTrans1D3" presStyleIdx="3" presStyleCnt="6"/>
      <dgm:spPr/>
      <dgm:t>
        <a:bodyPr/>
        <a:lstStyle/>
        <a:p>
          <a:pPr rtl="1"/>
          <a:endParaRPr lang="ar-SA"/>
        </a:p>
      </dgm:t>
    </dgm:pt>
    <dgm:pt modelId="{8016CAF7-95D7-4B89-9860-FE2E04F74A1E}" type="pres">
      <dgm:prSet presAssocID="{87012E3D-D002-4DDB-BFE4-19E015426841}" presName="root2" presStyleCnt="0"/>
      <dgm:spPr/>
    </dgm:pt>
    <dgm:pt modelId="{C80638C5-9854-4200-B552-198A59504230}" type="pres">
      <dgm:prSet presAssocID="{87012E3D-D002-4DDB-BFE4-19E015426841}" presName="LevelTwoTextNode" presStyleLbl="node3" presStyleIdx="3" presStyleCnt="6" custScaleX="176786">
        <dgm:presLayoutVars>
          <dgm:chPref val="3"/>
        </dgm:presLayoutVars>
      </dgm:prSet>
      <dgm:spPr/>
      <dgm:t>
        <a:bodyPr/>
        <a:lstStyle/>
        <a:p>
          <a:pPr rtl="1"/>
          <a:endParaRPr lang="ar-SA"/>
        </a:p>
      </dgm:t>
    </dgm:pt>
    <dgm:pt modelId="{39738E2B-7331-4B85-9FF8-A4FF8D3AA2A6}" type="pres">
      <dgm:prSet presAssocID="{87012E3D-D002-4DDB-BFE4-19E015426841}" presName="level3hierChild" presStyleCnt="0"/>
      <dgm:spPr/>
    </dgm:pt>
    <dgm:pt modelId="{B96561CD-4F5B-4FCE-BCD7-4F5BC0004AFA}" type="pres">
      <dgm:prSet presAssocID="{E09639E0-7B98-45A2-BB3E-AAA6BDED059A}" presName="conn2-1" presStyleLbl="parChTrans1D2" presStyleIdx="2" presStyleCnt="4"/>
      <dgm:spPr/>
      <dgm:t>
        <a:bodyPr/>
        <a:lstStyle/>
        <a:p>
          <a:pPr rtl="1"/>
          <a:endParaRPr lang="ar-SA"/>
        </a:p>
      </dgm:t>
    </dgm:pt>
    <dgm:pt modelId="{18D5FF8F-8B57-4EF6-9F04-4C92E81C38ED}" type="pres">
      <dgm:prSet presAssocID="{E09639E0-7B98-45A2-BB3E-AAA6BDED059A}" presName="connTx" presStyleLbl="parChTrans1D2" presStyleIdx="2" presStyleCnt="4"/>
      <dgm:spPr/>
      <dgm:t>
        <a:bodyPr/>
        <a:lstStyle/>
        <a:p>
          <a:pPr rtl="1"/>
          <a:endParaRPr lang="ar-SA"/>
        </a:p>
      </dgm:t>
    </dgm:pt>
    <dgm:pt modelId="{71C1593A-8CEE-46C4-822F-B087C5590ED4}" type="pres">
      <dgm:prSet presAssocID="{F1713A6A-7E2E-4D6C-BB79-465DD98FB75C}" presName="root2" presStyleCnt="0"/>
      <dgm:spPr/>
    </dgm:pt>
    <dgm:pt modelId="{B49039A8-4E05-4247-99BD-1AED62271A47}" type="pres">
      <dgm:prSet presAssocID="{F1713A6A-7E2E-4D6C-BB79-465DD98FB75C}" presName="LevelTwoTextNode" presStyleLbl="node2" presStyleIdx="2" presStyleCnt="4" custScaleX="149654">
        <dgm:presLayoutVars>
          <dgm:chPref val="3"/>
        </dgm:presLayoutVars>
      </dgm:prSet>
      <dgm:spPr/>
      <dgm:t>
        <a:bodyPr/>
        <a:lstStyle/>
        <a:p>
          <a:pPr rtl="1"/>
          <a:endParaRPr lang="ar-SA"/>
        </a:p>
      </dgm:t>
    </dgm:pt>
    <dgm:pt modelId="{D0F39C87-59E9-42A6-BDA2-2D4BE143F445}" type="pres">
      <dgm:prSet presAssocID="{F1713A6A-7E2E-4D6C-BB79-465DD98FB75C}" presName="level3hierChild" presStyleCnt="0"/>
      <dgm:spPr/>
    </dgm:pt>
    <dgm:pt modelId="{1669C6C4-A517-48ED-AFBE-444D928F3056}" type="pres">
      <dgm:prSet presAssocID="{3DC986BE-C29B-4892-AAAB-1F57F87FD840}" presName="conn2-1" presStyleLbl="parChTrans1D3" presStyleIdx="4" presStyleCnt="6"/>
      <dgm:spPr/>
      <dgm:t>
        <a:bodyPr/>
        <a:lstStyle/>
        <a:p>
          <a:endParaRPr lang="en-US"/>
        </a:p>
      </dgm:t>
    </dgm:pt>
    <dgm:pt modelId="{309B556D-E600-42F2-BBC0-DF868ED20350}" type="pres">
      <dgm:prSet presAssocID="{3DC986BE-C29B-4892-AAAB-1F57F87FD840}" presName="connTx" presStyleLbl="parChTrans1D3" presStyleIdx="4" presStyleCnt="6"/>
      <dgm:spPr/>
      <dgm:t>
        <a:bodyPr/>
        <a:lstStyle/>
        <a:p>
          <a:endParaRPr lang="en-US"/>
        </a:p>
      </dgm:t>
    </dgm:pt>
    <dgm:pt modelId="{4BB957B6-B4BB-454E-9303-46C251B81125}" type="pres">
      <dgm:prSet presAssocID="{5CA261FD-F264-4A5D-9712-F5017953BC7C}" presName="root2" presStyleCnt="0"/>
      <dgm:spPr/>
    </dgm:pt>
    <dgm:pt modelId="{4CFD7271-6BF3-4784-BAAD-F15760087B0F}" type="pres">
      <dgm:prSet presAssocID="{5CA261FD-F264-4A5D-9712-F5017953BC7C}" presName="LevelTwoTextNode" presStyleLbl="node3" presStyleIdx="4" presStyleCnt="6" custScaleX="176786">
        <dgm:presLayoutVars>
          <dgm:chPref val="3"/>
        </dgm:presLayoutVars>
      </dgm:prSet>
      <dgm:spPr/>
      <dgm:t>
        <a:bodyPr/>
        <a:lstStyle/>
        <a:p>
          <a:pPr rtl="1"/>
          <a:endParaRPr lang="ar-SA"/>
        </a:p>
      </dgm:t>
    </dgm:pt>
    <dgm:pt modelId="{F74B9B66-778C-4132-AE4B-98D16AEFD3A9}" type="pres">
      <dgm:prSet presAssocID="{5CA261FD-F264-4A5D-9712-F5017953BC7C}" presName="level3hierChild" presStyleCnt="0"/>
      <dgm:spPr/>
    </dgm:pt>
    <dgm:pt modelId="{32441348-C15E-4FDA-8487-CF61CFAE9C54}" type="pres">
      <dgm:prSet presAssocID="{546AD73E-A4DC-429A-B5A5-C25E06205593}" presName="conn2-1" presStyleLbl="parChTrans1D3" presStyleIdx="5" presStyleCnt="6"/>
      <dgm:spPr/>
      <dgm:t>
        <a:bodyPr/>
        <a:lstStyle/>
        <a:p>
          <a:endParaRPr lang="en-US"/>
        </a:p>
      </dgm:t>
    </dgm:pt>
    <dgm:pt modelId="{0836CA66-9CBC-4F30-BEA1-5773C39687A7}" type="pres">
      <dgm:prSet presAssocID="{546AD73E-A4DC-429A-B5A5-C25E06205593}" presName="connTx" presStyleLbl="parChTrans1D3" presStyleIdx="5" presStyleCnt="6"/>
      <dgm:spPr/>
      <dgm:t>
        <a:bodyPr/>
        <a:lstStyle/>
        <a:p>
          <a:endParaRPr lang="en-US"/>
        </a:p>
      </dgm:t>
    </dgm:pt>
    <dgm:pt modelId="{2011F159-4A6C-4401-82C6-2C1A0747F014}" type="pres">
      <dgm:prSet presAssocID="{E2E29561-EEFC-4892-98EC-98D0857D0C21}" presName="root2" presStyleCnt="0"/>
      <dgm:spPr/>
    </dgm:pt>
    <dgm:pt modelId="{823C3BBE-F5B8-4CEA-A6E4-111CA759E92A}" type="pres">
      <dgm:prSet presAssocID="{E2E29561-EEFC-4892-98EC-98D0857D0C21}" presName="LevelTwoTextNode" presStyleLbl="node3" presStyleIdx="5" presStyleCnt="6" custScaleX="176786">
        <dgm:presLayoutVars>
          <dgm:chPref val="3"/>
        </dgm:presLayoutVars>
      </dgm:prSet>
      <dgm:spPr/>
      <dgm:t>
        <a:bodyPr/>
        <a:lstStyle/>
        <a:p>
          <a:pPr rtl="1"/>
          <a:endParaRPr lang="ar-SA"/>
        </a:p>
      </dgm:t>
    </dgm:pt>
    <dgm:pt modelId="{D8869CC5-C5C8-453B-BDDA-67B99099D867}" type="pres">
      <dgm:prSet presAssocID="{E2E29561-EEFC-4892-98EC-98D0857D0C21}" presName="level3hierChild" presStyleCnt="0"/>
      <dgm:spPr/>
    </dgm:pt>
    <dgm:pt modelId="{9640C4E4-1003-43F5-96AF-10F55D8D909F}" type="pres">
      <dgm:prSet presAssocID="{02A023B6-F2B5-4B2A-9DFE-705ACF984178}" presName="conn2-1" presStyleLbl="parChTrans1D2" presStyleIdx="3" presStyleCnt="4"/>
      <dgm:spPr/>
      <dgm:t>
        <a:bodyPr/>
        <a:lstStyle/>
        <a:p>
          <a:pPr rtl="1"/>
          <a:endParaRPr lang="ar-SA"/>
        </a:p>
      </dgm:t>
    </dgm:pt>
    <dgm:pt modelId="{3CC63856-A18F-44BE-AB2A-91AC5C3E9ED3}" type="pres">
      <dgm:prSet presAssocID="{02A023B6-F2B5-4B2A-9DFE-705ACF984178}" presName="connTx" presStyleLbl="parChTrans1D2" presStyleIdx="3" presStyleCnt="4"/>
      <dgm:spPr/>
      <dgm:t>
        <a:bodyPr/>
        <a:lstStyle/>
        <a:p>
          <a:pPr rtl="1"/>
          <a:endParaRPr lang="ar-SA"/>
        </a:p>
      </dgm:t>
    </dgm:pt>
    <dgm:pt modelId="{B2EC9967-5B01-4E70-84BE-5B3B5BA6542E}" type="pres">
      <dgm:prSet presAssocID="{193B0065-C2C5-405C-8CC7-3FC35BF10B6E}" presName="root2" presStyleCnt="0"/>
      <dgm:spPr/>
    </dgm:pt>
    <dgm:pt modelId="{30C7D593-C19A-4891-A859-4F33901983C8}" type="pres">
      <dgm:prSet presAssocID="{193B0065-C2C5-405C-8CC7-3FC35BF10B6E}" presName="LevelTwoTextNode" presStyleLbl="node2" presStyleIdx="3" presStyleCnt="4" custScaleX="149654">
        <dgm:presLayoutVars>
          <dgm:chPref val="3"/>
        </dgm:presLayoutVars>
      </dgm:prSet>
      <dgm:spPr/>
      <dgm:t>
        <a:bodyPr/>
        <a:lstStyle/>
        <a:p>
          <a:pPr rtl="1"/>
          <a:endParaRPr lang="ar-SA"/>
        </a:p>
      </dgm:t>
    </dgm:pt>
    <dgm:pt modelId="{BE1F12C9-9BC7-4754-BCAB-7F8418EBA91F}" type="pres">
      <dgm:prSet presAssocID="{193B0065-C2C5-405C-8CC7-3FC35BF10B6E}" presName="level3hierChild" presStyleCnt="0"/>
      <dgm:spPr/>
    </dgm:pt>
  </dgm:ptLst>
  <dgm:cxnLst>
    <dgm:cxn modelId="{85DBA2E1-1E96-42B8-96DA-8C9D414AFA13}" type="presOf" srcId="{87012E3D-D002-4DDB-BFE4-19E015426841}" destId="{C80638C5-9854-4200-B552-198A59504230}" srcOrd="0" destOrd="0" presId="urn:microsoft.com/office/officeart/2008/layout/HorizontalMultiLevelHierarchy"/>
    <dgm:cxn modelId="{95BED6FC-5EB2-461C-A88C-C0938415C193}" type="presOf" srcId="{B893E79E-DBA6-4C80-B716-C7E5B81EC8F3}" destId="{0F47CA1C-0F82-4B4E-9FFE-C2458D5715A5}" srcOrd="0" destOrd="0" presId="urn:microsoft.com/office/officeart/2008/layout/HorizontalMultiLevelHierarchy"/>
    <dgm:cxn modelId="{43F3112C-2C06-4230-8347-6E0AA311C75F}" srcId="{EAB256EC-61DE-4727-8ECD-FE62F9D453CD}" destId="{F1713A6A-7E2E-4D6C-BB79-465DD98FB75C}" srcOrd="2" destOrd="0" parTransId="{E09639E0-7B98-45A2-BB3E-AAA6BDED059A}" sibTransId="{8366AF60-EB97-4AC8-BAFD-8893389B4319}"/>
    <dgm:cxn modelId="{B7DA4647-E358-42A7-8238-62FBF6638940}" type="presOf" srcId="{68BFC64D-63E5-4204-B187-1D9E76FF3327}" destId="{A406B4E3-2753-46E4-A7B7-C07BC7B0F6D8}" srcOrd="0" destOrd="0" presId="urn:microsoft.com/office/officeart/2008/layout/HorizontalMultiLevelHierarchy"/>
    <dgm:cxn modelId="{C31FAE83-76FF-4A8C-B1C1-2B83BF97189C}" type="presOf" srcId="{E1EFE8A6-2DDB-4203-AF0F-911A9369B26A}" destId="{BBDFE9DE-8B4E-407E-ABFE-D1595983487F}" srcOrd="0" destOrd="0" presId="urn:microsoft.com/office/officeart/2008/layout/HorizontalMultiLevelHierarchy"/>
    <dgm:cxn modelId="{4BF49C07-89D0-4D31-BF37-F9BE3F89D475}" type="presOf" srcId="{9857F78B-57F7-4E8A-B66F-5708CC81D917}" destId="{2B832A20-3A8D-4077-87FE-E0C14167051D}" srcOrd="1" destOrd="0" presId="urn:microsoft.com/office/officeart/2008/layout/HorizontalMultiLevelHierarchy"/>
    <dgm:cxn modelId="{B84DA144-D9A0-4F38-B627-62A0580CF0AF}" srcId="{F1713A6A-7E2E-4D6C-BB79-465DD98FB75C}" destId="{5CA261FD-F264-4A5D-9712-F5017953BC7C}" srcOrd="0" destOrd="0" parTransId="{3DC986BE-C29B-4892-AAAB-1F57F87FD840}" sibTransId="{76080062-7B9D-445D-B605-4B514FDA2B72}"/>
    <dgm:cxn modelId="{BCCCC16E-D0F8-4EE0-BF1D-14B6C26EAB0C}" type="presOf" srcId="{3376C13D-6D80-40F5-BABA-F9B856812356}" destId="{218F04EB-6E62-458C-98C8-E9F8CA67927D}" srcOrd="0" destOrd="0" presId="urn:microsoft.com/office/officeart/2008/layout/HorizontalMultiLevelHierarchy"/>
    <dgm:cxn modelId="{92EB46F4-C18C-46D2-9872-3A1528AE5AD1}" type="presOf" srcId="{1BDC89A9-2E65-4776-83C3-2FD352712F3A}" destId="{6FFF57FD-7230-4B72-9AC4-8EC6707D5B04}" srcOrd="0" destOrd="0" presId="urn:microsoft.com/office/officeart/2008/layout/HorizontalMultiLevelHierarchy"/>
    <dgm:cxn modelId="{9C2CCAE0-EB3C-42C0-BEBD-4CE700189F81}" type="presOf" srcId="{3DC986BE-C29B-4892-AAAB-1F57F87FD840}" destId="{309B556D-E600-42F2-BBC0-DF868ED20350}" srcOrd="1" destOrd="0" presId="urn:microsoft.com/office/officeart/2008/layout/HorizontalMultiLevelHierarchy"/>
    <dgm:cxn modelId="{820C89AA-8E6B-449F-93F4-D0AE6BC3DE72}" srcId="{3376C13D-6D80-40F5-BABA-F9B856812356}" destId="{87012E3D-D002-4DDB-BFE4-19E015426841}" srcOrd="1" destOrd="0" parTransId="{A7C4E370-3C74-4009-8CBE-2C4AEF254F9F}" sibTransId="{1E1DBBDF-63EE-4F5C-8AD5-A6EEE26A95E1}"/>
    <dgm:cxn modelId="{1D4D36B9-69CA-45D1-BE8B-B5A81D7CB446}" srcId="{EAB256EC-61DE-4727-8ECD-FE62F9D453CD}" destId="{3376C13D-6D80-40F5-BABA-F9B856812356}" srcOrd="1" destOrd="0" parTransId="{E1EFE8A6-2DDB-4203-AF0F-911A9369B26A}" sibTransId="{AB53E356-A2E0-4D2B-A5B2-68142B0444B8}"/>
    <dgm:cxn modelId="{4ACEAE12-0D49-4BB0-960E-BEF85D5954FE}" type="presOf" srcId="{193B0065-C2C5-405C-8CC7-3FC35BF10B6E}" destId="{30C7D593-C19A-4891-A859-4F33901983C8}" srcOrd="0" destOrd="0" presId="urn:microsoft.com/office/officeart/2008/layout/HorizontalMultiLevelHierarchy"/>
    <dgm:cxn modelId="{600F29EB-903A-49F1-A737-FFE0869B7898}" type="presOf" srcId="{60F47FB6-6253-49CD-BEC1-28DC1EC4F48A}" destId="{1BDFBB61-CBB2-4A14-B101-828E00F5C1E2}" srcOrd="0" destOrd="0" presId="urn:microsoft.com/office/officeart/2008/layout/HorizontalMultiLevelHierarchy"/>
    <dgm:cxn modelId="{C152A22C-8B94-4124-9405-8771BAAAAAD9}" type="presOf" srcId="{3DC986BE-C29B-4892-AAAB-1F57F87FD840}" destId="{1669C6C4-A517-48ED-AFBE-444D928F3056}" srcOrd="0" destOrd="0" presId="urn:microsoft.com/office/officeart/2008/layout/HorizontalMultiLevelHierarchy"/>
    <dgm:cxn modelId="{69081241-4981-4156-A168-E365F0F6431B}" type="presOf" srcId="{E5FC7C57-0A20-4FA4-BB04-43DA03E021BD}" destId="{F6AB8F9A-51CF-4159-B3F7-F41476B9252C}" srcOrd="0" destOrd="0" presId="urn:microsoft.com/office/officeart/2008/layout/HorizontalMultiLevelHierarchy"/>
    <dgm:cxn modelId="{EB312B34-E0F1-43BF-AC67-EE0D832CC786}" type="presOf" srcId="{F1713A6A-7E2E-4D6C-BB79-465DD98FB75C}" destId="{B49039A8-4E05-4247-99BD-1AED62271A47}" srcOrd="0" destOrd="0" presId="urn:microsoft.com/office/officeart/2008/layout/HorizontalMultiLevelHierarchy"/>
    <dgm:cxn modelId="{0E9B7B23-BC0C-4FBB-89DC-C63ED214B7B7}" type="presOf" srcId="{9857F78B-57F7-4E8A-B66F-5708CC81D917}" destId="{ACEA6F24-C445-4BF0-AF49-F861F7B67838}" srcOrd="0" destOrd="0" presId="urn:microsoft.com/office/officeart/2008/layout/HorizontalMultiLevelHierarchy"/>
    <dgm:cxn modelId="{7C501146-92AD-416D-939C-88CAF13F500C}" srcId="{3376C13D-6D80-40F5-BABA-F9B856812356}" destId="{60F47FB6-6253-49CD-BEC1-28DC1EC4F48A}" srcOrd="0" destOrd="0" parTransId="{E1F972D0-8DE4-4630-93FD-ACCDBE96D462}" sibTransId="{7DE6C066-76F3-4D65-84D6-D42C846FD8C5}"/>
    <dgm:cxn modelId="{E8548A96-288B-4755-B977-95A744534AF1}" type="presOf" srcId="{3947438E-A859-4C0C-87E8-ABE8D1E0900E}" destId="{8DE0784C-D507-4382-B7D3-49DF7B176EBD}" srcOrd="0" destOrd="0" presId="urn:microsoft.com/office/officeart/2008/layout/HorizontalMultiLevelHierarchy"/>
    <dgm:cxn modelId="{A9A20293-53E7-40FD-8098-8A64AD7D7BC7}" type="presOf" srcId="{EAB256EC-61DE-4727-8ECD-FE62F9D453CD}" destId="{D64F324C-F74C-4CDA-A1D6-A9A4FB4CDC2B}" srcOrd="0" destOrd="0" presId="urn:microsoft.com/office/officeart/2008/layout/HorizontalMultiLevelHierarchy"/>
    <dgm:cxn modelId="{7FD940F9-C6A8-4E6E-A74D-221D2D3B73D2}" srcId="{F1713A6A-7E2E-4D6C-BB79-465DD98FB75C}" destId="{E2E29561-EEFC-4892-98EC-98D0857D0C21}" srcOrd="1" destOrd="0" parTransId="{546AD73E-A4DC-429A-B5A5-C25E06205593}" sibTransId="{DA24FCB1-0925-48B7-82B6-0A43BB256540}"/>
    <dgm:cxn modelId="{1A00F204-8699-4B98-B62A-CBC6F5406F72}" type="presOf" srcId="{E1F972D0-8DE4-4630-93FD-ACCDBE96D462}" destId="{3EB62213-73FE-4BDD-A7A4-87B8440E0713}" srcOrd="0" destOrd="0" presId="urn:microsoft.com/office/officeart/2008/layout/HorizontalMultiLevelHierarchy"/>
    <dgm:cxn modelId="{FF1DCA6A-52BE-469B-86B5-F3E4180DA1B3}" type="presOf" srcId="{E1EFE8A6-2DDB-4203-AF0F-911A9369B26A}" destId="{D0C9D133-3FE3-469D-B41E-DB26991F6524}" srcOrd="1" destOrd="0" presId="urn:microsoft.com/office/officeart/2008/layout/HorizontalMultiLevelHierarchy"/>
    <dgm:cxn modelId="{83687B64-0362-4788-A3B8-A9ACFD0A1A68}" srcId="{1BDC89A9-2E65-4776-83C3-2FD352712F3A}" destId="{B893E79E-DBA6-4C80-B716-C7E5B81EC8F3}" srcOrd="1" destOrd="0" parTransId="{9857F78B-57F7-4E8A-B66F-5708CC81D917}" sibTransId="{A16FFF30-67DD-40D5-9FAF-DCFB6B1AB27F}"/>
    <dgm:cxn modelId="{D4745FC8-9FA2-4AB6-8580-8F2DEC196C46}" type="presOf" srcId="{E09639E0-7B98-45A2-BB3E-AAA6BDED059A}" destId="{18D5FF8F-8B57-4EF6-9F04-4C92E81C38ED}" srcOrd="1" destOrd="0" presId="urn:microsoft.com/office/officeart/2008/layout/HorizontalMultiLevelHierarchy"/>
    <dgm:cxn modelId="{E1050A1A-0696-402E-8F7A-69485D5D41B2}" type="presOf" srcId="{A7C4E370-3C74-4009-8CBE-2C4AEF254F9F}" destId="{C488AD6F-DDDF-4DFA-B325-8F23C9055B05}" srcOrd="0" destOrd="0" presId="urn:microsoft.com/office/officeart/2008/layout/HorizontalMultiLevelHierarchy"/>
    <dgm:cxn modelId="{6CEF7563-4223-4E07-B116-328315549C0F}" type="presOf" srcId="{02A023B6-F2B5-4B2A-9DFE-705ACF984178}" destId="{9640C4E4-1003-43F5-96AF-10F55D8D909F}" srcOrd="0" destOrd="0" presId="urn:microsoft.com/office/officeart/2008/layout/HorizontalMultiLevelHierarchy"/>
    <dgm:cxn modelId="{6BC6767C-DEBA-4E8D-96D4-DC2895C55D21}" srcId="{1BDC89A9-2E65-4776-83C3-2FD352712F3A}" destId="{14F3D5D3-8827-4647-8A1A-AF929D5345BE}" srcOrd="0" destOrd="0" parTransId="{E5FC7C57-0A20-4FA4-BB04-43DA03E021BD}" sibTransId="{623CA47D-4E56-4888-963E-73863DF52D58}"/>
    <dgm:cxn modelId="{14738C6C-084B-4E2F-B007-AB752F7CBC51}" srcId="{EAB256EC-61DE-4727-8ECD-FE62F9D453CD}" destId="{193B0065-C2C5-405C-8CC7-3FC35BF10B6E}" srcOrd="3" destOrd="0" parTransId="{02A023B6-F2B5-4B2A-9DFE-705ACF984178}" sibTransId="{49EBB68C-D35D-4EFE-AE4F-F685B5467732}"/>
    <dgm:cxn modelId="{799881A3-D427-4BBF-A3B8-87B3CEC4E50F}" type="presOf" srcId="{5CA261FD-F264-4A5D-9712-F5017953BC7C}" destId="{4CFD7271-6BF3-4784-BAAD-F15760087B0F}" srcOrd="0" destOrd="0" presId="urn:microsoft.com/office/officeart/2008/layout/HorizontalMultiLevelHierarchy"/>
    <dgm:cxn modelId="{20FCA3A6-A012-4FF6-838E-A5945C1FF697}" srcId="{68BFC64D-63E5-4204-B187-1D9E76FF3327}" destId="{EAB256EC-61DE-4727-8ECD-FE62F9D453CD}" srcOrd="0" destOrd="0" parTransId="{C70F540E-8EB1-4C92-997F-6FED0F3A6341}" sibTransId="{21D013F7-24D3-4B42-AE93-F7BF4F1EC6BD}"/>
    <dgm:cxn modelId="{663AD0E1-A770-41DF-B88D-417392C17D11}" type="presOf" srcId="{3947438E-A859-4C0C-87E8-ABE8D1E0900E}" destId="{3CE28465-F8DD-4B73-8688-5C415E672B90}" srcOrd="1" destOrd="0" presId="urn:microsoft.com/office/officeart/2008/layout/HorizontalMultiLevelHierarchy"/>
    <dgm:cxn modelId="{24679749-FE59-4C22-89AA-531D0444D0DB}" type="presOf" srcId="{E09639E0-7B98-45A2-BB3E-AAA6BDED059A}" destId="{B96561CD-4F5B-4FCE-BCD7-4F5BC0004AFA}" srcOrd="0" destOrd="0" presId="urn:microsoft.com/office/officeart/2008/layout/HorizontalMultiLevelHierarchy"/>
    <dgm:cxn modelId="{A36160DA-E3E7-4760-AB83-F421216697E5}" type="presOf" srcId="{546AD73E-A4DC-429A-B5A5-C25E06205593}" destId="{32441348-C15E-4FDA-8487-CF61CFAE9C54}" srcOrd="0" destOrd="0" presId="urn:microsoft.com/office/officeart/2008/layout/HorizontalMultiLevelHierarchy"/>
    <dgm:cxn modelId="{C1E12106-E75F-46E3-A3BB-471FF249D50E}" srcId="{EAB256EC-61DE-4727-8ECD-FE62F9D453CD}" destId="{1BDC89A9-2E65-4776-83C3-2FD352712F3A}" srcOrd="0" destOrd="0" parTransId="{3947438E-A859-4C0C-87E8-ABE8D1E0900E}" sibTransId="{5C39319C-8B56-44A6-9770-4C243C3E428E}"/>
    <dgm:cxn modelId="{A98C605F-D19B-43FB-87BB-A58ED9850BFE}" type="presOf" srcId="{E5FC7C57-0A20-4FA4-BB04-43DA03E021BD}" destId="{AD2D1DBA-3A92-4BEB-8129-1EF4525E53E7}" srcOrd="1" destOrd="0" presId="urn:microsoft.com/office/officeart/2008/layout/HorizontalMultiLevelHierarchy"/>
    <dgm:cxn modelId="{6D9A1FD5-671C-4836-B651-A9121FA99D61}" type="presOf" srcId="{02A023B6-F2B5-4B2A-9DFE-705ACF984178}" destId="{3CC63856-A18F-44BE-AB2A-91AC5C3E9ED3}" srcOrd="1" destOrd="0" presId="urn:microsoft.com/office/officeart/2008/layout/HorizontalMultiLevelHierarchy"/>
    <dgm:cxn modelId="{B2FD75D3-09C4-4357-A7AB-3B3B4CAA9D18}" type="presOf" srcId="{E1F972D0-8DE4-4630-93FD-ACCDBE96D462}" destId="{DDEC7553-11B2-4237-BED0-25FD7A36CA4B}" srcOrd="1" destOrd="0" presId="urn:microsoft.com/office/officeart/2008/layout/HorizontalMultiLevelHierarchy"/>
    <dgm:cxn modelId="{7643A4EC-A319-40D8-8AB5-B16CDEC4B41D}" type="presOf" srcId="{E2E29561-EEFC-4892-98EC-98D0857D0C21}" destId="{823C3BBE-F5B8-4CEA-A6E4-111CA759E92A}" srcOrd="0" destOrd="0" presId="urn:microsoft.com/office/officeart/2008/layout/HorizontalMultiLevelHierarchy"/>
    <dgm:cxn modelId="{FA1739F0-F429-4527-9D6D-BD6EE74179D2}" type="presOf" srcId="{A7C4E370-3C74-4009-8CBE-2C4AEF254F9F}" destId="{8135B911-15C7-4D5A-A3FE-60510B85E143}" srcOrd="1" destOrd="0" presId="urn:microsoft.com/office/officeart/2008/layout/HorizontalMultiLevelHierarchy"/>
    <dgm:cxn modelId="{3B494AB3-1A0E-4689-BD86-FD3F149963F3}" type="presOf" srcId="{546AD73E-A4DC-429A-B5A5-C25E06205593}" destId="{0836CA66-9CBC-4F30-BEA1-5773C39687A7}" srcOrd="1" destOrd="0" presId="urn:microsoft.com/office/officeart/2008/layout/HorizontalMultiLevelHierarchy"/>
    <dgm:cxn modelId="{7394AF65-E45F-4AEF-ABF1-2916C9EC245B}" type="presOf" srcId="{14F3D5D3-8827-4647-8A1A-AF929D5345BE}" destId="{67B84D8F-C161-49EF-84A7-6ED70DCD8028}" srcOrd="0" destOrd="0" presId="urn:microsoft.com/office/officeart/2008/layout/HorizontalMultiLevelHierarchy"/>
    <dgm:cxn modelId="{EE6B4A9B-2362-4DAB-A0EB-D73CA44F1B1C}" type="presParOf" srcId="{A406B4E3-2753-46E4-A7B7-C07BC7B0F6D8}" destId="{B907BCCD-3828-4130-88EA-CAC69B282DBD}" srcOrd="0" destOrd="0" presId="urn:microsoft.com/office/officeart/2008/layout/HorizontalMultiLevelHierarchy"/>
    <dgm:cxn modelId="{DF98272E-ADEA-492A-8909-1D39BD75FAFE}" type="presParOf" srcId="{B907BCCD-3828-4130-88EA-CAC69B282DBD}" destId="{D64F324C-F74C-4CDA-A1D6-A9A4FB4CDC2B}" srcOrd="0" destOrd="0" presId="urn:microsoft.com/office/officeart/2008/layout/HorizontalMultiLevelHierarchy"/>
    <dgm:cxn modelId="{8671AFDE-AA4A-4682-9594-485E26864E36}" type="presParOf" srcId="{B907BCCD-3828-4130-88EA-CAC69B282DBD}" destId="{621DE95B-B8F8-4E1C-A954-D2C87B822B4E}" srcOrd="1" destOrd="0" presId="urn:microsoft.com/office/officeart/2008/layout/HorizontalMultiLevelHierarchy"/>
    <dgm:cxn modelId="{FCFBBD8D-E4D1-4841-A9D9-047C8A252DB5}" type="presParOf" srcId="{621DE95B-B8F8-4E1C-A954-D2C87B822B4E}" destId="{8DE0784C-D507-4382-B7D3-49DF7B176EBD}" srcOrd="0" destOrd="0" presId="urn:microsoft.com/office/officeart/2008/layout/HorizontalMultiLevelHierarchy"/>
    <dgm:cxn modelId="{538F6A30-0558-4284-A2B2-9E91CA2BC412}" type="presParOf" srcId="{8DE0784C-D507-4382-B7D3-49DF7B176EBD}" destId="{3CE28465-F8DD-4B73-8688-5C415E672B90}" srcOrd="0" destOrd="0" presId="urn:microsoft.com/office/officeart/2008/layout/HorizontalMultiLevelHierarchy"/>
    <dgm:cxn modelId="{9397CD30-E66B-46E3-A43C-222227B7714C}" type="presParOf" srcId="{621DE95B-B8F8-4E1C-A954-D2C87B822B4E}" destId="{B7B789C3-ADE9-45BC-B2F0-8013C9BF29AE}" srcOrd="1" destOrd="0" presId="urn:microsoft.com/office/officeart/2008/layout/HorizontalMultiLevelHierarchy"/>
    <dgm:cxn modelId="{FDFB6B68-8106-49B3-A719-62F7A618DE81}" type="presParOf" srcId="{B7B789C3-ADE9-45BC-B2F0-8013C9BF29AE}" destId="{6FFF57FD-7230-4B72-9AC4-8EC6707D5B04}" srcOrd="0" destOrd="0" presId="urn:microsoft.com/office/officeart/2008/layout/HorizontalMultiLevelHierarchy"/>
    <dgm:cxn modelId="{58D20A1A-1C45-48FC-9068-5C871CE4311F}" type="presParOf" srcId="{B7B789C3-ADE9-45BC-B2F0-8013C9BF29AE}" destId="{7E43AC98-6BAA-447B-BAB1-D4D8D3851B99}" srcOrd="1" destOrd="0" presId="urn:microsoft.com/office/officeart/2008/layout/HorizontalMultiLevelHierarchy"/>
    <dgm:cxn modelId="{58868010-5D77-4372-B24D-90D87E7C3B5D}" type="presParOf" srcId="{7E43AC98-6BAA-447B-BAB1-D4D8D3851B99}" destId="{F6AB8F9A-51CF-4159-B3F7-F41476B9252C}" srcOrd="0" destOrd="0" presId="urn:microsoft.com/office/officeart/2008/layout/HorizontalMultiLevelHierarchy"/>
    <dgm:cxn modelId="{F0020ED8-FF92-4CDA-919C-02D481F55D50}" type="presParOf" srcId="{F6AB8F9A-51CF-4159-B3F7-F41476B9252C}" destId="{AD2D1DBA-3A92-4BEB-8129-1EF4525E53E7}" srcOrd="0" destOrd="0" presId="urn:microsoft.com/office/officeart/2008/layout/HorizontalMultiLevelHierarchy"/>
    <dgm:cxn modelId="{CFA61B17-5594-41E9-858A-4A04BA76291A}" type="presParOf" srcId="{7E43AC98-6BAA-447B-BAB1-D4D8D3851B99}" destId="{8A0216C7-4439-43C5-AEC5-92A122BEF185}" srcOrd="1" destOrd="0" presId="urn:microsoft.com/office/officeart/2008/layout/HorizontalMultiLevelHierarchy"/>
    <dgm:cxn modelId="{388C557A-0D65-45E7-B81A-0184A75C71E8}" type="presParOf" srcId="{8A0216C7-4439-43C5-AEC5-92A122BEF185}" destId="{67B84D8F-C161-49EF-84A7-6ED70DCD8028}" srcOrd="0" destOrd="0" presId="urn:microsoft.com/office/officeart/2008/layout/HorizontalMultiLevelHierarchy"/>
    <dgm:cxn modelId="{0CE13139-1D32-4FC7-938C-40CF2A526249}" type="presParOf" srcId="{8A0216C7-4439-43C5-AEC5-92A122BEF185}" destId="{B1AFB8AD-1625-4DC6-9A11-B0E17C43A943}" srcOrd="1" destOrd="0" presId="urn:microsoft.com/office/officeart/2008/layout/HorizontalMultiLevelHierarchy"/>
    <dgm:cxn modelId="{785E616E-4115-4871-BDB3-958903FF261D}" type="presParOf" srcId="{7E43AC98-6BAA-447B-BAB1-D4D8D3851B99}" destId="{ACEA6F24-C445-4BF0-AF49-F861F7B67838}" srcOrd="2" destOrd="0" presId="urn:microsoft.com/office/officeart/2008/layout/HorizontalMultiLevelHierarchy"/>
    <dgm:cxn modelId="{43591D5A-0718-472A-A222-05C15A447AB4}" type="presParOf" srcId="{ACEA6F24-C445-4BF0-AF49-F861F7B67838}" destId="{2B832A20-3A8D-4077-87FE-E0C14167051D}" srcOrd="0" destOrd="0" presId="urn:microsoft.com/office/officeart/2008/layout/HorizontalMultiLevelHierarchy"/>
    <dgm:cxn modelId="{D689CD0C-6F33-497E-B5AC-3C14FAA6A7A8}" type="presParOf" srcId="{7E43AC98-6BAA-447B-BAB1-D4D8D3851B99}" destId="{41B4C621-706F-4535-B4CC-6ABE6B011A85}" srcOrd="3" destOrd="0" presId="urn:microsoft.com/office/officeart/2008/layout/HorizontalMultiLevelHierarchy"/>
    <dgm:cxn modelId="{5AF6B5E1-B0A2-4CF9-9072-FC786E23775E}" type="presParOf" srcId="{41B4C621-706F-4535-B4CC-6ABE6B011A85}" destId="{0F47CA1C-0F82-4B4E-9FFE-C2458D5715A5}" srcOrd="0" destOrd="0" presId="urn:microsoft.com/office/officeart/2008/layout/HorizontalMultiLevelHierarchy"/>
    <dgm:cxn modelId="{5D999EDE-76B8-456F-8943-E51E5E636E5D}" type="presParOf" srcId="{41B4C621-706F-4535-B4CC-6ABE6B011A85}" destId="{CBBDFB53-AC70-4FFE-BDBE-B698F866DA67}" srcOrd="1" destOrd="0" presId="urn:microsoft.com/office/officeart/2008/layout/HorizontalMultiLevelHierarchy"/>
    <dgm:cxn modelId="{32B7B00E-ED8A-4190-ACCC-76C098C84A61}" type="presParOf" srcId="{621DE95B-B8F8-4E1C-A954-D2C87B822B4E}" destId="{BBDFE9DE-8B4E-407E-ABFE-D1595983487F}" srcOrd="2" destOrd="0" presId="urn:microsoft.com/office/officeart/2008/layout/HorizontalMultiLevelHierarchy"/>
    <dgm:cxn modelId="{2E5E628F-9ACD-4FF5-83A4-5B0F3D231DDA}" type="presParOf" srcId="{BBDFE9DE-8B4E-407E-ABFE-D1595983487F}" destId="{D0C9D133-3FE3-469D-B41E-DB26991F6524}" srcOrd="0" destOrd="0" presId="urn:microsoft.com/office/officeart/2008/layout/HorizontalMultiLevelHierarchy"/>
    <dgm:cxn modelId="{947A228C-D81F-42FC-8C68-EDF44E68A322}" type="presParOf" srcId="{621DE95B-B8F8-4E1C-A954-D2C87B822B4E}" destId="{61BDF557-7691-4F32-A6DF-996729A26BD9}" srcOrd="3" destOrd="0" presId="urn:microsoft.com/office/officeart/2008/layout/HorizontalMultiLevelHierarchy"/>
    <dgm:cxn modelId="{DB18BA20-C9B3-4AB2-9322-3607C9E19AE3}" type="presParOf" srcId="{61BDF557-7691-4F32-A6DF-996729A26BD9}" destId="{218F04EB-6E62-458C-98C8-E9F8CA67927D}" srcOrd="0" destOrd="0" presId="urn:microsoft.com/office/officeart/2008/layout/HorizontalMultiLevelHierarchy"/>
    <dgm:cxn modelId="{B42CC3BE-3176-4270-B403-8005FC777BF4}" type="presParOf" srcId="{61BDF557-7691-4F32-A6DF-996729A26BD9}" destId="{98D44DE4-DE27-4DE9-817D-460C83DCFF3B}" srcOrd="1" destOrd="0" presId="urn:microsoft.com/office/officeart/2008/layout/HorizontalMultiLevelHierarchy"/>
    <dgm:cxn modelId="{8E955922-25AA-40B5-B973-1EB09F28B23A}" type="presParOf" srcId="{98D44DE4-DE27-4DE9-817D-460C83DCFF3B}" destId="{3EB62213-73FE-4BDD-A7A4-87B8440E0713}" srcOrd="0" destOrd="0" presId="urn:microsoft.com/office/officeart/2008/layout/HorizontalMultiLevelHierarchy"/>
    <dgm:cxn modelId="{6BF52559-5223-4F3F-9B96-CC676C526B96}" type="presParOf" srcId="{3EB62213-73FE-4BDD-A7A4-87B8440E0713}" destId="{DDEC7553-11B2-4237-BED0-25FD7A36CA4B}" srcOrd="0" destOrd="0" presId="urn:microsoft.com/office/officeart/2008/layout/HorizontalMultiLevelHierarchy"/>
    <dgm:cxn modelId="{6618D286-7F60-4048-A9EE-313C71BC3C73}" type="presParOf" srcId="{98D44DE4-DE27-4DE9-817D-460C83DCFF3B}" destId="{DB8671D1-D444-4571-936E-16A8B434A5BA}" srcOrd="1" destOrd="0" presId="urn:microsoft.com/office/officeart/2008/layout/HorizontalMultiLevelHierarchy"/>
    <dgm:cxn modelId="{54088155-FDD4-4C2F-810C-452C47C277DA}" type="presParOf" srcId="{DB8671D1-D444-4571-936E-16A8B434A5BA}" destId="{1BDFBB61-CBB2-4A14-B101-828E00F5C1E2}" srcOrd="0" destOrd="0" presId="urn:microsoft.com/office/officeart/2008/layout/HorizontalMultiLevelHierarchy"/>
    <dgm:cxn modelId="{52CB1512-FEF4-49C6-9C84-2C6BCBB17953}" type="presParOf" srcId="{DB8671D1-D444-4571-936E-16A8B434A5BA}" destId="{4D7F915D-AB72-461E-907C-CDEE4708D927}" srcOrd="1" destOrd="0" presId="urn:microsoft.com/office/officeart/2008/layout/HorizontalMultiLevelHierarchy"/>
    <dgm:cxn modelId="{D325A75D-2B4D-48C6-A879-5DC4F40386D1}" type="presParOf" srcId="{98D44DE4-DE27-4DE9-817D-460C83DCFF3B}" destId="{C488AD6F-DDDF-4DFA-B325-8F23C9055B05}" srcOrd="2" destOrd="0" presId="urn:microsoft.com/office/officeart/2008/layout/HorizontalMultiLevelHierarchy"/>
    <dgm:cxn modelId="{AF05FCEC-55E2-4D80-8722-54C9CD4FCF06}" type="presParOf" srcId="{C488AD6F-DDDF-4DFA-B325-8F23C9055B05}" destId="{8135B911-15C7-4D5A-A3FE-60510B85E143}" srcOrd="0" destOrd="0" presId="urn:microsoft.com/office/officeart/2008/layout/HorizontalMultiLevelHierarchy"/>
    <dgm:cxn modelId="{2AE7C6EA-0AA2-4F75-B0AE-B5E112BC5739}" type="presParOf" srcId="{98D44DE4-DE27-4DE9-817D-460C83DCFF3B}" destId="{8016CAF7-95D7-4B89-9860-FE2E04F74A1E}" srcOrd="3" destOrd="0" presId="urn:microsoft.com/office/officeart/2008/layout/HorizontalMultiLevelHierarchy"/>
    <dgm:cxn modelId="{A678201F-081F-4F1F-A0D8-9393717DBF73}" type="presParOf" srcId="{8016CAF7-95D7-4B89-9860-FE2E04F74A1E}" destId="{C80638C5-9854-4200-B552-198A59504230}" srcOrd="0" destOrd="0" presId="urn:microsoft.com/office/officeart/2008/layout/HorizontalMultiLevelHierarchy"/>
    <dgm:cxn modelId="{32E5076F-2726-44FB-BA54-A279CA88D8AC}" type="presParOf" srcId="{8016CAF7-95D7-4B89-9860-FE2E04F74A1E}" destId="{39738E2B-7331-4B85-9FF8-A4FF8D3AA2A6}" srcOrd="1" destOrd="0" presId="urn:microsoft.com/office/officeart/2008/layout/HorizontalMultiLevelHierarchy"/>
    <dgm:cxn modelId="{B0CFEC34-9F56-43AE-9BBF-885930FFEDDD}" type="presParOf" srcId="{621DE95B-B8F8-4E1C-A954-D2C87B822B4E}" destId="{B96561CD-4F5B-4FCE-BCD7-4F5BC0004AFA}" srcOrd="4" destOrd="0" presId="urn:microsoft.com/office/officeart/2008/layout/HorizontalMultiLevelHierarchy"/>
    <dgm:cxn modelId="{50C0D1D5-5475-4F49-96B5-B63E2F1AB94B}" type="presParOf" srcId="{B96561CD-4F5B-4FCE-BCD7-4F5BC0004AFA}" destId="{18D5FF8F-8B57-4EF6-9F04-4C92E81C38ED}" srcOrd="0" destOrd="0" presId="urn:microsoft.com/office/officeart/2008/layout/HorizontalMultiLevelHierarchy"/>
    <dgm:cxn modelId="{E6C13B8C-89B8-4C4B-A2EB-D3E1314CB1F9}" type="presParOf" srcId="{621DE95B-B8F8-4E1C-A954-D2C87B822B4E}" destId="{71C1593A-8CEE-46C4-822F-B087C5590ED4}" srcOrd="5" destOrd="0" presId="urn:microsoft.com/office/officeart/2008/layout/HorizontalMultiLevelHierarchy"/>
    <dgm:cxn modelId="{78337BCE-6C07-4A62-B38A-8152B801F54D}" type="presParOf" srcId="{71C1593A-8CEE-46C4-822F-B087C5590ED4}" destId="{B49039A8-4E05-4247-99BD-1AED62271A47}" srcOrd="0" destOrd="0" presId="urn:microsoft.com/office/officeart/2008/layout/HorizontalMultiLevelHierarchy"/>
    <dgm:cxn modelId="{2236DA55-D9A0-4EF4-899B-F79673E0DEDC}" type="presParOf" srcId="{71C1593A-8CEE-46C4-822F-B087C5590ED4}" destId="{D0F39C87-59E9-42A6-BDA2-2D4BE143F445}" srcOrd="1" destOrd="0" presId="urn:microsoft.com/office/officeart/2008/layout/HorizontalMultiLevelHierarchy"/>
    <dgm:cxn modelId="{5EF9528A-FB97-45D0-8969-D3567C64EE12}" type="presParOf" srcId="{D0F39C87-59E9-42A6-BDA2-2D4BE143F445}" destId="{1669C6C4-A517-48ED-AFBE-444D928F3056}" srcOrd="0" destOrd="0" presId="urn:microsoft.com/office/officeart/2008/layout/HorizontalMultiLevelHierarchy"/>
    <dgm:cxn modelId="{7113B122-272E-443F-9712-D789E8A9B3D2}" type="presParOf" srcId="{1669C6C4-A517-48ED-AFBE-444D928F3056}" destId="{309B556D-E600-42F2-BBC0-DF868ED20350}" srcOrd="0" destOrd="0" presId="urn:microsoft.com/office/officeart/2008/layout/HorizontalMultiLevelHierarchy"/>
    <dgm:cxn modelId="{98E2F203-7ACA-4A3D-B197-AA841B86FA74}" type="presParOf" srcId="{D0F39C87-59E9-42A6-BDA2-2D4BE143F445}" destId="{4BB957B6-B4BB-454E-9303-46C251B81125}" srcOrd="1" destOrd="0" presId="urn:microsoft.com/office/officeart/2008/layout/HorizontalMultiLevelHierarchy"/>
    <dgm:cxn modelId="{2471A74A-0D16-4C2C-9669-C44EBE772BA7}" type="presParOf" srcId="{4BB957B6-B4BB-454E-9303-46C251B81125}" destId="{4CFD7271-6BF3-4784-BAAD-F15760087B0F}" srcOrd="0" destOrd="0" presId="urn:microsoft.com/office/officeart/2008/layout/HorizontalMultiLevelHierarchy"/>
    <dgm:cxn modelId="{EBAB90B7-FD98-4DFB-B99F-891C6BF07DA6}" type="presParOf" srcId="{4BB957B6-B4BB-454E-9303-46C251B81125}" destId="{F74B9B66-778C-4132-AE4B-98D16AEFD3A9}" srcOrd="1" destOrd="0" presId="urn:microsoft.com/office/officeart/2008/layout/HorizontalMultiLevelHierarchy"/>
    <dgm:cxn modelId="{B5764771-7A55-426D-81E1-A426B1407285}" type="presParOf" srcId="{D0F39C87-59E9-42A6-BDA2-2D4BE143F445}" destId="{32441348-C15E-4FDA-8487-CF61CFAE9C54}" srcOrd="2" destOrd="0" presId="urn:microsoft.com/office/officeart/2008/layout/HorizontalMultiLevelHierarchy"/>
    <dgm:cxn modelId="{18AE8451-A02B-46E0-9442-9590359BA0A4}" type="presParOf" srcId="{32441348-C15E-4FDA-8487-CF61CFAE9C54}" destId="{0836CA66-9CBC-4F30-BEA1-5773C39687A7}" srcOrd="0" destOrd="0" presId="urn:microsoft.com/office/officeart/2008/layout/HorizontalMultiLevelHierarchy"/>
    <dgm:cxn modelId="{E5698AF2-5D8C-4621-BED0-ECC4494EE309}" type="presParOf" srcId="{D0F39C87-59E9-42A6-BDA2-2D4BE143F445}" destId="{2011F159-4A6C-4401-82C6-2C1A0747F014}" srcOrd="3" destOrd="0" presId="urn:microsoft.com/office/officeart/2008/layout/HorizontalMultiLevelHierarchy"/>
    <dgm:cxn modelId="{059272F7-6C6E-4F44-853C-FE73CB39CBD4}" type="presParOf" srcId="{2011F159-4A6C-4401-82C6-2C1A0747F014}" destId="{823C3BBE-F5B8-4CEA-A6E4-111CA759E92A}" srcOrd="0" destOrd="0" presId="urn:microsoft.com/office/officeart/2008/layout/HorizontalMultiLevelHierarchy"/>
    <dgm:cxn modelId="{07156E93-3D75-47C7-9145-2798DB17C73E}" type="presParOf" srcId="{2011F159-4A6C-4401-82C6-2C1A0747F014}" destId="{D8869CC5-C5C8-453B-BDDA-67B99099D867}" srcOrd="1" destOrd="0" presId="urn:microsoft.com/office/officeart/2008/layout/HorizontalMultiLevelHierarchy"/>
    <dgm:cxn modelId="{4227A110-ECBC-4F0C-9D93-0402DDA2D51B}" type="presParOf" srcId="{621DE95B-B8F8-4E1C-A954-D2C87B822B4E}" destId="{9640C4E4-1003-43F5-96AF-10F55D8D909F}" srcOrd="6" destOrd="0" presId="urn:microsoft.com/office/officeart/2008/layout/HorizontalMultiLevelHierarchy"/>
    <dgm:cxn modelId="{1FA1AC21-A3CF-4510-B347-3011D59D054A}" type="presParOf" srcId="{9640C4E4-1003-43F5-96AF-10F55D8D909F}" destId="{3CC63856-A18F-44BE-AB2A-91AC5C3E9ED3}" srcOrd="0" destOrd="0" presId="urn:microsoft.com/office/officeart/2008/layout/HorizontalMultiLevelHierarchy"/>
    <dgm:cxn modelId="{24CADBF9-EA4F-48F4-979C-9A3BF0F681B0}" type="presParOf" srcId="{621DE95B-B8F8-4E1C-A954-D2C87B822B4E}" destId="{B2EC9967-5B01-4E70-84BE-5B3B5BA6542E}" srcOrd="7" destOrd="0" presId="urn:microsoft.com/office/officeart/2008/layout/HorizontalMultiLevelHierarchy"/>
    <dgm:cxn modelId="{B1851898-AC6C-41A0-AC9B-CED9E48C35CE}" type="presParOf" srcId="{B2EC9967-5B01-4E70-84BE-5B3B5BA6542E}" destId="{30C7D593-C19A-4891-A859-4F33901983C8}" srcOrd="0" destOrd="0" presId="urn:microsoft.com/office/officeart/2008/layout/HorizontalMultiLevelHierarchy"/>
    <dgm:cxn modelId="{92DFA182-86D7-464E-884D-AF85019264F3}" type="presParOf" srcId="{B2EC9967-5B01-4E70-84BE-5B3B5BA6542E}" destId="{BE1F12C9-9BC7-4754-BCAB-7F8418EBA91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AE98A9-5713-4DC4-A875-23A439891CCE}">
      <dsp:nvSpPr>
        <dsp:cNvPr id="0" name=""/>
        <dsp:cNvSpPr/>
      </dsp:nvSpPr>
      <dsp:spPr>
        <a:xfrm>
          <a:off x="5140798" y="3422350"/>
          <a:ext cx="280266" cy="1068087"/>
        </a:xfrm>
        <a:custGeom>
          <a:avLst/>
          <a:gdLst/>
          <a:ahLst/>
          <a:cxnLst/>
          <a:rect l="0" t="0" r="0" b="0"/>
          <a:pathLst>
            <a:path>
              <a:moveTo>
                <a:pt x="0" y="0"/>
              </a:moveTo>
              <a:lnTo>
                <a:pt x="140133" y="0"/>
              </a:lnTo>
              <a:lnTo>
                <a:pt x="140133" y="1068087"/>
              </a:lnTo>
              <a:lnTo>
                <a:pt x="280266" y="1068087"/>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53325" y="3928787"/>
        <a:ext cx="55212" cy="55212"/>
      </dsp:txXfrm>
    </dsp:sp>
    <dsp:sp modelId="{6D2B33AA-9825-4968-A345-D1A4A76F5C95}">
      <dsp:nvSpPr>
        <dsp:cNvPr id="0" name=""/>
        <dsp:cNvSpPr/>
      </dsp:nvSpPr>
      <dsp:spPr>
        <a:xfrm>
          <a:off x="5140798" y="3422350"/>
          <a:ext cx="280266" cy="534043"/>
        </a:xfrm>
        <a:custGeom>
          <a:avLst/>
          <a:gdLst/>
          <a:ahLst/>
          <a:cxnLst/>
          <a:rect l="0" t="0" r="0" b="0"/>
          <a:pathLst>
            <a:path>
              <a:moveTo>
                <a:pt x="0" y="0"/>
              </a:moveTo>
              <a:lnTo>
                <a:pt x="140133" y="0"/>
              </a:lnTo>
              <a:lnTo>
                <a:pt x="140133" y="534043"/>
              </a:lnTo>
              <a:lnTo>
                <a:pt x="280266" y="534043"/>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65853" y="3674294"/>
        <a:ext cx="30155" cy="30155"/>
      </dsp:txXfrm>
    </dsp:sp>
    <dsp:sp modelId="{C369FECF-F5C7-468C-AC9B-A2BFC2A5CA6B}">
      <dsp:nvSpPr>
        <dsp:cNvPr id="0" name=""/>
        <dsp:cNvSpPr/>
      </dsp:nvSpPr>
      <dsp:spPr>
        <a:xfrm>
          <a:off x="5140798" y="3376630"/>
          <a:ext cx="280266" cy="91440"/>
        </a:xfrm>
        <a:custGeom>
          <a:avLst/>
          <a:gdLst/>
          <a:ahLst/>
          <a:cxnLst/>
          <a:rect l="0" t="0" r="0" b="0"/>
          <a:pathLst>
            <a:path>
              <a:moveTo>
                <a:pt x="0" y="45720"/>
              </a:moveTo>
              <a:lnTo>
                <a:pt x="280266" y="45720"/>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solidFill>
              <a:schemeClr val="tx1"/>
            </a:solidFill>
            <a:cs typeface="PT Bold Heading" panose="02010400000000000000" pitchFamily="2" charset="-78"/>
          </a:endParaRPr>
        </a:p>
      </dsp:txBody>
      <dsp:txXfrm>
        <a:off x="5273924" y="3415343"/>
        <a:ext cx="14013" cy="14013"/>
      </dsp:txXfrm>
    </dsp:sp>
    <dsp:sp modelId="{C764D2D6-5DFF-44BE-B6F7-0E1C511CE340}">
      <dsp:nvSpPr>
        <dsp:cNvPr id="0" name=""/>
        <dsp:cNvSpPr/>
      </dsp:nvSpPr>
      <dsp:spPr>
        <a:xfrm>
          <a:off x="5140798" y="2888306"/>
          <a:ext cx="280266" cy="534043"/>
        </a:xfrm>
        <a:custGeom>
          <a:avLst/>
          <a:gdLst/>
          <a:ahLst/>
          <a:cxnLst/>
          <a:rect l="0" t="0" r="0" b="0"/>
          <a:pathLst>
            <a:path>
              <a:moveTo>
                <a:pt x="0" y="534043"/>
              </a:moveTo>
              <a:lnTo>
                <a:pt x="140133" y="534043"/>
              </a:lnTo>
              <a:lnTo>
                <a:pt x="140133" y="0"/>
              </a:lnTo>
              <a:lnTo>
                <a:pt x="280266" y="0"/>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solidFill>
              <a:schemeClr val="tx1"/>
            </a:solidFill>
            <a:cs typeface="PT Bold Heading" panose="02010400000000000000" pitchFamily="2" charset="-78"/>
          </a:endParaRPr>
        </a:p>
      </dsp:txBody>
      <dsp:txXfrm>
        <a:off x="5265853" y="3140250"/>
        <a:ext cx="30155" cy="30155"/>
      </dsp:txXfrm>
    </dsp:sp>
    <dsp:sp modelId="{C73C8792-DA68-45AA-AC61-35378D7C64DD}">
      <dsp:nvSpPr>
        <dsp:cNvPr id="0" name=""/>
        <dsp:cNvSpPr/>
      </dsp:nvSpPr>
      <dsp:spPr>
        <a:xfrm>
          <a:off x="5140798" y="2354262"/>
          <a:ext cx="280266" cy="1068087"/>
        </a:xfrm>
        <a:custGeom>
          <a:avLst/>
          <a:gdLst/>
          <a:ahLst/>
          <a:cxnLst/>
          <a:rect l="0" t="0" r="0" b="0"/>
          <a:pathLst>
            <a:path>
              <a:moveTo>
                <a:pt x="0" y="1068087"/>
              </a:moveTo>
              <a:lnTo>
                <a:pt x="140133" y="1068087"/>
              </a:lnTo>
              <a:lnTo>
                <a:pt x="140133" y="0"/>
              </a:lnTo>
              <a:lnTo>
                <a:pt x="280266" y="0"/>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solidFill>
              <a:schemeClr val="tx1"/>
            </a:solidFill>
            <a:cs typeface="PT Bold Heading" panose="02010400000000000000" pitchFamily="2" charset="-78"/>
          </a:endParaRPr>
        </a:p>
      </dsp:txBody>
      <dsp:txXfrm>
        <a:off x="5253325" y="2860700"/>
        <a:ext cx="55212" cy="55212"/>
      </dsp:txXfrm>
    </dsp:sp>
    <dsp:sp modelId="{8C5286FA-C9B6-4DD9-B4A9-030EC5994789}">
      <dsp:nvSpPr>
        <dsp:cNvPr id="0" name=""/>
        <dsp:cNvSpPr/>
      </dsp:nvSpPr>
      <dsp:spPr>
        <a:xfrm>
          <a:off x="1239716" y="2220751"/>
          <a:ext cx="280266" cy="1201598"/>
        </a:xfrm>
        <a:custGeom>
          <a:avLst/>
          <a:gdLst/>
          <a:ahLst/>
          <a:cxnLst/>
          <a:rect l="0" t="0" r="0" b="0"/>
          <a:pathLst>
            <a:path>
              <a:moveTo>
                <a:pt x="0" y="0"/>
              </a:moveTo>
              <a:lnTo>
                <a:pt x="140133" y="0"/>
              </a:lnTo>
              <a:lnTo>
                <a:pt x="140133" y="1201598"/>
              </a:lnTo>
              <a:lnTo>
                <a:pt x="280266" y="1201598"/>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solidFill>
              <a:schemeClr val="tx1"/>
            </a:solidFill>
            <a:cs typeface="PT Bold Heading" panose="02010400000000000000" pitchFamily="2" charset="-78"/>
          </a:endParaRPr>
        </a:p>
      </dsp:txBody>
      <dsp:txXfrm>
        <a:off x="1349003" y="2790704"/>
        <a:ext cx="61692" cy="61692"/>
      </dsp:txXfrm>
    </dsp:sp>
    <dsp:sp modelId="{2F371679-0BFB-4825-B8C1-87B26A1AF244}">
      <dsp:nvSpPr>
        <dsp:cNvPr id="0" name=""/>
        <dsp:cNvSpPr/>
      </dsp:nvSpPr>
      <dsp:spPr>
        <a:xfrm>
          <a:off x="5140798" y="1019152"/>
          <a:ext cx="280266" cy="801065"/>
        </a:xfrm>
        <a:custGeom>
          <a:avLst/>
          <a:gdLst/>
          <a:ahLst/>
          <a:cxnLst/>
          <a:rect l="0" t="0" r="0" b="0"/>
          <a:pathLst>
            <a:path>
              <a:moveTo>
                <a:pt x="0" y="0"/>
              </a:moveTo>
              <a:lnTo>
                <a:pt x="140133" y="0"/>
              </a:lnTo>
              <a:lnTo>
                <a:pt x="140133" y="801065"/>
              </a:lnTo>
              <a:lnTo>
                <a:pt x="280266" y="801065"/>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solidFill>
              <a:schemeClr val="tx1"/>
            </a:solidFill>
            <a:cs typeface="PT Bold Heading" panose="02010400000000000000" pitchFamily="2" charset="-78"/>
          </a:endParaRPr>
        </a:p>
      </dsp:txBody>
      <dsp:txXfrm>
        <a:off x="5259714" y="1398468"/>
        <a:ext cx="42433" cy="42433"/>
      </dsp:txXfrm>
    </dsp:sp>
    <dsp:sp modelId="{FA181DE4-962F-44FE-819F-08093E057EF9}">
      <dsp:nvSpPr>
        <dsp:cNvPr id="0" name=""/>
        <dsp:cNvSpPr/>
      </dsp:nvSpPr>
      <dsp:spPr>
        <a:xfrm>
          <a:off x="5140798" y="1019152"/>
          <a:ext cx="280266" cy="267021"/>
        </a:xfrm>
        <a:custGeom>
          <a:avLst/>
          <a:gdLst/>
          <a:ahLst/>
          <a:cxnLst/>
          <a:rect l="0" t="0" r="0" b="0"/>
          <a:pathLst>
            <a:path>
              <a:moveTo>
                <a:pt x="0" y="0"/>
              </a:moveTo>
              <a:lnTo>
                <a:pt x="140133" y="0"/>
              </a:lnTo>
              <a:lnTo>
                <a:pt x="140133" y="267021"/>
              </a:lnTo>
              <a:lnTo>
                <a:pt x="280266" y="267021"/>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solidFill>
              <a:schemeClr val="tx1"/>
            </a:solidFill>
            <a:cs typeface="PT Bold Heading" panose="02010400000000000000" pitchFamily="2" charset="-78"/>
          </a:endParaRPr>
        </a:p>
      </dsp:txBody>
      <dsp:txXfrm>
        <a:off x="5271253" y="1142986"/>
        <a:ext cx="19355" cy="19355"/>
      </dsp:txXfrm>
    </dsp:sp>
    <dsp:sp modelId="{3B9F04BB-242E-4B8F-9147-48501AF9424E}">
      <dsp:nvSpPr>
        <dsp:cNvPr id="0" name=""/>
        <dsp:cNvSpPr/>
      </dsp:nvSpPr>
      <dsp:spPr>
        <a:xfrm>
          <a:off x="5140798" y="752130"/>
          <a:ext cx="280266" cy="267021"/>
        </a:xfrm>
        <a:custGeom>
          <a:avLst/>
          <a:gdLst/>
          <a:ahLst/>
          <a:cxnLst/>
          <a:rect l="0" t="0" r="0" b="0"/>
          <a:pathLst>
            <a:path>
              <a:moveTo>
                <a:pt x="0" y="267021"/>
              </a:moveTo>
              <a:lnTo>
                <a:pt x="140133" y="267021"/>
              </a:lnTo>
              <a:lnTo>
                <a:pt x="140133" y="0"/>
              </a:lnTo>
              <a:lnTo>
                <a:pt x="280266" y="0"/>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solidFill>
              <a:schemeClr val="tx1"/>
            </a:solidFill>
            <a:cs typeface="PT Bold Heading" panose="02010400000000000000" pitchFamily="2" charset="-78"/>
          </a:endParaRPr>
        </a:p>
      </dsp:txBody>
      <dsp:txXfrm>
        <a:off x="5271253" y="875964"/>
        <a:ext cx="19355" cy="19355"/>
      </dsp:txXfrm>
    </dsp:sp>
    <dsp:sp modelId="{8BABED50-B8EC-40C0-99F7-1B6A47C6BEFB}">
      <dsp:nvSpPr>
        <dsp:cNvPr id="0" name=""/>
        <dsp:cNvSpPr/>
      </dsp:nvSpPr>
      <dsp:spPr>
        <a:xfrm>
          <a:off x="5140798" y="218087"/>
          <a:ext cx="280266" cy="801065"/>
        </a:xfrm>
        <a:custGeom>
          <a:avLst/>
          <a:gdLst/>
          <a:ahLst/>
          <a:cxnLst/>
          <a:rect l="0" t="0" r="0" b="0"/>
          <a:pathLst>
            <a:path>
              <a:moveTo>
                <a:pt x="0" y="801065"/>
              </a:moveTo>
              <a:lnTo>
                <a:pt x="140133" y="801065"/>
              </a:lnTo>
              <a:lnTo>
                <a:pt x="140133" y="0"/>
              </a:lnTo>
              <a:lnTo>
                <a:pt x="280266" y="0"/>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solidFill>
              <a:schemeClr val="tx1"/>
            </a:solidFill>
            <a:cs typeface="PT Bold Heading" panose="02010400000000000000" pitchFamily="2" charset="-78"/>
          </a:endParaRPr>
        </a:p>
      </dsp:txBody>
      <dsp:txXfrm>
        <a:off x="5259714" y="597403"/>
        <a:ext cx="42433" cy="42433"/>
      </dsp:txXfrm>
    </dsp:sp>
    <dsp:sp modelId="{CDF13F6C-B382-459E-8A6F-9D1D6DFD5E4B}">
      <dsp:nvSpPr>
        <dsp:cNvPr id="0" name=""/>
        <dsp:cNvSpPr/>
      </dsp:nvSpPr>
      <dsp:spPr>
        <a:xfrm>
          <a:off x="1239716" y="1019152"/>
          <a:ext cx="280266" cy="1201598"/>
        </a:xfrm>
        <a:custGeom>
          <a:avLst/>
          <a:gdLst/>
          <a:ahLst/>
          <a:cxnLst/>
          <a:rect l="0" t="0" r="0" b="0"/>
          <a:pathLst>
            <a:path>
              <a:moveTo>
                <a:pt x="0" y="1201598"/>
              </a:moveTo>
              <a:lnTo>
                <a:pt x="140133" y="1201598"/>
              </a:lnTo>
              <a:lnTo>
                <a:pt x="140133" y="0"/>
              </a:lnTo>
              <a:lnTo>
                <a:pt x="280266" y="0"/>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b="0" kern="1200">
            <a:solidFill>
              <a:schemeClr val="tx1"/>
            </a:solidFill>
            <a:cs typeface="PT Bold Heading" panose="02010400000000000000" pitchFamily="2" charset="-78"/>
          </a:endParaRPr>
        </a:p>
      </dsp:txBody>
      <dsp:txXfrm>
        <a:off x="1349003" y="1589105"/>
        <a:ext cx="61692" cy="61692"/>
      </dsp:txXfrm>
    </dsp:sp>
    <dsp:sp modelId="{A56FFE14-76AE-4ED7-B03D-3BAD1937F84C}">
      <dsp:nvSpPr>
        <dsp:cNvPr id="0" name=""/>
        <dsp:cNvSpPr/>
      </dsp:nvSpPr>
      <dsp:spPr>
        <a:xfrm rot="16200000">
          <a:off x="-773303" y="1864920"/>
          <a:ext cx="3314377" cy="711662"/>
        </a:xfrm>
        <a:prstGeom prst="rect">
          <a:avLst/>
        </a:prstGeom>
        <a:gradFill rotWithShape="1">
          <a:gsLst>
            <a:gs pos="0">
              <a:schemeClr val="dk1">
                <a:shade val="51000"/>
                <a:satMod val="130000"/>
              </a:schemeClr>
            </a:gs>
            <a:gs pos="80000">
              <a:schemeClr val="dk1">
                <a:shade val="93000"/>
                <a:satMod val="130000"/>
              </a:schemeClr>
            </a:gs>
            <a:gs pos="100000">
              <a:schemeClr val="dk1">
                <a:shade val="94000"/>
                <a:satMod val="135000"/>
              </a:schemeClr>
            </a:gs>
          </a:gsLst>
          <a:lin ang="16200000" scaled="0"/>
        </a:gradFill>
        <a:ln w="9525" cap="flat" cmpd="sng" algn="ctr">
          <a:solidFill>
            <a:schemeClr val="dk1">
              <a:shade val="95000"/>
              <a:satMod val="105000"/>
            </a:schemeClr>
          </a:solidFill>
          <a:prstDash val="solid"/>
        </a:ln>
        <a:effectLst>
          <a:outerShdw blurRad="40000" dist="23000" dir="5400000" rotWithShape="0">
            <a:srgbClr val="000000">
              <a:alpha val="35000"/>
            </a:srgbClr>
          </a:outerShdw>
        </a:effectLst>
      </dsp:spPr>
      <dsp:style>
        <a:lnRef idx="1">
          <a:schemeClr val="dk1"/>
        </a:lnRef>
        <a:fillRef idx="3">
          <a:schemeClr val="dk1"/>
        </a:fillRef>
        <a:effectRef idx="2">
          <a:schemeClr val="dk1"/>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solidFill>
                <a:schemeClr val="bg1"/>
              </a:solidFill>
              <a:cs typeface="PT Bold Heading" panose="02010400000000000000" pitchFamily="2" charset="-78"/>
            </a:rPr>
            <a:t>مصادر تمويل الشركة</a:t>
          </a:r>
          <a:endParaRPr lang="ar-SA" sz="3200" kern="1200" dirty="0">
            <a:solidFill>
              <a:schemeClr val="bg1"/>
            </a:solidFill>
            <a:cs typeface="PT Bold Heading" panose="02010400000000000000" pitchFamily="2" charset="-78"/>
          </a:endParaRPr>
        </a:p>
      </dsp:txBody>
      <dsp:txXfrm>
        <a:off x="-773303" y="1864920"/>
        <a:ext cx="3314377" cy="711662"/>
      </dsp:txXfrm>
    </dsp:sp>
    <dsp:sp modelId="{4B600C5B-BBEC-400B-BE79-9EA99A350B9D}">
      <dsp:nvSpPr>
        <dsp:cNvPr id="0" name=""/>
        <dsp:cNvSpPr/>
      </dsp:nvSpPr>
      <dsp:spPr>
        <a:xfrm>
          <a:off x="1519982" y="704673"/>
          <a:ext cx="3620815" cy="628958"/>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smtClean="0">
              <a:solidFill>
                <a:schemeClr val="tx1"/>
              </a:solidFill>
              <a:cs typeface="PT Bold Heading" panose="02010400000000000000" pitchFamily="2" charset="-78"/>
            </a:rPr>
            <a:t>مصادر التمويل قصير الأجل</a:t>
          </a:r>
          <a:endParaRPr lang="ar-SA" sz="2400" b="0" kern="1200" dirty="0">
            <a:solidFill>
              <a:schemeClr val="tx1"/>
            </a:solidFill>
            <a:cs typeface="PT Bold Heading" panose="02010400000000000000" pitchFamily="2" charset="-78"/>
          </a:endParaRPr>
        </a:p>
      </dsp:txBody>
      <dsp:txXfrm>
        <a:off x="1519982" y="704673"/>
        <a:ext cx="3620815" cy="628958"/>
      </dsp:txXfrm>
    </dsp:sp>
    <dsp:sp modelId="{9F77739D-005E-464B-BF3A-9C84C8B27DB3}">
      <dsp:nvSpPr>
        <dsp:cNvPr id="0" name=""/>
        <dsp:cNvSpPr/>
      </dsp:nvSpPr>
      <dsp:spPr>
        <a:xfrm>
          <a:off x="5421064" y="4469"/>
          <a:ext cx="2966281" cy="42723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smtClean="0">
              <a:solidFill>
                <a:schemeClr val="tx1"/>
              </a:solidFill>
              <a:cs typeface="PT Bold Heading" panose="02010400000000000000" pitchFamily="2" charset="-78"/>
            </a:rPr>
            <a:t>الائتمان التجاري</a:t>
          </a:r>
          <a:endParaRPr lang="ar-SA" sz="2400" kern="1200" dirty="0">
            <a:solidFill>
              <a:schemeClr val="tx1"/>
            </a:solidFill>
            <a:cs typeface="PT Bold Heading" panose="02010400000000000000" pitchFamily="2" charset="-78"/>
          </a:endParaRPr>
        </a:p>
      </dsp:txBody>
      <dsp:txXfrm>
        <a:off x="5421064" y="4469"/>
        <a:ext cx="2966281" cy="427235"/>
      </dsp:txXfrm>
    </dsp:sp>
    <dsp:sp modelId="{0DDC0FDE-F3BD-4457-AED0-0B6133419BBD}">
      <dsp:nvSpPr>
        <dsp:cNvPr id="0" name=""/>
        <dsp:cNvSpPr/>
      </dsp:nvSpPr>
      <dsp:spPr>
        <a:xfrm>
          <a:off x="5421064" y="538513"/>
          <a:ext cx="2966281" cy="42723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smtClean="0">
              <a:solidFill>
                <a:schemeClr val="tx1"/>
              </a:solidFill>
              <a:cs typeface="PT Bold Heading" panose="02010400000000000000" pitchFamily="2" charset="-78"/>
            </a:rPr>
            <a:t>الائتمان المصرفي</a:t>
          </a:r>
          <a:endParaRPr lang="ar-SA" sz="2400" kern="1200" dirty="0">
            <a:solidFill>
              <a:schemeClr val="tx1"/>
            </a:solidFill>
            <a:cs typeface="PT Bold Heading" panose="02010400000000000000" pitchFamily="2" charset="-78"/>
          </a:endParaRPr>
        </a:p>
      </dsp:txBody>
      <dsp:txXfrm>
        <a:off x="5421064" y="538513"/>
        <a:ext cx="2966281" cy="427235"/>
      </dsp:txXfrm>
    </dsp:sp>
    <dsp:sp modelId="{322A7A68-6AB9-4046-A50F-F9BD3F9A6D5A}">
      <dsp:nvSpPr>
        <dsp:cNvPr id="0" name=""/>
        <dsp:cNvSpPr/>
      </dsp:nvSpPr>
      <dsp:spPr>
        <a:xfrm>
          <a:off x="5421064" y="1072557"/>
          <a:ext cx="2966281" cy="42723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smtClean="0">
              <a:solidFill>
                <a:schemeClr val="tx1"/>
              </a:solidFill>
              <a:cs typeface="PT Bold Heading" panose="02010400000000000000" pitchFamily="2" charset="-78"/>
            </a:rPr>
            <a:t>الأوراق التجارية</a:t>
          </a:r>
          <a:endParaRPr lang="ar-SA" sz="2400" kern="1200" dirty="0">
            <a:solidFill>
              <a:schemeClr val="tx1"/>
            </a:solidFill>
            <a:cs typeface="PT Bold Heading" panose="02010400000000000000" pitchFamily="2" charset="-78"/>
          </a:endParaRPr>
        </a:p>
      </dsp:txBody>
      <dsp:txXfrm>
        <a:off x="5421064" y="1072557"/>
        <a:ext cx="2966281" cy="427235"/>
      </dsp:txXfrm>
    </dsp:sp>
    <dsp:sp modelId="{DB9BD244-37E0-4492-9E89-DCC9371FB021}">
      <dsp:nvSpPr>
        <dsp:cNvPr id="0" name=""/>
        <dsp:cNvSpPr/>
      </dsp:nvSpPr>
      <dsp:spPr>
        <a:xfrm>
          <a:off x="5421064" y="1606601"/>
          <a:ext cx="2966281" cy="42723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cs typeface="PT Bold Heading" panose="02010400000000000000" pitchFamily="2" charset="-78"/>
            </a:rPr>
            <a:t>مصادر أخرى</a:t>
          </a:r>
          <a:endParaRPr lang="ar-SA" sz="2400" kern="1200" dirty="0">
            <a:solidFill>
              <a:schemeClr val="tx1"/>
            </a:solidFill>
            <a:cs typeface="PT Bold Heading" panose="02010400000000000000" pitchFamily="2" charset="-78"/>
          </a:endParaRPr>
        </a:p>
      </dsp:txBody>
      <dsp:txXfrm>
        <a:off x="5421064" y="1606601"/>
        <a:ext cx="2966281" cy="427235"/>
      </dsp:txXfrm>
    </dsp:sp>
    <dsp:sp modelId="{B0F31145-0B81-47C0-9B41-50963DF42276}">
      <dsp:nvSpPr>
        <dsp:cNvPr id="0" name=""/>
        <dsp:cNvSpPr/>
      </dsp:nvSpPr>
      <dsp:spPr>
        <a:xfrm>
          <a:off x="1519982" y="3107870"/>
          <a:ext cx="3620815" cy="628958"/>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dirty="0" smtClean="0">
              <a:solidFill>
                <a:schemeClr val="tx1"/>
              </a:solidFill>
              <a:cs typeface="PT Bold Heading" panose="02010400000000000000" pitchFamily="2" charset="-78"/>
            </a:rPr>
            <a:t>مصادر التمويل طويل الأجل</a:t>
          </a:r>
          <a:endParaRPr lang="ar-SA" sz="2400" b="0" kern="1200" dirty="0">
            <a:solidFill>
              <a:schemeClr val="tx1"/>
            </a:solidFill>
            <a:cs typeface="PT Bold Heading" panose="02010400000000000000" pitchFamily="2" charset="-78"/>
          </a:endParaRPr>
        </a:p>
      </dsp:txBody>
      <dsp:txXfrm>
        <a:off x="1519982" y="3107870"/>
        <a:ext cx="3620815" cy="628958"/>
      </dsp:txXfrm>
    </dsp:sp>
    <dsp:sp modelId="{F9BDB1F5-C594-4A76-ADC2-6794063C4EB1}">
      <dsp:nvSpPr>
        <dsp:cNvPr id="0" name=""/>
        <dsp:cNvSpPr/>
      </dsp:nvSpPr>
      <dsp:spPr>
        <a:xfrm>
          <a:off x="5421064" y="2140644"/>
          <a:ext cx="2966281" cy="42723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cs typeface="PT Bold Heading" panose="02010400000000000000" pitchFamily="2" charset="-78"/>
            </a:rPr>
            <a:t>الاستئجار</a:t>
          </a:r>
          <a:endParaRPr lang="ar-SA" sz="2400" kern="1200" dirty="0">
            <a:solidFill>
              <a:schemeClr val="tx1"/>
            </a:solidFill>
            <a:cs typeface="PT Bold Heading" panose="02010400000000000000" pitchFamily="2" charset="-78"/>
          </a:endParaRPr>
        </a:p>
      </dsp:txBody>
      <dsp:txXfrm>
        <a:off x="5421064" y="2140644"/>
        <a:ext cx="2966281" cy="427235"/>
      </dsp:txXfrm>
    </dsp:sp>
    <dsp:sp modelId="{D7AC8040-21EB-49A4-8AD8-DC7AD2C33F02}">
      <dsp:nvSpPr>
        <dsp:cNvPr id="0" name=""/>
        <dsp:cNvSpPr/>
      </dsp:nvSpPr>
      <dsp:spPr>
        <a:xfrm>
          <a:off x="5421064" y="2674688"/>
          <a:ext cx="2966281" cy="42723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cs typeface="PT Bold Heading" panose="02010400000000000000" pitchFamily="2" charset="-78"/>
            </a:rPr>
            <a:t>القروض طويلة الأجل</a:t>
          </a:r>
          <a:endParaRPr lang="ar-SA" sz="2400" kern="1200" dirty="0">
            <a:solidFill>
              <a:schemeClr val="tx1"/>
            </a:solidFill>
            <a:cs typeface="PT Bold Heading" panose="02010400000000000000" pitchFamily="2" charset="-78"/>
          </a:endParaRPr>
        </a:p>
      </dsp:txBody>
      <dsp:txXfrm>
        <a:off x="5421064" y="2674688"/>
        <a:ext cx="2966281" cy="427235"/>
      </dsp:txXfrm>
    </dsp:sp>
    <dsp:sp modelId="{57996129-7066-4C9B-814B-A5F494322C87}">
      <dsp:nvSpPr>
        <dsp:cNvPr id="0" name=""/>
        <dsp:cNvSpPr/>
      </dsp:nvSpPr>
      <dsp:spPr>
        <a:xfrm>
          <a:off x="5421064" y="3208732"/>
          <a:ext cx="2966281" cy="42723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cs typeface="PT Bold Heading" panose="02010400000000000000" pitchFamily="2" charset="-78"/>
            </a:rPr>
            <a:t>السندات</a:t>
          </a:r>
          <a:endParaRPr lang="ar-SA" sz="2400" kern="1200" dirty="0">
            <a:solidFill>
              <a:schemeClr val="tx1"/>
            </a:solidFill>
            <a:cs typeface="PT Bold Heading" panose="02010400000000000000" pitchFamily="2" charset="-78"/>
          </a:endParaRPr>
        </a:p>
      </dsp:txBody>
      <dsp:txXfrm>
        <a:off x="5421064" y="3208732"/>
        <a:ext cx="2966281" cy="427235"/>
      </dsp:txXfrm>
    </dsp:sp>
    <dsp:sp modelId="{274A9F6D-7ECF-42EC-A8ED-72DFBD691C40}">
      <dsp:nvSpPr>
        <dsp:cNvPr id="0" name=""/>
        <dsp:cNvSpPr/>
      </dsp:nvSpPr>
      <dsp:spPr>
        <a:xfrm>
          <a:off x="5421064" y="3742776"/>
          <a:ext cx="2966281" cy="42723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cs typeface="PT Bold Heading" panose="02010400000000000000" pitchFamily="2" charset="-78"/>
            </a:rPr>
            <a:t>الأسهم (الممتازة والعادية)</a:t>
          </a:r>
          <a:endParaRPr lang="ar-SA" sz="2400" kern="1200" dirty="0">
            <a:solidFill>
              <a:schemeClr val="tx1"/>
            </a:solidFill>
            <a:cs typeface="PT Bold Heading" panose="02010400000000000000" pitchFamily="2" charset="-78"/>
          </a:endParaRPr>
        </a:p>
      </dsp:txBody>
      <dsp:txXfrm>
        <a:off x="5421064" y="3742776"/>
        <a:ext cx="2966281" cy="427235"/>
      </dsp:txXfrm>
    </dsp:sp>
    <dsp:sp modelId="{2EFA7B13-B765-4004-8193-1FAF006B8F30}">
      <dsp:nvSpPr>
        <dsp:cNvPr id="0" name=""/>
        <dsp:cNvSpPr/>
      </dsp:nvSpPr>
      <dsp:spPr>
        <a:xfrm>
          <a:off x="5421064" y="4276820"/>
          <a:ext cx="2966281" cy="42723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cs typeface="PT Bold Heading" panose="02010400000000000000" pitchFamily="2" charset="-78"/>
            </a:rPr>
            <a:t>الأرباح المحتجزة</a:t>
          </a:r>
          <a:endParaRPr lang="ar-SA" sz="2400" kern="1200" dirty="0">
            <a:solidFill>
              <a:schemeClr val="tx1"/>
            </a:solidFill>
            <a:cs typeface="PT Bold Heading" panose="02010400000000000000" pitchFamily="2" charset="-78"/>
          </a:endParaRPr>
        </a:p>
      </dsp:txBody>
      <dsp:txXfrm>
        <a:off x="5421064" y="4276820"/>
        <a:ext cx="2966281" cy="4272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0C4E4-1003-43F5-96AF-10F55D8D909F}">
      <dsp:nvSpPr>
        <dsp:cNvPr id="0" name=""/>
        <dsp:cNvSpPr/>
      </dsp:nvSpPr>
      <dsp:spPr>
        <a:xfrm>
          <a:off x="1168489" y="2540823"/>
          <a:ext cx="391628" cy="1865607"/>
        </a:xfrm>
        <a:custGeom>
          <a:avLst/>
          <a:gdLst/>
          <a:ahLst/>
          <a:cxnLst/>
          <a:rect l="0" t="0" r="0" b="0"/>
          <a:pathLst>
            <a:path>
              <a:moveTo>
                <a:pt x="0" y="0"/>
              </a:moveTo>
              <a:lnTo>
                <a:pt x="195814" y="0"/>
              </a:lnTo>
              <a:lnTo>
                <a:pt x="195814" y="1865607"/>
              </a:lnTo>
              <a:lnTo>
                <a:pt x="391628" y="186560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1316647" y="3425970"/>
        <a:ext cx="95313" cy="95313"/>
      </dsp:txXfrm>
    </dsp:sp>
    <dsp:sp modelId="{32441348-C15E-4FDA-8487-CF61CFAE9C54}">
      <dsp:nvSpPr>
        <dsp:cNvPr id="0" name=""/>
        <dsp:cNvSpPr/>
      </dsp:nvSpPr>
      <dsp:spPr>
        <a:xfrm>
          <a:off x="4490555" y="3660187"/>
          <a:ext cx="391628" cy="373121"/>
        </a:xfrm>
        <a:custGeom>
          <a:avLst/>
          <a:gdLst/>
          <a:ahLst/>
          <a:cxnLst/>
          <a:rect l="0" t="0" r="0" b="0"/>
          <a:pathLst>
            <a:path>
              <a:moveTo>
                <a:pt x="0" y="0"/>
              </a:moveTo>
              <a:lnTo>
                <a:pt x="195814" y="0"/>
              </a:lnTo>
              <a:lnTo>
                <a:pt x="195814" y="373121"/>
              </a:lnTo>
              <a:lnTo>
                <a:pt x="391628" y="373121"/>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672846" y="3833225"/>
        <a:ext cx="27045" cy="27045"/>
      </dsp:txXfrm>
    </dsp:sp>
    <dsp:sp modelId="{1669C6C4-A517-48ED-AFBE-444D928F3056}">
      <dsp:nvSpPr>
        <dsp:cNvPr id="0" name=""/>
        <dsp:cNvSpPr/>
      </dsp:nvSpPr>
      <dsp:spPr>
        <a:xfrm>
          <a:off x="4490555" y="3287066"/>
          <a:ext cx="391628" cy="373121"/>
        </a:xfrm>
        <a:custGeom>
          <a:avLst/>
          <a:gdLst/>
          <a:ahLst/>
          <a:cxnLst/>
          <a:rect l="0" t="0" r="0" b="0"/>
          <a:pathLst>
            <a:path>
              <a:moveTo>
                <a:pt x="0" y="373121"/>
              </a:moveTo>
              <a:lnTo>
                <a:pt x="195814" y="373121"/>
              </a:lnTo>
              <a:lnTo>
                <a:pt x="195814" y="0"/>
              </a:lnTo>
              <a:lnTo>
                <a:pt x="391628"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672846" y="3460104"/>
        <a:ext cx="27045" cy="27045"/>
      </dsp:txXfrm>
    </dsp:sp>
    <dsp:sp modelId="{B96561CD-4F5B-4FCE-BCD7-4F5BC0004AFA}">
      <dsp:nvSpPr>
        <dsp:cNvPr id="0" name=""/>
        <dsp:cNvSpPr/>
      </dsp:nvSpPr>
      <dsp:spPr>
        <a:xfrm>
          <a:off x="1168489" y="2540823"/>
          <a:ext cx="391628" cy="1119364"/>
        </a:xfrm>
        <a:custGeom>
          <a:avLst/>
          <a:gdLst/>
          <a:ahLst/>
          <a:cxnLst/>
          <a:rect l="0" t="0" r="0" b="0"/>
          <a:pathLst>
            <a:path>
              <a:moveTo>
                <a:pt x="0" y="0"/>
              </a:moveTo>
              <a:lnTo>
                <a:pt x="195814" y="0"/>
              </a:lnTo>
              <a:lnTo>
                <a:pt x="195814" y="1119364"/>
              </a:lnTo>
              <a:lnTo>
                <a:pt x="391628" y="111936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1334656" y="3070858"/>
        <a:ext cx="59294" cy="59294"/>
      </dsp:txXfrm>
    </dsp:sp>
    <dsp:sp modelId="{C488AD6F-DDDF-4DFA-B325-8F23C9055B05}">
      <dsp:nvSpPr>
        <dsp:cNvPr id="0" name=""/>
        <dsp:cNvSpPr/>
      </dsp:nvSpPr>
      <dsp:spPr>
        <a:xfrm>
          <a:off x="4490555" y="2167701"/>
          <a:ext cx="391628" cy="373121"/>
        </a:xfrm>
        <a:custGeom>
          <a:avLst/>
          <a:gdLst/>
          <a:ahLst/>
          <a:cxnLst/>
          <a:rect l="0" t="0" r="0" b="0"/>
          <a:pathLst>
            <a:path>
              <a:moveTo>
                <a:pt x="0" y="0"/>
              </a:moveTo>
              <a:lnTo>
                <a:pt x="195814" y="0"/>
              </a:lnTo>
              <a:lnTo>
                <a:pt x="195814" y="373121"/>
              </a:lnTo>
              <a:lnTo>
                <a:pt x="391628" y="373121"/>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672846" y="2340739"/>
        <a:ext cx="27045" cy="27045"/>
      </dsp:txXfrm>
    </dsp:sp>
    <dsp:sp modelId="{3EB62213-73FE-4BDD-A7A4-87B8440E0713}">
      <dsp:nvSpPr>
        <dsp:cNvPr id="0" name=""/>
        <dsp:cNvSpPr/>
      </dsp:nvSpPr>
      <dsp:spPr>
        <a:xfrm>
          <a:off x="4490555" y="1794580"/>
          <a:ext cx="391628" cy="373121"/>
        </a:xfrm>
        <a:custGeom>
          <a:avLst/>
          <a:gdLst/>
          <a:ahLst/>
          <a:cxnLst/>
          <a:rect l="0" t="0" r="0" b="0"/>
          <a:pathLst>
            <a:path>
              <a:moveTo>
                <a:pt x="0" y="373121"/>
              </a:moveTo>
              <a:lnTo>
                <a:pt x="195814" y="373121"/>
              </a:lnTo>
              <a:lnTo>
                <a:pt x="195814" y="0"/>
              </a:lnTo>
              <a:lnTo>
                <a:pt x="391628"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672846" y="1967618"/>
        <a:ext cx="27045" cy="27045"/>
      </dsp:txXfrm>
    </dsp:sp>
    <dsp:sp modelId="{BBDFE9DE-8B4E-407E-ABFE-D1595983487F}">
      <dsp:nvSpPr>
        <dsp:cNvPr id="0" name=""/>
        <dsp:cNvSpPr/>
      </dsp:nvSpPr>
      <dsp:spPr>
        <a:xfrm>
          <a:off x="1168489" y="2167701"/>
          <a:ext cx="391628" cy="373121"/>
        </a:xfrm>
        <a:custGeom>
          <a:avLst/>
          <a:gdLst/>
          <a:ahLst/>
          <a:cxnLst/>
          <a:rect l="0" t="0" r="0" b="0"/>
          <a:pathLst>
            <a:path>
              <a:moveTo>
                <a:pt x="0" y="373121"/>
              </a:moveTo>
              <a:lnTo>
                <a:pt x="195814" y="373121"/>
              </a:lnTo>
              <a:lnTo>
                <a:pt x="195814" y="0"/>
              </a:lnTo>
              <a:lnTo>
                <a:pt x="391628"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1350780" y="2340739"/>
        <a:ext cx="27045" cy="27045"/>
      </dsp:txXfrm>
    </dsp:sp>
    <dsp:sp modelId="{ACEA6F24-C445-4BF0-AF49-F861F7B67838}">
      <dsp:nvSpPr>
        <dsp:cNvPr id="0" name=""/>
        <dsp:cNvSpPr/>
      </dsp:nvSpPr>
      <dsp:spPr>
        <a:xfrm>
          <a:off x="4490555" y="675215"/>
          <a:ext cx="391628" cy="373121"/>
        </a:xfrm>
        <a:custGeom>
          <a:avLst/>
          <a:gdLst/>
          <a:ahLst/>
          <a:cxnLst/>
          <a:rect l="0" t="0" r="0" b="0"/>
          <a:pathLst>
            <a:path>
              <a:moveTo>
                <a:pt x="0" y="0"/>
              </a:moveTo>
              <a:lnTo>
                <a:pt x="195814" y="0"/>
              </a:lnTo>
              <a:lnTo>
                <a:pt x="195814" y="373121"/>
              </a:lnTo>
              <a:lnTo>
                <a:pt x="391628" y="373121"/>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b="0" kern="1200">
            <a:solidFill>
              <a:schemeClr val="tx1"/>
            </a:solidFill>
            <a:cs typeface="PT Bold Heading" panose="02010400000000000000" pitchFamily="2" charset="-78"/>
          </a:endParaRPr>
        </a:p>
      </dsp:txBody>
      <dsp:txXfrm>
        <a:off x="4672846" y="848253"/>
        <a:ext cx="27045" cy="27045"/>
      </dsp:txXfrm>
    </dsp:sp>
    <dsp:sp modelId="{F6AB8F9A-51CF-4159-B3F7-F41476B9252C}">
      <dsp:nvSpPr>
        <dsp:cNvPr id="0" name=""/>
        <dsp:cNvSpPr/>
      </dsp:nvSpPr>
      <dsp:spPr>
        <a:xfrm>
          <a:off x="4490555" y="302094"/>
          <a:ext cx="391628" cy="373121"/>
        </a:xfrm>
        <a:custGeom>
          <a:avLst/>
          <a:gdLst/>
          <a:ahLst/>
          <a:cxnLst/>
          <a:rect l="0" t="0" r="0" b="0"/>
          <a:pathLst>
            <a:path>
              <a:moveTo>
                <a:pt x="0" y="373121"/>
              </a:moveTo>
              <a:lnTo>
                <a:pt x="195814" y="373121"/>
              </a:lnTo>
              <a:lnTo>
                <a:pt x="195814" y="0"/>
              </a:lnTo>
              <a:lnTo>
                <a:pt x="391628"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b="0" kern="1200">
            <a:solidFill>
              <a:schemeClr val="tx1"/>
            </a:solidFill>
            <a:cs typeface="PT Bold Heading" panose="02010400000000000000" pitchFamily="2" charset="-78"/>
          </a:endParaRPr>
        </a:p>
      </dsp:txBody>
      <dsp:txXfrm>
        <a:off x="4672846" y="475131"/>
        <a:ext cx="27045" cy="27045"/>
      </dsp:txXfrm>
    </dsp:sp>
    <dsp:sp modelId="{8DE0784C-D507-4382-B7D3-49DF7B176EBD}">
      <dsp:nvSpPr>
        <dsp:cNvPr id="0" name=""/>
        <dsp:cNvSpPr/>
      </dsp:nvSpPr>
      <dsp:spPr>
        <a:xfrm>
          <a:off x="1168489" y="675215"/>
          <a:ext cx="391628" cy="1865607"/>
        </a:xfrm>
        <a:custGeom>
          <a:avLst/>
          <a:gdLst/>
          <a:ahLst/>
          <a:cxnLst/>
          <a:rect l="0" t="0" r="0" b="0"/>
          <a:pathLst>
            <a:path>
              <a:moveTo>
                <a:pt x="0" y="1865607"/>
              </a:moveTo>
              <a:lnTo>
                <a:pt x="195814" y="1865607"/>
              </a:lnTo>
              <a:lnTo>
                <a:pt x="195814" y="0"/>
              </a:lnTo>
              <a:lnTo>
                <a:pt x="391628"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rtl="1">
            <a:lnSpc>
              <a:spcPct val="90000"/>
            </a:lnSpc>
            <a:spcBef>
              <a:spcPct val="0"/>
            </a:spcBef>
            <a:spcAft>
              <a:spcPct val="35000"/>
            </a:spcAft>
          </a:pPr>
          <a:endParaRPr lang="ar-SA" sz="600" b="0" kern="1200">
            <a:solidFill>
              <a:schemeClr val="tx1"/>
            </a:solidFill>
            <a:cs typeface="PT Bold Heading" panose="02010400000000000000" pitchFamily="2" charset="-78"/>
          </a:endParaRPr>
        </a:p>
      </dsp:txBody>
      <dsp:txXfrm>
        <a:off x="1316647" y="1560362"/>
        <a:ext cx="95313" cy="95313"/>
      </dsp:txXfrm>
    </dsp:sp>
    <dsp:sp modelId="{D64F324C-F74C-4CDA-A1D6-A9A4FB4CDC2B}">
      <dsp:nvSpPr>
        <dsp:cNvPr id="0" name=""/>
        <dsp:cNvSpPr/>
      </dsp:nvSpPr>
      <dsp:spPr>
        <a:xfrm rot="16200000">
          <a:off x="-759032" y="2242326"/>
          <a:ext cx="3258050" cy="596994"/>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b="0" kern="1200" dirty="0" smtClean="0">
              <a:solidFill>
                <a:schemeClr val="tx1"/>
              </a:solidFill>
              <a:cs typeface="PT Bold Heading" panose="02010400000000000000" pitchFamily="2" charset="-78"/>
            </a:rPr>
            <a:t>مصادر التمويل قصير الأجل</a:t>
          </a:r>
          <a:endParaRPr lang="ar-SA" sz="2300" b="0" kern="1200" dirty="0">
            <a:solidFill>
              <a:schemeClr val="tx1"/>
            </a:solidFill>
            <a:cs typeface="PT Bold Heading" panose="02010400000000000000" pitchFamily="2" charset="-78"/>
          </a:endParaRPr>
        </a:p>
      </dsp:txBody>
      <dsp:txXfrm>
        <a:off x="-759032" y="2242326"/>
        <a:ext cx="3258050" cy="596994"/>
      </dsp:txXfrm>
    </dsp:sp>
    <dsp:sp modelId="{6FFF57FD-7230-4B72-9AC4-8EC6707D5B04}">
      <dsp:nvSpPr>
        <dsp:cNvPr id="0" name=""/>
        <dsp:cNvSpPr/>
      </dsp:nvSpPr>
      <dsp:spPr>
        <a:xfrm>
          <a:off x="1560118" y="376718"/>
          <a:ext cx="2930437" cy="59699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0" kern="1200" dirty="0" smtClean="0">
              <a:solidFill>
                <a:schemeClr val="tx1"/>
              </a:solidFill>
              <a:cs typeface="PT Bold Heading" panose="02010400000000000000" pitchFamily="2" charset="-78"/>
            </a:rPr>
            <a:t>الائتمان التجاري</a:t>
          </a:r>
          <a:endParaRPr lang="ar-SA" sz="2800" b="0" kern="1200" dirty="0">
            <a:solidFill>
              <a:schemeClr val="tx1"/>
            </a:solidFill>
            <a:cs typeface="PT Bold Heading" panose="02010400000000000000" pitchFamily="2" charset="-78"/>
          </a:endParaRPr>
        </a:p>
      </dsp:txBody>
      <dsp:txXfrm>
        <a:off x="1560118" y="376718"/>
        <a:ext cx="2930437" cy="596994"/>
      </dsp:txXfrm>
    </dsp:sp>
    <dsp:sp modelId="{67B84D8F-C161-49EF-84A7-6ED70DCD8028}">
      <dsp:nvSpPr>
        <dsp:cNvPr id="0" name=""/>
        <dsp:cNvSpPr/>
      </dsp:nvSpPr>
      <dsp:spPr>
        <a:xfrm>
          <a:off x="4882184" y="3596"/>
          <a:ext cx="3461720" cy="596994"/>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0" kern="1200" dirty="0" smtClean="0">
              <a:solidFill>
                <a:schemeClr val="tx1"/>
              </a:solidFill>
              <a:cs typeface="PT Bold Heading" panose="02010400000000000000" pitchFamily="2" charset="-78"/>
            </a:rPr>
            <a:t>طبيعة الائتمان التجاري</a:t>
          </a:r>
          <a:endParaRPr lang="ar-SA" sz="2000" b="0" kern="1200" dirty="0">
            <a:solidFill>
              <a:schemeClr val="tx1"/>
            </a:solidFill>
            <a:cs typeface="PT Bold Heading" panose="02010400000000000000" pitchFamily="2" charset="-78"/>
          </a:endParaRPr>
        </a:p>
      </dsp:txBody>
      <dsp:txXfrm>
        <a:off x="4882184" y="3596"/>
        <a:ext cx="3461720" cy="596994"/>
      </dsp:txXfrm>
    </dsp:sp>
    <dsp:sp modelId="{0F47CA1C-0F82-4B4E-9FFE-C2458D5715A5}">
      <dsp:nvSpPr>
        <dsp:cNvPr id="0" name=""/>
        <dsp:cNvSpPr/>
      </dsp:nvSpPr>
      <dsp:spPr>
        <a:xfrm>
          <a:off x="4882184" y="749839"/>
          <a:ext cx="3461720" cy="596994"/>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0" kern="1200" dirty="0" smtClean="0">
              <a:solidFill>
                <a:schemeClr val="tx1"/>
              </a:solidFill>
              <a:cs typeface="PT Bold Heading" panose="02010400000000000000" pitchFamily="2" charset="-78"/>
            </a:rPr>
            <a:t>تكلفة الائتمان التجاري</a:t>
          </a:r>
          <a:endParaRPr lang="ar-SA" sz="2000" b="0" kern="1200" dirty="0">
            <a:solidFill>
              <a:schemeClr val="tx1"/>
            </a:solidFill>
            <a:cs typeface="PT Bold Heading" panose="02010400000000000000" pitchFamily="2" charset="-78"/>
          </a:endParaRPr>
        </a:p>
      </dsp:txBody>
      <dsp:txXfrm>
        <a:off x="4882184" y="749839"/>
        <a:ext cx="3461720" cy="596994"/>
      </dsp:txXfrm>
    </dsp:sp>
    <dsp:sp modelId="{218F04EB-6E62-458C-98C8-E9F8CA67927D}">
      <dsp:nvSpPr>
        <dsp:cNvPr id="0" name=""/>
        <dsp:cNvSpPr/>
      </dsp:nvSpPr>
      <dsp:spPr>
        <a:xfrm>
          <a:off x="1560118" y="1869204"/>
          <a:ext cx="2930437" cy="59699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0" kern="1200" dirty="0" smtClean="0">
              <a:solidFill>
                <a:schemeClr val="tx1"/>
              </a:solidFill>
              <a:cs typeface="PT Bold Heading" panose="02010400000000000000" pitchFamily="2" charset="-78"/>
            </a:rPr>
            <a:t>الائتمان المصرفي</a:t>
          </a:r>
          <a:endParaRPr lang="ar-SA" sz="2800" b="0" kern="1200" dirty="0">
            <a:solidFill>
              <a:schemeClr val="tx1"/>
            </a:solidFill>
            <a:cs typeface="PT Bold Heading" panose="02010400000000000000" pitchFamily="2" charset="-78"/>
          </a:endParaRPr>
        </a:p>
      </dsp:txBody>
      <dsp:txXfrm>
        <a:off x="1560118" y="1869204"/>
        <a:ext cx="2930437" cy="596994"/>
      </dsp:txXfrm>
    </dsp:sp>
    <dsp:sp modelId="{1BDFBB61-CBB2-4A14-B101-828E00F5C1E2}">
      <dsp:nvSpPr>
        <dsp:cNvPr id="0" name=""/>
        <dsp:cNvSpPr/>
      </dsp:nvSpPr>
      <dsp:spPr>
        <a:xfrm>
          <a:off x="4882184" y="1496082"/>
          <a:ext cx="3461720" cy="596994"/>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PT Bold Heading" panose="02010400000000000000" pitchFamily="2" charset="-78"/>
            </a:rPr>
            <a:t>طبيعة الائتمان المصرفي وأنواعه</a:t>
          </a:r>
          <a:endParaRPr lang="ar-SA" sz="2000" kern="1200" dirty="0">
            <a:solidFill>
              <a:schemeClr val="tx1"/>
            </a:solidFill>
            <a:cs typeface="PT Bold Heading" panose="02010400000000000000" pitchFamily="2" charset="-78"/>
          </a:endParaRPr>
        </a:p>
      </dsp:txBody>
      <dsp:txXfrm>
        <a:off x="4882184" y="1496082"/>
        <a:ext cx="3461720" cy="596994"/>
      </dsp:txXfrm>
    </dsp:sp>
    <dsp:sp modelId="{C80638C5-9854-4200-B552-198A59504230}">
      <dsp:nvSpPr>
        <dsp:cNvPr id="0" name=""/>
        <dsp:cNvSpPr/>
      </dsp:nvSpPr>
      <dsp:spPr>
        <a:xfrm>
          <a:off x="4882184" y="2242326"/>
          <a:ext cx="3461720" cy="596994"/>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PT Bold Heading" panose="02010400000000000000" pitchFamily="2" charset="-78"/>
            </a:rPr>
            <a:t>تكلفة الائتمان المصرفي </a:t>
          </a:r>
          <a:r>
            <a:rPr lang="ar-SA" sz="1600" kern="1200" dirty="0" smtClean="0">
              <a:solidFill>
                <a:schemeClr val="tx1"/>
              </a:solidFill>
              <a:cs typeface="PT Bold Heading" panose="02010400000000000000" pitchFamily="2" charset="-78"/>
            </a:rPr>
            <a:t>(سعر الفائدة الفعلي)</a:t>
          </a:r>
          <a:endParaRPr lang="ar-SA" sz="1600" kern="1200" dirty="0">
            <a:solidFill>
              <a:schemeClr val="tx1"/>
            </a:solidFill>
            <a:cs typeface="PT Bold Heading" panose="02010400000000000000" pitchFamily="2" charset="-78"/>
          </a:endParaRPr>
        </a:p>
      </dsp:txBody>
      <dsp:txXfrm>
        <a:off x="4882184" y="2242326"/>
        <a:ext cx="3461720" cy="596994"/>
      </dsp:txXfrm>
    </dsp:sp>
    <dsp:sp modelId="{B49039A8-4E05-4247-99BD-1AED62271A47}">
      <dsp:nvSpPr>
        <dsp:cNvPr id="0" name=""/>
        <dsp:cNvSpPr/>
      </dsp:nvSpPr>
      <dsp:spPr>
        <a:xfrm>
          <a:off x="1560118" y="3361690"/>
          <a:ext cx="2930437" cy="59699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0" kern="1200" dirty="0" smtClean="0">
              <a:solidFill>
                <a:schemeClr val="tx1"/>
              </a:solidFill>
              <a:cs typeface="PT Bold Heading" panose="02010400000000000000" pitchFamily="2" charset="-78"/>
            </a:rPr>
            <a:t>الأوراق التجارية</a:t>
          </a:r>
          <a:endParaRPr lang="ar-SA" sz="2800" b="0" kern="1200" dirty="0">
            <a:solidFill>
              <a:schemeClr val="tx1"/>
            </a:solidFill>
            <a:cs typeface="PT Bold Heading" panose="02010400000000000000" pitchFamily="2" charset="-78"/>
          </a:endParaRPr>
        </a:p>
      </dsp:txBody>
      <dsp:txXfrm>
        <a:off x="1560118" y="3361690"/>
        <a:ext cx="2930437" cy="596994"/>
      </dsp:txXfrm>
    </dsp:sp>
    <dsp:sp modelId="{4CFD7271-6BF3-4784-BAAD-F15760087B0F}">
      <dsp:nvSpPr>
        <dsp:cNvPr id="0" name=""/>
        <dsp:cNvSpPr/>
      </dsp:nvSpPr>
      <dsp:spPr>
        <a:xfrm>
          <a:off x="4882184" y="2988569"/>
          <a:ext cx="3461720" cy="596994"/>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PT Bold Heading" panose="02010400000000000000" pitchFamily="2" charset="-78"/>
            </a:rPr>
            <a:t>طبيعة الأوراق التجارية</a:t>
          </a:r>
          <a:endParaRPr lang="ar-SA" sz="2000" kern="1200" dirty="0">
            <a:solidFill>
              <a:schemeClr val="tx1"/>
            </a:solidFill>
            <a:cs typeface="PT Bold Heading" panose="02010400000000000000" pitchFamily="2" charset="-78"/>
          </a:endParaRPr>
        </a:p>
      </dsp:txBody>
      <dsp:txXfrm>
        <a:off x="4882184" y="2988569"/>
        <a:ext cx="3461720" cy="596994"/>
      </dsp:txXfrm>
    </dsp:sp>
    <dsp:sp modelId="{823C3BBE-F5B8-4CEA-A6E4-111CA759E92A}">
      <dsp:nvSpPr>
        <dsp:cNvPr id="0" name=""/>
        <dsp:cNvSpPr/>
      </dsp:nvSpPr>
      <dsp:spPr>
        <a:xfrm>
          <a:off x="4882184" y="3734812"/>
          <a:ext cx="3461720" cy="596994"/>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PT Bold Heading" panose="02010400000000000000" pitchFamily="2" charset="-78"/>
            </a:rPr>
            <a:t>تكلفة الورقة التجارية</a:t>
          </a:r>
          <a:endParaRPr lang="ar-SA" sz="2000" kern="1200" dirty="0">
            <a:solidFill>
              <a:schemeClr val="tx1"/>
            </a:solidFill>
            <a:cs typeface="PT Bold Heading" panose="02010400000000000000" pitchFamily="2" charset="-78"/>
          </a:endParaRPr>
        </a:p>
      </dsp:txBody>
      <dsp:txXfrm>
        <a:off x="4882184" y="3734812"/>
        <a:ext cx="3461720" cy="596994"/>
      </dsp:txXfrm>
    </dsp:sp>
    <dsp:sp modelId="{30C7D593-C19A-4891-A859-4F33901983C8}">
      <dsp:nvSpPr>
        <dsp:cNvPr id="0" name=""/>
        <dsp:cNvSpPr/>
      </dsp:nvSpPr>
      <dsp:spPr>
        <a:xfrm>
          <a:off x="1560118" y="4107933"/>
          <a:ext cx="2930437" cy="59699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dirty="0" smtClean="0">
              <a:solidFill>
                <a:schemeClr val="tx1"/>
              </a:solidFill>
              <a:cs typeface="PT Bold Heading" panose="02010400000000000000" pitchFamily="2" charset="-78"/>
            </a:rPr>
            <a:t>مصادر التمويل الأخرى</a:t>
          </a:r>
          <a:endParaRPr lang="ar-SA" sz="2400" b="0" kern="1200" dirty="0">
            <a:solidFill>
              <a:schemeClr val="tx1"/>
            </a:solidFill>
            <a:cs typeface="PT Bold Heading" panose="02010400000000000000" pitchFamily="2" charset="-78"/>
          </a:endParaRPr>
        </a:p>
      </dsp:txBody>
      <dsp:txXfrm>
        <a:off x="1560118" y="4107933"/>
        <a:ext cx="2930437" cy="59699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dirty="0"/>
          </a:p>
        </p:txBody>
      </p:sp>
    </p:spTree>
    <p:extLst>
      <p:ext uri="{BB962C8B-B14F-4D97-AF65-F5344CB8AC3E}">
        <p14:creationId xmlns:p14="http://schemas.microsoft.com/office/powerpoint/2010/main" val="3602425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package" Target="../embeddings/Microsoft_Excel_Worksheet1.xlsx"/></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ar-SA" dirty="0" smtClean="0">
                <a:solidFill>
                  <a:srgbClr val="376092"/>
                </a:solidFill>
                <a:cs typeface="Arial" pitchFamily="34" charset="0"/>
              </a:rPr>
              <a:t>         ر </a:t>
            </a:r>
            <a:r>
              <a:rPr lang="ar-SA" dirty="0" err="1" smtClean="0">
                <a:solidFill>
                  <a:srgbClr val="376092"/>
                </a:solidFill>
                <a:cs typeface="Arial" pitchFamily="34" charset="0"/>
              </a:rPr>
              <a:t>رلالرااااااااااااااالا</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0" name="Title 1"/>
          <p:cNvSpPr txBox="1">
            <a:spLocks/>
          </p:cNvSpPr>
          <p:nvPr/>
        </p:nvSpPr>
        <p:spPr bwMode="auto">
          <a:xfrm>
            <a:off x="381000" y="2971800"/>
            <a:ext cx="5099050" cy="2971800"/>
          </a:xfrm>
          <a:prstGeom prst="rect">
            <a:avLst/>
          </a:prstGeom>
          <a:noFill/>
          <a:ln w="9525">
            <a:noFill/>
            <a:miter lim="800000"/>
            <a:headEnd/>
            <a:tailEnd/>
          </a:ln>
        </p:spPr>
        <p:txBody>
          <a:bodyPr anchor="ctr"/>
          <a:lstStyle/>
          <a:p>
            <a:pPr algn="ctr"/>
            <a:r>
              <a:rPr lang="ar-EG" sz="3700" dirty="0">
                <a:solidFill>
                  <a:srgbClr val="AB1A25"/>
                </a:solidFill>
                <a:latin typeface="AYM Wadiy S_U normal."/>
                <a:cs typeface="PT Bold Heading" panose="02010400000000000000" pitchFamily="2" charset="-78"/>
              </a:rPr>
              <a:t>اسم </a:t>
            </a:r>
            <a:r>
              <a:rPr lang="ar-EG" sz="3700" dirty="0" smtClean="0">
                <a:solidFill>
                  <a:srgbClr val="AB1A25"/>
                </a:solidFill>
                <a:latin typeface="AYM Wadiy S_U normal."/>
                <a:cs typeface="PT Bold Heading" panose="02010400000000000000" pitchFamily="2" charset="-78"/>
              </a:rPr>
              <a:t>المقرر</a:t>
            </a:r>
            <a:endParaRPr lang="ar-SA" sz="3700" dirty="0" smtClean="0">
              <a:solidFill>
                <a:srgbClr val="AB1A25"/>
              </a:solidFill>
              <a:latin typeface="AYM Wadiy S_U normal."/>
              <a:cs typeface="PT Bold Heading" panose="02010400000000000000" pitchFamily="2" charset="-78"/>
            </a:endParaRPr>
          </a:p>
          <a:p>
            <a:pPr algn="ctr"/>
            <a:r>
              <a:rPr lang="ar-SA" sz="2800" dirty="0" smtClean="0">
                <a:latin typeface="Calibri" pitchFamily="34" charset="0"/>
                <a:cs typeface="PT Bold Heading" panose="02010400000000000000" pitchFamily="2" charset="-78"/>
              </a:rPr>
              <a:t>إدارة مالية (2)</a:t>
            </a:r>
            <a:endParaRPr lang="en-US" sz="2800" dirty="0" smtClean="0">
              <a:latin typeface="Calibri" pitchFamily="34" charset="0"/>
              <a:cs typeface="PT Bold Heading" panose="02010400000000000000" pitchFamily="2" charset="-78"/>
            </a:endParaRPr>
          </a:p>
          <a:p>
            <a:pPr algn="ctr"/>
            <a:endParaRPr lang="ar-SA" sz="2400" dirty="0" smtClean="0">
              <a:solidFill>
                <a:srgbClr val="AB1A25"/>
              </a:solidFill>
              <a:latin typeface="AYM Wadiy S_U normal."/>
              <a:cs typeface="PT Bold Heading" panose="02010400000000000000" pitchFamily="2" charset="-78"/>
            </a:endParaRPr>
          </a:p>
          <a:p>
            <a:pPr algn="ctr"/>
            <a:r>
              <a:rPr lang="ar-SA" sz="3700" dirty="0" smtClean="0">
                <a:solidFill>
                  <a:srgbClr val="AB1A25"/>
                </a:solidFill>
                <a:latin typeface="AYM Wadiy S_U normal."/>
                <a:cs typeface="PT Bold Heading" panose="02010400000000000000" pitchFamily="2" charset="-78"/>
              </a:rPr>
              <a:t>أستاذ </a:t>
            </a:r>
            <a:r>
              <a:rPr lang="ar-SA" sz="3700" dirty="0">
                <a:solidFill>
                  <a:srgbClr val="AB1A25"/>
                </a:solidFill>
                <a:latin typeface="AYM Wadiy S_U normal."/>
                <a:cs typeface="PT Bold Heading" panose="02010400000000000000" pitchFamily="2" charset="-78"/>
              </a:rPr>
              <a:t>المقرر</a:t>
            </a:r>
          </a:p>
          <a:p>
            <a:pPr algn="ctr"/>
            <a:r>
              <a:rPr lang="ar-SA" sz="2800" dirty="0" smtClean="0">
                <a:latin typeface="Calibri" pitchFamily="34" charset="0"/>
                <a:cs typeface="PT Bold Heading" panose="02010400000000000000" pitchFamily="2" charset="-78"/>
              </a:rPr>
              <a:t>د. عبد الكريم قـندوز</a:t>
            </a:r>
            <a:endParaRPr lang="en-US" sz="2800" dirty="0">
              <a:latin typeface="Calibri" pitchFamily="34" charset="0"/>
              <a:cs typeface="PT Bold Heading" panose="02010400000000000000"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1283935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dirty="0">
                <a:effectLst>
                  <a:outerShdw blurRad="38100" dist="38100" dir="2700000" algn="tl">
                    <a:srgbClr val="000000">
                      <a:alpha val="43137"/>
                    </a:srgbClr>
                  </a:outerShdw>
                </a:effectLst>
                <a:cs typeface="PT Bold Heading" panose="02010400000000000000" pitchFamily="2" charset="-78"/>
              </a:rPr>
              <a:t>المحاضرة</a:t>
            </a:r>
            <a:r>
              <a:rPr lang="ar-SA" dirty="0">
                <a:effectLst>
                  <a:outerShdw blurRad="38100" dist="38100" dir="2700000" algn="tl">
                    <a:srgbClr val="000000">
                      <a:alpha val="43137"/>
                    </a:srgbClr>
                  </a:outerShdw>
                </a:effectLst>
                <a:cs typeface="PT Bold Heading" panose="02010400000000000000" pitchFamily="2" charset="-78"/>
              </a:rPr>
              <a:t> </a:t>
            </a:r>
            <a:r>
              <a:rPr lang="ar-SA" dirty="0" smtClean="0">
                <a:effectLst>
                  <a:outerShdw blurRad="38100" dist="38100" dir="2700000" algn="tl">
                    <a:srgbClr val="000000">
                      <a:alpha val="43137"/>
                    </a:srgbClr>
                  </a:outerShdw>
                </a:effectLst>
                <a:cs typeface="PT Bold Heading" panose="02010400000000000000" pitchFamily="2" charset="-78"/>
              </a:rPr>
              <a:t>السابعة</a:t>
            </a:r>
            <a:endParaRPr lang="en-US" dirty="0">
              <a:effectLst>
                <a:outerShdw blurRad="38100" dist="38100" dir="2700000" algn="tl">
                  <a:srgbClr val="000000">
                    <a:alpha val="43137"/>
                  </a:srgbClr>
                </a:outerShdw>
              </a:effectLst>
              <a:cs typeface="PT Bold Heading" panose="02010400000000000000"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dirty="0" smtClean="0">
                <a:solidFill>
                  <a:schemeClr val="tx1">
                    <a:lumMod val="75000"/>
                    <a:lumOff val="25000"/>
                  </a:schemeClr>
                </a:solidFill>
                <a:cs typeface="PT Bold Heading" panose="02010400000000000000" pitchFamily="2" charset="-78"/>
              </a:rPr>
              <a:t>مصادر التمويل قصير الأجل</a:t>
            </a:r>
            <a:endParaRPr lang="en-US" sz="4000" dirty="0">
              <a:solidFill>
                <a:schemeClr val="tx1">
                  <a:lumMod val="75000"/>
                  <a:lumOff val="25000"/>
                </a:schemeClr>
              </a:solidFill>
              <a:cs typeface="PT Bold Heading" panose="02010400000000000000"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1385406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cs typeface="PT Bold Heading" panose="02010400000000000000" pitchFamily="2" charset="-78"/>
              </a:rPr>
              <a:t>تمويل </a:t>
            </a:r>
            <a:r>
              <a:rPr lang="ar-SA" dirty="0">
                <a:cs typeface="PT Bold Heading" panose="02010400000000000000" pitchFamily="2" charset="-78"/>
              </a:rPr>
              <a:t>الشركات</a:t>
            </a:r>
            <a:endParaRPr lang="ar-SA" dirty="0"/>
          </a:p>
        </p:txBody>
      </p:sp>
      <p:sp>
        <p:nvSpPr>
          <p:cNvPr id="3" name="عنصر نائب للمحتوى 2"/>
          <p:cNvSpPr>
            <a:spLocks noGrp="1"/>
          </p:cNvSpPr>
          <p:nvPr>
            <p:ph idx="1"/>
          </p:nvPr>
        </p:nvSpPr>
        <p:spPr/>
        <p:txBody>
          <a:bodyPr/>
          <a:lstStyle/>
          <a:p>
            <a:pPr marL="571500" indent="-571500" algn="just" rtl="1">
              <a:buFont typeface="Arial" panose="020B0604020202020204" pitchFamily="34" charset="0"/>
              <a:buChar char="•"/>
            </a:pPr>
            <a:r>
              <a:rPr lang="ar-SA" sz="3600" dirty="0" smtClean="0">
                <a:solidFill>
                  <a:schemeClr val="tx1"/>
                </a:solidFill>
              </a:rPr>
              <a:t>تحتاج الشركة لأغراض الاستمرار والتوسع إلى رؤوس أموال لاستثمارها في شكل أصول ثابتة (معدات، مباني..) وأصول متداولة (مخزون مثلا).</a:t>
            </a:r>
          </a:p>
          <a:p>
            <a:pPr marL="571500" indent="-571500" algn="just" rtl="1">
              <a:buFont typeface="Arial" panose="020B0604020202020204" pitchFamily="34" charset="0"/>
              <a:buChar char="•"/>
            </a:pPr>
            <a:r>
              <a:rPr lang="ar-SA" sz="3600" dirty="0" smtClean="0">
                <a:solidFill>
                  <a:schemeClr val="tx1"/>
                </a:solidFill>
              </a:rPr>
              <a:t>إن مبدأ استمرارية الشركة يعني أن تلك الأصول لا تحصل عليها الشركة دفعة واحدة، بل تتراكم على مدار السنوات.</a:t>
            </a:r>
          </a:p>
          <a:p>
            <a:pPr marL="571500" indent="-571500" algn="just" rtl="1">
              <a:buFont typeface="Arial" panose="020B0604020202020204" pitchFamily="34" charset="0"/>
              <a:buChar char="•"/>
            </a:pPr>
            <a:r>
              <a:rPr lang="ar-SA" sz="3600" dirty="0" smtClean="0">
                <a:solidFill>
                  <a:schemeClr val="tx1"/>
                </a:solidFill>
              </a:rPr>
              <a:t>تبعا لذلك، تستمر حاجة الشركة للتمويل</a:t>
            </a:r>
          </a:p>
          <a:p>
            <a:pPr marL="571500" indent="-571500" algn="just" rtl="1">
              <a:buFont typeface="Arial" panose="020B0604020202020204" pitchFamily="34" charset="0"/>
              <a:buChar char="•"/>
            </a:pP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1051387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cs typeface="PT Bold Heading" panose="02010400000000000000" pitchFamily="2" charset="-78"/>
              </a:rPr>
              <a:t>مبدأ تمويل </a:t>
            </a:r>
            <a:r>
              <a:rPr lang="ar-SA" dirty="0">
                <a:cs typeface="PT Bold Heading" panose="02010400000000000000" pitchFamily="2" charset="-78"/>
              </a:rPr>
              <a:t>الشركات</a:t>
            </a:r>
            <a:endParaRPr lang="ar-SA" dirty="0"/>
          </a:p>
        </p:txBody>
      </p:sp>
      <p:sp>
        <p:nvSpPr>
          <p:cNvPr id="3" name="عنصر نائب للمحتوى 2"/>
          <p:cNvSpPr>
            <a:spLocks noGrp="1"/>
          </p:cNvSpPr>
          <p:nvPr>
            <p:ph idx="1"/>
          </p:nvPr>
        </p:nvSpPr>
        <p:spPr/>
        <p:txBody>
          <a:bodyPr/>
          <a:lstStyle/>
          <a:p>
            <a:pPr marL="571500" indent="-571500" algn="just" rtl="1">
              <a:buFont typeface="Arial" panose="020B0604020202020204" pitchFamily="34" charset="0"/>
              <a:buChar char="•"/>
            </a:pPr>
            <a:r>
              <a:rPr lang="ar-SA" sz="3600" dirty="0" smtClean="0">
                <a:solidFill>
                  <a:schemeClr val="tx1"/>
                </a:solidFill>
              </a:rPr>
              <a:t>يمكن للشركة الحصول على المال عن طريق مصادر التمويل القصيرة ومصادر التمويل طويلة الأجل.</a:t>
            </a:r>
          </a:p>
          <a:p>
            <a:pPr marL="571500" indent="-571500" algn="just" rtl="1">
              <a:buFont typeface="Arial" panose="020B0604020202020204" pitchFamily="34" charset="0"/>
              <a:buChar char="•"/>
            </a:pPr>
            <a:r>
              <a:rPr lang="ar-SA" sz="3600" dirty="0" smtClean="0">
                <a:solidFill>
                  <a:schemeClr val="tx1"/>
                </a:solidFill>
              </a:rPr>
              <a:t>من مبادئ التمويل الأساسية أن يتم مقابلة العمر الزمني لكل نوع من الأصول مع مصدر التمويل المناظر له، فتتوجه مصادر التمويل الطويلة لتمويل الأصول الثابتة، ومصادر التمويل القصيرة لتمويل الأصول المتداولة.</a:t>
            </a:r>
          </a:p>
          <a:p>
            <a:pPr marL="571500" indent="-571500" algn="just" rtl="1">
              <a:buFont typeface="Arial" panose="020B0604020202020204" pitchFamily="34" charset="0"/>
              <a:buChar char="•"/>
            </a:pP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42190712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cs typeface="PT Bold Heading" panose="02010400000000000000" pitchFamily="2" charset="-78"/>
              </a:rPr>
              <a:t>مصادر تمويل الشركات</a:t>
            </a:r>
            <a:endParaRPr lang="fr-FR" sz="3600" dirty="0">
              <a:cs typeface="PT Bold Heading" panose="02010400000000000000" pitchFamily="2" charset="-78"/>
            </a:endParaRPr>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3829072453"/>
              </p:ext>
            </p:extLst>
          </p:nvPr>
        </p:nvGraphicFramePr>
        <p:xfrm>
          <a:off x="495300" y="1417638"/>
          <a:ext cx="8915400"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303849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graphicEl>
                                              <a:dgm id="{A56FFE14-76AE-4ED7-B03D-3BAD1937F84C}"/>
                                            </p:graphicEl>
                                          </p:spTgt>
                                        </p:tgtEl>
                                        <p:attrNameLst>
                                          <p:attrName>style.visibility</p:attrName>
                                        </p:attrNameLst>
                                      </p:cBhvr>
                                      <p:to>
                                        <p:strVal val="visible"/>
                                      </p:to>
                                    </p:set>
                                    <p:animEffect transition="in" filter="fade">
                                      <p:cBhvr>
                                        <p:cTn id="7" dur="1000"/>
                                        <p:tgtEl>
                                          <p:spTgt spid="7">
                                            <p:graphicEl>
                                              <a:dgm id="{A56FFE14-76AE-4ED7-B03D-3BAD1937F84C}"/>
                                            </p:graphicEl>
                                          </p:spTgt>
                                        </p:tgtEl>
                                      </p:cBhvr>
                                    </p:animEffect>
                                    <p:anim calcmode="lin" valueType="num">
                                      <p:cBhvr>
                                        <p:cTn id="8" dur="1000" fill="hold"/>
                                        <p:tgtEl>
                                          <p:spTgt spid="7">
                                            <p:graphicEl>
                                              <a:dgm id="{A56FFE14-76AE-4ED7-B03D-3BAD1937F84C}"/>
                                            </p:graphicEl>
                                          </p:spTgt>
                                        </p:tgtEl>
                                        <p:attrNameLst>
                                          <p:attrName>ppt_x</p:attrName>
                                        </p:attrNameLst>
                                      </p:cBhvr>
                                      <p:tavLst>
                                        <p:tav tm="0">
                                          <p:val>
                                            <p:strVal val="#ppt_x"/>
                                          </p:val>
                                        </p:tav>
                                        <p:tav tm="100000">
                                          <p:val>
                                            <p:strVal val="#ppt_x"/>
                                          </p:val>
                                        </p:tav>
                                      </p:tavLst>
                                    </p:anim>
                                    <p:anim calcmode="lin" valueType="num">
                                      <p:cBhvr>
                                        <p:cTn id="9" dur="1000" fill="hold"/>
                                        <p:tgtEl>
                                          <p:spTgt spid="7">
                                            <p:graphicEl>
                                              <a:dgm id="{A56FFE14-76AE-4ED7-B03D-3BAD1937F84C}"/>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graphicEl>
                                              <a:dgm id="{CDF13F6C-B382-459E-8A6F-9D1D6DFD5E4B}"/>
                                            </p:graphicEl>
                                          </p:spTgt>
                                        </p:tgtEl>
                                        <p:attrNameLst>
                                          <p:attrName>style.visibility</p:attrName>
                                        </p:attrNameLst>
                                      </p:cBhvr>
                                      <p:to>
                                        <p:strVal val="visible"/>
                                      </p:to>
                                    </p:set>
                                    <p:animEffect transition="in" filter="fade">
                                      <p:cBhvr>
                                        <p:cTn id="14" dur="1000"/>
                                        <p:tgtEl>
                                          <p:spTgt spid="7">
                                            <p:graphicEl>
                                              <a:dgm id="{CDF13F6C-B382-459E-8A6F-9D1D6DFD5E4B}"/>
                                            </p:graphicEl>
                                          </p:spTgt>
                                        </p:tgtEl>
                                      </p:cBhvr>
                                    </p:animEffect>
                                    <p:anim calcmode="lin" valueType="num">
                                      <p:cBhvr>
                                        <p:cTn id="15" dur="1000" fill="hold"/>
                                        <p:tgtEl>
                                          <p:spTgt spid="7">
                                            <p:graphicEl>
                                              <a:dgm id="{CDF13F6C-B382-459E-8A6F-9D1D6DFD5E4B}"/>
                                            </p:graphicEl>
                                          </p:spTgt>
                                        </p:tgtEl>
                                        <p:attrNameLst>
                                          <p:attrName>ppt_x</p:attrName>
                                        </p:attrNameLst>
                                      </p:cBhvr>
                                      <p:tavLst>
                                        <p:tav tm="0">
                                          <p:val>
                                            <p:strVal val="#ppt_x"/>
                                          </p:val>
                                        </p:tav>
                                        <p:tav tm="100000">
                                          <p:val>
                                            <p:strVal val="#ppt_x"/>
                                          </p:val>
                                        </p:tav>
                                      </p:tavLst>
                                    </p:anim>
                                    <p:anim calcmode="lin" valueType="num">
                                      <p:cBhvr>
                                        <p:cTn id="16" dur="1000" fill="hold"/>
                                        <p:tgtEl>
                                          <p:spTgt spid="7">
                                            <p:graphicEl>
                                              <a:dgm id="{CDF13F6C-B382-459E-8A6F-9D1D6DFD5E4B}"/>
                                            </p:graphicEl>
                                          </p:spTgt>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7">
                                            <p:graphicEl>
                                              <a:dgm id="{4B600C5B-BBEC-400B-BE79-9EA99A350B9D}"/>
                                            </p:graphicEl>
                                          </p:spTgt>
                                        </p:tgtEl>
                                        <p:attrNameLst>
                                          <p:attrName>style.visibility</p:attrName>
                                        </p:attrNameLst>
                                      </p:cBhvr>
                                      <p:to>
                                        <p:strVal val="visible"/>
                                      </p:to>
                                    </p:set>
                                    <p:animEffect transition="in" filter="fade">
                                      <p:cBhvr>
                                        <p:cTn id="19" dur="1000"/>
                                        <p:tgtEl>
                                          <p:spTgt spid="7">
                                            <p:graphicEl>
                                              <a:dgm id="{4B600C5B-BBEC-400B-BE79-9EA99A350B9D}"/>
                                            </p:graphicEl>
                                          </p:spTgt>
                                        </p:tgtEl>
                                      </p:cBhvr>
                                    </p:animEffect>
                                    <p:anim calcmode="lin" valueType="num">
                                      <p:cBhvr>
                                        <p:cTn id="20" dur="1000" fill="hold"/>
                                        <p:tgtEl>
                                          <p:spTgt spid="7">
                                            <p:graphicEl>
                                              <a:dgm id="{4B600C5B-BBEC-400B-BE79-9EA99A350B9D}"/>
                                            </p:graphicEl>
                                          </p:spTgt>
                                        </p:tgtEl>
                                        <p:attrNameLst>
                                          <p:attrName>ppt_x</p:attrName>
                                        </p:attrNameLst>
                                      </p:cBhvr>
                                      <p:tavLst>
                                        <p:tav tm="0">
                                          <p:val>
                                            <p:strVal val="#ppt_x"/>
                                          </p:val>
                                        </p:tav>
                                        <p:tav tm="100000">
                                          <p:val>
                                            <p:strVal val="#ppt_x"/>
                                          </p:val>
                                        </p:tav>
                                      </p:tavLst>
                                    </p:anim>
                                    <p:anim calcmode="lin" valueType="num">
                                      <p:cBhvr>
                                        <p:cTn id="21" dur="1000" fill="hold"/>
                                        <p:tgtEl>
                                          <p:spTgt spid="7">
                                            <p:graphicEl>
                                              <a:dgm id="{4B600C5B-BBEC-400B-BE79-9EA99A350B9D}"/>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7">
                                            <p:graphicEl>
                                              <a:dgm id="{8C5286FA-C9B6-4DD9-B4A9-030EC5994789}"/>
                                            </p:graphicEl>
                                          </p:spTgt>
                                        </p:tgtEl>
                                        <p:attrNameLst>
                                          <p:attrName>style.visibility</p:attrName>
                                        </p:attrNameLst>
                                      </p:cBhvr>
                                      <p:to>
                                        <p:strVal val="visible"/>
                                      </p:to>
                                    </p:set>
                                    <p:animEffect transition="in" filter="fade">
                                      <p:cBhvr>
                                        <p:cTn id="26" dur="1000"/>
                                        <p:tgtEl>
                                          <p:spTgt spid="7">
                                            <p:graphicEl>
                                              <a:dgm id="{8C5286FA-C9B6-4DD9-B4A9-030EC5994789}"/>
                                            </p:graphicEl>
                                          </p:spTgt>
                                        </p:tgtEl>
                                      </p:cBhvr>
                                    </p:animEffect>
                                    <p:anim calcmode="lin" valueType="num">
                                      <p:cBhvr>
                                        <p:cTn id="27" dur="1000" fill="hold"/>
                                        <p:tgtEl>
                                          <p:spTgt spid="7">
                                            <p:graphicEl>
                                              <a:dgm id="{8C5286FA-C9B6-4DD9-B4A9-030EC5994789}"/>
                                            </p:graphicEl>
                                          </p:spTgt>
                                        </p:tgtEl>
                                        <p:attrNameLst>
                                          <p:attrName>ppt_x</p:attrName>
                                        </p:attrNameLst>
                                      </p:cBhvr>
                                      <p:tavLst>
                                        <p:tav tm="0">
                                          <p:val>
                                            <p:strVal val="#ppt_x"/>
                                          </p:val>
                                        </p:tav>
                                        <p:tav tm="100000">
                                          <p:val>
                                            <p:strVal val="#ppt_x"/>
                                          </p:val>
                                        </p:tav>
                                      </p:tavLst>
                                    </p:anim>
                                    <p:anim calcmode="lin" valueType="num">
                                      <p:cBhvr>
                                        <p:cTn id="28" dur="1000" fill="hold"/>
                                        <p:tgtEl>
                                          <p:spTgt spid="7">
                                            <p:graphicEl>
                                              <a:dgm id="{8C5286FA-C9B6-4DD9-B4A9-030EC5994789}"/>
                                            </p:graphicEl>
                                          </p:spTgt>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7">
                                            <p:graphicEl>
                                              <a:dgm id="{B0F31145-0B81-47C0-9B41-50963DF42276}"/>
                                            </p:graphicEl>
                                          </p:spTgt>
                                        </p:tgtEl>
                                        <p:attrNameLst>
                                          <p:attrName>style.visibility</p:attrName>
                                        </p:attrNameLst>
                                      </p:cBhvr>
                                      <p:to>
                                        <p:strVal val="visible"/>
                                      </p:to>
                                    </p:set>
                                    <p:animEffect transition="in" filter="fade">
                                      <p:cBhvr>
                                        <p:cTn id="31" dur="1000"/>
                                        <p:tgtEl>
                                          <p:spTgt spid="7">
                                            <p:graphicEl>
                                              <a:dgm id="{B0F31145-0B81-47C0-9B41-50963DF42276}"/>
                                            </p:graphicEl>
                                          </p:spTgt>
                                        </p:tgtEl>
                                      </p:cBhvr>
                                    </p:animEffect>
                                    <p:anim calcmode="lin" valueType="num">
                                      <p:cBhvr>
                                        <p:cTn id="32" dur="1000" fill="hold"/>
                                        <p:tgtEl>
                                          <p:spTgt spid="7">
                                            <p:graphicEl>
                                              <a:dgm id="{B0F31145-0B81-47C0-9B41-50963DF42276}"/>
                                            </p:graphicEl>
                                          </p:spTgt>
                                        </p:tgtEl>
                                        <p:attrNameLst>
                                          <p:attrName>ppt_x</p:attrName>
                                        </p:attrNameLst>
                                      </p:cBhvr>
                                      <p:tavLst>
                                        <p:tav tm="0">
                                          <p:val>
                                            <p:strVal val="#ppt_x"/>
                                          </p:val>
                                        </p:tav>
                                        <p:tav tm="100000">
                                          <p:val>
                                            <p:strVal val="#ppt_x"/>
                                          </p:val>
                                        </p:tav>
                                      </p:tavLst>
                                    </p:anim>
                                    <p:anim calcmode="lin" valueType="num">
                                      <p:cBhvr>
                                        <p:cTn id="33" dur="1000" fill="hold"/>
                                        <p:tgtEl>
                                          <p:spTgt spid="7">
                                            <p:graphicEl>
                                              <a:dgm id="{B0F31145-0B81-47C0-9B41-50963DF42276}"/>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7">
                                            <p:graphicEl>
                                              <a:dgm id="{8BABED50-B8EC-40C0-99F7-1B6A47C6BEFB}"/>
                                            </p:graphicEl>
                                          </p:spTgt>
                                        </p:tgtEl>
                                        <p:attrNameLst>
                                          <p:attrName>style.visibility</p:attrName>
                                        </p:attrNameLst>
                                      </p:cBhvr>
                                      <p:to>
                                        <p:strVal val="visible"/>
                                      </p:to>
                                    </p:set>
                                    <p:animEffect transition="in" filter="fade">
                                      <p:cBhvr>
                                        <p:cTn id="38" dur="1000"/>
                                        <p:tgtEl>
                                          <p:spTgt spid="7">
                                            <p:graphicEl>
                                              <a:dgm id="{8BABED50-B8EC-40C0-99F7-1B6A47C6BEFB}"/>
                                            </p:graphicEl>
                                          </p:spTgt>
                                        </p:tgtEl>
                                      </p:cBhvr>
                                    </p:animEffect>
                                    <p:anim calcmode="lin" valueType="num">
                                      <p:cBhvr>
                                        <p:cTn id="39" dur="1000" fill="hold"/>
                                        <p:tgtEl>
                                          <p:spTgt spid="7">
                                            <p:graphicEl>
                                              <a:dgm id="{8BABED50-B8EC-40C0-99F7-1B6A47C6BEFB}"/>
                                            </p:graphicEl>
                                          </p:spTgt>
                                        </p:tgtEl>
                                        <p:attrNameLst>
                                          <p:attrName>ppt_x</p:attrName>
                                        </p:attrNameLst>
                                      </p:cBhvr>
                                      <p:tavLst>
                                        <p:tav tm="0">
                                          <p:val>
                                            <p:strVal val="#ppt_x"/>
                                          </p:val>
                                        </p:tav>
                                        <p:tav tm="100000">
                                          <p:val>
                                            <p:strVal val="#ppt_x"/>
                                          </p:val>
                                        </p:tav>
                                      </p:tavLst>
                                    </p:anim>
                                    <p:anim calcmode="lin" valueType="num">
                                      <p:cBhvr>
                                        <p:cTn id="40" dur="1000" fill="hold"/>
                                        <p:tgtEl>
                                          <p:spTgt spid="7">
                                            <p:graphicEl>
                                              <a:dgm id="{8BABED50-B8EC-40C0-99F7-1B6A47C6BEFB}"/>
                                            </p:graphic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7">
                                            <p:graphicEl>
                                              <a:dgm id="{9F77739D-005E-464B-BF3A-9C84C8B27DB3}"/>
                                            </p:graphicEl>
                                          </p:spTgt>
                                        </p:tgtEl>
                                        <p:attrNameLst>
                                          <p:attrName>style.visibility</p:attrName>
                                        </p:attrNameLst>
                                      </p:cBhvr>
                                      <p:to>
                                        <p:strVal val="visible"/>
                                      </p:to>
                                    </p:set>
                                    <p:animEffect transition="in" filter="fade">
                                      <p:cBhvr>
                                        <p:cTn id="43" dur="1000"/>
                                        <p:tgtEl>
                                          <p:spTgt spid="7">
                                            <p:graphicEl>
                                              <a:dgm id="{9F77739D-005E-464B-BF3A-9C84C8B27DB3}"/>
                                            </p:graphicEl>
                                          </p:spTgt>
                                        </p:tgtEl>
                                      </p:cBhvr>
                                    </p:animEffect>
                                    <p:anim calcmode="lin" valueType="num">
                                      <p:cBhvr>
                                        <p:cTn id="44" dur="1000" fill="hold"/>
                                        <p:tgtEl>
                                          <p:spTgt spid="7">
                                            <p:graphicEl>
                                              <a:dgm id="{9F77739D-005E-464B-BF3A-9C84C8B27DB3}"/>
                                            </p:graphicEl>
                                          </p:spTgt>
                                        </p:tgtEl>
                                        <p:attrNameLst>
                                          <p:attrName>ppt_x</p:attrName>
                                        </p:attrNameLst>
                                      </p:cBhvr>
                                      <p:tavLst>
                                        <p:tav tm="0">
                                          <p:val>
                                            <p:strVal val="#ppt_x"/>
                                          </p:val>
                                        </p:tav>
                                        <p:tav tm="100000">
                                          <p:val>
                                            <p:strVal val="#ppt_x"/>
                                          </p:val>
                                        </p:tav>
                                      </p:tavLst>
                                    </p:anim>
                                    <p:anim calcmode="lin" valueType="num">
                                      <p:cBhvr>
                                        <p:cTn id="45" dur="1000" fill="hold"/>
                                        <p:tgtEl>
                                          <p:spTgt spid="7">
                                            <p:graphicEl>
                                              <a:dgm id="{9F77739D-005E-464B-BF3A-9C84C8B27DB3}"/>
                                            </p:graphic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7">
                                            <p:graphicEl>
                                              <a:dgm id="{3B9F04BB-242E-4B8F-9147-48501AF9424E}"/>
                                            </p:graphicEl>
                                          </p:spTgt>
                                        </p:tgtEl>
                                        <p:attrNameLst>
                                          <p:attrName>style.visibility</p:attrName>
                                        </p:attrNameLst>
                                      </p:cBhvr>
                                      <p:to>
                                        <p:strVal val="visible"/>
                                      </p:to>
                                    </p:set>
                                    <p:animEffect transition="in" filter="fade">
                                      <p:cBhvr>
                                        <p:cTn id="50" dur="1000"/>
                                        <p:tgtEl>
                                          <p:spTgt spid="7">
                                            <p:graphicEl>
                                              <a:dgm id="{3B9F04BB-242E-4B8F-9147-48501AF9424E}"/>
                                            </p:graphicEl>
                                          </p:spTgt>
                                        </p:tgtEl>
                                      </p:cBhvr>
                                    </p:animEffect>
                                    <p:anim calcmode="lin" valueType="num">
                                      <p:cBhvr>
                                        <p:cTn id="51" dur="1000" fill="hold"/>
                                        <p:tgtEl>
                                          <p:spTgt spid="7">
                                            <p:graphicEl>
                                              <a:dgm id="{3B9F04BB-242E-4B8F-9147-48501AF9424E}"/>
                                            </p:graphicEl>
                                          </p:spTgt>
                                        </p:tgtEl>
                                        <p:attrNameLst>
                                          <p:attrName>ppt_x</p:attrName>
                                        </p:attrNameLst>
                                      </p:cBhvr>
                                      <p:tavLst>
                                        <p:tav tm="0">
                                          <p:val>
                                            <p:strVal val="#ppt_x"/>
                                          </p:val>
                                        </p:tav>
                                        <p:tav tm="100000">
                                          <p:val>
                                            <p:strVal val="#ppt_x"/>
                                          </p:val>
                                        </p:tav>
                                      </p:tavLst>
                                    </p:anim>
                                    <p:anim calcmode="lin" valueType="num">
                                      <p:cBhvr>
                                        <p:cTn id="52" dur="1000" fill="hold"/>
                                        <p:tgtEl>
                                          <p:spTgt spid="7">
                                            <p:graphicEl>
                                              <a:dgm id="{3B9F04BB-242E-4B8F-9147-48501AF9424E}"/>
                                            </p:graphicEl>
                                          </p:spTgt>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7">
                                            <p:graphicEl>
                                              <a:dgm id="{0DDC0FDE-F3BD-4457-AED0-0B6133419BBD}"/>
                                            </p:graphicEl>
                                          </p:spTgt>
                                        </p:tgtEl>
                                        <p:attrNameLst>
                                          <p:attrName>style.visibility</p:attrName>
                                        </p:attrNameLst>
                                      </p:cBhvr>
                                      <p:to>
                                        <p:strVal val="visible"/>
                                      </p:to>
                                    </p:set>
                                    <p:animEffect transition="in" filter="fade">
                                      <p:cBhvr>
                                        <p:cTn id="55" dur="1000"/>
                                        <p:tgtEl>
                                          <p:spTgt spid="7">
                                            <p:graphicEl>
                                              <a:dgm id="{0DDC0FDE-F3BD-4457-AED0-0B6133419BBD}"/>
                                            </p:graphicEl>
                                          </p:spTgt>
                                        </p:tgtEl>
                                      </p:cBhvr>
                                    </p:animEffect>
                                    <p:anim calcmode="lin" valueType="num">
                                      <p:cBhvr>
                                        <p:cTn id="56" dur="1000" fill="hold"/>
                                        <p:tgtEl>
                                          <p:spTgt spid="7">
                                            <p:graphicEl>
                                              <a:dgm id="{0DDC0FDE-F3BD-4457-AED0-0B6133419BBD}"/>
                                            </p:graphicEl>
                                          </p:spTgt>
                                        </p:tgtEl>
                                        <p:attrNameLst>
                                          <p:attrName>ppt_x</p:attrName>
                                        </p:attrNameLst>
                                      </p:cBhvr>
                                      <p:tavLst>
                                        <p:tav tm="0">
                                          <p:val>
                                            <p:strVal val="#ppt_x"/>
                                          </p:val>
                                        </p:tav>
                                        <p:tav tm="100000">
                                          <p:val>
                                            <p:strVal val="#ppt_x"/>
                                          </p:val>
                                        </p:tav>
                                      </p:tavLst>
                                    </p:anim>
                                    <p:anim calcmode="lin" valueType="num">
                                      <p:cBhvr>
                                        <p:cTn id="57" dur="1000" fill="hold"/>
                                        <p:tgtEl>
                                          <p:spTgt spid="7">
                                            <p:graphicEl>
                                              <a:dgm id="{0DDC0FDE-F3BD-4457-AED0-0B6133419BBD}"/>
                                            </p:graphic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grpId="0" nodeType="clickEffect">
                                  <p:stCondLst>
                                    <p:cond delay="0"/>
                                  </p:stCondLst>
                                  <p:childTnLst>
                                    <p:set>
                                      <p:cBhvr>
                                        <p:cTn id="61" dur="1" fill="hold">
                                          <p:stCondLst>
                                            <p:cond delay="0"/>
                                          </p:stCondLst>
                                        </p:cTn>
                                        <p:tgtEl>
                                          <p:spTgt spid="7">
                                            <p:graphicEl>
                                              <a:dgm id="{FA181DE4-962F-44FE-819F-08093E057EF9}"/>
                                            </p:graphicEl>
                                          </p:spTgt>
                                        </p:tgtEl>
                                        <p:attrNameLst>
                                          <p:attrName>style.visibility</p:attrName>
                                        </p:attrNameLst>
                                      </p:cBhvr>
                                      <p:to>
                                        <p:strVal val="visible"/>
                                      </p:to>
                                    </p:set>
                                    <p:animEffect transition="in" filter="fade">
                                      <p:cBhvr>
                                        <p:cTn id="62" dur="1000"/>
                                        <p:tgtEl>
                                          <p:spTgt spid="7">
                                            <p:graphicEl>
                                              <a:dgm id="{FA181DE4-962F-44FE-819F-08093E057EF9}"/>
                                            </p:graphicEl>
                                          </p:spTgt>
                                        </p:tgtEl>
                                      </p:cBhvr>
                                    </p:animEffect>
                                    <p:anim calcmode="lin" valueType="num">
                                      <p:cBhvr>
                                        <p:cTn id="63" dur="1000" fill="hold"/>
                                        <p:tgtEl>
                                          <p:spTgt spid="7">
                                            <p:graphicEl>
                                              <a:dgm id="{FA181DE4-962F-44FE-819F-08093E057EF9}"/>
                                            </p:graphicEl>
                                          </p:spTgt>
                                        </p:tgtEl>
                                        <p:attrNameLst>
                                          <p:attrName>ppt_x</p:attrName>
                                        </p:attrNameLst>
                                      </p:cBhvr>
                                      <p:tavLst>
                                        <p:tav tm="0">
                                          <p:val>
                                            <p:strVal val="#ppt_x"/>
                                          </p:val>
                                        </p:tav>
                                        <p:tav tm="100000">
                                          <p:val>
                                            <p:strVal val="#ppt_x"/>
                                          </p:val>
                                        </p:tav>
                                      </p:tavLst>
                                    </p:anim>
                                    <p:anim calcmode="lin" valueType="num">
                                      <p:cBhvr>
                                        <p:cTn id="64" dur="1000" fill="hold"/>
                                        <p:tgtEl>
                                          <p:spTgt spid="7">
                                            <p:graphicEl>
                                              <a:dgm id="{FA181DE4-962F-44FE-819F-08093E057EF9}"/>
                                            </p:graphicEl>
                                          </p:spTgt>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7">
                                            <p:graphicEl>
                                              <a:dgm id="{322A7A68-6AB9-4046-A50F-F9BD3F9A6D5A}"/>
                                            </p:graphicEl>
                                          </p:spTgt>
                                        </p:tgtEl>
                                        <p:attrNameLst>
                                          <p:attrName>style.visibility</p:attrName>
                                        </p:attrNameLst>
                                      </p:cBhvr>
                                      <p:to>
                                        <p:strVal val="visible"/>
                                      </p:to>
                                    </p:set>
                                    <p:animEffect transition="in" filter="fade">
                                      <p:cBhvr>
                                        <p:cTn id="67" dur="1000"/>
                                        <p:tgtEl>
                                          <p:spTgt spid="7">
                                            <p:graphicEl>
                                              <a:dgm id="{322A7A68-6AB9-4046-A50F-F9BD3F9A6D5A}"/>
                                            </p:graphicEl>
                                          </p:spTgt>
                                        </p:tgtEl>
                                      </p:cBhvr>
                                    </p:animEffect>
                                    <p:anim calcmode="lin" valueType="num">
                                      <p:cBhvr>
                                        <p:cTn id="68" dur="1000" fill="hold"/>
                                        <p:tgtEl>
                                          <p:spTgt spid="7">
                                            <p:graphicEl>
                                              <a:dgm id="{322A7A68-6AB9-4046-A50F-F9BD3F9A6D5A}"/>
                                            </p:graphicEl>
                                          </p:spTgt>
                                        </p:tgtEl>
                                        <p:attrNameLst>
                                          <p:attrName>ppt_x</p:attrName>
                                        </p:attrNameLst>
                                      </p:cBhvr>
                                      <p:tavLst>
                                        <p:tav tm="0">
                                          <p:val>
                                            <p:strVal val="#ppt_x"/>
                                          </p:val>
                                        </p:tav>
                                        <p:tav tm="100000">
                                          <p:val>
                                            <p:strVal val="#ppt_x"/>
                                          </p:val>
                                        </p:tav>
                                      </p:tavLst>
                                    </p:anim>
                                    <p:anim calcmode="lin" valueType="num">
                                      <p:cBhvr>
                                        <p:cTn id="69" dur="1000" fill="hold"/>
                                        <p:tgtEl>
                                          <p:spTgt spid="7">
                                            <p:graphicEl>
                                              <a:dgm id="{322A7A68-6AB9-4046-A50F-F9BD3F9A6D5A}"/>
                                            </p:graphic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7">
                                            <p:graphicEl>
                                              <a:dgm id="{2F371679-0BFB-4825-B8C1-87B26A1AF244}"/>
                                            </p:graphicEl>
                                          </p:spTgt>
                                        </p:tgtEl>
                                        <p:attrNameLst>
                                          <p:attrName>style.visibility</p:attrName>
                                        </p:attrNameLst>
                                      </p:cBhvr>
                                      <p:to>
                                        <p:strVal val="visible"/>
                                      </p:to>
                                    </p:set>
                                    <p:animEffect transition="in" filter="fade">
                                      <p:cBhvr>
                                        <p:cTn id="74" dur="1000"/>
                                        <p:tgtEl>
                                          <p:spTgt spid="7">
                                            <p:graphicEl>
                                              <a:dgm id="{2F371679-0BFB-4825-B8C1-87B26A1AF244}"/>
                                            </p:graphicEl>
                                          </p:spTgt>
                                        </p:tgtEl>
                                      </p:cBhvr>
                                    </p:animEffect>
                                    <p:anim calcmode="lin" valueType="num">
                                      <p:cBhvr>
                                        <p:cTn id="75" dur="1000" fill="hold"/>
                                        <p:tgtEl>
                                          <p:spTgt spid="7">
                                            <p:graphicEl>
                                              <a:dgm id="{2F371679-0BFB-4825-B8C1-87B26A1AF244}"/>
                                            </p:graphicEl>
                                          </p:spTgt>
                                        </p:tgtEl>
                                        <p:attrNameLst>
                                          <p:attrName>ppt_x</p:attrName>
                                        </p:attrNameLst>
                                      </p:cBhvr>
                                      <p:tavLst>
                                        <p:tav tm="0">
                                          <p:val>
                                            <p:strVal val="#ppt_x"/>
                                          </p:val>
                                        </p:tav>
                                        <p:tav tm="100000">
                                          <p:val>
                                            <p:strVal val="#ppt_x"/>
                                          </p:val>
                                        </p:tav>
                                      </p:tavLst>
                                    </p:anim>
                                    <p:anim calcmode="lin" valueType="num">
                                      <p:cBhvr>
                                        <p:cTn id="76" dur="1000" fill="hold"/>
                                        <p:tgtEl>
                                          <p:spTgt spid="7">
                                            <p:graphicEl>
                                              <a:dgm id="{2F371679-0BFB-4825-B8C1-87B26A1AF244}"/>
                                            </p:graphicEl>
                                          </p:spTgt>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7">
                                            <p:graphicEl>
                                              <a:dgm id="{DB9BD244-37E0-4492-9E89-DCC9371FB021}"/>
                                            </p:graphicEl>
                                          </p:spTgt>
                                        </p:tgtEl>
                                        <p:attrNameLst>
                                          <p:attrName>style.visibility</p:attrName>
                                        </p:attrNameLst>
                                      </p:cBhvr>
                                      <p:to>
                                        <p:strVal val="visible"/>
                                      </p:to>
                                    </p:set>
                                    <p:animEffect transition="in" filter="fade">
                                      <p:cBhvr>
                                        <p:cTn id="79" dur="1000"/>
                                        <p:tgtEl>
                                          <p:spTgt spid="7">
                                            <p:graphicEl>
                                              <a:dgm id="{DB9BD244-37E0-4492-9E89-DCC9371FB021}"/>
                                            </p:graphicEl>
                                          </p:spTgt>
                                        </p:tgtEl>
                                      </p:cBhvr>
                                    </p:animEffect>
                                    <p:anim calcmode="lin" valueType="num">
                                      <p:cBhvr>
                                        <p:cTn id="80" dur="1000" fill="hold"/>
                                        <p:tgtEl>
                                          <p:spTgt spid="7">
                                            <p:graphicEl>
                                              <a:dgm id="{DB9BD244-37E0-4492-9E89-DCC9371FB021}"/>
                                            </p:graphicEl>
                                          </p:spTgt>
                                        </p:tgtEl>
                                        <p:attrNameLst>
                                          <p:attrName>ppt_x</p:attrName>
                                        </p:attrNameLst>
                                      </p:cBhvr>
                                      <p:tavLst>
                                        <p:tav tm="0">
                                          <p:val>
                                            <p:strVal val="#ppt_x"/>
                                          </p:val>
                                        </p:tav>
                                        <p:tav tm="100000">
                                          <p:val>
                                            <p:strVal val="#ppt_x"/>
                                          </p:val>
                                        </p:tav>
                                      </p:tavLst>
                                    </p:anim>
                                    <p:anim calcmode="lin" valueType="num">
                                      <p:cBhvr>
                                        <p:cTn id="81" dur="1000" fill="hold"/>
                                        <p:tgtEl>
                                          <p:spTgt spid="7">
                                            <p:graphicEl>
                                              <a:dgm id="{DB9BD244-37E0-4492-9E89-DCC9371FB021}"/>
                                            </p:graphicEl>
                                          </p:spTgt>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7" presetClass="entr" presetSubtype="0" fill="hold" grpId="0" nodeType="clickEffect">
                                  <p:stCondLst>
                                    <p:cond delay="0"/>
                                  </p:stCondLst>
                                  <p:childTnLst>
                                    <p:set>
                                      <p:cBhvr>
                                        <p:cTn id="85" dur="1" fill="hold">
                                          <p:stCondLst>
                                            <p:cond delay="0"/>
                                          </p:stCondLst>
                                        </p:cTn>
                                        <p:tgtEl>
                                          <p:spTgt spid="7">
                                            <p:graphicEl>
                                              <a:dgm id="{C73C8792-DA68-45AA-AC61-35378D7C64DD}"/>
                                            </p:graphicEl>
                                          </p:spTgt>
                                        </p:tgtEl>
                                        <p:attrNameLst>
                                          <p:attrName>style.visibility</p:attrName>
                                        </p:attrNameLst>
                                      </p:cBhvr>
                                      <p:to>
                                        <p:strVal val="visible"/>
                                      </p:to>
                                    </p:set>
                                    <p:animEffect transition="in" filter="fade">
                                      <p:cBhvr>
                                        <p:cTn id="86" dur="1000"/>
                                        <p:tgtEl>
                                          <p:spTgt spid="7">
                                            <p:graphicEl>
                                              <a:dgm id="{C73C8792-DA68-45AA-AC61-35378D7C64DD}"/>
                                            </p:graphicEl>
                                          </p:spTgt>
                                        </p:tgtEl>
                                      </p:cBhvr>
                                    </p:animEffect>
                                    <p:anim calcmode="lin" valueType="num">
                                      <p:cBhvr>
                                        <p:cTn id="87" dur="1000" fill="hold"/>
                                        <p:tgtEl>
                                          <p:spTgt spid="7">
                                            <p:graphicEl>
                                              <a:dgm id="{C73C8792-DA68-45AA-AC61-35378D7C64DD}"/>
                                            </p:graphicEl>
                                          </p:spTgt>
                                        </p:tgtEl>
                                        <p:attrNameLst>
                                          <p:attrName>ppt_x</p:attrName>
                                        </p:attrNameLst>
                                      </p:cBhvr>
                                      <p:tavLst>
                                        <p:tav tm="0">
                                          <p:val>
                                            <p:strVal val="#ppt_x"/>
                                          </p:val>
                                        </p:tav>
                                        <p:tav tm="100000">
                                          <p:val>
                                            <p:strVal val="#ppt_x"/>
                                          </p:val>
                                        </p:tav>
                                      </p:tavLst>
                                    </p:anim>
                                    <p:anim calcmode="lin" valueType="num">
                                      <p:cBhvr>
                                        <p:cTn id="88" dur="1000" fill="hold"/>
                                        <p:tgtEl>
                                          <p:spTgt spid="7">
                                            <p:graphicEl>
                                              <a:dgm id="{C73C8792-DA68-45AA-AC61-35378D7C64DD}"/>
                                            </p:graphicEl>
                                          </p:spTgt>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7">
                                            <p:graphicEl>
                                              <a:dgm id="{F9BDB1F5-C594-4A76-ADC2-6794063C4EB1}"/>
                                            </p:graphicEl>
                                          </p:spTgt>
                                        </p:tgtEl>
                                        <p:attrNameLst>
                                          <p:attrName>style.visibility</p:attrName>
                                        </p:attrNameLst>
                                      </p:cBhvr>
                                      <p:to>
                                        <p:strVal val="visible"/>
                                      </p:to>
                                    </p:set>
                                    <p:animEffect transition="in" filter="fade">
                                      <p:cBhvr>
                                        <p:cTn id="91" dur="1000"/>
                                        <p:tgtEl>
                                          <p:spTgt spid="7">
                                            <p:graphicEl>
                                              <a:dgm id="{F9BDB1F5-C594-4A76-ADC2-6794063C4EB1}"/>
                                            </p:graphicEl>
                                          </p:spTgt>
                                        </p:tgtEl>
                                      </p:cBhvr>
                                    </p:animEffect>
                                    <p:anim calcmode="lin" valueType="num">
                                      <p:cBhvr>
                                        <p:cTn id="92" dur="1000" fill="hold"/>
                                        <p:tgtEl>
                                          <p:spTgt spid="7">
                                            <p:graphicEl>
                                              <a:dgm id="{F9BDB1F5-C594-4A76-ADC2-6794063C4EB1}"/>
                                            </p:graphicEl>
                                          </p:spTgt>
                                        </p:tgtEl>
                                        <p:attrNameLst>
                                          <p:attrName>ppt_x</p:attrName>
                                        </p:attrNameLst>
                                      </p:cBhvr>
                                      <p:tavLst>
                                        <p:tav tm="0">
                                          <p:val>
                                            <p:strVal val="#ppt_x"/>
                                          </p:val>
                                        </p:tav>
                                        <p:tav tm="100000">
                                          <p:val>
                                            <p:strVal val="#ppt_x"/>
                                          </p:val>
                                        </p:tav>
                                      </p:tavLst>
                                    </p:anim>
                                    <p:anim calcmode="lin" valueType="num">
                                      <p:cBhvr>
                                        <p:cTn id="93" dur="1000" fill="hold"/>
                                        <p:tgtEl>
                                          <p:spTgt spid="7">
                                            <p:graphicEl>
                                              <a:dgm id="{F9BDB1F5-C594-4A76-ADC2-6794063C4EB1}"/>
                                            </p:graphic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7" presetClass="entr" presetSubtype="0" fill="hold" grpId="0" nodeType="clickEffect">
                                  <p:stCondLst>
                                    <p:cond delay="0"/>
                                  </p:stCondLst>
                                  <p:childTnLst>
                                    <p:set>
                                      <p:cBhvr>
                                        <p:cTn id="97" dur="1" fill="hold">
                                          <p:stCondLst>
                                            <p:cond delay="0"/>
                                          </p:stCondLst>
                                        </p:cTn>
                                        <p:tgtEl>
                                          <p:spTgt spid="7">
                                            <p:graphicEl>
                                              <a:dgm id="{C764D2D6-5DFF-44BE-B6F7-0E1C511CE340}"/>
                                            </p:graphicEl>
                                          </p:spTgt>
                                        </p:tgtEl>
                                        <p:attrNameLst>
                                          <p:attrName>style.visibility</p:attrName>
                                        </p:attrNameLst>
                                      </p:cBhvr>
                                      <p:to>
                                        <p:strVal val="visible"/>
                                      </p:to>
                                    </p:set>
                                    <p:animEffect transition="in" filter="fade">
                                      <p:cBhvr>
                                        <p:cTn id="98" dur="1000"/>
                                        <p:tgtEl>
                                          <p:spTgt spid="7">
                                            <p:graphicEl>
                                              <a:dgm id="{C764D2D6-5DFF-44BE-B6F7-0E1C511CE340}"/>
                                            </p:graphicEl>
                                          </p:spTgt>
                                        </p:tgtEl>
                                      </p:cBhvr>
                                    </p:animEffect>
                                    <p:anim calcmode="lin" valueType="num">
                                      <p:cBhvr>
                                        <p:cTn id="99" dur="1000" fill="hold"/>
                                        <p:tgtEl>
                                          <p:spTgt spid="7">
                                            <p:graphicEl>
                                              <a:dgm id="{C764D2D6-5DFF-44BE-B6F7-0E1C511CE340}"/>
                                            </p:graphicEl>
                                          </p:spTgt>
                                        </p:tgtEl>
                                        <p:attrNameLst>
                                          <p:attrName>ppt_x</p:attrName>
                                        </p:attrNameLst>
                                      </p:cBhvr>
                                      <p:tavLst>
                                        <p:tav tm="0">
                                          <p:val>
                                            <p:strVal val="#ppt_x"/>
                                          </p:val>
                                        </p:tav>
                                        <p:tav tm="100000">
                                          <p:val>
                                            <p:strVal val="#ppt_x"/>
                                          </p:val>
                                        </p:tav>
                                      </p:tavLst>
                                    </p:anim>
                                    <p:anim calcmode="lin" valueType="num">
                                      <p:cBhvr>
                                        <p:cTn id="100" dur="1000" fill="hold"/>
                                        <p:tgtEl>
                                          <p:spTgt spid="7">
                                            <p:graphicEl>
                                              <a:dgm id="{C764D2D6-5DFF-44BE-B6F7-0E1C511CE340}"/>
                                            </p:graphicEl>
                                          </p:spTgt>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7">
                                            <p:graphicEl>
                                              <a:dgm id="{D7AC8040-21EB-49A4-8AD8-DC7AD2C33F02}"/>
                                            </p:graphicEl>
                                          </p:spTgt>
                                        </p:tgtEl>
                                        <p:attrNameLst>
                                          <p:attrName>style.visibility</p:attrName>
                                        </p:attrNameLst>
                                      </p:cBhvr>
                                      <p:to>
                                        <p:strVal val="visible"/>
                                      </p:to>
                                    </p:set>
                                    <p:animEffect transition="in" filter="fade">
                                      <p:cBhvr>
                                        <p:cTn id="103" dur="1000"/>
                                        <p:tgtEl>
                                          <p:spTgt spid="7">
                                            <p:graphicEl>
                                              <a:dgm id="{D7AC8040-21EB-49A4-8AD8-DC7AD2C33F02}"/>
                                            </p:graphicEl>
                                          </p:spTgt>
                                        </p:tgtEl>
                                      </p:cBhvr>
                                    </p:animEffect>
                                    <p:anim calcmode="lin" valueType="num">
                                      <p:cBhvr>
                                        <p:cTn id="104" dur="1000" fill="hold"/>
                                        <p:tgtEl>
                                          <p:spTgt spid="7">
                                            <p:graphicEl>
                                              <a:dgm id="{D7AC8040-21EB-49A4-8AD8-DC7AD2C33F02}"/>
                                            </p:graphicEl>
                                          </p:spTgt>
                                        </p:tgtEl>
                                        <p:attrNameLst>
                                          <p:attrName>ppt_x</p:attrName>
                                        </p:attrNameLst>
                                      </p:cBhvr>
                                      <p:tavLst>
                                        <p:tav tm="0">
                                          <p:val>
                                            <p:strVal val="#ppt_x"/>
                                          </p:val>
                                        </p:tav>
                                        <p:tav tm="100000">
                                          <p:val>
                                            <p:strVal val="#ppt_x"/>
                                          </p:val>
                                        </p:tav>
                                      </p:tavLst>
                                    </p:anim>
                                    <p:anim calcmode="lin" valueType="num">
                                      <p:cBhvr>
                                        <p:cTn id="105" dur="1000" fill="hold"/>
                                        <p:tgtEl>
                                          <p:spTgt spid="7">
                                            <p:graphicEl>
                                              <a:dgm id="{D7AC8040-21EB-49A4-8AD8-DC7AD2C33F02}"/>
                                            </p:graphicEl>
                                          </p:spTgt>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7" presetClass="entr" presetSubtype="0" fill="hold" grpId="0" nodeType="clickEffect">
                                  <p:stCondLst>
                                    <p:cond delay="0"/>
                                  </p:stCondLst>
                                  <p:childTnLst>
                                    <p:set>
                                      <p:cBhvr>
                                        <p:cTn id="109" dur="1" fill="hold">
                                          <p:stCondLst>
                                            <p:cond delay="0"/>
                                          </p:stCondLst>
                                        </p:cTn>
                                        <p:tgtEl>
                                          <p:spTgt spid="7">
                                            <p:graphicEl>
                                              <a:dgm id="{C369FECF-F5C7-468C-AC9B-A2BFC2A5CA6B}"/>
                                            </p:graphicEl>
                                          </p:spTgt>
                                        </p:tgtEl>
                                        <p:attrNameLst>
                                          <p:attrName>style.visibility</p:attrName>
                                        </p:attrNameLst>
                                      </p:cBhvr>
                                      <p:to>
                                        <p:strVal val="visible"/>
                                      </p:to>
                                    </p:set>
                                    <p:animEffect transition="in" filter="fade">
                                      <p:cBhvr>
                                        <p:cTn id="110" dur="1000"/>
                                        <p:tgtEl>
                                          <p:spTgt spid="7">
                                            <p:graphicEl>
                                              <a:dgm id="{C369FECF-F5C7-468C-AC9B-A2BFC2A5CA6B}"/>
                                            </p:graphicEl>
                                          </p:spTgt>
                                        </p:tgtEl>
                                      </p:cBhvr>
                                    </p:animEffect>
                                    <p:anim calcmode="lin" valueType="num">
                                      <p:cBhvr>
                                        <p:cTn id="111" dur="1000" fill="hold"/>
                                        <p:tgtEl>
                                          <p:spTgt spid="7">
                                            <p:graphicEl>
                                              <a:dgm id="{C369FECF-F5C7-468C-AC9B-A2BFC2A5CA6B}"/>
                                            </p:graphicEl>
                                          </p:spTgt>
                                        </p:tgtEl>
                                        <p:attrNameLst>
                                          <p:attrName>ppt_x</p:attrName>
                                        </p:attrNameLst>
                                      </p:cBhvr>
                                      <p:tavLst>
                                        <p:tav tm="0">
                                          <p:val>
                                            <p:strVal val="#ppt_x"/>
                                          </p:val>
                                        </p:tav>
                                        <p:tav tm="100000">
                                          <p:val>
                                            <p:strVal val="#ppt_x"/>
                                          </p:val>
                                        </p:tav>
                                      </p:tavLst>
                                    </p:anim>
                                    <p:anim calcmode="lin" valueType="num">
                                      <p:cBhvr>
                                        <p:cTn id="112" dur="1000" fill="hold"/>
                                        <p:tgtEl>
                                          <p:spTgt spid="7">
                                            <p:graphicEl>
                                              <a:dgm id="{C369FECF-F5C7-468C-AC9B-A2BFC2A5CA6B}"/>
                                            </p:graphicEl>
                                          </p:spTgt>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0"/>
                                  </p:stCondLst>
                                  <p:childTnLst>
                                    <p:set>
                                      <p:cBhvr>
                                        <p:cTn id="114" dur="1" fill="hold">
                                          <p:stCondLst>
                                            <p:cond delay="0"/>
                                          </p:stCondLst>
                                        </p:cTn>
                                        <p:tgtEl>
                                          <p:spTgt spid="7">
                                            <p:graphicEl>
                                              <a:dgm id="{57996129-7066-4C9B-814B-A5F494322C87}"/>
                                            </p:graphicEl>
                                          </p:spTgt>
                                        </p:tgtEl>
                                        <p:attrNameLst>
                                          <p:attrName>style.visibility</p:attrName>
                                        </p:attrNameLst>
                                      </p:cBhvr>
                                      <p:to>
                                        <p:strVal val="visible"/>
                                      </p:to>
                                    </p:set>
                                    <p:animEffect transition="in" filter="fade">
                                      <p:cBhvr>
                                        <p:cTn id="115" dur="1000"/>
                                        <p:tgtEl>
                                          <p:spTgt spid="7">
                                            <p:graphicEl>
                                              <a:dgm id="{57996129-7066-4C9B-814B-A5F494322C87}"/>
                                            </p:graphicEl>
                                          </p:spTgt>
                                        </p:tgtEl>
                                      </p:cBhvr>
                                    </p:animEffect>
                                    <p:anim calcmode="lin" valueType="num">
                                      <p:cBhvr>
                                        <p:cTn id="116" dur="1000" fill="hold"/>
                                        <p:tgtEl>
                                          <p:spTgt spid="7">
                                            <p:graphicEl>
                                              <a:dgm id="{57996129-7066-4C9B-814B-A5F494322C87}"/>
                                            </p:graphicEl>
                                          </p:spTgt>
                                        </p:tgtEl>
                                        <p:attrNameLst>
                                          <p:attrName>ppt_x</p:attrName>
                                        </p:attrNameLst>
                                      </p:cBhvr>
                                      <p:tavLst>
                                        <p:tav tm="0">
                                          <p:val>
                                            <p:strVal val="#ppt_x"/>
                                          </p:val>
                                        </p:tav>
                                        <p:tav tm="100000">
                                          <p:val>
                                            <p:strVal val="#ppt_x"/>
                                          </p:val>
                                        </p:tav>
                                      </p:tavLst>
                                    </p:anim>
                                    <p:anim calcmode="lin" valueType="num">
                                      <p:cBhvr>
                                        <p:cTn id="117" dur="1000" fill="hold"/>
                                        <p:tgtEl>
                                          <p:spTgt spid="7">
                                            <p:graphicEl>
                                              <a:dgm id="{57996129-7066-4C9B-814B-A5F494322C87}"/>
                                            </p:graphicEl>
                                          </p:spTgt>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7" presetClass="entr" presetSubtype="0" fill="hold" grpId="0" nodeType="clickEffect">
                                  <p:stCondLst>
                                    <p:cond delay="0"/>
                                  </p:stCondLst>
                                  <p:childTnLst>
                                    <p:set>
                                      <p:cBhvr>
                                        <p:cTn id="121" dur="1" fill="hold">
                                          <p:stCondLst>
                                            <p:cond delay="0"/>
                                          </p:stCondLst>
                                        </p:cTn>
                                        <p:tgtEl>
                                          <p:spTgt spid="7">
                                            <p:graphicEl>
                                              <a:dgm id="{6D2B33AA-9825-4968-A345-D1A4A76F5C95}"/>
                                            </p:graphicEl>
                                          </p:spTgt>
                                        </p:tgtEl>
                                        <p:attrNameLst>
                                          <p:attrName>style.visibility</p:attrName>
                                        </p:attrNameLst>
                                      </p:cBhvr>
                                      <p:to>
                                        <p:strVal val="visible"/>
                                      </p:to>
                                    </p:set>
                                    <p:animEffect transition="in" filter="fade">
                                      <p:cBhvr>
                                        <p:cTn id="122" dur="1000"/>
                                        <p:tgtEl>
                                          <p:spTgt spid="7">
                                            <p:graphicEl>
                                              <a:dgm id="{6D2B33AA-9825-4968-A345-D1A4A76F5C95}"/>
                                            </p:graphicEl>
                                          </p:spTgt>
                                        </p:tgtEl>
                                      </p:cBhvr>
                                    </p:animEffect>
                                    <p:anim calcmode="lin" valueType="num">
                                      <p:cBhvr>
                                        <p:cTn id="123" dur="1000" fill="hold"/>
                                        <p:tgtEl>
                                          <p:spTgt spid="7">
                                            <p:graphicEl>
                                              <a:dgm id="{6D2B33AA-9825-4968-A345-D1A4A76F5C95}"/>
                                            </p:graphicEl>
                                          </p:spTgt>
                                        </p:tgtEl>
                                        <p:attrNameLst>
                                          <p:attrName>ppt_x</p:attrName>
                                        </p:attrNameLst>
                                      </p:cBhvr>
                                      <p:tavLst>
                                        <p:tav tm="0">
                                          <p:val>
                                            <p:strVal val="#ppt_x"/>
                                          </p:val>
                                        </p:tav>
                                        <p:tav tm="100000">
                                          <p:val>
                                            <p:strVal val="#ppt_x"/>
                                          </p:val>
                                        </p:tav>
                                      </p:tavLst>
                                    </p:anim>
                                    <p:anim calcmode="lin" valueType="num">
                                      <p:cBhvr>
                                        <p:cTn id="124" dur="1000" fill="hold"/>
                                        <p:tgtEl>
                                          <p:spTgt spid="7">
                                            <p:graphicEl>
                                              <a:dgm id="{6D2B33AA-9825-4968-A345-D1A4A76F5C95}"/>
                                            </p:graphicEl>
                                          </p:spTgt>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7">
                                            <p:graphicEl>
                                              <a:dgm id="{274A9F6D-7ECF-42EC-A8ED-72DFBD691C40}"/>
                                            </p:graphicEl>
                                          </p:spTgt>
                                        </p:tgtEl>
                                        <p:attrNameLst>
                                          <p:attrName>style.visibility</p:attrName>
                                        </p:attrNameLst>
                                      </p:cBhvr>
                                      <p:to>
                                        <p:strVal val="visible"/>
                                      </p:to>
                                    </p:set>
                                    <p:animEffect transition="in" filter="fade">
                                      <p:cBhvr>
                                        <p:cTn id="127" dur="1000"/>
                                        <p:tgtEl>
                                          <p:spTgt spid="7">
                                            <p:graphicEl>
                                              <a:dgm id="{274A9F6D-7ECF-42EC-A8ED-72DFBD691C40}"/>
                                            </p:graphicEl>
                                          </p:spTgt>
                                        </p:tgtEl>
                                      </p:cBhvr>
                                    </p:animEffect>
                                    <p:anim calcmode="lin" valueType="num">
                                      <p:cBhvr>
                                        <p:cTn id="128" dur="1000" fill="hold"/>
                                        <p:tgtEl>
                                          <p:spTgt spid="7">
                                            <p:graphicEl>
                                              <a:dgm id="{274A9F6D-7ECF-42EC-A8ED-72DFBD691C40}"/>
                                            </p:graphicEl>
                                          </p:spTgt>
                                        </p:tgtEl>
                                        <p:attrNameLst>
                                          <p:attrName>ppt_x</p:attrName>
                                        </p:attrNameLst>
                                      </p:cBhvr>
                                      <p:tavLst>
                                        <p:tav tm="0">
                                          <p:val>
                                            <p:strVal val="#ppt_x"/>
                                          </p:val>
                                        </p:tav>
                                        <p:tav tm="100000">
                                          <p:val>
                                            <p:strVal val="#ppt_x"/>
                                          </p:val>
                                        </p:tav>
                                      </p:tavLst>
                                    </p:anim>
                                    <p:anim calcmode="lin" valueType="num">
                                      <p:cBhvr>
                                        <p:cTn id="129" dur="1000" fill="hold"/>
                                        <p:tgtEl>
                                          <p:spTgt spid="7">
                                            <p:graphicEl>
                                              <a:dgm id="{274A9F6D-7ECF-42EC-A8ED-72DFBD691C40}"/>
                                            </p:graphicEl>
                                          </p:spTgt>
                                        </p:tgtEl>
                                        <p:attrNameLst>
                                          <p:attrName>ppt_y</p:attrName>
                                        </p:attrNameLst>
                                      </p:cBhvr>
                                      <p:tavLst>
                                        <p:tav tm="0">
                                          <p:val>
                                            <p:strVal val="#ppt_y-.1"/>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47" presetClass="entr" presetSubtype="0" fill="hold" grpId="0" nodeType="clickEffect">
                                  <p:stCondLst>
                                    <p:cond delay="0"/>
                                  </p:stCondLst>
                                  <p:childTnLst>
                                    <p:set>
                                      <p:cBhvr>
                                        <p:cTn id="133" dur="1" fill="hold">
                                          <p:stCondLst>
                                            <p:cond delay="0"/>
                                          </p:stCondLst>
                                        </p:cTn>
                                        <p:tgtEl>
                                          <p:spTgt spid="7">
                                            <p:graphicEl>
                                              <a:dgm id="{24AE98A9-5713-4DC4-A875-23A439891CCE}"/>
                                            </p:graphicEl>
                                          </p:spTgt>
                                        </p:tgtEl>
                                        <p:attrNameLst>
                                          <p:attrName>style.visibility</p:attrName>
                                        </p:attrNameLst>
                                      </p:cBhvr>
                                      <p:to>
                                        <p:strVal val="visible"/>
                                      </p:to>
                                    </p:set>
                                    <p:animEffect transition="in" filter="fade">
                                      <p:cBhvr>
                                        <p:cTn id="134" dur="1000"/>
                                        <p:tgtEl>
                                          <p:spTgt spid="7">
                                            <p:graphicEl>
                                              <a:dgm id="{24AE98A9-5713-4DC4-A875-23A439891CCE}"/>
                                            </p:graphicEl>
                                          </p:spTgt>
                                        </p:tgtEl>
                                      </p:cBhvr>
                                    </p:animEffect>
                                    <p:anim calcmode="lin" valueType="num">
                                      <p:cBhvr>
                                        <p:cTn id="135" dur="1000" fill="hold"/>
                                        <p:tgtEl>
                                          <p:spTgt spid="7">
                                            <p:graphicEl>
                                              <a:dgm id="{24AE98A9-5713-4DC4-A875-23A439891CCE}"/>
                                            </p:graphicEl>
                                          </p:spTgt>
                                        </p:tgtEl>
                                        <p:attrNameLst>
                                          <p:attrName>ppt_x</p:attrName>
                                        </p:attrNameLst>
                                      </p:cBhvr>
                                      <p:tavLst>
                                        <p:tav tm="0">
                                          <p:val>
                                            <p:strVal val="#ppt_x"/>
                                          </p:val>
                                        </p:tav>
                                        <p:tav tm="100000">
                                          <p:val>
                                            <p:strVal val="#ppt_x"/>
                                          </p:val>
                                        </p:tav>
                                      </p:tavLst>
                                    </p:anim>
                                    <p:anim calcmode="lin" valueType="num">
                                      <p:cBhvr>
                                        <p:cTn id="136" dur="1000" fill="hold"/>
                                        <p:tgtEl>
                                          <p:spTgt spid="7">
                                            <p:graphicEl>
                                              <a:dgm id="{24AE98A9-5713-4DC4-A875-23A439891CCE}"/>
                                            </p:graphicEl>
                                          </p:spTgt>
                                        </p:tgtEl>
                                        <p:attrNameLst>
                                          <p:attrName>ppt_y</p:attrName>
                                        </p:attrNameLst>
                                      </p:cBhvr>
                                      <p:tavLst>
                                        <p:tav tm="0">
                                          <p:val>
                                            <p:strVal val="#ppt_y-.1"/>
                                          </p:val>
                                        </p:tav>
                                        <p:tav tm="100000">
                                          <p:val>
                                            <p:strVal val="#ppt_y"/>
                                          </p:val>
                                        </p:tav>
                                      </p:tavLst>
                                    </p:anim>
                                  </p:childTnLst>
                                </p:cTn>
                              </p:par>
                              <p:par>
                                <p:cTn id="137" presetID="47" presetClass="entr" presetSubtype="0" fill="hold" grpId="0" nodeType="withEffect">
                                  <p:stCondLst>
                                    <p:cond delay="0"/>
                                  </p:stCondLst>
                                  <p:childTnLst>
                                    <p:set>
                                      <p:cBhvr>
                                        <p:cTn id="138" dur="1" fill="hold">
                                          <p:stCondLst>
                                            <p:cond delay="0"/>
                                          </p:stCondLst>
                                        </p:cTn>
                                        <p:tgtEl>
                                          <p:spTgt spid="7">
                                            <p:graphicEl>
                                              <a:dgm id="{2EFA7B13-B765-4004-8193-1FAF006B8F30}"/>
                                            </p:graphicEl>
                                          </p:spTgt>
                                        </p:tgtEl>
                                        <p:attrNameLst>
                                          <p:attrName>style.visibility</p:attrName>
                                        </p:attrNameLst>
                                      </p:cBhvr>
                                      <p:to>
                                        <p:strVal val="visible"/>
                                      </p:to>
                                    </p:set>
                                    <p:animEffect transition="in" filter="fade">
                                      <p:cBhvr>
                                        <p:cTn id="139" dur="1000"/>
                                        <p:tgtEl>
                                          <p:spTgt spid="7">
                                            <p:graphicEl>
                                              <a:dgm id="{2EFA7B13-B765-4004-8193-1FAF006B8F30}"/>
                                            </p:graphicEl>
                                          </p:spTgt>
                                        </p:tgtEl>
                                      </p:cBhvr>
                                    </p:animEffect>
                                    <p:anim calcmode="lin" valueType="num">
                                      <p:cBhvr>
                                        <p:cTn id="140" dur="1000" fill="hold"/>
                                        <p:tgtEl>
                                          <p:spTgt spid="7">
                                            <p:graphicEl>
                                              <a:dgm id="{2EFA7B13-B765-4004-8193-1FAF006B8F30}"/>
                                            </p:graphicEl>
                                          </p:spTgt>
                                        </p:tgtEl>
                                        <p:attrNameLst>
                                          <p:attrName>ppt_x</p:attrName>
                                        </p:attrNameLst>
                                      </p:cBhvr>
                                      <p:tavLst>
                                        <p:tav tm="0">
                                          <p:val>
                                            <p:strVal val="#ppt_x"/>
                                          </p:val>
                                        </p:tav>
                                        <p:tav tm="100000">
                                          <p:val>
                                            <p:strVal val="#ppt_x"/>
                                          </p:val>
                                        </p:tav>
                                      </p:tavLst>
                                    </p:anim>
                                    <p:anim calcmode="lin" valueType="num">
                                      <p:cBhvr>
                                        <p:cTn id="141" dur="1000" fill="hold"/>
                                        <p:tgtEl>
                                          <p:spTgt spid="7">
                                            <p:graphicEl>
                                              <a:dgm id="{2EFA7B13-B765-4004-8193-1FAF006B8F3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cs typeface="PT Bold Heading" panose="02010400000000000000" pitchFamily="2" charset="-78"/>
              </a:rPr>
              <a:t>أهداف الدرس</a:t>
            </a:r>
            <a:endParaRPr lang="fr-FR" dirty="0">
              <a:cs typeface="PT Bold Heading" panose="02010400000000000000" pitchFamily="2" charset="-78"/>
            </a:endParaRPr>
          </a:p>
        </p:txBody>
      </p:sp>
      <p:sp>
        <p:nvSpPr>
          <p:cNvPr id="3" name="Content Placeholder 2"/>
          <p:cNvSpPr>
            <a:spLocks noGrp="1"/>
          </p:cNvSpPr>
          <p:nvPr>
            <p:ph idx="1"/>
          </p:nvPr>
        </p:nvSpPr>
        <p:spPr/>
        <p:txBody>
          <a:bodyPr/>
          <a:lstStyle/>
          <a:p>
            <a:pPr marL="457200" lvl="1" indent="-457200" algn="just" rtl="1">
              <a:buFont typeface="Arial" pitchFamily="34" charset="0"/>
              <a:buChar char="•"/>
            </a:pPr>
            <a:r>
              <a:rPr lang="ar-SA" sz="3800" dirty="0" smtClean="0">
                <a:solidFill>
                  <a:schemeClr val="tx1"/>
                </a:solidFill>
                <a:latin typeface="Arial" panose="020B0604020202020204" pitchFamily="34" charset="0"/>
                <a:ea typeface="Tahoma" panose="020B0604030504040204" pitchFamily="34" charset="0"/>
                <a:cs typeface="Arial" panose="020B0604020202020204" pitchFamily="34" charset="0"/>
              </a:rPr>
              <a:t>التعرف </a:t>
            </a:r>
            <a:r>
              <a:rPr lang="ar-SA" sz="3800" dirty="0">
                <a:solidFill>
                  <a:schemeClr val="tx1"/>
                </a:solidFill>
                <a:latin typeface="Arial" panose="020B0604020202020204" pitchFamily="34" charset="0"/>
                <a:ea typeface="Tahoma" panose="020B0604030504040204" pitchFamily="34" charset="0"/>
                <a:cs typeface="Arial" panose="020B0604020202020204" pitchFamily="34" charset="0"/>
              </a:rPr>
              <a:t>على </a:t>
            </a:r>
            <a:r>
              <a:rPr lang="ar-SA" sz="3800" dirty="0" smtClean="0">
                <a:solidFill>
                  <a:schemeClr val="tx1"/>
                </a:solidFill>
                <a:latin typeface="Arial" panose="020B0604020202020204" pitchFamily="34" charset="0"/>
                <a:ea typeface="Tahoma" panose="020B0604030504040204" pitchFamily="34" charset="0"/>
                <a:cs typeface="Arial" panose="020B0604020202020204" pitchFamily="34" charset="0"/>
              </a:rPr>
              <a:t>طبيعة التمويل قصير الأجل أهم مصادره.</a:t>
            </a:r>
          </a:p>
          <a:p>
            <a:pPr marL="457200" lvl="1" indent="-457200" algn="just" rtl="1">
              <a:buFont typeface="Arial" pitchFamily="34" charset="0"/>
              <a:buChar char="•"/>
            </a:pPr>
            <a:r>
              <a:rPr lang="ar-SA" sz="3800" dirty="0" smtClean="0">
                <a:solidFill>
                  <a:schemeClr val="tx1"/>
                </a:solidFill>
                <a:latin typeface="Arial" panose="020B0604020202020204" pitchFamily="34" charset="0"/>
                <a:ea typeface="Tahoma" panose="020B0604030504040204" pitchFamily="34" charset="0"/>
                <a:cs typeface="Arial" panose="020B0604020202020204" pitchFamily="34" charset="0"/>
              </a:rPr>
              <a:t>التعرف على مزايا وتكلفة كل نوع من أنواع التمويل قصير الأجل (الائتمان التجاري، الائتمان المصرفي، الأوراق التجارية، الأوراق المالية قصيرة الأجل).</a:t>
            </a:r>
            <a:endParaRPr lang="fr-FR" sz="3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24028685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cs typeface="PT Bold Heading" panose="02010400000000000000" pitchFamily="2" charset="-78"/>
              </a:rPr>
              <a:t>مخطط الدرس</a:t>
            </a:r>
            <a:endParaRPr lang="fr-FR" dirty="0">
              <a:cs typeface="PT Bold Heading" panose="02010400000000000000" pitchFamily="2" charset="-78"/>
            </a:endParaRPr>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2404476815"/>
              </p:ext>
            </p:extLst>
          </p:nvPr>
        </p:nvGraphicFramePr>
        <p:xfrm>
          <a:off x="495300" y="1417638"/>
          <a:ext cx="8915400"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405449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graphicEl>
                                              <a:dgm id="{D64F324C-F74C-4CDA-A1D6-A9A4FB4CDC2B}"/>
                                            </p:graphicEl>
                                          </p:spTgt>
                                        </p:tgtEl>
                                        <p:attrNameLst>
                                          <p:attrName>style.visibility</p:attrName>
                                        </p:attrNameLst>
                                      </p:cBhvr>
                                      <p:to>
                                        <p:strVal val="visible"/>
                                      </p:to>
                                    </p:set>
                                    <p:animEffect transition="in" filter="fade">
                                      <p:cBhvr>
                                        <p:cTn id="7" dur="1000"/>
                                        <p:tgtEl>
                                          <p:spTgt spid="7">
                                            <p:graphicEl>
                                              <a:dgm id="{D64F324C-F74C-4CDA-A1D6-A9A4FB4CDC2B}"/>
                                            </p:graphicEl>
                                          </p:spTgt>
                                        </p:tgtEl>
                                      </p:cBhvr>
                                    </p:animEffect>
                                    <p:anim calcmode="lin" valueType="num">
                                      <p:cBhvr>
                                        <p:cTn id="8" dur="1000" fill="hold"/>
                                        <p:tgtEl>
                                          <p:spTgt spid="7">
                                            <p:graphicEl>
                                              <a:dgm id="{D64F324C-F74C-4CDA-A1D6-A9A4FB4CDC2B}"/>
                                            </p:graphicEl>
                                          </p:spTgt>
                                        </p:tgtEl>
                                        <p:attrNameLst>
                                          <p:attrName>ppt_x</p:attrName>
                                        </p:attrNameLst>
                                      </p:cBhvr>
                                      <p:tavLst>
                                        <p:tav tm="0">
                                          <p:val>
                                            <p:strVal val="#ppt_x"/>
                                          </p:val>
                                        </p:tav>
                                        <p:tav tm="100000">
                                          <p:val>
                                            <p:strVal val="#ppt_x"/>
                                          </p:val>
                                        </p:tav>
                                      </p:tavLst>
                                    </p:anim>
                                    <p:anim calcmode="lin" valueType="num">
                                      <p:cBhvr>
                                        <p:cTn id="9" dur="1000" fill="hold"/>
                                        <p:tgtEl>
                                          <p:spTgt spid="7">
                                            <p:graphicEl>
                                              <a:dgm id="{D64F324C-F74C-4CDA-A1D6-A9A4FB4CDC2B}"/>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graphicEl>
                                              <a:dgm id="{8DE0784C-D507-4382-B7D3-49DF7B176EBD}"/>
                                            </p:graphicEl>
                                          </p:spTgt>
                                        </p:tgtEl>
                                        <p:attrNameLst>
                                          <p:attrName>style.visibility</p:attrName>
                                        </p:attrNameLst>
                                      </p:cBhvr>
                                      <p:to>
                                        <p:strVal val="visible"/>
                                      </p:to>
                                    </p:set>
                                    <p:animEffect transition="in" filter="fade">
                                      <p:cBhvr>
                                        <p:cTn id="14" dur="1000"/>
                                        <p:tgtEl>
                                          <p:spTgt spid="7">
                                            <p:graphicEl>
                                              <a:dgm id="{8DE0784C-D507-4382-B7D3-49DF7B176EBD}"/>
                                            </p:graphicEl>
                                          </p:spTgt>
                                        </p:tgtEl>
                                      </p:cBhvr>
                                    </p:animEffect>
                                    <p:anim calcmode="lin" valueType="num">
                                      <p:cBhvr>
                                        <p:cTn id="15" dur="1000" fill="hold"/>
                                        <p:tgtEl>
                                          <p:spTgt spid="7">
                                            <p:graphicEl>
                                              <a:dgm id="{8DE0784C-D507-4382-B7D3-49DF7B176EBD}"/>
                                            </p:graphicEl>
                                          </p:spTgt>
                                        </p:tgtEl>
                                        <p:attrNameLst>
                                          <p:attrName>ppt_x</p:attrName>
                                        </p:attrNameLst>
                                      </p:cBhvr>
                                      <p:tavLst>
                                        <p:tav tm="0">
                                          <p:val>
                                            <p:strVal val="#ppt_x"/>
                                          </p:val>
                                        </p:tav>
                                        <p:tav tm="100000">
                                          <p:val>
                                            <p:strVal val="#ppt_x"/>
                                          </p:val>
                                        </p:tav>
                                      </p:tavLst>
                                    </p:anim>
                                    <p:anim calcmode="lin" valueType="num">
                                      <p:cBhvr>
                                        <p:cTn id="16" dur="1000" fill="hold"/>
                                        <p:tgtEl>
                                          <p:spTgt spid="7">
                                            <p:graphicEl>
                                              <a:dgm id="{8DE0784C-D507-4382-B7D3-49DF7B176EBD}"/>
                                            </p:graphicEl>
                                          </p:spTgt>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7">
                                            <p:graphicEl>
                                              <a:dgm id="{6FFF57FD-7230-4B72-9AC4-8EC6707D5B04}"/>
                                            </p:graphicEl>
                                          </p:spTgt>
                                        </p:tgtEl>
                                        <p:attrNameLst>
                                          <p:attrName>style.visibility</p:attrName>
                                        </p:attrNameLst>
                                      </p:cBhvr>
                                      <p:to>
                                        <p:strVal val="visible"/>
                                      </p:to>
                                    </p:set>
                                    <p:animEffect transition="in" filter="fade">
                                      <p:cBhvr>
                                        <p:cTn id="19" dur="1000"/>
                                        <p:tgtEl>
                                          <p:spTgt spid="7">
                                            <p:graphicEl>
                                              <a:dgm id="{6FFF57FD-7230-4B72-9AC4-8EC6707D5B04}"/>
                                            </p:graphicEl>
                                          </p:spTgt>
                                        </p:tgtEl>
                                      </p:cBhvr>
                                    </p:animEffect>
                                    <p:anim calcmode="lin" valueType="num">
                                      <p:cBhvr>
                                        <p:cTn id="20" dur="1000" fill="hold"/>
                                        <p:tgtEl>
                                          <p:spTgt spid="7">
                                            <p:graphicEl>
                                              <a:dgm id="{6FFF57FD-7230-4B72-9AC4-8EC6707D5B04}"/>
                                            </p:graphicEl>
                                          </p:spTgt>
                                        </p:tgtEl>
                                        <p:attrNameLst>
                                          <p:attrName>ppt_x</p:attrName>
                                        </p:attrNameLst>
                                      </p:cBhvr>
                                      <p:tavLst>
                                        <p:tav tm="0">
                                          <p:val>
                                            <p:strVal val="#ppt_x"/>
                                          </p:val>
                                        </p:tav>
                                        <p:tav tm="100000">
                                          <p:val>
                                            <p:strVal val="#ppt_x"/>
                                          </p:val>
                                        </p:tav>
                                      </p:tavLst>
                                    </p:anim>
                                    <p:anim calcmode="lin" valueType="num">
                                      <p:cBhvr>
                                        <p:cTn id="21" dur="1000" fill="hold"/>
                                        <p:tgtEl>
                                          <p:spTgt spid="7">
                                            <p:graphicEl>
                                              <a:dgm id="{6FFF57FD-7230-4B72-9AC4-8EC6707D5B04}"/>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7">
                                            <p:graphicEl>
                                              <a:dgm id="{BBDFE9DE-8B4E-407E-ABFE-D1595983487F}"/>
                                            </p:graphicEl>
                                          </p:spTgt>
                                        </p:tgtEl>
                                        <p:attrNameLst>
                                          <p:attrName>style.visibility</p:attrName>
                                        </p:attrNameLst>
                                      </p:cBhvr>
                                      <p:to>
                                        <p:strVal val="visible"/>
                                      </p:to>
                                    </p:set>
                                    <p:animEffect transition="in" filter="fade">
                                      <p:cBhvr>
                                        <p:cTn id="26" dur="1000"/>
                                        <p:tgtEl>
                                          <p:spTgt spid="7">
                                            <p:graphicEl>
                                              <a:dgm id="{BBDFE9DE-8B4E-407E-ABFE-D1595983487F}"/>
                                            </p:graphicEl>
                                          </p:spTgt>
                                        </p:tgtEl>
                                      </p:cBhvr>
                                    </p:animEffect>
                                    <p:anim calcmode="lin" valueType="num">
                                      <p:cBhvr>
                                        <p:cTn id="27" dur="1000" fill="hold"/>
                                        <p:tgtEl>
                                          <p:spTgt spid="7">
                                            <p:graphicEl>
                                              <a:dgm id="{BBDFE9DE-8B4E-407E-ABFE-D1595983487F}"/>
                                            </p:graphicEl>
                                          </p:spTgt>
                                        </p:tgtEl>
                                        <p:attrNameLst>
                                          <p:attrName>ppt_x</p:attrName>
                                        </p:attrNameLst>
                                      </p:cBhvr>
                                      <p:tavLst>
                                        <p:tav tm="0">
                                          <p:val>
                                            <p:strVal val="#ppt_x"/>
                                          </p:val>
                                        </p:tav>
                                        <p:tav tm="100000">
                                          <p:val>
                                            <p:strVal val="#ppt_x"/>
                                          </p:val>
                                        </p:tav>
                                      </p:tavLst>
                                    </p:anim>
                                    <p:anim calcmode="lin" valueType="num">
                                      <p:cBhvr>
                                        <p:cTn id="28" dur="1000" fill="hold"/>
                                        <p:tgtEl>
                                          <p:spTgt spid="7">
                                            <p:graphicEl>
                                              <a:dgm id="{BBDFE9DE-8B4E-407E-ABFE-D1595983487F}"/>
                                            </p:graphicEl>
                                          </p:spTgt>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7">
                                            <p:graphicEl>
                                              <a:dgm id="{218F04EB-6E62-458C-98C8-E9F8CA67927D}"/>
                                            </p:graphicEl>
                                          </p:spTgt>
                                        </p:tgtEl>
                                        <p:attrNameLst>
                                          <p:attrName>style.visibility</p:attrName>
                                        </p:attrNameLst>
                                      </p:cBhvr>
                                      <p:to>
                                        <p:strVal val="visible"/>
                                      </p:to>
                                    </p:set>
                                    <p:animEffect transition="in" filter="fade">
                                      <p:cBhvr>
                                        <p:cTn id="31" dur="1000"/>
                                        <p:tgtEl>
                                          <p:spTgt spid="7">
                                            <p:graphicEl>
                                              <a:dgm id="{218F04EB-6E62-458C-98C8-E9F8CA67927D}"/>
                                            </p:graphicEl>
                                          </p:spTgt>
                                        </p:tgtEl>
                                      </p:cBhvr>
                                    </p:animEffect>
                                    <p:anim calcmode="lin" valueType="num">
                                      <p:cBhvr>
                                        <p:cTn id="32" dur="1000" fill="hold"/>
                                        <p:tgtEl>
                                          <p:spTgt spid="7">
                                            <p:graphicEl>
                                              <a:dgm id="{218F04EB-6E62-458C-98C8-E9F8CA67927D}"/>
                                            </p:graphicEl>
                                          </p:spTgt>
                                        </p:tgtEl>
                                        <p:attrNameLst>
                                          <p:attrName>ppt_x</p:attrName>
                                        </p:attrNameLst>
                                      </p:cBhvr>
                                      <p:tavLst>
                                        <p:tav tm="0">
                                          <p:val>
                                            <p:strVal val="#ppt_x"/>
                                          </p:val>
                                        </p:tav>
                                        <p:tav tm="100000">
                                          <p:val>
                                            <p:strVal val="#ppt_x"/>
                                          </p:val>
                                        </p:tav>
                                      </p:tavLst>
                                    </p:anim>
                                    <p:anim calcmode="lin" valueType="num">
                                      <p:cBhvr>
                                        <p:cTn id="33" dur="1000" fill="hold"/>
                                        <p:tgtEl>
                                          <p:spTgt spid="7">
                                            <p:graphicEl>
                                              <a:dgm id="{218F04EB-6E62-458C-98C8-E9F8CA67927D}"/>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7">
                                            <p:graphicEl>
                                              <a:dgm id="{B96561CD-4F5B-4FCE-BCD7-4F5BC0004AFA}"/>
                                            </p:graphicEl>
                                          </p:spTgt>
                                        </p:tgtEl>
                                        <p:attrNameLst>
                                          <p:attrName>style.visibility</p:attrName>
                                        </p:attrNameLst>
                                      </p:cBhvr>
                                      <p:to>
                                        <p:strVal val="visible"/>
                                      </p:to>
                                    </p:set>
                                    <p:animEffect transition="in" filter="fade">
                                      <p:cBhvr>
                                        <p:cTn id="38" dur="1000"/>
                                        <p:tgtEl>
                                          <p:spTgt spid="7">
                                            <p:graphicEl>
                                              <a:dgm id="{B96561CD-4F5B-4FCE-BCD7-4F5BC0004AFA}"/>
                                            </p:graphicEl>
                                          </p:spTgt>
                                        </p:tgtEl>
                                      </p:cBhvr>
                                    </p:animEffect>
                                    <p:anim calcmode="lin" valueType="num">
                                      <p:cBhvr>
                                        <p:cTn id="39" dur="1000" fill="hold"/>
                                        <p:tgtEl>
                                          <p:spTgt spid="7">
                                            <p:graphicEl>
                                              <a:dgm id="{B96561CD-4F5B-4FCE-BCD7-4F5BC0004AFA}"/>
                                            </p:graphicEl>
                                          </p:spTgt>
                                        </p:tgtEl>
                                        <p:attrNameLst>
                                          <p:attrName>ppt_x</p:attrName>
                                        </p:attrNameLst>
                                      </p:cBhvr>
                                      <p:tavLst>
                                        <p:tav tm="0">
                                          <p:val>
                                            <p:strVal val="#ppt_x"/>
                                          </p:val>
                                        </p:tav>
                                        <p:tav tm="100000">
                                          <p:val>
                                            <p:strVal val="#ppt_x"/>
                                          </p:val>
                                        </p:tav>
                                      </p:tavLst>
                                    </p:anim>
                                    <p:anim calcmode="lin" valueType="num">
                                      <p:cBhvr>
                                        <p:cTn id="40" dur="1000" fill="hold"/>
                                        <p:tgtEl>
                                          <p:spTgt spid="7">
                                            <p:graphicEl>
                                              <a:dgm id="{B96561CD-4F5B-4FCE-BCD7-4F5BC0004AFA}"/>
                                            </p:graphic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7">
                                            <p:graphicEl>
                                              <a:dgm id="{B49039A8-4E05-4247-99BD-1AED62271A47}"/>
                                            </p:graphicEl>
                                          </p:spTgt>
                                        </p:tgtEl>
                                        <p:attrNameLst>
                                          <p:attrName>style.visibility</p:attrName>
                                        </p:attrNameLst>
                                      </p:cBhvr>
                                      <p:to>
                                        <p:strVal val="visible"/>
                                      </p:to>
                                    </p:set>
                                    <p:animEffect transition="in" filter="fade">
                                      <p:cBhvr>
                                        <p:cTn id="43" dur="1000"/>
                                        <p:tgtEl>
                                          <p:spTgt spid="7">
                                            <p:graphicEl>
                                              <a:dgm id="{B49039A8-4E05-4247-99BD-1AED62271A47}"/>
                                            </p:graphicEl>
                                          </p:spTgt>
                                        </p:tgtEl>
                                      </p:cBhvr>
                                    </p:animEffect>
                                    <p:anim calcmode="lin" valueType="num">
                                      <p:cBhvr>
                                        <p:cTn id="44" dur="1000" fill="hold"/>
                                        <p:tgtEl>
                                          <p:spTgt spid="7">
                                            <p:graphicEl>
                                              <a:dgm id="{B49039A8-4E05-4247-99BD-1AED62271A47}"/>
                                            </p:graphicEl>
                                          </p:spTgt>
                                        </p:tgtEl>
                                        <p:attrNameLst>
                                          <p:attrName>ppt_x</p:attrName>
                                        </p:attrNameLst>
                                      </p:cBhvr>
                                      <p:tavLst>
                                        <p:tav tm="0">
                                          <p:val>
                                            <p:strVal val="#ppt_x"/>
                                          </p:val>
                                        </p:tav>
                                        <p:tav tm="100000">
                                          <p:val>
                                            <p:strVal val="#ppt_x"/>
                                          </p:val>
                                        </p:tav>
                                      </p:tavLst>
                                    </p:anim>
                                    <p:anim calcmode="lin" valueType="num">
                                      <p:cBhvr>
                                        <p:cTn id="45" dur="1000" fill="hold"/>
                                        <p:tgtEl>
                                          <p:spTgt spid="7">
                                            <p:graphicEl>
                                              <a:dgm id="{B49039A8-4E05-4247-99BD-1AED62271A47}"/>
                                            </p:graphic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7">
                                            <p:graphicEl>
                                              <a:dgm id="{9640C4E4-1003-43F5-96AF-10F55D8D909F}"/>
                                            </p:graphicEl>
                                          </p:spTgt>
                                        </p:tgtEl>
                                        <p:attrNameLst>
                                          <p:attrName>style.visibility</p:attrName>
                                        </p:attrNameLst>
                                      </p:cBhvr>
                                      <p:to>
                                        <p:strVal val="visible"/>
                                      </p:to>
                                    </p:set>
                                    <p:animEffect transition="in" filter="fade">
                                      <p:cBhvr>
                                        <p:cTn id="50" dur="1000"/>
                                        <p:tgtEl>
                                          <p:spTgt spid="7">
                                            <p:graphicEl>
                                              <a:dgm id="{9640C4E4-1003-43F5-96AF-10F55D8D909F}"/>
                                            </p:graphicEl>
                                          </p:spTgt>
                                        </p:tgtEl>
                                      </p:cBhvr>
                                    </p:animEffect>
                                    <p:anim calcmode="lin" valueType="num">
                                      <p:cBhvr>
                                        <p:cTn id="51" dur="1000" fill="hold"/>
                                        <p:tgtEl>
                                          <p:spTgt spid="7">
                                            <p:graphicEl>
                                              <a:dgm id="{9640C4E4-1003-43F5-96AF-10F55D8D909F}"/>
                                            </p:graphicEl>
                                          </p:spTgt>
                                        </p:tgtEl>
                                        <p:attrNameLst>
                                          <p:attrName>ppt_x</p:attrName>
                                        </p:attrNameLst>
                                      </p:cBhvr>
                                      <p:tavLst>
                                        <p:tav tm="0">
                                          <p:val>
                                            <p:strVal val="#ppt_x"/>
                                          </p:val>
                                        </p:tav>
                                        <p:tav tm="100000">
                                          <p:val>
                                            <p:strVal val="#ppt_x"/>
                                          </p:val>
                                        </p:tav>
                                      </p:tavLst>
                                    </p:anim>
                                    <p:anim calcmode="lin" valueType="num">
                                      <p:cBhvr>
                                        <p:cTn id="52" dur="1000" fill="hold"/>
                                        <p:tgtEl>
                                          <p:spTgt spid="7">
                                            <p:graphicEl>
                                              <a:dgm id="{9640C4E4-1003-43F5-96AF-10F55D8D909F}"/>
                                            </p:graphicEl>
                                          </p:spTgt>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7">
                                            <p:graphicEl>
                                              <a:dgm id="{30C7D593-C19A-4891-A859-4F33901983C8}"/>
                                            </p:graphicEl>
                                          </p:spTgt>
                                        </p:tgtEl>
                                        <p:attrNameLst>
                                          <p:attrName>style.visibility</p:attrName>
                                        </p:attrNameLst>
                                      </p:cBhvr>
                                      <p:to>
                                        <p:strVal val="visible"/>
                                      </p:to>
                                    </p:set>
                                    <p:animEffect transition="in" filter="fade">
                                      <p:cBhvr>
                                        <p:cTn id="55" dur="1000"/>
                                        <p:tgtEl>
                                          <p:spTgt spid="7">
                                            <p:graphicEl>
                                              <a:dgm id="{30C7D593-C19A-4891-A859-4F33901983C8}"/>
                                            </p:graphicEl>
                                          </p:spTgt>
                                        </p:tgtEl>
                                      </p:cBhvr>
                                    </p:animEffect>
                                    <p:anim calcmode="lin" valueType="num">
                                      <p:cBhvr>
                                        <p:cTn id="56" dur="1000" fill="hold"/>
                                        <p:tgtEl>
                                          <p:spTgt spid="7">
                                            <p:graphicEl>
                                              <a:dgm id="{30C7D593-C19A-4891-A859-4F33901983C8}"/>
                                            </p:graphicEl>
                                          </p:spTgt>
                                        </p:tgtEl>
                                        <p:attrNameLst>
                                          <p:attrName>ppt_x</p:attrName>
                                        </p:attrNameLst>
                                      </p:cBhvr>
                                      <p:tavLst>
                                        <p:tav tm="0">
                                          <p:val>
                                            <p:strVal val="#ppt_x"/>
                                          </p:val>
                                        </p:tav>
                                        <p:tav tm="100000">
                                          <p:val>
                                            <p:strVal val="#ppt_x"/>
                                          </p:val>
                                        </p:tav>
                                      </p:tavLst>
                                    </p:anim>
                                    <p:anim calcmode="lin" valueType="num">
                                      <p:cBhvr>
                                        <p:cTn id="57" dur="1000" fill="hold"/>
                                        <p:tgtEl>
                                          <p:spTgt spid="7">
                                            <p:graphicEl>
                                              <a:dgm id="{30C7D593-C19A-4891-A859-4F33901983C8}"/>
                                            </p:graphic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grpId="0" nodeType="clickEffect">
                                  <p:stCondLst>
                                    <p:cond delay="0"/>
                                  </p:stCondLst>
                                  <p:childTnLst>
                                    <p:set>
                                      <p:cBhvr>
                                        <p:cTn id="61" dur="1" fill="hold">
                                          <p:stCondLst>
                                            <p:cond delay="0"/>
                                          </p:stCondLst>
                                        </p:cTn>
                                        <p:tgtEl>
                                          <p:spTgt spid="7">
                                            <p:graphicEl>
                                              <a:dgm id="{F6AB8F9A-51CF-4159-B3F7-F41476B9252C}"/>
                                            </p:graphicEl>
                                          </p:spTgt>
                                        </p:tgtEl>
                                        <p:attrNameLst>
                                          <p:attrName>style.visibility</p:attrName>
                                        </p:attrNameLst>
                                      </p:cBhvr>
                                      <p:to>
                                        <p:strVal val="visible"/>
                                      </p:to>
                                    </p:set>
                                    <p:animEffect transition="in" filter="fade">
                                      <p:cBhvr>
                                        <p:cTn id="62" dur="1000"/>
                                        <p:tgtEl>
                                          <p:spTgt spid="7">
                                            <p:graphicEl>
                                              <a:dgm id="{F6AB8F9A-51CF-4159-B3F7-F41476B9252C}"/>
                                            </p:graphicEl>
                                          </p:spTgt>
                                        </p:tgtEl>
                                      </p:cBhvr>
                                    </p:animEffect>
                                    <p:anim calcmode="lin" valueType="num">
                                      <p:cBhvr>
                                        <p:cTn id="63" dur="1000" fill="hold"/>
                                        <p:tgtEl>
                                          <p:spTgt spid="7">
                                            <p:graphicEl>
                                              <a:dgm id="{F6AB8F9A-51CF-4159-B3F7-F41476B9252C}"/>
                                            </p:graphicEl>
                                          </p:spTgt>
                                        </p:tgtEl>
                                        <p:attrNameLst>
                                          <p:attrName>ppt_x</p:attrName>
                                        </p:attrNameLst>
                                      </p:cBhvr>
                                      <p:tavLst>
                                        <p:tav tm="0">
                                          <p:val>
                                            <p:strVal val="#ppt_x"/>
                                          </p:val>
                                        </p:tav>
                                        <p:tav tm="100000">
                                          <p:val>
                                            <p:strVal val="#ppt_x"/>
                                          </p:val>
                                        </p:tav>
                                      </p:tavLst>
                                    </p:anim>
                                    <p:anim calcmode="lin" valueType="num">
                                      <p:cBhvr>
                                        <p:cTn id="64" dur="1000" fill="hold"/>
                                        <p:tgtEl>
                                          <p:spTgt spid="7">
                                            <p:graphicEl>
                                              <a:dgm id="{F6AB8F9A-51CF-4159-B3F7-F41476B9252C}"/>
                                            </p:graphicEl>
                                          </p:spTgt>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7">
                                            <p:graphicEl>
                                              <a:dgm id="{67B84D8F-C161-49EF-84A7-6ED70DCD8028}"/>
                                            </p:graphicEl>
                                          </p:spTgt>
                                        </p:tgtEl>
                                        <p:attrNameLst>
                                          <p:attrName>style.visibility</p:attrName>
                                        </p:attrNameLst>
                                      </p:cBhvr>
                                      <p:to>
                                        <p:strVal val="visible"/>
                                      </p:to>
                                    </p:set>
                                    <p:animEffect transition="in" filter="fade">
                                      <p:cBhvr>
                                        <p:cTn id="67" dur="1000"/>
                                        <p:tgtEl>
                                          <p:spTgt spid="7">
                                            <p:graphicEl>
                                              <a:dgm id="{67B84D8F-C161-49EF-84A7-6ED70DCD8028}"/>
                                            </p:graphicEl>
                                          </p:spTgt>
                                        </p:tgtEl>
                                      </p:cBhvr>
                                    </p:animEffect>
                                    <p:anim calcmode="lin" valueType="num">
                                      <p:cBhvr>
                                        <p:cTn id="68" dur="1000" fill="hold"/>
                                        <p:tgtEl>
                                          <p:spTgt spid="7">
                                            <p:graphicEl>
                                              <a:dgm id="{67B84D8F-C161-49EF-84A7-6ED70DCD8028}"/>
                                            </p:graphicEl>
                                          </p:spTgt>
                                        </p:tgtEl>
                                        <p:attrNameLst>
                                          <p:attrName>ppt_x</p:attrName>
                                        </p:attrNameLst>
                                      </p:cBhvr>
                                      <p:tavLst>
                                        <p:tav tm="0">
                                          <p:val>
                                            <p:strVal val="#ppt_x"/>
                                          </p:val>
                                        </p:tav>
                                        <p:tav tm="100000">
                                          <p:val>
                                            <p:strVal val="#ppt_x"/>
                                          </p:val>
                                        </p:tav>
                                      </p:tavLst>
                                    </p:anim>
                                    <p:anim calcmode="lin" valueType="num">
                                      <p:cBhvr>
                                        <p:cTn id="69" dur="1000" fill="hold"/>
                                        <p:tgtEl>
                                          <p:spTgt spid="7">
                                            <p:graphicEl>
                                              <a:dgm id="{67B84D8F-C161-49EF-84A7-6ED70DCD8028}"/>
                                            </p:graphic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7">
                                            <p:graphicEl>
                                              <a:dgm id="{ACEA6F24-C445-4BF0-AF49-F861F7B67838}"/>
                                            </p:graphicEl>
                                          </p:spTgt>
                                        </p:tgtEl>
                                        <p:attrNameLst>
                                          <p:attrName>style.visibility</p:attrName>
                                        </p:attrNameLst>
                                      </p:cBhvr>
                                      <p:to>
                                        <p:strVal val="visible"/>
                                      </p:to>
                                    </p:set>
                                    <p:animEffect transition="in" filter="fade">
                                      <p:cBhvr>
                                        <p:cTn id="74" dur="1000"/>
                                        <p:tgtEl>
                                          <p:spTgt spid="7">
                                            <p:graphicEl>
                                              <a:dgm id="{ACEA6F24-C445-4BF0-AF49-F861F7B67838}"/>
                                            </p:graphicEl>
                                          </p:spTgt>
                                        </p:tgtEl>
                                      </p:cBhvr>
                                    </p:animEffect>
                                    <p:anim calcmode="lin" valueType="num">
                                      <p:cBhvr>
                                        <p:cTn id="75" dur="1000" fill="hold"/>
                                        <p:tgtEl>
                                          <p:spTgt spid="7">
                                            <p:graphicEl>
                                              <a:dgm id="{ACEA6F24-C445-4BF0-AF49-F861F7B67838}"/>
                                            </p:graphicEl>
                                          </p:spTgt>
                                        </p:tgtEl>
                                        <p:attrNameLst>
                                          <p:attrName>ppt_x</p:attrName>
                                        </p:attrNameLst>
                                      </p:cBhvr>
                                      <p:tavLst>
                                        <p:tav tm="0">
                                          <p:val>
                                            <p:strVal val="#ppt_x"/>
                                          </p:val>
                                        </p:tav>
                                        <p:tav tm="100000">
                                          <p:val>
                                            <p:strVal val="#ppt_x"/>
                                          </p:val>
                                        </p:tav>
                                      </p:tavLst>
                                    </p:anim>
                                    <p:anim calcmode="lin" valueType="num">
                                      <p:cBhvr>
                                        <p:cTn id="76" dur="1000" fill="hold"/>
                                        <p:tgtEl>
                                          <p:spTgt spid="7">
                                            <p:graphicEl>
                                              <a:dgm id="{ACEA6F24-C445-4BF0-AF49-F861F7B67838}"/>
                                            </p:graphicEl>
                                          </p:spTgt>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7">
                                            <p:graphicEl>
                                              <a:dgm id="{0F47CA1C-0F82-4B4E-9FFE-C2458D5715A5}"/>
                                            </p:graphicEl>
                                          </p:spTgt>
                                        </p:tgtEl>
                                        <p:attrNameLst>
                                          <p:attrName>style.visibility</p:attrName>
                                        </p:attrNameLst>
                                      </p:cBhvr>
                                      <p:to>
                                        <p:strVal val="visible"/>
                                      </p:to>
                                    </p:set>
                                    <p:animEffect transition="in" filter="fade">
                                      <p:cBhvr>
                                        <p:cTn id="79" dur="1000"/>
                                        <p:tgtEl>
                                          <p:spTgt spid="7">
                                            <p:graphicEl>
                                              <a:dgm id="{0F47CA1C-0F82-4B4E-9FFE-C2458D5715A5}"/>
                                            </p:graphicEl>
                                          </p:spTgt>
                                        </p:tgtEl>
                                      </p:cBhvr>
                                    </p:animEffect>
                                    <p:anim calcmode="lin" valueType="num">
                                      <p:cBhvr>
                                        <p:cTn id="80" dur="1000" fill="hold"/>
                                        <p:tgtEl>
                                          <p:spTgt spid="7">
                                            <p:graphicEl>
                                              <a:dgm id="{0F47CA1C-0F82-4B4E-9FFE-C2458D5715A5}"/>
                                            </p:graphicEl>
                                          </p:spTgt>
                                        </p:tgtEl>
                                        <p:attrNameLst>
                                          <p:attrName>ppt_x</p:attrName>
                                        </p:attrNameLst>
                                      </p:cBhvr>
                                      <p:tavLst>
                                        <p:tav tm="0">
                                          <p:val>
                                            <p:strVal val="#ppt_x"/>
                                          </p:val>
                                        </p:tav>
                                        <p:tav tm="100000">
                                          <p:val>
                                            <p:strVal val="#ppt_x"/>
                                          </p:val>
                                        </p:tav>
                                      </p:tavLst>
                                    </p:anim>
                                    <p:anim calcmode="lin" valueType="num">
                                      <p:cBhvr>
                                        <p:cTn id="81" dur="1000" fill="hold"/>
                                        <p:tgtEl>
                                          <p:spTgt spid="7">
                                            <p:graphicEl>
                                              <a:dgm id="{0F47CA1C-0F82-4B4E-9FFE-C2458D5715A5}"/>
                                            </p:graphicEl>
                                          </p:spTgt>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7" presetClass="entr" presetSubtype="0" fill="hold" grpId="0" nodeType="clickEffect">
                                  <p:stCondLst>
                                    <p:cond delay="0"/>
                                  </p:stCondLst>
                                  <p:childTnLst>
                                    <p:set>
                                      <p:cBhvr>
                                        <p:cTn id="85" dur="1" fill="hold">
                                          <p:stCondLst>
                                            <p:cond delay="0"/>
                                          </p:stCondLst>
                                        </p:cTn>
                                        <p:tgtEl>
                                          <p:spTgt spid="7">
                                            <p:graphicEl>
                                              <a:dgm id="{3EB62213-73FE-4BDD-A7A4-87B8440E0713}"/>
                                            </p:graphicEl>
                                          </p:spTgt>
                                        </p:tgtEl>
                                        <p:attrNameLst>
                                          <p:attrName>style.visibility</p:attrName>
                                        </p:attrNameLst>
                                      </p:cBhvr>
                                      <p:to>
                                        <p:strVal val="visible"/>
                                      </p:to>
                                    </p:set>
                                    <p:animEffect transition="in" filter="fade">
                                      <p:cBhvr>
                                        <p:cTn id="86" dur="1000"/>
                                        <p:tgtEl>
                                          <p:spTgt spid="7">
                                            <p:graphicEl>
                                              <a:dgm id="{3EB62213-73FE-4BDD-A7A4-87B8440E0713}"/>
                                            </p:graphicEl>
                                          </p:spTgt>
                                        </p:tgtEl>
                                      </p:cBhvr>
                                    </p:animEffect>
                                    <p:anim calcmode="lin" valueType="num">
                                      <p:cBhvr>
                                        <p:cTn id="87" dur="1000" fill="hold"/>
                                        <p:tgtEl>
                                          <p:spTgt spid="7">
                                            <p:graphicEl>
                                              <a:dgm id="{3EB62213-73FE-4BDD-A7A4-87B8440E0713}"/>
                                            </p:graphicEl>
                                          </p:spTgt>
                                        </p:tgtEl>
                                        <p:attrNameLst>
                                          <p:attrName>ppt_x</p:attrName>
                                        </p:attrNameLst>
                                      </p:cBhvr>
                                      <p:tavLst>
                                        <p:tav tm="0">
                                          <p:val>
                                            <p:strVal val="#ppt_x"/>
                                          </p:val>
                                        </p:tav>
                                        <p:tav tm="100000">
                                          <p:val>
                                            <p:strVal val="#ppt_x"/>
                                          </p:val>
                                        </p:tav>
                                      </p:tavLst>
                                    </p:anim>
                                    <p:anim calcmode="lin" valueType="num">
                                      <p:cBhvr>
                                        <p:cTn id="88" dur="1000" fill="hold"/>
                                        <p:tgtEl>
                                          <p:spTgt spid="7">
                                            <p:graphicEl>
                                              <a:dgm id="{3EB62213-73FE-4BDD-A7A4-87B8440E0713}"/>
                                            </p:graphicEl>
                                          </p:spTgt>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7">
                                            <p:graphicEl>
                                              <a:dgm id="{1BDFBB61-CBB2-4A14-B101-828E00F5C1E2}"/>
                                            </p:graphicEl>
                                          </p:spTgt>
                                        </p:tgtEl>
                                        <p:attrNameLst>
                                          <p:attrName>style.visibility</p:attrName>
                                        </p:attrNameLst>
                                      </p:cBhvr>
                                      <p:to>
                                        <p:strVal val="visible"/>
                                      </p:to>
                                    </p:set>
                                    <p:animEffect transition="in" filter="fade">
                                      <p:cBhvr>
                                        <p:cTn id="91" dur="1000"/>
                                        <p:tgtEl>
                                          <p:spTgt spid="7">
                                            <p:graphicEl>
                                              <a:dgm id="{1BDFBB61-CBB2-4A14-B101-828E00F5C1E2}"/>
                                            </p:graphicEl>
                                          </p:spTgt>
                                        </p:tgtEl>
                                      </p:cBhvr>
                                    </p:animEffect>
                                    <p:anim calcmode="lin" valueType="num">
                                      <p:cBhvr>
                                        <p:cTn id="92" dur="1000" fill="hold"/>
                                        <p:tgtEl>
                                          <p:spTgt spid="7">
                                            <p:graphicEl>
                                              <a:dgm id="{1BDFBB61-CBB2-4A14-B101-828E00F5C1E2}"/>
                                            </p:graphicEl>
                                          </p:spTgt>
                                        </p:tgtEl>
                                        <p:attrNameLst>
                                          <p:attrName>ppt_x</p:attrName>
                                        </p:attrNameLst>
                                      </p:cBhvr>
                                      <p:tavLst>
                                        <p:tav tm="0">
                                          <p:val>
                                            <p:strVal val="#ppt_x"/>
                                          </p:val>
                                        </p:tav>
                                        <p:tav tm="100000">
                                          <p:val>
                                            <p:strVal val="#ppt_x"/>
                                          </p:val>
                                        </p:tav>
                                      </p:tavLst>
                                    </p:anim>
                                    <p:anim calcmode="lin" valueType="num">
                                      <p:cBhvr>
                                        <p:cTn id="93" dur="1000" fill="hold"/>
                                        <p:tgtEl>
                                          <p:spTgt spid="7">
                                            <p:graphicEl>
                                              <a:dgm id="{1BDFBB61-CBB2-4A14-B101-828E00F5C1E2}"/>
                                            </p:graphic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7" presetClass="entr" presetSubtype="0" fill="hold" grpId="0" nodeType="clickEffect">
                                  <p:stCondLst>
                                    <p:cond delay="0"/>
                                  </p:stCondLst>
                                  <p:childTnLst>
                                    <p:set>
                                      <p:cBhvr>
                                        <p:cTn id="97" dur="1" fill="hold">
                                          <p:stCondLst>
                                            <p:cond delay="0"/>
                                          </p:stCondLst>
                                        </p:cTn>
                                        <p:tgtEl>
                                          <p:spTgt spid="7">
                                            <p:graphicEl>
                                              <a:dgm id="{C488AD6F-DDDF-4DFA-B325-8F23C9055B05}"/>
                                            </p:graphicEl>
                                          </p:spTgt>
                                        </p:tgtEl>
                                        <p:attrNameLst>
                                          <p:attrName>style.visibility</p:attrName>
                                        </p:attrNameLst>
                                      </p:cBhvr>
                                      <p:to>
                                        <p:strVal val="visible"/>
                                      </p:to>
                                    </p:set>
                                    <p:animEffect transition="in" filter="fade">
                                      <p:cBhvr>
                                        <p:cTn id="98" dur="1000"/>
                                        <p:tgtEl>
                                          <p:spTgt spid="7">
                                            <p:graphicEl>
                                              <a:dgm id="{C488AD6F-DDDF-4DFA-B325-8F23C9055B05}"/>
                                            </p:graphicEl>
                                          </p:spTgt>
                                        </p:tgtEl>
                                      </p:cBhvr>
                                    </p:animEffect>
                                    <p:anim calcmode="lin" valueType="num">
                                      <p:cBhvr>
                                        <p:cTn id="99" dur="1000" fill="hold"/>
                                        <p:tgtEl>
                                          <p:spTgt spid="7">
                                            <p:graphicEl>
                                              <a:dgm id="{C488AD6F-DDDF-4DFA-B325-8F23C9055B05}"/>
                                            </p:graphicEl>
                                          </p:spTgt>
                                        </p:tgtEl>
                                        <p:attrNameLst>
                                          <p:attrName>ppt_x</p:attrName>
                                        </p:attrNameLst>
                                      </p:cBhvr>
                                      <p:tavLst>
                                        <p:tav tm="0">
                                          <p:val>
                                            <p:strVal val="#ppt_x"/>
                                          </p:val>
                                        </p:tav>
                                        <p:tav tm="100000">
                                          <p:val>
                                            <p:strVal val="#ppt_x"/>
                                          </p:val>
                                        </p:tav>
                                      </p:tavLst>
                                    </p:anim>
                                    <p:anim calcmode="lin" valueType="num">
                                      <p:cBhvr>
                                        <p:cTn id="100" dur="1000" fill="hold"/>
                                        <p:tgtEl>
                                          <p:spTgt spid="7">
                                            <p:graphicEl>
                                              <a:dgm id="{C488AD6F-DDDF-4DFA-B325-8F23C9055B05}"/>
                                            </p:graphicEl>
                                          </p:spTgt>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7">
                                            <p:graphicEl>
                                              <a:dgm id="{C80638C5-9854-4200-B552-198A59504230}"/>
                                            </p:graphicEl>
                                          </p:spTgt>
                                        </p:tgtEl>
                                        <p:attrNameLst>
                                          <p:attrName>style.visibility</p:attrName>
                                        </p:attrNameLst>
                                      </p:cBhvr>
                                      <p:to>
                                        <p:strVal val="visible"/>
                                      </p:to>
                                    </p:set>
                                    <p:animEffect transition="in" filter="fade">
                                      <p:cBhvr>
                                        <p:cTn id="103" dur="1000"/>
                                        <p:tgtEl>
                                          <p:spTgt spid="7">
                                            <p:graphicEl>
                                              <a:dgm id="{C80638C5-9854-4200-B552-198A59504230}"/>
                                            </p:graphicEl>
                                          </p:spTgt>
                                        </p:tgtEl>
                                      </p:cBhvr>
                                    </p:animEffect>
                                    <p:anim calcmode="lin" valueType="num">
                                      <p:cBhvr>
                                        <p:cTn id="104" dur="1000" fill="hold"/>
                                        <p:tgtEl>
                                          <p:spTgt spid="7">
                                            <p:graphicEl>
                                              <a:dgm id="{C80638C5-9854-4200-B552-198A59504230}"/>
                                            </p:graphicEl>
                                          </p:spTgt>
                                        </p:tgtEl>
                                        <p:attrNameLst>
                                          <p:attrName>ppt_x</p:attrName>
                                        </p:attrNameLst>
                                      </p:cBhvr>
                                      <p:tavLst>
                                        <p:tav tm="0">
                                          <p:val>
                                            <p:strVal val="#ppt_x"/>
                                          </p:val>
                                        </p:tav>
                                        <p:tav tm="100000">
                                          <p:val>
                                            <p:strVal val="#ppt_x"/>
                                          </p:val>
                                        </p:tav>
                                      </p:tavLst>
                                    </p:anim>
                                    <p:anim calcmode="lin" valueType="num">
                                      <p:cBhvr>
                                        <p:cTn id="105" dur="1000" fill="hold"/>
                                        <p:tgtEl>
                                          <p:spTgt spid="7">
                                            <p:graphicEl>
                                              <a:dgm id="{C80638C5-9854-4200-B552-198A59504230}"/>
                                            </p:graphicEl>
                                          </p:spTgt>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7" presetClass="entr" presetSubtype="0" fill="hold" grpId="0" nodeType="clickEffect">
                                  <p:stCondLst>
                                    <p:cond delay="0"/>
                                  </p:stCondLst>
                                  <p:childTnLst>
                                    <p:set>
                                      <p:cBhvr>
                                        <p:cTn id="109" dur="1" fill="hold">
                                          <p:stCondLst>
                                            <p:cond delay="0"/>
                                          </p:stCondLst>
                                        </p:cTn>
                                        <p:tgtEl>
                                          <p:spTgt spid="7">
                                            <p:graphicEl>
                                              <a:dgm id="{1669C6C4-A517-48ED-AFBE-444D928F3056}"/>
                                            </p:graphicEl>
                                          </p:spTgt>
                                        </p:tgtEl>
                                        <p:attrNameLst>
                                          <p:attrName>style.visibility</p:attrName>
                                        </p:attrNameLst>
                                      </p:cBhvr>
                                      <p:to>
                                        <p:strVal val="visible"/>
                                      </p:to>
                                    </p:set>
                                    <p:animEffect transition="in" filter="fade">
                                      <p:cBhvr>
                                        <p:cTn id="110" dur="1000"/>
                                        <p:tgtEl>
                                          <p:spTgt spid="7">
                                            <p:graphicEl>
                                              <a:dgm id="{1669C6C4-A517-48ED-AFBE-444D928F3056}"/>
                                            </p:graphicEl>
                                          </p:spTgt>
                                        </p:tgtEl>
                                      </p:cBhvr>
                                    </p:animEffect>
                                    <p:anim calcmode="lin" valueType="num">
                                      <p:cBhvr>
                                        <p:cTn id="111" dur="1000" fill="hold"/>
                                        <p:tgtEl>
                                          <p:spTgt spid="7">
                                            <p:graphicEl>
                                              <a:dgm id="{1669C6C4-A517-48ED-AFBE-444D928F3056}"/>
                                            </p:graphicEl>
                                          </p:spTgt>
                                        </p:tgtEl>
                                        <p:attrNameLst>
                                          <p:attrName>ppt_x</p:attrName>
                                        </p:attrNameLst>
                                      </p:cBhvr>
                                      <p:tavLst>
                                        <p:tav tm="0">
                                          <p:val>
                                            <p:strVal val="#ppt_x"/>
                                          </p:val>
                                        </p:tav>
                                        <p:tav tm="100000">
                                          <p:val>
                                            <p:strVal val="#ppt_x"/>
                                          </p:val>
                                        </p:tav>
                                      </p:tavLst>
                                    </p:anim>
                                    <p:anim calcmode="lin" valueType="num">
                                      <p:cBhvr>
                                        <p:cTn id="112" dur="1000" fill="hold"/>
                                        <p:tgtEl>
                                          <p:spTgt spid="7">
                                            <p:graphicEl>
                                              <a:dgm id="{1669C6C4-A517-48ED-AFBE-444D928F3056}"/>
                                            </p:graphicEl>
                                          </p:spTgt>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0"/>
                                  </p:stCondLst>
                                  <p:childTnLst>
                                    <p:set>
                                      <p:cBhvr>
                                        <p:cTn id="114" dur="1" fill="hold">
                                          <p:stCondLst>
                                            <p:cond delay="0"/>
                                          </p:stCondLst>
                                        </p:cTn>
                                        <p:tgtEl>
                                          <p:spTgt spid="7">
                                            <p:graphicEl>
                                              <a:dgm id="{4CFD7271-6BF3-4784-BAAD-F15760087B0F}"/>
                                            </p:graphicEl>
                                          </p:spTgt>
                                        </p:tgtEl>
                                        <p:attrNameLst>
                                          <p:attrName>style.visibility</p:attrName>
                                        </p:attrNameLst>
                                      </p:cBhvr>
                                      <p:to>
                                        <p:strVal val="visible"/>
                                      </p:to>
                                    </p:set>
                                    <p:animEffect transition="in" filter="fade">
                                      <p:cBhvr>
                                        <p:cTn id="115" dur="1000"/>
                                        <p:tgtEl>
                                          <p:spTgt spid="7">
                                            <p:graphicEl>
                                              <a:dgm id="{4CFD7271-6BF3-4784-BAAD-F15760087B0F}"/>
                                            </p:graphicEl>
                                          </p:spTgt>
                                        </p:tgtEl>
                                      </p:cBhvr>
                                    </p:animEffect>
                                    <p:anim calcmode="lin" valueType="num">
                                      <p:cBhvr>
                                        <p:cTn id="116" dur="1000" fill="hold"/>
                                        <p:tgtEl>
                                          <p:spTgt spid="7">
                                            <p:graphicEl>
                                              <a:dgm id="{4CFD7271-6BF3-4784-BAAD-F15760087B0F}"/>
                                            </p:graphicEl>
                                          </p:spTgt>
                                        </p:tgtEl>
                                        <p:attrNameLst>
                                          <p:attrName>ppt_x</p:attrName>
                                        </p:attrNameLst>
                                      </p:cBhvr>
                                      <p:tavLst>
                                        <p:tav tm="0">
                                          <p:val>
                                            <p:strVal val="#ppt_x"/>
                                          </p:val>
                                        </p:tav>
                                        <p:tav tm="100000">
                                          <p:val>
                                            <p:strVal val="#ppt_x"/>
                                          </p:val>
                                        </p:tav>
                                      </p:tavLst>
                                    </p:anim>
                                    <p:anim calcmode="lin" valueType="num">
                                      <p:cBhvr>
                                        <p:cTn id="117" dur="1000" fill="hold"/>
                                        <p:tgtEl>
                                          <p:spTgt spid="7">
                                            <p:graphicEl>
                                              <a:dgm id="{4CFD7271-6BF3-4784-BAAD-F15760087B0F}"/>
                                            </p:graphicEl>
                                          </p:spTgt>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7" presetClass="entr" presetSubtype="0" fill="hold" grpId="0" nodeType="clickEffect">
                                  <p:stCondLst>
                                    <p:cond delay="0"/>
                                  </p:stCondLst>
                                  <p:childTnLst>
                                    <p:set>
                                      <p:cBhvr>
                                        <p:cTn id="121" dur="1" fill="hold">
                                          <p:stCondLst>
                                            <p:cond delay="0"/>
                                          </p:stCondLst>
                                        </p:cTn>
                                        <p:tgtEl>
                                          <p:spTgt spid="7">
                                            <p:graphicEl>
                                              <a:dgm id="{32441348-C15E-4FDA-8487-CF61CFAE9C54}"/>
                                            </p:graphicEl>
                                          </p:spTgt>
                                        </p:tgtEl>
                                        <p:attrNameLst>
                                          <p:attrName>style.visibility</p:attrName>
                                        </p:attrNameLst>
                                      </p:cBhvr>
                                      <p:to>
                                        <p:strVal val="visible"/>
                                      </p:to>
                                    </p:set>
                                    <p:animEffect transition="in" filter="fade">
                                      <p:cBhvr>
                                        <p:cTn id="122" dur="1000"/>
                                        <p:tgtEl>
                                          <p:spTgt spid="7">
                                            <p:graphicEl>
                                              <a:dgm id="{32441348-C15E-4FDA-8487-CF61CFAE9C54}"/>
                                            </p:graphicEl>
                                          </p:spTgt>
                                        </p:tgtEl>
                                      </p:cBhvr>
                                    </p:animEffect>
                                    <p:anim calcmode="lin" valueType="num">
                                      <p:cBhvr>
                                        <p:cTn id="123" dur="1000" fill="hold"/>
                                        <p:tgtEl>
                                          <p:spTgt spid="7">
                                            <p:graphicEl>
                                              <a:dgm id="{32441348-C15E-4FDA-8487-CF61CFAE9C54}"/>
                                            </p:graphicEl>
                                          </p:spTgt>
                                        </p:tgtEl>
                                        <p:attrNameLst>
                                          <p:attrName>ppt_x</p:attrName>
                                        </p:attrNameLst>
                                      </p:cBhvr>
                                      <p:tavLst>
                                        <p:tav tm="0">
                                          <p:val>
                                            <p:strVal val="#ppt_x"/>
                                          </p:val>
                                        </p:tav>
                                        <p:tav tm="100000">
                                          <p:val>
                                            <p:strVal val="#ppt_x"/>
                                          </p:val>
                                        </p:tav>
                                      </p:tavLst>
                                    </p:anim>
                                    <p:anim calcmode="lin" valueType="num">
                                      <p:cBhvr>
                                        <p:cTn id="124" dur="1000" fill="hold"/>
                                        <p:tgtEl>
                                          <p:spTgt spid="7">
                                            <p:graphicEl>
                                              <a:dgm id="{32441348-C15E-4FDA-8487-CF61CFAE9C54}"/>
                                            </p:graphicEl>
                                          </p:spTgt>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7">
                                            <p:graphicEl>
                                              <a:dgm id="{823C3BBE-F5B8-4CEA-A6E4-111CA759E92A}"/>
                                            </p:graphicEl>
                                          </p:spTgt>
                                        </p:tgtEl>
                                        <p:attrNameLst>
                                          <p:attrName>style.visibility</p:attrName>
                                        </p:attrNameLst>
                                      </p:cBhvr>
                                      <p:to>
                                        <p:strVal val="visible"/>
                                      </p:to>
                                    </p:set>
                                    <p:animEffect transition="in" filter="fade">
                                      <p:cBhvr>
                                        <p:cTn id="127" dur="1000"/>
                                        <p:tgtEl>
                                          <p:spTgt spid="7">
                                            <p:graphicEl>
                                              <a:dgm id="{823C3BBE-F5B8-4CEA-A6E4-111CA759E92A}"/>
                                            </p:graphicEl>
                                          </p:spTgt>
                                        </p:tgtEl>
                                      </p:cBhvr>
                                    </p:animEffect>
                                    <p:anim calcmode="lin" valueType="num">
                                      <p:cBhvr>
                                        <p:cTn id="128" dur="1000" fill="hold"/>
                                        <p:tgtEl>
                                          <p:spTgt spid="7">
                                            <p:graphicEl>
                                              <a:dgm id="{823C3BBE-F5B8-4CEA-A6E4-111CA759E92A}"/>
                                            </p:graphicEl>
                                          </p:spTgt>
                                        </p:tgtEl>
                                        <p:attrNameLst>
                                          <p:attrName>ppt_x</p:attrName>
                                        </p:attrNameLst>
                                      </p:cBhvr>
                                      <p:tavLst>
                                        <p:tav tm="0">
                                          <p:val>
                                            <p:strVal val="#ppt_x"/>
                                          </p:val>
                                        </p:tav>
                                        <p:tav tm="100000">
                                          <p:val>
                                            <p:strVal val="#ppt_x"/>
                                          </p:val>
                                        </p:tav>
                                      </p:tavLst>
                                    </p:anim>
                                    <p:anim calcmode="lin" valueType="num">
                                      <p:cBhvr>
                                        <p:cTn id="129" dur="1000" fill="hold"/>
                                        <p:tgtEl>
                                          <p:spTgt spid="7">
                                            <p:graphicEl>
                                              <a:dgm id="{823C3BBE-F5B8-4CEA-A6E4-111CA759E92A}"/>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600" dirty="0" smtClean="0">
                <a:solidFill>
                  <a:srgbClr val="FF3300"/>
                </a:solidFill>
                <a:cs typeface="PT Bold Heading" panose="02010400000000000000" pitchFamily="2" charset="-78"/>
              </a:rPr>
              <a:t>تعريف التمويل قصير الأجل:</a:t>
            </a:r>
            <a:endParaRPr lang="en-US" sz="3600" dirty="0">
              <a:solidFill>
                <a:srgbClr val="FF3300"/>
              </a:solidFill>
              <a:cs typeface="PT Bold Heading" panose="02010400000000000000" pitchFamily="2" charset="-78"/>
            </a:endParaRPr>
          </a:p>
        </p:txBody>
      </p:sp>
      <p:sp>
        <p:nvSpPr>
          <p:cNvPr id="3" name="Content Placeholder 2"/>
          <p:cNvSpPr>
            <a:spLocks noGrp="1"/>
          </p:cNvSpPr>
          <p:nvPr>
            <p:ph idx="1"/>
          </p:nvPr>
        </p:nvSpPr>
        <p:spPr>
          <a:xfrm>
            <a:off x="495300" y="1600200"/>
            <a:ext cx="8915400" cy="4114799"/>
          </a:xfrm>
        </p:spPr>
        <p:txBody>
          <a:bodyPr/>
          <a:lstStyle/>
          <a:p>
            <a:pPr marL="0" indent="0" algn="just" rtl="1"/>
            <a:r>
              <a:rPr lang="ar-SA" sz="4000" b="1" u="sng" dirty="0" smtClean="0">
                <a:solidFill>
                  <a:srgbClr val="AB1A25"/>
                </a:solidFill>
              </a:rPr>
              <a:t>التمويل </a:t>
            </a:r>
            <a:r>
              <a:rPr lang="ar-SA" sz="4000" b="1" u="sng" dirty="0">
                <a:solidFill>
                  <a:srgbClr val="AB1A25"/>
                </a:solidFill>
              </a:rPr>
              <a:t>قصیر الأجل </a:t>
            </a:r>
            <a:r>
              <a:rPr lang="ar-SA" sz="4000" dirty="0" smtClean="0">
                <a:solidFill>
                  <a:schemeClr val="tx1"/>
                </a:solidFill>
              </a:rPr>
              <a:t>هو الأموال </a:t>
            </a:r>
            <a:r>
              <a:rPr lang="ar-SA" sz="4000" dirty="0">
                <a:solidFill>
                  <a:schemeClr val="tx1"/>
                </a:solidFill>
              </a:rPr>
              <a:t>التي </a:t>
            </a:r>
            <a:r>
              <a:rPr lang="ar-SA" sz="4000" dirty="0" smtClean="0">
                <a:solidFill>
                  <a:schemeClr val="tx1"/>
                </a:solidFill>
              </a:rPr>
              <a:t>تحصل عليها المنشأة من الغير والتي يجب سدادها خلال فترة أقل من سنة.</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29866225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dirty="0">
                <a:solidFill>
                  <a:srgbClr val="FF3300"/>
                </a:solidFill>
                <a:cs typeface="PT Bold Heading" panose="02010400000000000000" pitchFamily="2" charset="-78"/>
              </a:rPr>
              <a:t>طبيعة التمويل قصير الأجل</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graphicFrame>
        <p:nvGraphicFramePr>
          <p:cNvPr id="7" name="عنصر نائب للمحتوى 6"/>
          <p:cNvGraphicFramePr>
            <a:graphicFrameLocks noGrp="1" noChangeAspect="1"/>
          </p:cNvGraphicFramePr>
          <p:nvPr>
            <p:ph idx="1"/>
            <p:extLst>
              <p:ext uri="{D42A27DB-BD31-4B8C-83A1-F6EECF244321}">
                <p14:modId xmlns:p14="http://schemas.microsoft.com/office/powerpoint/2010/main" val="1365623652"/>
              </p:ext>
            </p:extLst>
          </p:nvPr>
        </p:nvGraphicFramePr>
        <p:xfrm>
          <a:off x="838200" y="1460500"/>
          <a:ext cx="8153400" cy="4621213"/>
        </p:xfrm>
        <a:graphic>
          <a:graphicData uri="http://schemas.openxmlformats.org/presentationml/2006/ole">
            <mc:AlternateContent xmlns:mc="http://schemas.openxmlformats.org/markup-compatibility/2006">
              <mc:Choice xmlns:v="urn:schemas-microsoft-com:vml" Requires="v">
                <p:oleObj spid="_x0000_s1065" name="Worksheet" r:id="rId4" imgW="4343415" imgH="3238639" progId="Excel.Sheet.12">
                  <p:embed/>
                </p:oleObj>
              </mc:Choice>
              <mc:Fallback>
                <p:oleObj name="Worksheet" r:id="rId4" imgW="4343415" imgH="3238639" progId="Excel.Sheet.12">
                  <p:embed/>
                  <p:pic>
                    <p:nvPicPr>
                      <p:cNvPr id="0" name=""/>
                      <p:cNvPicPr/>
                      <p:nvPr/>
                    </p:nvPicPr>
                    <p:blipFill>
                      <a:blip r:embed="rId5"/>
                      <a:stretch>
                        <a:fillRect/>
                      </a:stretch>
                    </p:blipFill>
                    <p:spPr>
                      <a:xfrm>
                        <a:off x="838200" y="1460500"/>
                        <a:ext cx="8153400" cy="4621213"/>
                      </a:xfrm>
                      <a:prstGeom prst="rect">
                        <a:avLst/>
                      </a:prstGeom>
                    </p:spPr>
                  </p:pic>
                </p:oleObj>
              </mc:Fallback>
            </mc:AlternateContent>
          </a:graphicData>
        </a:graphic>
      </p:graphicFrame>
    </p:spTree>
    <p:extLst>
      <p:ext uri="{BB962C8B-B14F-4D97-AF65-F5344CB8AC3E}">
        <p14:creationId xmlns:p14="http://schemas.microsoft.com/office/powerpoint/2010/main" val="57492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600" dirty="0" smtClean="0">
                <a:solidFill>
                  <a:srgbClr val="FF3300"/>
                </a:solidFill>
                <a:cs typeface="PT Bold Heading" panose="02010400000000000000" pitchFamily="2" charset="-78"/>
              </a:rPr>
              <a:t>محددات التمويل قصير الأجل:</a:t>
            </a:r>
            <a:endParaRPr lang="en-US" sz="3600" dirty="0">
              <a:solidFill>
                <a:srgbClr val="FF3300"/>
              </a:solidFill>
              <a:cs typeface="PT Bold Heading" panose="02010400000000000000" pitchFamily="2" charset="-78"/>
            </a:endParaRPr>
          </a:p>
        </p:txBody>
      </p:sp>
      <p:sp>
        <p:nvSpPr>
          <p:cNvPr id="3" name="Content Placeholder 2"/>
          <p:cNvSpPr>
            <a:spLocks noGrp="1"/>
          </p:cNvSpPr>
          <p:nvPr>
            <p:ph idx="1"/>
          </p:nvPr>
        </p:nvSpPr>
        <p:spPr/>
        <p:txBody>
          <a:bodyPr/>
          <a:lstStyle/>
          <a:p>
            <a:pPr marL="0" indent="0" rtl="1"/>
            <a:r>
              <a:rPr lang="ar-SA" dirty="0" smtClean="0">
                <a:solidFill>
                  <a:schemeClr val="tx1"/>
                </a:solidFill>
              </a:rPr>
              <a:t>توجد اعتبارات عدة </a:t>
            </a:r>
            <a:r>
              <a:rPr lang="ar-SA" dirty="0">
                <a:solidFill>
                  <a:schemeClr val="tx1"/>
                </a:solidFill>
              </a:rPr>
              <a:t>تحكم استخدام </a:t>
            </a:r>
            <a:r>
              <a:rPr lang="ar-SA" dirty="0" smtClean="0">
                <a:solidFill>
                  <a:schemeClr val="tx1"/>
                </a:solidFill>
              </a:rPr>
              <a:t>التمويل قصير الأجل، منها:</a:t>
            </a:r>
          </a:p>
          <a:p>
            <a:pPr marL="457200" indent="-457200" rtl="1">
              <a:buFont typeface="Wingdings" panose="05000000000000000000" pitchFamily="2" charset="2"/>
              <a:buChar char="Ø"/>
            </a:pPr>
            <a:r>
              <a:rPr lang="ar-SA" dirty="0" smtClean="0">
                <a:solidFill>
                  <a:schemeClr val="tx1"/>
                </a:solidFill>
              </a:rPr>
              <a:t>درجة </a:t>
            </a:r>
            <a:r>
              <a:rPr lang="ar-SA" dirty="0">
                <a:solidFill>
                  <a:schemeClr val="tx1"/>
                </a:solidFill>
              </a:rPr>
              <a:t>اعتماد </a:t>
            </a:r>
            <a:r>
              <a:rPr lang="ar-SA" dirty="0" smtClean="0">
                <a:solidFill>
                  <a:schemeClr val="tx1"/>
                </a:solidFill>
              </a:rPr>
              <a:t>المنشأة </a:t>
            </a:r>
            <a:r>
              <a:rPr lang="ar-SA" dirty="0">
                <a:solidFill>
                  <a:schemeClr val="tx1"/>
                </a:solidFill>
              </a:rPr>
              <a:t>على </a:t>
            </a:r>
            <a:r>
              <a:rPr lang="ar-SA" dirty="0" smtClean="0">
                <a:solidFill>
                  <a:schemeClr val="tx1"/>
                </a:solidFill>
              </a:rPr>
              <a:t>التمويل قصير الأجل.</a:t>
            </a:r>
            <a:endParaRPr lang="ar-SA" dirty="0">
              <a:solidFill>
                <a:schemeClr val="tx1"/>
              </a:solidFill>
            </a:endParaRPr>
          </a:p>
          <a:p>
            <a:pPr marL="457200" indent="-457200" rtl="1">
              <a:buFont typeface="Wingdings" panose="05000000000000000000" pitchFamily="2" charset="2"/>
              <a:buChar char="Ø"/>
            </a:pPr>
            <a:r>
              <a:rPr lang="ar-SA" dirty="0" smtClean="0">
                <a:solidFill>
                  <a:schemeClr val="tx1"/>
                </a:solidFill>
              </a:rPr>
              <a:t>طبيعة هيكل أصول المنشأة.</a:t>
            </a:r>
            <a:endParaRPr lang="ar-SA" dirty="0">
              <a:solidFill>
                <a:schemeClr val="tx1"/>
              </a:solidFill>
            </a:endParaRPr>
          </a:p>
          <a:p>
            <a:pPr marL="457200" indent="-457200" rtl="1">
              <a:buFont typeface="Wingdings" panose="05000000000000000000" pitchFamily="2" charset="2"/>
              <a:buChar char="Ø"/>
            </a:pPr>
            <a:r>
              <a:rPr lang="ar-SA" dirty="0" smtClean="0">
                <a:solidFill>
                  <a:schemeClr val="tx1"/>
                </a:solidFill>
              </a:rPr>
              <a:t>درجة </a:t>
            </a:r>
            <a:r>
              <a:rPr lang="ar-SA" dirty="0">
                <a:solidFill>
                  <a:schemeClr val="tx1"/>
                </a:solidFill>
              </a:rPr>
              <a:t>المخاطر التي تكون إدارة </a:t>
            </a:r>
            <a:r>
              <a:rPr lang="ar-SA" dirty="0" smtClean="0">
                <a:solidFill>
                  <a:schemeClr val="tx1"/>
                </a:solidFill>
              </a:rPr>
              <a:t>المنشأة على </a:t>
            </a:r>
            <a:r>
              <a:rPr lang="ar-SA" dirty="0">
                <a:solidFill>
                  <a:schemeClr val="tx1"/>
                </a:solidFill>
              </a:rPr>
              <a:t>استعداد </a:t>
            </a:r>
            <a:r>
              <a:rPr lang="ar-SA" dirty="0" smtClean="0">
                <a:solidFill>
                  <a:schemeClr val="tx1"/>
                </a:solidFill>
              </a:rPr>
              <a:t>لتقبلها.</a:t>
            </a:r>
            <a:endParaRPr lang="ar-SA" dirty="0">
              <a:solidFill>
                <a:schemeClr val="tx1"/>
              </a:solidFill>
            </a:endParaRPr>
          </a:p>
          <a:p>
            <a:pPr marL="457200" indent="-457200" rtl="1">
              <a:buFont typeface="Wingdings" panose="05000000000000000000" pitchFamily="2" charset="2"/>
              <a:buChar char="Ø"/>
            </a:pPr>
            <a:r>
              <a:rPr lang="ar-SA" dirty="0" smtClean="0">
                <a:solidFill>
                  <a:schemeClr val="tx1"/>
                </a:solidFill>
              </a:rPr>
              <a:t>تكلفة </a:t>
            </a:r>
            <a:r>
              <a:rPr lang="ar-SA" dirty="0">
                <a:solidFill>
                  <a:schemeClr val="tx1"/>
                </a:solidFill>
              </a:rPr>
              <a:t>مصادر </a:t>
            </a:r>
            <a:r>
              <a:rPr lang="ar-SA" dirty="0" smtClean="0">
                <a:solidFill>
                  <a:schemeClr val="tx1"/>
                </a:solidFill>
              </a:rPr>
              <a:t>التمويل </a:t>
            </a:r>
            <a:r>
              <a:rPr lang="ar-SA" dirty="0">
                <a:solidFill>
                  <a:schemeClr val="tx1"/>
                </a:solidFill>
              </a:rPr>
              <a:t>قصیرة </a:t>
            </a:r>
            <a:r>
              <a:rPr lang="ar-SA" dirty="0" smtClean="0">
                <a:solidFill>
                  <a:schemeClr val="tx1"/>
                </a:solidFill>
              </a:rPr>
              <a:t>الأجل.</a:t>
            </a:r>
            <a:endParaRPr lang="ar-SA" dirty="0">
              <a:solidFill>
                <a:schemeClr val="tx1"/>
              </a:solidFill>
            </a:endParaRPr>
          </a:p>
          <a:p>
            <a:pPr marL="457200" indent="-457200" rtl="1">
              <a:buFont typeface="Wingdings" panose="05000000000000000000" pitchFamily="2" charset="2"/>
              <a:buChar char="Ø"/>
            </a:pPr>
            <a:r>
              <a:rPr lang="ar-SA" dirty="0" smtClean="0">
                <a:solidFill>
                  <a:schemeClr val="tx1"/>
                </a:solidFill>
              </a:rPr>
              <a:t>مدى </a:t>
            </a:r>
            <a:r>
              <a:rPr lang="ar-SA" dirty="0">
                <a:solidFill>
                  <a:schemeClr val="tx1"/>
                </a:solidFill>
              </a:rPr>
              <a:t>توفر مصادر </a:t>
            </a:r>
            <a:r>
              <a:rPr lang="ar-SA" dirty="0" smtClean="0">
                <a:solidFill>
                  <a:schemeClr val="tx1"/>
                </a:solidFill>
              </a:rPr>
              <a:t>التمويل </a:t>
            </a:r>
            <a:r>
              <a:rPr lang="ar-SA" dirty="0">
                <a:solidFill>
                  <a:schemeClr val="tx1"/>
                </a:solidFill>
              </a:rPr>
              <a:t>قصیر الأجل في الوقت </a:t>
            </a:r>
            <a:r>
              <a:rPr lang="ar-SA" dirty="0" smtClean="0">
                <a:solidFill>
                  <a:schemeClr val="tx1"/>
                </a:solidFill>
              </a:rPr>
              <a:t>المناسب.</a:t>
            </a:r>
            <a:endParaRPr lang="en-US" dirty="0">
              <a:solidFill>
                <a:schemeClr val="tx1"/>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1519634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just" rtl="1"/>
            <a:r>
              <a:rPr lang="ar-SA" sz="3600" dirty="0" smtClean="0">
                <a:solidFill>
                  <a:srgbClr val="FF3300"/>
                </a:solidFill>
                <a:cs typeface="PT Bold Heading" panose="02010400000000000000" pitchFamily="2" charset="-78"/>
              </a:rPr>
              <a:t>مصادر </a:t>
            </a:r>
            <a:r>
              <a:rPr lang="ar-SA" sz="3600" dirty="0">
                <a:solidFill>
                  <a:srgbClr val="FF3300"/>
                </a:solidFill>
                <a:cs typeface="PT Bold Heading" panose="02010400000000000000" pitchFamily="2" charset="-78"/>
              </a:rPr>
              <a:t>التمويل قصير الأجل:</a:t>
            </a:r>
            <a:endParaRPr lang="en-US" sz="3600" dirty="0">
              <a:solidFill>
                <a:srgbClr val="FF3300"/>
              </a:solidFill>
              <a:cs typeface="PT Bold Heading" panose="02010400000000000000" pitchFamily="2" charset="-78"/>
            </a:endParaRPr>
          </a:p>
        </p:txBody>
      </p:sp>
      <p:sp>
        <p:nvSpPr>
          <p:cNvPr id="6" name="Content Placeholder 5"/>
          <p:cNvSpPr>
            <a:spLocks noGrp="1"/>
          </p:cNvSpPr>
          <p:nvPr>
            <p:ph sz="half" idx="13"/>
          </p:nvPr>
        </p:nvSpPr>
        <p:spPr>
          <a:xfrm>
            <a:off x="533400" y="1600201"/>
            <a:ext cx="8880962" cy="4525963"/>
          </a:xfrm>
        </p:spPr>
        <p:txBody>
          <a:bodyPr/>
          <a:lstStyle/>
          <a:p>
            <a:r>
              <a:rPr lang="ar-SA" sz="3600" dirty="0">
                <a:solidFill>
                  <a:schemeClr val="tx1"/>
                </a:solidFill>
              </a:rPr>
              <a:t>تتمثل </a:t>
            </a:r>
            <a:r>
              <a:rPr lang="ar-SA" sz="3600" dirty="0" smtClean="0">
                <a:solidFill>
                  <a:schemeClr val="tx1"/>
                </a:solidFill>
              </a:rPr>
              <a:t>أهم </a:t>
            </a:r>
            <a:r>
              <a:rPr lang="ar-SA" sz="3600" dirty="0">
                <a:solidFill>
                  <a:schemeClr val="tx1"/>
                </a:solidFill>
              </a:rPr>
              <a:t>مصادر </a:t>
            </a:r>
            <a:r>
              <a:rPr lang="ar-SA" sz="3600" dirty="0" smtClean="0">
                <a:solidFill>
                  <a:schemeClr val="tx1"/>
                </a:solidFill>
              </a:rPr>
              <a:t>التمويل </a:t>
            </a:r>
            <a:r>
              <a:rPr lang="ar-SA" sz="3600" dirty="0">
                <a:solidFill>
                  <a:schemeClr val="tx1"/>
                </a:solidFill>
              </a:rPr>
              <a:t>قصیر الأجل </a:t>
            </a:r>
            <a:r>
              <a:rPr lang="ar-SA" sz="3600" dirty="0" smtClean="0">
                <a:solidFill>
                  <a:schemeClr val="tx1"/>
                </a:solidFill>
              </a:rPr>
              <a:t>في:</a:t>
            </a:r>
            <a:endParaRPr lang="ar-SA" sz="3600" dirty="0">
              <a:solidFill>
                <a:schemeClr val="tx1"/>
              </a:solidFill>
            </a:endParaRPr>
          </a:p>
          <a:p>
            <a:pPr marL="342900" indent="-457200">
              <a:buFont typeface="Wingdings" panose="05000000000000000000" pitchFamily="2" charset="2"/>
              <a:buChar char="q"/>
            </a:pPr>
            <a:r>
              <a:rPr lang="ar-SA" sz="3600" dirty="0" smtClean="0">
                <a:solidFill>
                  <a:schemeClr val="tx1"/>
                </a:solidFill>
              </a:rPr>
              <a:t>الائتمان التجاري.</a:t>
            </a:r>
          </a:p>
          <a:p>
            <a:pPr marL="342900" indent="-457200">
              <a:buFont typeface="Wingdings" panose="05000000000000000000" pitchFamily="2" charset="2"/>
              <a:buChar char="q"/>
            </a:pPr>
            <a:r>
              <a:rPr lang="ar-SA" sz="3600" dirty="0" smtClean="0">
                <a:solidFill>
                  <a:schemeClr val="tx1"/>
                </a:solidFill>
              </a:rPr>
              <a:t>الائتمان المصرفي.</a:t>
            </a:r>
          </a:p>
          <a:p>
            <a:pPr marL="342900" indent="-457200">
              <a:buFont typeface="Wingdings" panose="05000000000000000000" pitchFamily="2" charset="2"/>
              <a:buChar char="q"/>
            </a:pPr>
            <a:r>
              <a:rPr lang="ar-SA" sz="3600" dirty="0" smtClean="0">
                <a:solidFill>
                  <a:schemeClr val="tx1"/>
                </a:solidFill>
              </a:rPr>
              <a:t>الأوراق التجارية.</a:t>
            </a:r>
          </a:p>
          <a:p>
            <a:pPr marL="342900" indent="-457200">
              <a:buFont typeface="Wingdings" panose="05000000000000000000" pitchFamily="2" charset="2"/>
              <a:buChar char="q"/>
            </a:pPr>
            <a:r>
              <a:rPr lang="ar-SA" sz="3600" dirty="0" smtClean="0">
                <a:solidFill>
                  <a:schemeClr val="tx1"/>
                </a:solidFill>
              </a:rPr>
              <a:t>المتأخرات والقروض الخاصة.</a:t>
            </a:r>
          </a:p>
          <a:p>
            <a:pPr marL="342900" indent="-457200">
              <a:buFont typeface="Wingdings" panose="05000000000000000000" pitchFamily="2" charset="2"/>
              <a:buChar char="q"/>
            </a:pPr>
            <a:r>
              <a:rPr lang="ar-SA" sz="3600" dirty="0">
                <a:solidFill>
                  <a:schemeClr val="tx1"/>
                </a:solidFill>
              </a:rPr>
              <a:t>أدوات سوق </a:t>
            </a:r>
            <a:r>
              <a:rPr lang="ar-SA" sz="3600" dirty="0" smtClean="0">
                <a:solidFill>
                  <a:schemeClr val="tx1"/>
                </a:solidFill>
              </a:rPr>
              <a:t>النقد.</a:t>
            </a:r>
          </a:p>
          <a:p>
            <a:pPr marL="0" indent="0"/>
            <a:endParaRPr lang="ar-SA" sz="3600" dirty="0" smtClean="0">
              <a:solidFill>
                <a:schemeClr val="tx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37502183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rtl="1"/>
            <a:r>
              <a:rPr lang="ar-SA" dirty="0" smtClean="0">
                <a:solidFill>
                  <a:srgbClr val="3333FF"/>
                </a:solidFill>
                <a:cs typeface="PT Bold Heading" panose="02010400000000000000" pitchFamily="2" charset="-78"/>
              </a:rPr>
              <a:t>أولا: الائتمان التجاري</a:t>
            </a:r>
            <a:endParaRPr lang="ar-SA" dirty="0">
              <a:solidFill>
                <a:srgbClr val="3333FF"/>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18739267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rtl="1"/>
            <a:r>
              <a:rPr lang="ar-SA" sz="3600" dirty="0" smtClean="0">
                <a:solidFill>
                  <a:schemeClr val="tx1"/>
                </a:solidFill>
                <a:cs typeface="PT Bold Heading" panose="02010400000000000000" pitchFamily="2" charset="-78"/>
              </a:rPr>
              <a:t>تعريف الائتمان التجاري: </a:t>
            </a:r>
            <a:endParaRPr lang="en-US" sz="3600" dirty="0">
              <a:solidFill>
                <a:schemeClr val="tx1"/>
              </a:solidFill>
              <a:cs typeface="PT Bold Heading" panose="02010400000000000000" pitchFamily="2" charset="-78"/>
            </a:endParaRPr>
          </a:p>
        </p:txBody>
      </p:sp>
      <p:sp>
        <p:nvSpPr>
          <p:cNvPr id="3" name="Content Placeholder 2"/>
          <p:cNvSpPr>
            <a:spLocks noGrp="1"/>
          </p:cNvSpPr>
          <p:nvPr>
            <p:ph idx="1"/>
          </p:nvPr>
        </p:nvSpPr>
        <p:spPr/>
        <p:txBody>
          <a:bodyPr/>
          <a:lstStyle/>
          <a:p>
            <a:pPr marL="0" indent="0" algn="just" rtl="1"/>
            <a:r>
              <a:rPr lang="ar-SA" sz="3600" dirty="0" smtClean="0">
                <a:solidFill>
                  <a:schemeClr val="tx1"/>
                </a:solidFill>
              </a:rPr>
              <a:t>الائتمان التجاري هو التمويل قصیر </a:t>
            </a:r>
            <a:r>
              <a:rPr lang="ar-SA" sz="3600" dirty="0">
                <a:solidFill>
                  <a:schemeClr val="tx1"/>
                </a:solidFill>
              </a:rPr>
              <a:t>الأجل الذي تحصل </a:t>
            </a:r>
            <a:r>
              <a:rPr lang="ar-SA" sz="3600" dirty="0" smtClean="0">
                <a:solidFill>
                  <a:schemeClr val="tx1"/>
                </a:solidFill>
              </a:rPr>
              <a:t>عليه المنشأة من الموردين والمتمثل </a:t>
            </a:r>
            <a:r>
              <a:rPr lang="ar-SA" sz="3600" dirty="0">
                <a:solidFill>
                  <a:schemeClr val="tx1"/>
                </a:solidFill>
              </a:rPr>
              <a:t>في </a:t>
            </a:r>
            <a:r>
              <a:rPr lang="ar-SA" sz="3600" dirty="0" smtClean="0">
                <a:solidFill>
                  <a:schemeClr val="tx1"/>
                </a:solidFill>
              </a:rPr>
              <a:t>قيمة المشتريات الآجلة </a:t>
            </a:r>
            <a:r>
              <a:rPr lang="ar-SA" sz="3600" dirty="0">
                <a:solidFill>
                  <a:schemeClr val="tx1"/>
                </a:solidFill>
              </a:rPr>
              <a:t>للمواد والسلع </a:t>
            </a:r>
            <a:r>
              <a:rPr lang="ar-SA" sz="3600" dirty="0" smtClean="0">
                <a:solidFill>
                  <a:schemeClr val="tx1"/>
                </a:solidFill>
              </a:rPr>
              <a:t>والخدمات التي تحصل عليها المنشأة.</a:t>
            </a:r>
          </a:p>
          <a:p>
            <a:pPr marL="0" indent="0" rtl="1"/>
            <a:endParaRPr lang="ar-SA" sz="3600" dirty="0" smtClean="0">
              <a:solidFill>
                <a:schemeClr val="tx1"/>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37595127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محددات الائتمان التجاري</a:t>
            </a:r>
            <a:endParaRPr lang="ar-SA" sz="3600" dirty="0">
              <a:solidFill>
                <a:schemeClr val="tx1"/>
              </a:solidFill>
              <a:cs typeface="PT Bold Heading" panose="02010400000000000000" pitchFamily="2" charset="-78"/>
            </a:endParaRPr>
          </a:p>
        </p:txBody>
      </p:sp>
      <p:sp>
        <p:nvSpPr>
          <p:cNvPr id="3" name="عنصر نائب للمحتوى 2"/>
          <p:cNvSpPr>
            <a:spLocks noGrp="1"/>
          </p:cNvSpPr>
          <p:nvPr>
            <p:ph idx="1"/>
          </p:nvPr>
        </p:nvSpPr>
        <p:spPr>
          <a:xfrm>
            <a:off x="495300" y="1417638"/>
            <a:ext cx="8915400" cy="4708525"/>
          </a:xfrm>
        </p:spPr>
        <p:txBody>
          <a:bodyPr/>
          <a:lstStyle/>
          <a:p>
            <a:pPr marL="0" indent="0" rtl="1"/>
            <a:r>
              <a:rPr lang="ar-SA" dirty="0" smtClean="0">
                <a:solidFill>
                  <a:schemeClr val="tx1"/>
                </a:solidFill>
              </a:rPr>
              <a:t>تعتمد </a:t>
            </a:r>
            <a:r>
              <a:rPr lang="ar-SA" dirty="0">
                <a:solidFill>
                  <a:schemeClr val="tx1"/>
                </a:solidFill>
              </a:rPr>
              <a:t>قدرة المنشأة في </a:t>
            </a:r>
            <a:r>
              <a:rPr lang="ar-SA" dirty="0" smtClean="0">
                <a:solidFill>
                  <a:schemeClr val="tx1"/>
                </a:solidFill>
              </a:rPr>
              <a:t>الاستفادة الائتمان التجاري على عدة عوامل، أهمها:</a:t>
            </a:r>
            <a:endParaRPr lang="ar-SA" dirty="0">
              <a:solidFill>
                <a:schemeClr val="tx1"/>
              </a:solidFill>
            </a:endParaRPr>
          </a:p>
          <a:p>
            <a:pPr rtl="1">
              <a:buFont typeface="Wingdings" panose="05000000000000000000" pitchFamily="2" charset="2"/>
              <a:buChar char="ü"/>
            </a:pPr>
            <a:r>
              <a:rPr lang="ar-SA" dirty="0" smtClean="0">
                <a:solidFill>
                  <a:schemeClr val="tx1"/>
                </a:solidFill>
              </a:rPr>
              <a:t>سمعة المنشأة.</a:t>
            </a:r>
          </a:p>
          <a:p>
            <a:pPr rtl="1">
              <a:buFont typeface="Wingdings" panose="05000000000000000000" pitchFamily="2" charset="2"/>
              <a:buChar char="ü"/>
            </a:pPr>
            <a:r>
              <a:rPr lang="ar-SA" dirty="0" smtClean="0">
                <a:solidFill>
                  <a:schemeClr val="tx1"/>
                </a:solidFill>
              </a:rPr>
              <a:t>حجم المنشأة.</a:t>
            </a:r>
            <a:endParaRPr lang="ar-SA" dirty="0">
              <a:solidFill>
                <a:schemeClr val="tx1"/>
              </a:solidFill>
            </a:endParaRPr>
          </a:p>
          <a:p>
            <a:pPr rtl="1">
              <a:buFont typeface="Wingdings" panose="05000000000000000000" pitchFamily="2" charset="2"/>
              <a:buChar char="ü"/>
            </a:pPr>
            <a:r>
              <a:rPr lang="ar-SA" dirty="0">
                <a:solidFill>
                  <a:schemeClr val="tx1"/>
                </a:solidFill>
              </a:rPr>
              <a:t> </a:t>
            </a:r>
            <a:r>
              <a:rPr lang="ar-SA" dirty="0" err="1">
                <a:solidFill>
                  <a:schemeClr val="tx1"/>
                </a:solidFill>
              </a:rPr>
              <a:t>أھلیة</a:t>
            </a:r>
            <a:r>
              <a:rPr lang="ar-SA" dirty="0">
                <a:solidFill>
                  <a:schemeClr val="tx1"/>
                </a:solidFill>
              </a:rPr>
              <a:t> المنشأة الائتمانية </a:t>
            </a:r>
            <a:r>
              <a:rPr lang="ar-SA" dirty="0" smtClean="0">
                <a:solidFill>
                  <a:schemeClr val="tx1"/>
                </a:solidFill>
              </a:rPr>
              <a:t>(الملاءة المالية).</a:t>
            </a:r>
            <a:endParaRPr lang="ar-SA" dirty="0">
              <a:solidFill>
                <a:schemeClr val="tx1"/>
              </a:solidFill>
            </a:endParaRPr>
          </a:p>
          <a:p>
            <a:pPr rtl="1">
              <a:buFont typeface="Wingdings" panose="05000000000000000000" pitchFamily="2" charset="2"/>
              <a:buChar char="ü"/>
            </a:pPr>
            <a:r>
              <a:rPr lang="ar-SA" dirty="0">
                <a:solidFill>
                  <a:schemeClr val="tx1"/>
                </a:solidFill>
              </a:rPr>
              <a:t>رغبة إدارة المنشأة في استخدام </a:t>
            </a:r>
            <a:r>
              <a:rPr lang="ar-SA" dirty="0" err="1">
                <a:solidFill>
                  <a:schemeClr val="tx1"/>
                </a:solidFill>
              </a:rPr>
              <a:t>ھذا</a:t>
            </a:r>
            <a:r>
              <a:rPr lang="ar-SA" dirty="0">
                <a:solidFill>
                  <a:schemeClr val="tx1"/>
                </a:solidFill>
              </a:rPr>
              <a:t> النوع من </a:t>
            </a:r>
            <a:r>
              <a:rPr lang="ar-SA" dirty="0" err="1" smtClean="0">
                <a:solidFill>
                  <a:schemeClr val="tx1"/>
                </a:solidFill>
              </a:rPr>
              <a:t>التمویل</a:t>
            </a:r>
            <a:r>
              <a:rPr lang="ar-SA" dirty="0" smtClean="0">
                <a:solidFill>
                  <a:schemeClr val="tx1"/>
                </a:solidFill>
              </a:rPr>
              <a:t>.</a:t>
            </a:r>
            <a:endParaRPr lang="ar-SA" dirty="0">
              <a:solidFill>
                <a:schemeClr val="tx1"/>
              </a:solidFill>
            </a:endParaRPr>
          </a:p>
          <a:p>
            <a:pPr algn="just" rtl="1">
              <a:buFont typeface="Wingdings" panose="05000000000000000000" pitchFamily="2" charset="2"/>
              <a:buChar char="ü"/>
            </a:pPr>
            <a:r>
              <a:rPr lang="ar-SA" dirty="0" err="1">
                <a:solidFill>
                  <a:schemeClr val="tx1"/>
                </a:solidFill>
              </a:rPr>
              <a:t>سیاسة</a:t>
            </a:r>
            <a:r>
              <a:rPr lang="ar-SA" dirty="0">
                <a:solidFill>
                  <a:schemeClr val="tx1"/>
                </a:solidFill>
              </a:rPr>
              <a:t> وشروط الائتمان التجاري التي </a:t>
            </a:r>
            <a:r>
              <a:rPr lang="ar-SA" dirty="0" err="1">
                <a:solidFill>
                  <a:schemeClr val="tx1"/>
                </a:solidFill>
              </a:rPr>
              <a:t>یعرضھا</a:t>
            </a:r>
            <a:r>
              <a:rPr lang="ar-SA" dirty="0">
                <a:solidFill>
                  <a:schemeClr val="tx1"/>
                </a:solidFill>
              </a:rPr>
              <a:t> الموردون </a:t>
            </a:r>
            <a:r>
              <a:rPr lang="ar-SA" dirty="0" smtClean="0">
                <a:solidFill>
                  <a:schemeClr val="tx1"/>
                </a:solidFill>
              </a:rPr>
              <a:t>(مثل نسبة </a:t>
            </a:r>
            <a:r>
              <a:rPr lang="ar-SA" dirty="0">
                <a:solidFill>
                  <a:schemeClr val="tx1"/>
                </a:solidFill>
              </a:rPr>
              <a:t>الخصم النقدي الممنوح ومدة الائتمان </a:t>
            </a:r>
            <a:r>
              <a:rPr lang="ar-SA" dirty="0" smtClean="0">
                <a:solidFill>
                  <a:schemeClr val="tx1"/>
                </a:solidFill>
              </a:rPr>
              <a:t>التجاري).</a:t>
            </a:r>
            <a:endParaRPr lang="en-US" dirty="0">
              <a:solidFill>
                <a:schemeClr val="tx1"/>
              </a:solidFill>
            </a:endParaRPr>
          </a:p>
          <a:p>
            <a:endParaRPr lang="ar-SA"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22061588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1"/>
            <a:r>
              <a:rPr lang="ar-SA" sz="3600" dirty="0">
                <a:cs typeface="PT Bold Heading" panose="02010400000000000000" pitchFamily="2" charset="-78"/>
              </a:rPr>
              <a:t>حالات </a:t>
            </a:r>
            <a:r>
              <a:rPr lang="ar-SA" sz="3600" dirty="0" smtClean="0">
                <a:cs typeface="PT Bold Heading" panose="02010400000000000000" pitchFamily="2" charset="-78"/>
              </a:rPr>
              <a:t>الائتمان التجاري:</a:t>
            </a:r>
            <a:endParaRPr lang="en-US" sz="3600" dirty="0">
              <a:cs typeface="PT Bold Heading" panose="02010400000000000000" pitchFamily="2" charset="-78"/>
            </a:endParaRPr>
          </a:p>
        </p:txBody>
      </p:sp>
      <p:sp>
        <p:nvSpPr>
          <p:cNvPr id="6" name="Content Placeholder 5"/>
          <p:cNvSpPr>
            <a:spLocks noGrp="1"/>
          </p:cNvSpPr>
          <p:nvPr>
            <p:ph sz="half" idx="13"/>
          </p:nvPr>
        </p:nvSpPr>
        <p:spPr>
          <a:xfrm>
            <a:off x="533400" y="1600201"/>
            <a:ext cx="8880962" cy="4525963"/>
          </a:xfrm>
        </p:spPr>
        <p:txBody>
          <a:bodyPr/>
          <a:lstStyle/>
          <a:p>
            <a:r>
              <a:rPr lang="ar-SA" sz="3200" dirty="0" smtClean="0">
                <a:solidFill>
                  <a:schemeClr val="tx1"/>
                </a:solidFill>
              </a:rPr>
              <a:t>إن سياسة البيع الآجل (الائتمان التجاري) يحكمها عاملان:</a:t>
            </a:r>
          </a:p>
          <a:p>
            <a:pPr marL="400050" indent="-514350">
              <a:buFont typeface="+mj-lt"/>
              <a:buAutoNum type="arabicPeriod"/>
            </a:pPr>
            <a:r>
              <a:rPr lang="ar-SA" sz="3200" dirty="0" smtClean="0">
                <a:solidFill>
                  <a:schemeClr val="tx1"/>
                </a:solidFill>
              </a:rPr>
              <a:t>الخصم النقدي</a:t>
            </a:r>
          </a:p>
          <a:p>
            <a:pPr marL="400050" indent="-514350">
              <a:buFont typeface="+mj-lt"/>
              <a:buAutoNum type="arabicPeriod"/>
            </a:pPr>
            <a:r>
              <a:rPr lang="ar-SA" sz="3200" dirty="0" smtClean="0">
                <a:solidFill>
                  <a:schemeClr val="tx1"/>
                </a:solidFill>
              </a:rPr>
              <a:t>فترة الائتمان</a:t>
            </a:r>
          </a:p>
          <a:p>
            <a:r>
              <a:rPr lang="ar-SA" sz="3200" dirty="0" smtClean="0">
                <a:solidFill>
                  <a:schemeClr val="tx1"/>
                </a:solidFill>
              </a:rPr>
              <a:t>وهذا يجعل تكلفة الائتمان التجاري تعرف حالتين:</a:t>
            </a:r>
          </a:p>
          <a:p>
            <a:pPr marL="400050" indent="-514350">
              <a:buFont typeface="+mj-lt"/>
              <a:buAutoNum type="arabicPeriod"/>
            </a:pPr>
            <a:r>
              <a:rPr lang="ar-SA" sz="3200" dirty="0" smtClean="0">
                <a:solidFill>
                  <a:schemeClr val="tx1"/>
                </a:solidFill>
              </a:rPr>
              <a:t>ائتمان تجاري مجاني (بدون تكلفة)</a:t>
            </a:r>
          </a:p>
          <a:p>
            <a:pPr marL="400050" indent="-514350">
              <a:buFont typeface="+mj-lt"/>
              <a:buAutoNum type="arabicPeriod"/>
            </a:pPr>
            <a:r>
              <a:rPr lang="ar-SA" sz="3200" dirty="0" smtClean="0">
                <a:solidFill>
                  <a:schemeClr val="tx1"/>
                </a:solidFill>
              </a:rPr>
              <a:t>مرتفع التكلفة.</a:t>
            </a:r>
          </a:p>
          <a:p>
            <a:pPr marL="0" indent="0" algn="ctr"/>
            <a:r>
              <a:rPr lang="ar-SA" sz="3200" dirty="0" smtClean="0">
                <a:solidFill>
                  <a:schemeClr val="tx1"/>
                </a:solidFill>
              </a:rPr>
              <a:t>سنشرح –فيما يلي- هاتين الحالتين:</a:t>
            </a:r>
            <a:endParaRPr lang="en-US" sz="3200" dirty="0">
              <a:solidFill>
                <a:schemeClr val="tx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35547665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1"/>
            <a:r>
              <a:rPr lang="ar-SA" sz="3600" dirty="0" smtClean="0">
                <a:solidFill>
                  <a:srgbClr val="008000"/>
                </a:solidFill>
                <a:cs typeface="PT Bold Heading" panose="02010400000000000000" pitchFamily="2" charset="-78"/>
              </a:rPr>
              <a:t>الحالة (1): شروط المورد لا تتضمن خصما نقديا</a:t>
            </a:r>
            <a:endParaRPr lang="en-US" sz="3600" dirty="0">
              <a:cs typeface="PT Bold Heading" panose="02010400000000000000" pitchFamily="2" charset="-78"/>
            </a:endParaRPr>
          </a:p>
        </p:txBody>
      </p:sp>
      <p:sp>
        <p:nvSpPr>
          <p:cNvPr id="6" name="Content Placeholder 5"/>
          <p:cNvSpPr>
            <a:spLocks noGrp="1"/>
          </p:cNvSpPr>
          <p:nvPr>
            <p:ph sz="half" idx="13"/>
          </p:nvPr>
        </p:nvSpPr>
        <p:spPr>
          <a:xfrm>
            <a:off x="533400" y="1600201"/>
            <a:ext cx="8880962" cy="4525963"/>
          </a:xfrm>
        </p:spPr>
        <p:txBody>
          <a:bodyPr/>
          <a:lstStyle/>
          <a:p>
            <a:pPr marL="0" indent="0" algn="just"/>
            <a:r>
              <a:rPr lang="ar-SA" sz="3600" dirty="0" smtClean="0">
                <a:solidFill>
                  <a:schemeClr val="tx1"/>
                </a:solidFill>
              </a:rPr>
              <a:t>في </a:t>
            </a:r>
            <a:r>
              <a:rPr lang="ar-SA" sz="3600" dirty="0" err="1">
                <a:solidFill>
                  <a:schemeClr val="tx1"/>
                </a:solidFill>
              </a:rPr>
              <a:t>ھذه</a:t>
            </a:r>
            <a:r>
              <a:rPr lang="ar-SA" sz="3600" dirty="0">
                <a:solidFill>
                  <a:schemeClr val="tx1"/>
                </a:solidFill>
              </a:rPr>
              <a:t> </a:t>
            </a:r>
            <a:r>
              <a:rPr lang="ar-SA" sz="3600" dirty="0" smtClean="0">
                <a:solidFill>
                  <a:schemeClr val="tx1"/>
                </a:solidFill>
              </a:rPr>
              <a:t>الحالة </a:t>
            </a:r>
            <a:r>
              <a:rPr lang="ar-SA" sz="3600" dirty="0">
                <a:solidFill>
                  <a:schemeClr val="tx1"/>
                </a:solidFill>
              </a:rPr>
              <a:t>فإن </a:t>
            </a:r>
            <a:r>
              <a:rPr lang="ar-SA" sz="3600" dirty="0" smtClean="0">
                <a:solidFill>
                  <a:schemeClr val="tx1"/>
                </a:solidFill>
              </a:rPr>
              <a:t>الائتمان </a:t>
            </a:r>
            <a:r>
              <a:rPr lang="ar-SA" sz="3600" dirty="0">
                <a:solidFill>
                  <a:schemeClr val="tx1"/>
                </a:solidFill>
              </a:rPr>
              <a:t>التجاري بالنسبة </a:t>
            </a:r>
            <a:r>
              <a:rPr lang="ar-SA" sz="3600" dirty="0" smtClean="0">
                <a:solidFill>
                  <a:schemeClr val="tx1"/>
                </a:solidFill>
              </a:rPr>
              <a:t>للمنشأة </a:t>
            </a:r>
            <a:r>
              <a:rPr lang="ar-SA" sz="3600" dirty="0" err="1">
                <a:solidFill>
                  <a:schemeClr val="tx1"/>
                </a:solidFill>
              </a:rPr>
              <a:t>یعتبر</a:t>
            </a:r>
            <a:r>
              <a:rPr lang="ar-SA" sz="3600" dirty="0">
                <a:solidFill>
                  <a:schemeClr val="tx1"/>
                </a:solidFill>
              </a:rPr>
              <a:t> في حكم </a:t>
            </a:r>
            <a:r>
              <a:rPr lang="ar-SA" sz="3600" dirty="0" err="1">
                <a:solidFill>
                  <a:schemeClr val="tx1"/>
                </a:solidFill>
              </a:rPr>
              <a:t>التمویل</a:t>
            </a:r>
            <a:r>
              <a:rPr lang="ar-SA" sz="3600" dirty="0">
                <a:solidFill>
                  <a:schemeClr val="tx1"/>
                </a:solidFill>
              </a:rPr>
              <a:t> </a:t>
            </a:r>
            <a:r>
              <a:rPr lang="ar-SA" sz="3600" dirty="0" smtClean="0">
                <a:solidFill>
                  <a:schemeClr val="tx1"/>
                </a:solidFill>
              </a:rPr>
              <a:t>المجاني. </a:t>
            </a:r>
            <a:r>
              <a:rPr lang="ar-SA" sz="3600" dirty="0">
                <a:solidFill>
                  <a:schemeClr val="tx1"/>
                </a:solidFill>
              </a:rPr>
              <a:t>لكن إذا لم تحسن </a:t>
            </a:r>
            <a:r>
              <a:rPr lang="ar-SA" sz="3600" dirty="0" smtClean="0">
                <a:solidFill>
                  <a:schemeClr val="tx1"/>
                </a:solidFill>
              </a:rPr>
              <a:t>المنشأة </a:t>
            </a:r>
            <a:r>
              <a:rPr lang="ar-SA" sz="3600" dirty="0">
                <a:solidFill>
                  <a:schemeClr val="tx1"/>
                </a:solidFill>
              </a:rPr>
              <a:t>استخدام </a:t>
            </a:r>
            <a:r>
              <a:rPr lang="ar-SA" sz="3600" dirty="0" err="1">
                <a:solidFill>
                  <a:schemeClr val="tx1"/>
                </a:solidFill>
              </a:rPr>
              <a:t>ھذا</a:t>
            </a:r>
            <a:r>
              <a:rPr lang="ar-SA" sz="3600" dirty="0">
                <a:solidFill>
                  <a:schemeClr val="tx1"/>
                </a:solidFill>
              </a:rPr>
              <a:t> النوع من </a:t>
            </a:r>
            <a:r>
              <a:rPr lang="ar-SA" sz="3600" dirty="0" err="1" smtClean="0">
                <a:solidFill>
                  <a:schemeClr val="tx1"/>
                </a:solidFill>
              </a:rPr>
              <a:t>التمویل</a:t>
            </a:r>
            <a:r>
              <a:rPr lang="ar-SA" sz="3600" dirty="0" smtClean="0">
                <a:solidFill>
                  <a:schemeClr val="tx1"/>
                </a:solidFill>
              </a:rPr>
              <a:t> وفشلت </a:t>
            </a:r>
            <a:r>
              <a:rPr lang="ar-SA" sz="3600" dirty="0">
                <a:solidFill>
                  <a:schemeClr val="tx1"/>
                </a:solidFill>
              </a:rPr>
              <a:t>في </a:t>
            </a:r>
            <a:r>
              <a:rPr lang="ar-SA" sz="3600" dirty="0" smtClean="0">
                <a:solidFill>
                  <a:schemeClr val="tx1"/>
                </a:solidFill>
              </a:rPr>
              <a:t>الوفاء </a:t>
            </a:r>
            <a:r>
              <a:rPr lang="ar-SA" sz="3600" dirty="0" err="1" smtClean="0">
                <a:solidFill>
                  <a:schemeClr val="tx1"/>
                </a:solidFill>
              </a:rPr>
              <a:t>بالتزاماتھا</a:t>
            </a:r>
            <a:r>
              <a:rPr lang="ar-SA" sz="3600" dirty="0" smtClean="0">
                <a:solidFill>
                  <a:schemeClr val="tx1"/>
                </a:solidFill>
              </a:rPr>
              <a:t> </a:t>
            </a:r>
            <a:r>
              <a:rPr lang="ar-SA" sz="3600" dirty="0">
                <a:solidFill>
                  <a:schemeClr val="tx1"/>
                </a:solidFill>
              </a:rPr>
              <a:t>في </a:t>
            </a:r>
            <a:r>
              <a:rPr lang="ar-SA" sz="3600" dirty="0" err="1">
                <a:solidFill>
                  <a:schemeClr val="tx1"/>
                </a:solidFill>
              </a:rPr>
              <a:t>مواعید</a:t>
            </a:r>
            <a:r>
              <a:rPr lang="ar-SA" sz="3600" dirty="0">
                <a:solidFill>
                  <a:schemeClr val="tx1"/>
                </a:solidFill>
              </a:rPr>
              <a:t> </a:t>
            </a:r>
            <a:r>
              <a:rPr lang="ar-SA" sz="3600" dirty="0" err="1">
                <a:solidFill>
                  <a:schemeClr val="tx1"/>
                </a:solidFill>
              </a:rPr>
              <a:t>الإستحقاق</a:t>
            </a:r>
            <a:r>
              <a:rPr lang="ar-SA" sz="3600" dirty="0">
                <a:solidFill>
                  <a:schemeClr val="tx1"/>
                </a:solidFill>
              </a:rPr>
              <a:t> فإن </a:t>
            </a:r>
            <a:r>
              <a:rPr lang="ar-SA" sz="3600" dirty="0" smtClean="0">
                <a:solidFill>
                  <a:schemeClr val="tx1"/>
                </a:solidFill>
              </a:rPr>
              <a:t>الائتمان </a:t>
            </a:r>
            <a:r>
              <a:rPr lang="ar-SA" sz="3600" dirty="0">
                <a:solidFill>
                  <a:schemeClr val="tx1"/>
                </a:solidFill>
              </a:rPr>
              <a:t>التجاري قد </a:t>
            </a:r>
            <a:r>
              <a:rPr lang="ar-SA" sz="3600" dirty="0" err="1">
                <a:solidFill>
                  <a:schemeClr val="tx1"/>
                </a:solidFill>
              </a:rPr>
              <a:t>یصبح</a:t>
            </a:r>
            <a:r>
              <a:rPr lang="ar-SA" sz="3600" dirty="0">
                <a:solidFill>
                  <a:schemeClr val="tx1"/>
                </a:solidFill>
              </a:rPr>
              <a:t> مرتفع </a:t>
            </a:r>
            <a:r>
              <a:rPr lang="ar-SA" sz="3600" dirty="0" smtClean="0">
                <a:solidFill>
                  <a:schemeClr val="tx1"/>
                </a:solidFill>
              </a:rPr>
              <a:t>التكلفة</a:t>
            </a:r>
            <a:r>
              <a:rPr lang="ar-SA" sz="3600" dirty="0">
                <a:solidFill>
                  <a:schemeClr val="tx1"/>
                </a:solidFill>
              </a:rPr>
              <a:t> </a:t>
            </a:r>
            <a:r>
              <a:rPr lang="ar-SA" sz="3600" dirty="0" err="1" smtClean="0">
                <a:solidFill>
                  <a:schemeClr val="tx1"/>
                </a:solidFill>
              </a:rPr>
              <a:t>نتیجة</a:t>
            </a:r>
            <a:r>
              <a:rPr lang="ar-SA" sz="3600" dirty="0" smtClean="0">
                <a:solidFill>
                  <a:schemeClr val="tx1"/>
                </a:solidFill>
              </a:rPr>
              <a:t> </a:t>
            </a:r>
            <a:r>
              <a:rPr lang="ar-SA" sz="3600" dirty="0" err="1" smtClean="0">
                <a:solidFill>
                  <a:schemeClr val="tx1"/>
                </a:solidFill>
              </a:rPr>
              <a:t>التأخیر</a:t>
            </a:r>
            <a:r>
              <a:rPr lang="ar-SA" sz="3600" dirty="0" smtClean="0">
                <a:solidFill>
                  <a:schemeClr val="tx1"/>
                </a:solidFill>
              </a:rPr>
              <a:t> </a:t>
            </a:r>
            <a:r>
              <a:rPr lang="ar-SA" sz="3600" dirty="0" err="1">
                <a:solidFill>
                  <a:schemeClr val="tx1"/>
                </a:solidFill>
              </a:rPr>
              <a:t>وینجم</a:t>
            </a:r>
            <a:r>
              <a:rPr lang="ar-SA" sz="3600" dirty="0">
                <a:solidFill>
                  <a:schemeClr val="tx1"/>
                </a:solidFill>
              </a:rPr>
              <a:t> </a:t>
            </a:r>
            <a:r>
              <a:rPr lang="ar-SA" sz="3600" dirty="0" smtClean="0">
                <a:solidFill>
                  <a:schemeClr val="tx1"/>
                </a:solidFill>
              </a:rPr>
              <a:t>عنه الإساءة </a:t>
            </a:r>
            <a:r>
              <a:rPr lang="ar-SA" sz="3600" dirty="0">
                <a:solidFill>
                  <a:schemeClr val="tx1"/>
                </a:solidFill>
              </a:rPr>
              <a:t>إلى سمعة </a:t>
            </a:r>
            <a:r>
              <a:rPr lang="ar-SA" sz="3600" dirty="0" smtClean="0">
                <a:solidFill>
                  <a:schemeClr val="tx1"/>
                </a:solidFill>
              </a:rPr>
              <a:t>الشركة </a:t>
            </a:r>
            <a:r>
              <a:rPr lang="ar-SA" sz="3600" dirty="0">
                <a:solidFill>
                  <a:schemeClr val="tx1"/>
                </a:solidFill>
              </a:rPr>
              <a:t>في </a:t>
            </a:r>
            <a:r>
              <a:rPr lang="ar-SA" sz="3600" dirty="0" smtClean="0">
                <a:solidFill>
                  <a:schemeClr val="tx1"/>
                </a:solidFill>
              </a:rPr>
              <a:t>السوق.</a:t>
            </a:r>
            <a:endParaRPr lang="en-US" sz="3600" dirty="0">
              <a:solidFill>
                <a:schemeClr val="tx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40173865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1"/>
            <a:r>
              <a:rPr lang="ar-SA" sz="3600" dirty="0" smtClean="0">
                <a:solidFill>
                  <a:srgbClr val="008000"/>
                </a:solidFill>
                <a:cs typeface="PT Bold Heading" panose="02010400000000000000" pitchFamily="2" charset="-78"/>
              </a:rPr>
              <a:t>الحالة (2): شروط المورد تتضمن خصما نقديا</a:t>
            </a:r>
            <a:r>
              <a:rPr lang="ar-SA" sz="3600" dirty="0" smtClean="0">
                <a:cs typeface="PT Bold Heading" panose="02010400000000000000" pitchFamily="2" charset="-78"/>
              </a:rPr>
              <a:t>:</a:t>
            </a:r>
            <a:endParaRPr lang="en-US" sz="3600" dirty="0">
              <a:cs typeface="PT Bold Heading" panose="02010400000000000000" pitchFamily="2" charset="-78"/>
            </a:endParaRPr>
          </a:p>
        </p:txBody>
      </p:sp>
      <p:sp>
        <p:nvSpPr>
          <p:cNvPr id="6" name="Content Placeholder 5"/>
          <p:cNvSpPr>
            <a:spLocks noGrp="1"/>
          </p:cNvSpPr>
          <p:nvPr>
            <p:ph sz="half" idx="13"/>
          </p:nvPr>
        </p:nvSpPr>
        <p:spPr>
          <a:xfrm>
            <a:off x="533400" y="1600201"/>
            <a:ext cx="8880962" cy="4525963"/>
          </a:xfrm>
        </p:spPr>
        <p:txBody>
          <a:bodyPr/>
          <a:lstStyle/>
          <a:p>
            <a:pPr marL="0" indent="0" algn="just"/>
            <a:r>
              <a:rPr lang="ar-SA" sz="3600" dirty="0">
                <a:solidFill>
                  <a:schemeClr val="tx1"/>
                </a:solidFill>
              </a:rPr>
              <a:t>في </a:t>
            </a:r>
            <a:r>
              <a:rPr lang="ar-SA" sz="3600" dirty="0" err="1">
                <a:solidFill>
                  <a:schemeClr val="tx1"/>
                </a:solidFill>
              </a:rPr>
              <a:t>ھذه</a:t>
            </a:r>
            <a:r>
              <a:rPr lang="ar-SA" sz="3600" dirty="0">
                <a:solidFill>
                  <a:schemeClr val="tx1"/>
                </a:solidFill>
              </a:rPr>
              <a:t> الحالة فإن تكلفة الائتمان التجاري تعتمد على مدى الاستفادة من الخصم النقدي </a:t>
            </a:r>
            <a:r>
              <a:rPr lang="ar-SA" sz="3600" dirty="0" smtClean="0">
                <a:solidFill>
                  <a:schemeClr val="tx1"/>
                </a:solidFill>
              </a:rPr>
              <a:t>الممنوح. </a:t>
            </a:r>
            <a:r>
              <a:rPr lang="ar-SA" sz="3600" dirty="0" err="1" smtClean="0">
                <a:solidFill>
                  <a:schemeClr val="tx1"/>
                </a:solidFill>
              </a:rPr>
              <a:t>ویمكن</a:t>
            </a:r>
            <a:r>
              <a:rPr lang="ar-SA" sz="3600" dirty="0" smtClean="0">
                <a:solidFill>
                  <a:schemeClr val="tx1"/>
                </a:solidFill>
              </a:rPr>
              <a:t> </a:t>
            </a:r>
            <a:r>
              <a:rPr lang="ar-SA" sz="3600" dirty="0">
                <a:solidFill>
                  <a:schemeClr val="tx1"/>
                </a:solidFill>
              </a:rPr>
              <a:t>أن </a:t>
            </a:r>
            <a:r>
              <a:rPr lang="ar-SA" sz="3600" dirty="0" err="1">
                <a:solidFill>
                  <a:schemeClr val="tx1"/>
                </a:solidFill>
              </a:rPr>
              <a:t>یأخذ</a:t>
            </a:r>
            <a:r>
              <a:rPr lang="ar-SA" sz="3600" dirty="0">
                <a:solidFill>
                  <a:schemeClr val="tx1"/>
                </a:solidFill>
              </a:rPr>
              <a:t> الوضع </a:t>
            </a:r>
            <a:r>
              <a:rPr lang="ar-SA" sz="3600" dirty="0" err="1" smtClean="0">
                <a:solidFill>
                  <a:schemeClr val="tx1"/>
                </a:solidFill>
              </a:rPr>
              <a:t>حالین</a:t>
            </a:r>
            <a:r>
              <a:rPr lang="ar-SA" sz="3600" dirty="0" smtClean="0">
                <a:solidFill>
                  <a:schemeClr val="tx1"/>
                </a:solidFill>
              </a:rPr>
              <a:t>:</a:t>
            </a:r>
            <a:endParaRPr lang="ar-SA" sz="3600" dirty="0">
              <a:solidFill>
                <a:schemeClr val="tx1"/>
              </a:solidFill>
            </a:endParaRPr>
          </a:p>
          <a:p>
            <a:pPr marL="0" indent="0">
              <a:buFont typeface="Wingdings" panose="05000000000000000000" pitchFamily="2" charset="2"/>
              <a:buChar char="Ø"/>
            </a:pPr>
            <a:r>
              <a:rPr lang="ar-SA" sz="3600" dirty="0">
                <a:solidFill>
                  <a:schemeClr val="tx1"/>
                </a:solidFill>
              </a:rPr>
              <a:t>إما الاستفادة من </a:t>
            </a:r>
            <a:r>
              <a:rPr lang="ar-SA" sz="3600" dirty="0" smtClean="0">
                <a:solidFill>
                  <a:schemeClr val="tx1"/>
                </a:solidFill>
              </a:rPr>
              <a:t>نسبة </a:t>
            </a:r>
            <a:r>
              <a:rPr lang="ar-SA" sz="3600" dirty="0">
                <a:solidFill>
                  <a:schemeClr val="tx1"/>
                </a:solidFill>
              </a:rPr>
              <a:t>الخصم الممنوح </a:t>
            </a:r>
            <a:r>
              <a:rPr lang="ar-SA" sz="3600" dirty="0" err="1">
                <a:solidFill>
                  <a:schemeClr val="tx1"/>
                </a:solidFill>
              </a:rPr>
              <a:t>وتسدید</a:t>
            </a:r>
            <a:r>
              <a:rPr lang="ar-SA" sz="3600" dirty="0">
                <a:solidFill>
                  <a:schemeClr val="tx1"/>
                </a:solidFill>
              </a:rPr>
              <a:t> الالتزامات في </a:t>
            </a:r>
            <a:r>
              <a:rPr lang="ar-SA" sz="3600" dirty="0" err="1">
                <a:solidFill>
                  <a:schemeClr val="tx1"/>
                </a:solidFill>
              </a:rPr>
              <a:t>المھلة</a:t>
            </a:r>
            <a:r>
              <a:rPr lang="ar-SA" sz="3600" dirty="0">
                <a:solidFill>
                  <a:schemeClr val="tx1"/>
                </a:solidFill>
              </a:rPr>
              <a:t> المحددة في شروط الخصم النقدي.</a:t>
            </a:r>
          </a:p>
          <a:p>
            <a:pPr marL="0" indent="0">
              <a:buFont typeface="Wingdings" panose="05000000000000000000" pitchFamily="2" charset="2"/>
              <a:buChar char="Ø"/>
            </a:pPr>
            <a:r>
              <a:rPr lang="ar-SA" sz="3600" dirty="0">
                <a:solidFill>
                  <a:schemeClr val="tx1"/>
                </a:solidFill>
              </a:rPr>
              <a:t>الاستفادة من فترة </a:t>
            </a:r>
            <a:r>
              <a:rPr lang="ar-SA" sz="3600" dirty="0" smtClean="0">
                <a:solidFill>
                  <a:schemeClr val="tx1"/>
                </a:solidFill>
              </a:rPr>
              <a:t>الائتمان </a:t>
            </a:r>
            <a:r>
              <a:rPr lang="ar-SA" sz="3600" dirty="0">
                <a:solidFill>
                  <a:schemeClr val="tx1"/>
                </a:solidFill>
              </a:rPr>
              <a:t>التجاري كاملة وعدم الاستفادة من الخصم النقدي.</a:t>
            </a:r>
            <a:endParaRPr lang="en-US" sz="3600" dirty="0">
              <a:solidFill>
                <a:schemeClr val="tx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35321230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228600"/>
            <a:ext cx="8915400" cy="5897563"/>
          </a:xfrm>
        </p:spPr>
        <p:txBody>
          <a:bodyPr/>
          <a:lstStyle/>
          <a:p>
            <a:pPr marL="0" indent="0" algn="just" rtl="1"/>
            <a:r>
              <a:rPr lang="ar-SA" sz="3600" dirty="0" smtClean="0">
                <a:solidFill>
                  <a:schemeClr val="tx1"/>
                </a:solidFill>
              </a:rPr>
              <a:t>وعادة ما تحدد شروط الائتمان التجاري بالصيغة التالية: (20/3، صافي 30)، والتي تعني:</a:t>
            </a:r>
          </a:p>
          <a:p>
            <a:pPr marL="0" indent="0" algn="just" rtl="1"/>
            <a:r>
              <a:rPr lang="ar-SA" sz="3600" dirty="0" smtClean="0">
                <a:solidFill>
                  <a:schemeClr val="tx1"/>
                </a:solidFill>
              </a:rPr>
              <a:t>يستفيد المشتري من خصم نقدي بنسبة 3% (من قيمة المشتريات) في حالة السداد خلال فترة 20 يوما، أو تسديد قيمة المشتريات كاملة بعد ذلك، علما أن أقصى أجل للسداد هو 30 يوما.</a:t>
            </a:r>
          </a:p>
          <a:p>
            <a:pPr marL="0" indent="0" algn="just" rtl="1"/>
            <a:r>
              <a:rPr lang="ar-SA" sz="3600" dirty="0" smtClean="0">
                <a:solidFill>
                  <a:schemeClr val="tx1"/>
                </a:solidFill>
              </a:rPr>
              <a:t>وعلى سبيل المثال، لو كانت قيمة المشتريات هي 100 ألف ريال، فإن بإمكان الشركة سداد 97 ألف ريال في حال سددت خلال 20 يوما من تاريخ الشراء، وعدا ذلك فإن عليها سداد قيمة 100 ألف كاملة.</a:t>
            </a: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33171768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a:solidFill>
                  <a:schemeClr val="tx1"/>
                </a:solidFill>
                <a:cs typeface="PT Bold Heading" panose="02010400000000000000" pitchFamily="2" charset="-78"/>
              </a:rPr>
              <a:t>تكلفة الائتمان التجاري</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 rtl="1"/>
                <a:r>
                  <a:rPr lang="ar-SA" sz="3600" dirty="0" smtClean="0">
                    <a:solidFill>
                      <a:schemeClr val="tx1"/>
                    </a:solidFill>
                  </a:rPr>
                  <a:t>كما سبق ذكره، فإن الائتمان التجاري يعتبر مجانيا (تكلفة=0) في حالة استفادة الشركة من الخصم النقدي. عدا ذلك، فإنه يتم حساب تكلفة الائتمان التجاري (</a:t>
                </a:r>
                <a14:m>
                  <m:oMath xmlns:m="http://schemas.openxmlformats.org/officeDocument/2006/math">
                    <m:r>
                      <a:rPr lang="en-US" sz="3600" i="1">
                        <a:solidFill>
                          <a:srgbClr val="3333FF"/>
                        </a:solidFill>
                        <a:latin typeface="Cambria Math" panose="02040503050406030204" pitchFamily="18" charset="0"/>
                      </a:rPr>
                      <m:t>𝐴𝑅</m:t>
                    </m:r>
                  </m:oMath>
                </a14:m>
                <a:r>
                  <a:rPr lang="ar-SA" sz="3600" dirty="0" smtClean="0">
                    <a:solidFill>
                      <a:schemeClr val="tx1"/>
                    </a:solidFill>
                  </a:rPr>
                  <a:t>) على النحو التالي:</a:t>
                </a:r>
              </a:p>
              <a:p>
                <a:pPr algn="just" rtl="1"/>
                <a:endParaRPr lang="ar-SA" sz="3600"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3486" t="-2156" r="-2051"/>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26105693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14:m>
                  <m:oMathPara xmlns:m="http://schemas.openxmlformats.org/officeDocument/2006/math">
                    <m:oMathParaPr>
                      <m:jc m:val="centerGroup"/>
                    </m:oMathParaPr>
                    <m:oMath xmlns:m="http://schemas.openxmlformats.org/officeDocument/2006/math">
                      <m:r>
                        <a:rPr lang="en-US" sz="4400" i="1">
                          <a:solidFill>
                            <a:srgbClr val="3333FF"/>
                          </a:solidFill>
                          <a:latin typeface="Cambria Math" panose="02040503050406030204" pitchFamily="18" charset="0"/>
                        </a:rPr>
                        <m:t>𝐴𝑅</m:t>
                      </m:r>
                      <m:r>
                        <a:rPr lang="en-US" sz="4400" i="1">
                          <a:solidFill>
                            <a:srgbClr val="3333FF"/>
                          </a:solidFill>
                          <a:latin typeface="Cambria Math" panose="02040503050406030204" pitchFamily="18" charset="0"/>
                        </a:rPr>
                        <m:t>=</m:t>
                      </m:r>
                      <m:f>
                        <m:fPr>
                          <m:ctrlPr>
                            <a:rPr lang="en-US" sz="4400" i="1">
                              <a:solidFill>
                                <a:srgbClr val="3333FF"/>
                              </a:solidFill>
                              <a:latin typeface="Cambria Math" panose="02040503050406030204" pitchFamily="18" charset="0"/>
                            </a:rPr>
                          </m:ctrlPr>
                        </m:fPr>
                        <m:num>
                          <m:r>
                            <a:rPr lang="en-US" sz="4400" i="1">
                              <a:solidFill>
                                <a:srgbClr val="3333FF"/>
                              </a:solidFill>
                              <a:latin typeface="Cambria Math" panose="02040503050406030204" pitchFamily="18" charset="0"/>
                            </a:rPr>
                            <m:t>𝐷</m:t>
                          </m:r>
                        </m:num>
                        <m:den>
                          <m:r>
                            <a:rPr lang="en-US" sz="4400" i="1">
                              <a:solidFill>
                                <a:srgbClr val="3333FF"/>
                              </a:solidFill>
                              <a:latin typeface="Cambria Math" panose="02040503050406030204" pitchFamily="18" charset="0"/>
                            </a:rPr>
                            <m:t>1</m:t>
                          </m:r>
                          <m:r>
                            <a:rPr lang="en-US" sz="4400" i="1">
                              <a:solidFill>
                                <a:srgbClr val="3333FF"/>
                              </a:solidFill>
                              <a:latin typeface="Cambria Math" panose="02040503050406030204" pitchFamily="18" charset="0"/>
                            </a:rPr>
                            <m:t>−</m:t>
                          </m:r>
                          <m:r>
                            <a:rPr lang="en-US" sz="4400" i="1">
                              <a:solidFill>
                                <a:srgbClr val="3333FF"/>
                              </a:solidFill>
                              <a:latin typeface="Cambria Math" panose="02040503050406030204" pitchFamily="18" charset="0"/>
                            </a:rPr>
                            <m:t>𝐷</m:t>
                          </m:r>
                        </m:den>
                      </m:f>
                      <m:r>
                        <a:rPr lang="en-US" sz="4400" i="1">
                          <a:solidFill>
                            <a:srgbClr val="3333FF"/>
                          </a:solidFill>
                          <a:latin typeface="Cambria Math" panose="02040503050406030204" pitchFamily="18" charset="0"/>
                          <a:ea typeface="Cambria Math" panose="02040503050406030204" pitchFamily="18" charset="0"/>
                        </a:rPr>
                        <m:t>×</m:t>
                      </m:r>
                      <m:f>
                        <m:fPr>
                          <m:ctrlPr>
                            <a:rPr lang="en-US" sz="4400" i="1">
                              <a:solidFill>
                                <a:srgbClr val="3333FF"/>
                              </a:solidFill>
                              <a:latin typeface="Cambria Math" panose="02040503050406030204" pitchFamily="18" charset="0"/>
                              <a:ea typeface="Cambria Math" panose="02040503050406030204" pitchFamily="18" charset="0"/>
                            </a:rPr>
                          </m:ctrlPr>
                        </m:fPr>
                        <m:num>
                          <m:r>
                            <a:rPr lang="en-US" sz="4400" i="1">
                              <a:solidFill>
                                <a:srgbClr val="3333FF"/>
                              </a:solidFill>
                              <a:latin typeface="Cambria Math" panose="02040503050406030204" pitchFamily="18" charset="0"/>
                              <a:ea typeface="Cambria Math" panose="02040503050406030204" pitchFamily="18" charset="0"/>
                            </a:rPr>
                            <m:t>360</m:t>
                          </m:r>
                        </m:num>
                        <m:den>
                          <m:r>
                            <a:rPr lang="en-US" sz="4400" i="1">
                              <a:solidFill>
                                <a:srgbClr val="3333FF"/>
                              </a:solidFill>
                              <a:latin typeface="Cambria Math" panose="02040503050406030204" pitchFamily="18" charset="0"/>
                              <a:ea typeface="Cambria Math" panose="02040503050406030204" pitchFamily="18" charset="0"/>
                            </a:rPr>
                            <m:t>𝐶𝑃</m:t>
                          </m:r>
                          <m:r>
                            <a:rPr lang="en-US" sz="4400" i="1">
                              <a:solidFill>
                                <a:srgbClr val="3333FF"/>
                              </a:solidFill>
                              <a:latin typeface="Cambria Math" panose="02040503050406030204" pitchFamily="18" charset="0"/>
                              <a:ea typeface="Cambria Math" panose="02040503050406030204" pitchFamily="18" charset="0"/>
                            </a:rPr>
                            <m:t>−</m:t>
                          </m:r>
                          <m:r>
                            <a:rPr lang="en-US" sz="4400" i="1">
                              <a:solidFill>
                                <a:srgbClr val="3333FF"/>
                              </a:solidFill>
                              <a:latin typeface="Cambria Math" panose="02040503050406030204" pitchFamily="18" charset="0"/>
                              <a:ea typeface="Cambria Math" panose="02040503050406030204" pitchFamily="18" charset="0"/>
                            </a:rPr>
                            <m:t>𝐷𝑃</m:t>
                          </m:r>
                        </m:den>
                      </m:f>
                    </m:oMath>
                  </m:oMathPara>
                </a14:m>
                <a:endParaRPr lang="ar-SA" sz="4400" dirty="0">
                  <a:solidFill>
                    <a:srgbClr val="3333FF"/>
                  </a:solidFill>
                </a:endParaRPr>
              </a:p>
              <a:p>
                <a:pPr marL="0" indent="0" algn="just" rtl="1"/>
                <a:endParaRPr lang="ar-SA" sz="2400" dirty="0" smtClean="0">
                  <a:solidFill>
                    <a:schemeClr val="tx1"/>
                  </a:solidFill>
                </a:endParaRPr>
              </a:p>
              <a:p>
                <a:pPr marL="0" indent="0" algn="just" rtl="1"/>
                <a:r>
                  <a:rPr lang="ar-SA" sz="2400" dirty="0" smtClean="0">
                    <a:solidFill>
                      <a:schemeClr val="tx1"/>
                    </a:solidFill>
                  </a:rPr>
                  <a:t>حيث</a:t>
                </a:r>
                <a:r>
                  <a:rPr lang="ar-SA" sz="2400" dirty="0">
                    <a:solidFill>
                      <a:schemeClr val="tx1"/>
                    </a:solidFill>
                  </a:rPr>
                  <a:t>:</a:t>
                </a:r>
              </a:p>
              <a:p>
                <a:pPr marL="0" indent="0" algn="just" rtl="1"/>
                <a:r>
                  <a:rPr lang="ar-SA" sz="2400" dirty="0" smtClean="0">
                    <a:solidFill>
                      <a:schemeClr val="tx1"/>
                    </a:solidFill>
                  </a:rPr>
                  <a:t>(</a:t>
                </a:r>
                <a14:m>
                  <m:oMath xmlns:m="http://schemas.openxmlformats.org/officeDocument/2006/math">
                    <m:r>
                      <a:rPr lang="en-US" sz="2400" i="1">
                        <a:solidFill>
                          <a:schemeClr val="tx1"/>
                        </a:solidFill>
                        <a:latin typeface="Cambria Math" panose="02040503050406030204" pitchFamily="18" charset="0"/>
                      </a:rPr>
                      <m:t>𝐴𝑅</m:t>
                    </m:r>
                  </m:oMath>
                </a14:m>
                <a:r>
                  <a:rPr lang="ar-SA" sz="2400" dirty="0" smtClean="0">
                    <a:solidFill>
                      <a:schemeClr val="tx1"/>
                    </a:solidFill>
                  </a:rPr>
                  <a:t>): معدل </a:t>
                </a:r>
                <a:r>
                  <a:rPr lang="ar-SA" sz="2400" dirty="0">
                    <a:solidFill>
                      <a:schemeClr val="tx1"/>
                    </a:solidFill>
                  </a:rPr>
                  <a:t>الفائدة السنوي الفعلي (يمثل التكلفة </a:t>
                </a:r>
                <a:r>
                  <a:rPr lang="ar-SA" sz="2400" dirty="0" smtClean="0">
                    <a:solidFill>
                      <a:schemeClr val="tx1"/>
                    </a:solidFill>
                  </a:rPr>
                  <a:t>الفعلية </a:t>
                </a:r>
                <a:r>
                  <a:rPr lang="ar-SA" sz="2400" dirty="0">
                    <a:solidFill>
                      <a:schemeClr val="tx1"/>
                    </a:solidFill>
                  </a:rPr>
                  <a:t>لعدم الاستفادة من الخصم)</a:t>
                </a:r>
              </a:p>
              <a:p>
                <a:pPr marL="0" indent="0" algn="just" rtl="1"/>
                <a:r>
                  <a:rPr lang="ar-SA" sz="2400" dirty="0">
                    <a:solidFill>
                      <a:schemeClr val="tx1"/>
                    </a:solidFill>
                  </a:rPr>
                  <a:t>(</a:t>
                </a:r>
                <a14:m>
                  <m:oMath xmlns:m="http://schemas.openxmlformats.org/officeDocument/2006/math">
                    <m:r>
                      <a:rPr lang="en-US" sz="2400" i="1">
                        <a:solidFill>
                          <a:schemeClr val="tx1"/>
                        </a:solidFill>
                        <a:latin typeface="Cambria Math" panose="02040503050406030204" pitchFamily="18" charset="0"/>
                      </a:rPr>
                      <m:t>𝐷</m:t>
                    </m:r>
                  </m:oMath>
                </a14:m>
                <a:r>
                  <a:rPr lang="ar-SA" sz="2400" dirty="0">
                    <a:solidFill>
                      <a:schemeClr val="tx1"/>
                    </a:solidFill>
                  </a:rPr>
                  <a:t>): نسبة الخصم </a:t>
                </a:r>
              </a:p>
              <a:p>
                <a:pPr marL="0" indent="0" algn="just" rtl="1"/>
                <a:r>
                  <a:rPr lang="ar-SA" sz="2400" dirty="0">
                    <a:solidFill>
                      <a:schemeClr val="tx1"/>
                    </a:solidFill>
                  </a:rPr>
                  <a:t>(</a:t>
                </a:r>
                <a14:m>
                  <m:oMath xmlns:m="http://schemas.openxmlformats.org/officeDocument/2006/math">
                    <m:r>
                      <a:rPr lang="en-US" sz="2400" i="1">
                        <a:solidFill>
                          <a:schemeClr val="tx1"/>
                        </a:solidFill>
                        <a:latin typeface="Cambria Math" panose="02040503050406030204" pitchFamily="18" charset="0"/>
                        <a:ea typeface="Cambria Math" panose="02040503050406030204" pitchFamily="18" charset="0"/>
                      </a:rPr>
                      <m:t>𝐶𝑃</m:t>
                    </m:r>
                  </m:oMath>
                </a14:m>
                <a:r>
                  <a:rPr lang="ar-SA" sz="2400" dirty="0">
                    <a:solidFill>
                      <a:schemeClr val="tx1"/>
                    </a:solidFill>
                  </a:rPr>
                  <a:t>): فترة الائتمان</a:t>
                </a:r>
              </a:p>
              <a:p>
                <a:pPr marL="0" indent="0" algn="just" rtl="1"/>
                <a:r>
                  <a:rPr lang="ar-SA" sz="2400" dirty="0">
                    <a:solidFill>
                      <a:schemeClr val="tx1"/>
                    </a:solidFill>
                  </a:rPr>
                  <a:t>(</a:t>
                </a:r>
                <a14:m>
                  <m:oMath xmlns:m="http://schemas.openxmlformats.org/officeDocument/2006/math">
                    <m:r>
                      <a:rPr lang="en-US" sz="2400" i="1">
                        <a:solidFill>
                          <a:schemeClr val="tx1"/>
                        </a:solidFill>
                        <a:latin typeface="Cambria Math" panose="02040503050406030204" pitchFamily="18" charset="0"/>
                        <a:ea typeface="Cambria Math" panose="02040503050406030204" pitchFamily="18" charset="0"/>
                      </a:rPr>
                      <m:t>𝐷𝑃</m:t>
                    </m:r>
                  </m:oMath>
                </a14:m>
                <a:r>
                  <a:rPr lang="ar-SA" sz="2400" dirty="0">
                    <a:solidFill>
                      <a:schemeClr val="tx1"/>
                    </a:solidFill>
                  </a:rPr>
                  <a:t>): فترة الخصم</a:t>
                </a:r>
                <a:endParaRPr lang="en-US" sz="2400" dirty="0">
                  <a:solidFill>
                    <a:schemeClr val="tx1"/>
                  </a:solidFill>
                </a:endParaRPr>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r="-1025"/>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37546948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600" dirty="0" smtClean="0">
                <a:solidFill>
                  <a:schemeClr val="tx1"/>
                </a:solidFill>
                <a:cs typeface="PT Bold Heading" panose="02010400000000000000" pitchFamily="2" charset="-78"/>
              </a:rPr>
              <a:t>مثال حول حساب تكلفة الائتمان التجاري: </a:t>
            </a:r>
            <a:endParaRPr lang="en-US" sz="3600" dirty="0">
              <a:solidFill>
                <a:schemeClr val="tx1"/>
              </a:solidFill>
              <a:cs typeface="PT Bold Heading" panose="02010400000000000000" pitchFamily="2" charset="-78"/>
            </a:endParaRPr>
          </a:p>
        </p:txBody>
      </p:sp>
      <p:sp>
        <p:nvSpPr>
          <p:cNvPr id="3" name="Content Placeholder 2"/>
          <p:cNvSpPr>
            <a:spLocks noGrp="1"/>
          </p:cNvSpPr>
          <p:nvPr>
            <p:ph sz="half" idx="13"/>
          </p:nvPr>
        </p:nvSpPr>
        <p:spPr>
          <a:xfrm>
            <a:off x="495300" y="1600201"/>
            <a:ext cx="8915400" cy="4525963"/>
          </a:xfrm>
        </p:spPr>
        <p:txBody>
          <a:bodyPr/>
          <a:lstStyle/>
          <a:p>
            <a:pPr marL="0" indent="0" algn="just"/>
            <a:r>
              <a:rPr lang="ar-SA" sz="3200" dirty="0">
                <a:solidFill>
                  <a:schemeClr val="tx1"/>
                </a:solidFill>
              </a:rPr>
              <a:t>تشتري شركة ناصر </a:t>
            </a:r>
            <a:r>
              <a:rPr lang="ar-SA" sz="3200" dirty="0" smtClean="0">
                <a:solidFill>
                  <a:schemeClr val="tx1"/>
                </a:solidFill>
              </a:rPr>
              <a:t>الصناعية </a:t>
            </a:r>
            <a:r>
              <a:rPr lang="ar-SA" sz="3200" dirty="0">
                <a:solidFill>
                  <a:schemeClr val="tx1"/>
                </a:solidFill>
              </a:rPr>
              <a:t>من </a:t>
            </a:r>
            <a:r>
              <a:rPr lang="ar-SA" sz="3200" dirty="0" smtClean="0">
                <a:solidFill>
                  <a:schemeClr val="tx1"/>
                </a:solidFill>
              </a:rPr>
              <a:t>موردها مواد خام </a:t>
            </a:r>
            <a:r>
              <a:rPr lang="ar-SA" sz="3200" dirty="0" err="1">
                <a:solidFill>
                  <a:schemeClr val="tx1"/>
                </a:solidFill>
              </a:rPr>
              <a:t>بتسھیلات</a:t>
            </a:r>
            <a:r>
              <a:rPr lang="ar-SA" sz="3200" dirty="0">
                <a:solidFill>
                  <a:schemeClr val="tx1"/>
                </a:solidFill>
              </a:rPr>
              <a:t> </a:t>
            </a:r>
            <a:r>
              <a:rPr lang="ar-SA" sz="3200" dirty="0" smtClean="0">
                <a:solidFill>
                  <a:schemeClr val="tx1"/>
                </a:solidFill>
              </a:rPr>
              <a:t>ائتمانية محددة وفق التالي:</a:t>
            </a:r>
            <a:endParaRPr lang="ar-SA" sz="3200" dirty="0">
              <a:solidFill>
                <a:schemeClr val="tx1"/>
              </a:solidFill>
            </a:endParaRPr>
          </a:p>
          <a:p>
            <a:pPr marL="0" indent="0" algn="just"/>
            <a:r>
              <a:rPr lang="ar-SA" sz="3200" dirty="0" smtClean="0">
                <a:solidFill>
                  <a:schemeClr val="tx1"/>
                </a:solidFill>
              </a:rPr>
              <a:t>شروط الائتمان التجاري: (15/2، صافي 45) </a:t>
            </a:r>
          </a:p>
          <a:p>
            <a:pPr marL="0" indent="0" algn="just"/>
            <a:r>
              <a:rPr lang="ar-SA" sz="3200" dirty="0" smtClean="0">
                <a:solidFill>
                  <a:schemeClr val="tx1"/>
                </a:solidFill>
              </a:rPr>
              <a:t>متوسط مشتريات الشركة 100000 ريال </a:t>
            </a:r>
            <a:endParaRPr lang="ar-SA" sz="3200" dirty="0">
              <a:solidFill>
                <a:schemeClr val="tx1"/>
              </a:solidFill>
            </a:endParaRPr>
          </a:p>
          <a:p>
            <a:pPr marL="0" indent="0" algn="just"/>
            <a:endParaRPr lang="ar-SA" sz="1600" dirty="0" smtClean="0">
              <a:solidFill>
                <a:schemeClr val="tx1"/>
              </a:solidFill>
            </a:endParaRPr>
          </a:p>
          <a:p>
            <a:pPr marL="0" indent="0" algn="just"/>
            <a:r>
              <a:rPr lang="ar-SA" sz="3200" b="1" u="sng" dirty="0" smtClean="0">
                <a:solidFill>
                  <a:schemeClr val="tx1"/>
                </a:solidFill>
              </a:rPr>
              <a:t>المطلوب: </a:t>
            </a:r>
          </a:p>
          <a:p>
            <a:pPr marL="0" indent="0" algn="just"/>
            <a:r>
              <a:rPr lang="ar-SA" sz="3200" dirty="0" smtClean="0">
                <a:solidFill>
                  <a:schemeClr val="tx1"/>
                </a:solidFill>
              </a:rPr>
              <a:t>ما هي التكلفة السنوية </a:t>
            </a:r>
            <a:r>
              <a:rPr lang="ar-SA" sz="3200" dirty="0">
                <a:solidFill>
                  <a:schemeClr val="tx1"/>
                </a:solidFill>
              </a:rPr>
              <a:t>في حالة عدم </a:t>
            </a:r>
            <a:r>
              <a:rPr lang="ar-SA" sz="3200" dirty="0" smtClean="0">
                <a:solidFill>
                  <a:schemeClr val="tx1"/>
                </a:solidFill>
              </a:rPr>
              <a:t>الاستفادة </a:t>
            </a:r>
            <a:r>
              <a:rPr lang="ar-SA" sz="3200" dirty="0">
                <a:solidFill>
                  <a:schemeClr val="tx1"/>
                </a:solidFill>
              </a:rPr>
              <a:t>من الخصم </a:t>
            </a:r>
            <a:r>
              <a:rPr lang="ar-SA" sz="3200" dirty="0" smtClean="0">
                <a:solidFill>
                  <a:schemeClr val="tx1"/>
                </a:solidFill>
              </a:rPr>
              <a:t>النقدي (تكلفة الائتمان التجاري)؟</a:t>
            </a:r>
            <a:endParaRPr lang="en-US" sz="32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38664523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600" dirty="0" smtClean="0">
                <a:solidFill>
                  <a:schemeClr val="tx1"/>
                </a:solidFill>
                <a:cs typeface="PT Bold Heading" panose="02010400000000000000" pitchFamily="2" charset="-78"/>
              </a:rPr>
              <a:t>الحل:</a:t>
            </a:r>
            <a:endParaRPr lang="en-US" sz="3600" dirty="0">
              <a:solidFill>
                <a:schemeClr val="tx1"/>
              </a:solidFill>
              <a:cs typeface="PT Bold Heading" panose="02010400000000000000" pitchFamily="2" charset="-78"/>
            </a:endParaRPr>
          </a:p>
        </p:txBody>
      </p:sp>
      <p:sp>
        <p:nvSpPr>
          <p:cNvPr id="3" name="Content Placeholder 2"/>
          <p:cNvSpPr>
            <a:spLocks noGrp="1"/>
          </p:cNvSpPr>
          <p:nvPr>
            <p:ph sz="half" idx="13"/>
          </p:nvPr>
        </p:nvSpPr>
        <p:spPr>
          <a:xfrm>
            <a:off x="381000" y="1600201"/>
            <a:ext cx="9033362" cy="4525963"/>
          </a:xfrm>
        </p:spPr>
        <p:txBody>
          <a:bodyPr/>
          <a:lstStyle/>
          <a:p>
            <a:pPr marL="0" indent="0" algn="just"/>
            <a:r>
              <a:rPr lang="ar-SA" sz="3600" dirty="0" err="1">
                <a:solidFill>
                  <a:schemeClr val="tx1"/>
                </a:solidFill>
              </a:rPr>
              <a:t>تحدید</a:t>
            </a:r>
            <a:r>
              <a:rPr lang="ar-SA" sz="3600" dirty="0">
                <a:solidFill>
                  <a:schemeClr val="tx1"/>
                </a:solidFill>
              </a:rPr>
              <a:t> معنى شروط </a:t>
            </a:r>
            <a:r>
              <a:rPr lang="ar-SA" sz="3600" dirty="0" smtClean="0">
                <a:solidFill>
                  <a:schemeClr val="tx1"/>
                </a:solidFill>
              </a:rPr>
              <a:t>الائتمان </a:t>
            </a:r>
            <a:r>
              <a:rPr lang="ar-SA" sz="3600" dirty="0">
                <a:solidFill>
                  <a:schemeClr val="tx1"/>
                </a:solidFill>
              </a:rPr>
              <a:t>التجاري وفق </a:t>
            </a:r>
            <a:r>
              <a:rPr lang="ar-SA" sz="3600" dirty="0" smtClean="0">
                <a:solidFill>
                  <a:schemeClr val="tx1"/>
                </a:solidFill>
              </a:rPr>
              <a:t>الصيغة (15/2، صافي 45):</a:t>
            </a:r>
          </a:p>
          <a:p>
            <a:pPr marL="0" indent="0" algn="just"/>
            <a:r>
              <a:rPr lang="ar-SA" sz="3600" dirty="0" smtClean="0">
                <a:solidFill>
                  <a:schemeClr val="tx1"/>
                </a:solidFill>
              </a:rPr>
              <a:t>تعني: الاستفادة من خصم </a:t>
            </a:r>
            <a:r>
              <a:rPr lang="ar-SA" sz="3600" dirty="0">
                <a:solidFill>
                  <a:schemeClr val="tx1"/>
                </a:solidFill>
              </a:rPr>
              <a:t>نقدي </a:t>
            </a:r>
            <a:r>
              <a:rPr lang="ar-SA" sz="3600" dirty="0" smtClean="0">
                <a:solidFill>
                  <a:schemeClr val="tx1"/>
                </a:solidFill>
              </a:rPr>
              <a:t>قدره 2% </a:t>
            </a:r>
            <a:r>
              <a:rPr lang="ar-SA" sz="3600" dirty="0">
                <a:solidFill>
                  <a:schemeClr val="tx1"/>
                </a:solidFill>
              </a:rPr>
              <a:t>في حالة السداد خلال </a:t>
            </a:r>
            <a:r>
              <a:rPr lang="ar-SA" sz="3600" dirty="0" smtClean="0">
                <a:solidFill>
                  <a:schemeClr val="tx1"/>
                </a:solidFill>
              </a:rPr>
              <a:t>مهلة 15 </a:t>
            </a:r>
            <a:r>
              <a:rPr lang="ar-SA" sz="3600" dirty="0" err="1">
                <a:solidFill>
                  <a:schemeClr val="tx1"/>
                </a:solidFill>
              </a:rPr>
              <a:t>یوما</a:t>
            </a:r>
            <a:r>
              <a:rPr lang="ar-SA" sz="3600" dirty="0">
                <a:solidFill>
                  <a:schemeClr val="tx1"/>
                </a:solidFill>
              </a:rPr>
              <a:t> أو </a:t>
            </a:r>
            <a:r>
              <a:rPr lang="ar-SA" sz="3600" dirty="0" err="1">
                <a:solidFill>
                  <a:schemeClr val="tx1"/>
                </a:solidFill>
              </a:rPr>
              <a:t>تسدید</a:t>
            </a:r>
            <a:r>
              <a:rPr lang="ar-SA" sz="3600" dirty="0">
                <a:solidFill>
                  <a:schemeClr val="tx1"/>
                </a:solidFill>
              </a:rPr>
              <a:t> </a:t>
            </a:r>
            <a:r>
              <a:rPr lang="ar-SA" sz="3600" dirty="0" smtClean="0">
                <a:solidFill>
                  <a:schemeClr val="tx1"/>
                </a:solidFill>
              </a:rPr>
              <a:t>المبلغ كاملا </a:t>
            </a:r>
            <a:r>
              <a:rPr lang="ar-SA" sz="3600" dirty="0">
                <a:solidFill>
                  <a:schemeClr val="tx1"/>
                </a:solidFill>
              </a:rPr>
              <a:t>بعد فتره 45 </a:t>
            </a:r>
            <a:r>
              <a:rPr lang="ar-SA" sz="3600" dirty="0" err="1" smtClean="0">
                <a:solidFill>
                  <a:schemeClr val="tx1"/>
                </a:solidFill>
              </a:rPr>
              <a:t>یوما</a:t>
            </a:r>
            <a:r>
              <a:rPr lang="ar-SA" sz="3600" dirty="0" smtClean="0">
                <a:solidFill>
                  <a:schemeClr val="tx1"/>
                </a:solidFill>
              </a:rPr>
              <a:t>.</a:t>
            </a:r>
            <a:endParaRPr lang="ar-SA" sz="36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32736626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600" dirty="0" smtClean="0">
                <a:solidFill>
                  <a:schemeClr val="tx1"/>
                </a:solidFill>
                <a:cs typeface="PT Bold Heading" panose="02010400000000000000" pitchFamily="2" charset="-78"/>
              </a:rPr>
              <a:t>حالة الاستفادة من الخصم النقدي</a:t>
            </a:r>
            <a:endParaRPr lang="en-US" sz="3600" dirty="0">
              <a:solidFill>
                <a:schemeClr val="tx1"/>
              </a:solidFill>
              <a:cs typeface="PT Bold Heading" panose="02010400000000000000" pitchFamily="2" charset="-78"/>
            </a:endParaRPr>
          </a:p>
        </p:txBody>
      </p:sp>
      <p:sp>
        <p:nvSpPr>
          <p:cNvPr id="3" name="Content Placeholder 2"/>
          <p:cNvSpPr>
            <a:spLocks noGrp="1"/>
          </p:cNvSpPr>
          <p:nvPr>
            <p:ph sz="half" idx="13"/>
          </p:nvPr>
        </p:nvSpPr>
        <p:spPr>
          <a:xfrm>
            <a:off x="381000" y="1600201"/>
            <a:ext cx="9033362" cy="4525963"/>
          </a:xfrm>
        </p:spPr>
        <p:txBody>
          <a:bodyPr/>
          <a:lstStyle/>
          <a:p>
            <a:pPr marL="0" indent="0" algn="just"/>
            <a:r>
              <a:rPr lang="ar-SA" sz="3600" dirty="0" smtClean="0">
                <a:solidFill>
                  <a:schemeClr val="tx1"/>
                </a:solidFill>
              </a:rPr>
              <a:t>إذا </a:t>
            </a:r>
            <a:r>
              <a:rPr lang="ar-SA" sz="3600" dirty="0">
                <a:solidFill>
                  <a:schemeClr val="tx1"/>
                </a:solidFill>
              </a:rPr>
              <a:t>قررت </a:t>
            </a:r>
            <a:r>
              <a:rPr lang="ar-SA" sz="3600" dirty="0" smtClean="0">
                <a:solidFill>
                  <a:schemeClr val="tx1"/>
                </a:solidFill>
              </a:rPr>
              <a:t>الشركة الاستفادة </a:t>
            </a:r>
            <a:r>
              <a:rPr lang="ar-SA" sz="3600" dirty="0">
                <a:solidFill>
                  <a:schemeClr val="tx1"/>
                </a:solidFill>
              </a:rPr>
              <a:t>من الخصم النقدي </a:t>
            </a:r>
            <a:r>
              <a:rPr lang="ar-SA" sz="3600" dirty="0" err="1">
                <a:solidFill>
                  <a:schemeClr val="tx1"/>
                </a:solidFill>
              </a:rPr>
              <a:t>فإنھا</a:t>
            </a:r>
            <a:r>
              <a:rPr lang="ar-SA" sz="3600" dirty="0">
                <a:solidFill>
                  <a:schemeClr val="tx1"/>
                </a:solidFill>
              </a:rPr>
              <a:t> تحصل على مبلغ </a:t>
            </a:r>
            <a:r>
              <a:rPr lang="ar-SA" sz="3600" dirty="0" smtClean="0">
                <a:solidFill>
                  <a:schemeClr val="tx1"/>
                </a:solidFill>
              </a:rPr>
              <a:t>خصم قدره 2000 ريال</a:t>
            </a:r>
          </a:p>
          <a:p>
            <a:pPr marL="0" indent="0" algn="just"/>
            <a:r>
              <a:rPr lang="ar-SA" sz="3600" dirty="0" smtClean="0">
                <a:solidFill>
                  <a:schemeClr val="tx1"/>
                </a:solidFill>
              </a:rPr>
              <a:t>10000*2% = 2000 ريال</a:t>
            </a:r>
          </a:p>
          <a:p>
            <a:pPr marL="0" indent="0" algn="just"/>
            <a:r>
              <a:rPr lang="ar-SA" sz="3600" dirty="0" smtClean="0">
                <a:solidFill>
                  <a:schemeClr val="tx1"/>
                </a:solidFill>
              </a:rPr>
              <a:t>بمعنى آخر أنها ستدفع فقط 98 ألف ريال قيمة المشتريات.</a:t>
            </a:r>
          </a:p>
          <a:p>
            <a:pPr algn="just"/>
            <a:r>
              <a:rPr lang="ar-SA" sz="3600" dirty="0" err="1" smtClean="0">
                <a:solidFill>
                  <a:schemeClr val="tx1"/>
                </a:solidFill>
              </a:rPr>
              <a:t>ویعد</a:t>
            </a:r>
            <a:r>
              <a:rPr lang="ar-SA" sz="3600" dirty="0" smtClean="0">
                <a:solidFill>
                  <a:schemeClr val="tx1"/>
                </a:solidFill>
              </a:rPr>
              <a:t> </a:t>
            </a:r>
            <a:r>
              <a:rPr lang="ar-SA" sz="3600" dirty="0" err="1">
                <a:solidFill>
                  <a:schemeClr val="tx1"/>
                </a:solidFill>
              </a:rPr>
              <a:t>ھذا</a:t>
            </a:r>
            <a:r>
              <a:rPr lang="ar-SA" sz="3600" dirty="0">
                <a:solidFill>
                  <a:schemeClr val="tx1"/>
                </a:solidFill>
              </a:rPr>
              <a:t> </a:t>
            </a:r>
            <a:r>
              <a:rPr lang="ar-SA" sz="3600" dirty="0" err="1">
                <a:solidFill>
                  <a:schemeClr val="tx1"/>
                </a:solidFill>
              </a:rPr>
              <a:t>التمویل</a:t>
            </a:r>
            <a:r>
              <a:rPr lang="ar-SA" sz="3600" dirty="0">
                <a:solidFill>
                  <a:schemeClr val="tx1"/>
                </a:solidFill>
              </a:rPr>
              <a:t> في حكم </a:t>
            </a:r>
            <a:r>
              <a:rPr lang="ar-SA" sz="3600" dirty="0" err="1">
                <a:solidFill>
                  <a:schemeClr val="tx1"/>
                </a:solidFill>
              </a:rPr>
              <a:t>التمویل</a:t>
            </a:r>
            <a:r>
              <a:rPr lang="ar-SA" sz="3600" dirty="0">
                <a:solidFill>
                  <a:schemeClr val="tx1"/>
                </a:solidFill>
              </a:rPr>
              <a:t> </a:t>
            </a:r>
            <a:r>
              <a:rPr lang="ar-SA" sz="3600" dirty="0" smtClean="0">
                <a:solidFill>
                  <a:schemeClr val="tx1"/>
                </a:solidFill>
              </a:rPr>
              <a:t>المجاني.</a:t>
            </a:r>
            <a:endParaRPr lang="en-US" sz="36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16617706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600" dirty="0" smtClean="0">
                <a:solidFill>
                  <a:schemeClr val="tx1"/>
                </a:solidFill>
                <a:cs typeface="PT Bold Heading" panose="02010400000000000000" pitchFamily="2" charset="-78"/>
              </a:rPr>
              <a:t>حالة الاستفادة من كامل فترة الائتمان</a:t>
            </a:r>
            <a:endParaRPr lang="en-US" sz="3600" dirty="0">
              <a:solidFill>
                <a:schemeClr val="tx1"/>
              </a:solidFill>
              <a:cs typeface="PT Bold Heading" panose="02010400000000000000" pitchFamily="2" charset="-78"/>
            </a:endParaRPr>
          </a:p>
        </p:txBody>
      </p:sp>
      <p:sp>
        <p:nvSpPr>
          <p:cNvPr id="3" name="Content Placeholder 2"/>
          <p:cNvSpPr>
            <a:spLocks noGrp="1"/>
          </p:cNvSpPr>
          <p:nvPr>
            <p:ph sz="half" idx="13"/>
          </p:nvPr>
        </p:nvSpPr>
        <p:spPr>
          <a:xfrm>
            <a:off x="381000" y="1600201"/>
            <a:ext cx="9033362" cy="4525963"/>
          </a:xfrm>
        </p:spPr>
        <p:txBody>
          <a:bodyPr/>
          <a:lstStyle/>
          <a:p>
            <a:pPr marL="0" indent="0" algn="just"/>
            <a:r>
              <a:rPr lang="ar-SA" sz="3600" dirty="0">
                <a:solidFill>
                  <a:schemeClr val="tx1"/>
                </a:solidFill>
              </a:rPr>
              <a:t>اذا قررت الشركة الاستفادة من كامل فترة الائتمان التجاري </a:t>
            </a:r>
            <a:r>
              <a:rPr lang="ar-SA" sz="3600" dirty="0" smtClean="0">
                <a:solidFill>
                  <a:schemeClr val="tx1"/>
                </a:solidFill>
              </a:rPr>
              <a:t>وبالتالي دفع قيمة 100 ألف </a:t>
            </a:r>
            <a:r>
              <a:rPr lang="ar-SA" sz="3600" dirty="0" err="1" smtClean="0">
                <a:solidFill>
                  <a:schemeClr val="tx1"/>
                </a:solidFill>
              </a:rPr>
              <a:t>لمشرياتها</a:t>
            </a:r>
            <a:r>
              <a:rPr lang="ar-SA" sz="3600" dirty="0" smtClean="0">
                <a:solidFill>
                  <a:schemeClr val="tx1"/>
                </a:solidFill>
              </a:rPr>
              <a:t> وعدم الاستفادة من الخصم (2000 ريال)، مثلا لغرض </a:t>
            </a:r>
            <a:r>
              <a:rPr lang="ar-SA" sz="3600" dirty="0">
                <a:solidFill>
                  <a:schemeClr val="tx1"/>
                </a:solidFill>
              </a:rPr>
              <a:t>الاستفادة من المبالغ </a:t>
            </a:r>
            <a:r>
              <a:rPr lang="ar-SA" sz="3600" dirty="0" err="1">
                <a:solidFill>
                  <a:schemeClr val="tx1"/>
                </a:solidFill>
              </a:rPr>
              <a:t>المالیة</a:t>
            </a:r>
            <a:r>
              <a:rPr lang="ar-SA" sz="3600" dirty="0">
                <a:solidFill>
                  <a:schemeClr val="tx1"/>
                </a:solidFill>
              </a:rPr>
              <a:t> في أغراض </a:t>
            </a:r>
            <a:r>
              <a:rPr lang="ar-SA" sz="3600" dirty="0" smtClean="0">
                <a:solidFill>
                  <a:schemeClr val="tx1"/>
                </a:solidFill>
              </a:rPr>
              <a:t>أخرى، فإنها تكون بذلك قد ضيعت فرصة الاستفادة من الخصم، وتصبح قيمة الخصم تمثل تكلفة على المبلغ المسدد.</a:t>
            </a:r>
            <a:endParaRPr lang="ar-SA" sz="3600" dirty="0">
              <a:solidFill>
                <a:schemeClr val="tx1"/>
              </a:solidFill>
            </a:endParaRPr>
          </a:p>
          <a:p>
            <a:pPr marL="0" indent="0"/>
            <a:r>
              <a:rPr lang="ar-SA" sz="3600" dirty="0" smtClean="0">
                <a:solidFill>
                  <a:schemeClr val="tx1"/>
                </a:solidFill>
              </a:rPr>
              <a:t> </a:t>
            </a:r>
            <a:endParaRPr lang="en-US" sz="3600" dirty="0">
              <a:solidFill>
                <a:schemeClr val="tx1"/>
              </a:solidFill>
            </a:endParaRPr>
          </a:p>
          <a:p>
            <a:pPr marL="0" indent="0" algn="just"/>
            <a:endParaRPr lang="en-US" sz="36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extLst>
      <p:ext uri="{BB962C8B-B14F-4D97-AF65-F5344CB8AC3E}">
        <p14:creationId xmlns:p14="http://schemas.microsoft.com/office/powerpoint/2010/main" val="31216877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95300" y="838200"/>
                <a:ext cx="8915400" cy="5287963"/>
              </a:xfrm>
            </p:spPr>
            <p:txBody>
              <a:bodyPr/>
              <a:lstStyle/>
              <a:p>
                <a:r>
                  <a:rPr lang="ar-SA" dirty="0">
                    <a:solidFill>
                      <a:schemeClr val="tx1"/>
                    </a:solidFill>
                  </a:rPr>
                  <a:t>ت</a:t>
                </a:r>
                <a:r>
                  <a:rPr lang="ar-SA" dirty="0" smtClean="0">
                    <a:solidFill>
                      <a:schemeClr val="tx1"/>
                    </a:solidFill>
                  </a:rPr>
                  <a:t>حسب </a:t>
                </a:r>
                <a:r>
                  <a:rPr lang="ar-SA" dirty="0">
                    <a:solidFill>
                      <a:schemeClr val="tx1"/>
                    </a:solidFill>
                  </a:rPr>
                  <a:t>التكلفة </a:t>
                </a:r>
                <a:r>
                  <a:rPr lang="ar-SA" dirty="0" smtClean="0">
                    <a:solidFill>
                      <a:schemeClr val="tx1"/>
                    </a:solidFill>
                  </a:rPr>
                  <a:t>السنوية للائتمان التجاري:</a:t>
                </a:r>
                <a:endParaRPr lang="ar-SA" dirty="0">
                  <a:solidFill>
                    <a:schemeClr val="tx1"/>
                  </a:solidFill>
                </a:endParaRPr>
              </a:p>
              <a:p>
                <a:endParaRPr lang="en-US" sz="1800" i="1" dirty="0" smtClean="0">
                  <a:solidFill>
                    <a:srgbClr val="3333FF"/>
                  </a:solidFill>
                  <a:latin typeface="Cambria Math" panose="02040503050406030204" pitchFamily="18" charset="0"/>
                </a:endParaRPr>
              </a:p>
              <a:p>
                <a:pPr algn="l"/>
                <a14:m>
                  <m:oMathPara xmlns:m="http://schemas.openxmlformats.org/officeDocument/2006/math">
                    <m:oMathParaPr>
                      <m:jc m:val="left"/>
                    </m:oMathParaPr>
                    <m:oMath xmlns:m="http://schemas.openxmlformats.org/officeDocument/2006/math">
                      <m:r>
                        <a:rPr lang="en-US" i="1" smtClean="0">
                          <a:solidFill>
                            <a:srgbClr val="3333FF"/>
                          </a:solidFill>
                          <a:latin typeface="Cambria Math" panose="02040503050406030204" pitchFamily="18" charset="0"/>
                        </a:rPr>
                        <m:t>𝐴𝑅</m:t>
                      </m:r>
                      <m:r>
                        <a:rPr lang="en-US" i="1" smtClean="0">
                          <a:solidFill>
                            <a:srgbClr val="3333FF"/>
                          </a:solidFill>
                          <a:latin typeface="Cambria Math" panose="02040503050406030204" pitchFamily="18" charset="0"/>
                        </a:rPr>
                        <m:t>=</m:t>
                      </m:r>
                      <m:f>
                        <m:fPr>
                          <m:ctrlPr>
                            <a:rPr lang="en-US" i="1">
                              <a:solidFill>
                                <a:srgbClr val="3333FF"/>
                              </a:solidFill>
                              <a:latin typeface="Cambria Math" panose="02040503050406030204" pitchFamily="18" charset="0"/>
                            </a:rPr>
                          </m:ctrlPr>
                        </m:fPr>
                        <m:num>
                          <m:r>
                            <a:rPr lang="en-US" i="1">
                              <a:solidFill>
                                <a:srgbClr val="3333FF"/>
                              </a:solidFill>
                              <a:latin typeface="Cambria Math" panose="02040503050406030204" pitchFamily="18" charset="0"/>
                            </a:rPr>
                            <m:t>𝐷</m:t>
                          </m:r>
                        </m:num>
                        <m:den>
                          <m:r>
                            <a:rPr lang="en-US" i="1">
                              <a:solidFill>
                                <a:srgbClr val="3333FF"/>
                              </a:solidFill>
                              <a:latin typeface="Cambria Math" panose="02040503050406030204" pitchFamily="18" charset="0"/>
                            </a:rPr>
                            <m:t>1</m:t>
                          </m:r>
                          <m:r>
                            <a:rPr lang="en-US" i="1">
                              <a:solidFill>
                                <a:srgbClr val="3333FF"/>
                              </a:solidFill>
                              <a:latin typeface="Cambria Math" panose="02040503050406030204" pitchFamily="18" charset="0"/>
                            </a:rPr>
                            <m:t>−</m:t>
                          </m:r>
                          <m:r>
                            <a:rPr lang="en-US" i="1">
                              <a:solidFill>
                                <a:srgbClr val="3333FF"/>
                              </a:solidFill>
                              <a:latin typeface="Cambria Math" panose="02040503050406030204" pitchFamily="18" charset="0"/>
                            </a:rPr>
                            <m:t>𝐷</m:t>
                          </m:r>
                        </m:den>
                      </m:f>
                      <m:r>
                        <a:rPr lang="en-US" i="1">
                          <a:solidFill>
                            <a:srgbClr val="3333FF"/>
                          </a:solidFill>
                          <a:latin typeface="Cambria Math" panose="02040503050406030204" pitchFamily="18" charset="0"/>
                          <a:ea typeface="Cambria Math" panose="02040503050406030204" pitchFamily="18" charset="0"/>
                        </a:rPr>
                        <m:t>×</m:t>
                      </m:r>
                      <m:f>
                        <m:fPr>
                          <m:ctrlPr>
                            <a:rPr lang="en-US" i="1">
                              <a:solidFill>
                                <a:srgbClr val="3333FF"/>
                              </a:solidFill>
                              <a:latin typeface="Cambria Math" panose="02040503050406030204" pitchFamily="18" charset="0"/>
                              <a:ea typeface="Cambria Math" panose="02040503050406030204" pitchFamily="18" charset="0"/>
                            </a:rPr>
                          </m:ctrlPr>
                        </m:fPr>
                        <m:num>
                          <m:r>
                            <a:rPr lang="en-US" i="1">
                              <a:solidFill>
                                <a:srgbClr val="3333FF"/>
                              </a:solidFill>
                              <a:latin typeface="Cambria Math" panose="02040503050406030204" pitchFamily="18" charset="0"/>
                              <a:ea typeface="Cambria Math" panose="02040503050406030204" pitchFamily="18" charset="0"/>
                            </a:rPr>
                            <m:t>360</m:t>
                          </m:r>
                        </m:num>
                        <m:den>
                          <m:r>
                            <a:rPr lang="en-US" i="1">
                              <a:solidFill>
                                <a:srgbClr val="3333FF"/>
                              </a:solidFill>
                              <a:latin typeface="Cambria Math" panose="02040503050406030204" pitchFamily="18" charset="0"/>
                              <a:ea typeface="Cambria Math" panose="02040503050406030204" pitchFamily="18" charset="0"/>
                            </a:rPr>
                            <m:t>𝐶𝑃</m:t>
                          </m:r>
                          <m:r>
                            <a:rPr lang="en-US" i="1">
                              <a:solidFill>
                                <a:srgbClr val="3333FF"/>
                              </a:solidFill>
                              <a:latin typeface="Cambria Math" panose="02040503050406030204" pitchFamily="18" charset="0"/>
                              <a:ea typeface="Cambria Math" panose="02040503050406030204" pitchFamily="18" charset="0"/>
                            </a:rPr>
                            <m:t>−</m:t>
                          </m:r>
                          <m:r>
                            <a:rPr lang="en-US" i="1">
                              <a:solidFill>
                                <a:srgbClr val="3333FF"/>
                              </a:solidFill>
                              <a:latin typeface="Cambria Math" panose="02040503050406030204" pitchFamily="18" charset="0"/>
                              <a:ea typeface="Cambria Math" panose="02040503050406030204" pitchFamily="18" charset="0"/>
                            </a:rPr>
                            <m:t>𝐷𝑃</m:t>
                          </m:r>
                        </m:den>
                      </m:f>
                    </m:oMath>
                  </m:oMathPara>
                </a14:m>
                <a:endParaRPr lang="en-US" dirty="0" smtClean="0">
                  <a:solidFill>
                    <a:srgbClr val="3333FF"/>
                  </a:solidFill>
                </a:endParaRPr>
              </a:p>
              <a:p>
                <a:pPr algn="l"/>
                <a:endParaRPr lang="ar-SA" sz="2400" dirty="0">
                  <a:solidFill>
                    <a:srgbClr val="3333FF"/>
                  </a:solidFill>
                </a:endParaRPr>
              </a:p>
              <a:p>
                <a:pPr algn="l"/>
                <a14:m>
                  <m:oMathPara xmlns:m="http://schemas.openxmlformats.org/officeDocument/2006/math">
                    <m:oMathParaPr>
                      <m:jc m:val="left"/>
                    </m:oMathParaPr>
                    <m:oMath xmlns:m="http://schemas.openxmlformats.org/officeDocument/2006/math">
                      <m:r>
                        <a:rPr lang="en-US" i="1">
                          <a:solidFill>
                            <a:srgbClr val="3333FF"/>
                          </a:solidFill>
                          <a:latin typeface="Cambria Math" panose="02040503050406030204" pitchFamily="18" charset="0"/>
                        </a:rPr>
                        <m:t>𝐴𝑅</m:t>
                      </m:r>
                      <m:r>
                        <a:rPr lang="en-US" i="1">
                          <a:solidFill>
                            <a:srgbClr val="3333FF"/>
                          </a:solidFill>
                          <a:latin typeface="Cambria Math" panose="02040503050406030204" pitchFamily="18" charset="0"/>
                        </a:rPr>
                        <m:t>=</m:t>
                      </m:r>
                      <m:f>
                        <m:fPr>
                          <m:ctrlPr>
                            <a:rPr lang="en-US" i="1">
                              <a:solidFill>
                                <a:srgbClr val="3333FF"/>
                              </a:solidFill>
                              <a:latin typeface="Cambria Math" panose="02040503050406030204" pitchFamily="18" charset="0"/>
                            </a:rPr>
                          </m:ctrlPr>
                        </m:fPr>
                        <m:num>
                          <m:r>
                            <a:rPr lang="en-US" b="0" i="1" smtClean="0">
                              <a:solidFill>
                                <a:srgbClr val="3333FF"/>
                              </a:solidFill>
                              <a:latin typeface="Cambria Math" panose="02040503050406030204" pitchFamily="18" charset="0"/>
                            </a:rPr>
                            <m:t>2</m:t>
                          </m:r>
                          <m:r>
                            <a:rPr lang="en-US" b="0" i="1" smtClean="0">
                              <a:solidFill>
                                <a:srgbClr val="3333FF"/>
                              </a:solidFill>
                              <a:latin typeface="Cambria Math" panose="02040503050406030204" pitchFamily="18" charset="0"/>
                            </a:rPr>
                            <m:t>%</m:t>
                          </m:r>
                        </m:num>
                        <m:den>
                          <m:r>
                            <a:rPr lang="en-US" i="1">
                              <a:solidFill>
                                <a:srgbClr val="3333FF"/>
                              </a:solidFill>
                              <a:latin typeface="Cambria Math" panose="02040503050406030204" pitchFamily="18" charset="0"/>
                            </a:rPr>
                            <m:t>1</m:t>
                          </m:r>
                          <m:r>
                            <a:rPr lang="en-US" i="1">
                              <a:solidFill>
                                <a:srgbClr val="3333FF"/>
                              </a:solidFill>
                              <a:latin typeface="Cambria Math" panose="02040503050406030204" pitchFamily="18" charset="0"/>
                            </a:rPr>
                            <m:t>−</m:t>
                          </m:r>
                          <m:r>
                            <a:rPr lang="en-US" b="0" i="1" smtClean="0">
                              <a:solidFill>
                                <a:srgbClr val="3333FF"/>
                              </a:solidFill>
                              <a:latin typeface="Cambria Math" panose="02040503050406030204" pitchFamily="18" charset="0"/>
                            </a:rPr>
                            <m:t>2</m:t>
                          </m:r>
                          <m:r>
                            <a:rPr lang="en-US" b="0" i="1" smtClean="0">
                              <a:solidFill>
                                <a:srgbClr val="3333FF"/>
                              </a:solidFill>
                              <a:latin typeface="Cambria Math" panose="02040503050406030204" pitchFamily="18" charset="0"/>
                            </a:rPr>
                            <m:t>%</m:t>
                          </m:r>
                        </m:den>
                      </m:f>
                      <m:r>
                        <a:rPr lang="en-US" i="1">
                          <a:solidFill>
                            <a:srgbClr val="3333FF"/>
                          </a:solidFill>
                          <a:latin typeface="Cambria Math" panose="02040503050406030204" pitchFamily="18" charset="0"/>
                          <a:ea typeface="Cambria Math" panose="02040503050406030204" pitchFamily="18" charset="0"/>
                        </a:rPr>
                        <m:t>×</m:t>
                      </m:r>
                      <m:f>
                        <m:fPr>
                          <m:ctrlPr>
                            <a:rPr lang="en-US" i="1">
                              <a:solidFill>
                                <a:srgbClr val="3333FF"/>
                              </a:solidFill>
                              <a:latin typeface="Cambria Math" panose="02040503050406030204" pitchFamily="18" charset="0"/>
                              <a:ea typeface="Cambria Math" panose="02040503050406030204" pitchFamily="18" charset="0"/>
                            </a:rPr>
                          </m:ctrlPr>
                        </m:fPr>
                        <m:num>
                          <m:r>
                            <a:rPr lang="en-US" i="1">
                              <a:solidFill>
                                <a:srgbClr val="3333FF"/>
                              </a:solidFill>
                              <a:latin typeface="Cambria Math" panose="02040503050406030204" pitchFamily="18" charset="0"/>
                              <a:ea typeface="Cambria Math" panose="02040503050406030204" pitchFamily="18" charset="0"/>
                            </a:rPr>
                            <m:t>360</m:t>
                          </m:r>
                        </m:num>
                        <m:den>
                          <m:r>
                            <a:rPr lang="en-US" b="0" i="1" smtClean="0">
                              <a:solidFill>
                                <a:srgbClr val="3333FF"/>
                              </a:solidFill>
                              <a:latin typeface="Cambria Math" panose="02040503050406030204" pitchFamily="18" charset="0"/>
                              <a:ea typeface="Cambria Math" panose="02040503050406030204" pitchFamily="18" charset="0"/>
                            </a:rPr>
                            <m:t>45</m:t>
                          </m:r>
                          <m:r>
                            <a:rPr lang="en-US" i="1">
                              <a:solidFill>
                                <a:srgbClr val="3333FF"/>
                              </a:solidFill>
                              <a:latin typeface="Cambria Math" panose="02040503050406030204" pitchFamily="18" charset="0"/>
                              <a:ea typeface="Cambria Math" panose="02040503050406030204" pitchFamily="18" charset="0"/>
                            </a:rPr>
                            <m:t>−</m:t>
                          </m:r>
                          <m:r>
                            <a:rPr lang="en-US" b="0" i="1" smtClean="0">
                              <a:solidFill>
                                <a:srgbClr val="3333FF"/>
                              </a:solidFill>
                              <a:latin typeface="Cambria Math" panose="02040503050406030204" pitchFamily="18" charset="0"/>
                              <a:ea typeface="Cambria Math" panose="02040503050406030204" pitchFamily="18" charset="0"/>
                            </a:rPr>
                            <m:t>15</m:t>
                          </m:r>
                        </m:den>
                      </m:f>
                      <m:r>
                        <a:rPr lang="en-US" b="0" i="1" smtClean="0">
                          <a:solidFill>
                            <a:srgbClr val="3333FF"/>
                          </a:solidFill>
                          <a:latin typeface="Cambria Math" panose="02040503050406030204" pitchFamily="18" charset="0"/>
                          <a:ea typeface="Cambria Math" panose="02040503050406030204" pitchFamily="18" charset="0"/>
                        </a:rPr>
                        <m:t>=</m:t>
                      </m:r>
                      <m:r>
                        <a:rPr lang="en-US" b="0" i="1" smtClean="0">
                          <a:solidFill>
                            <a:srgbClr val="3333FF"/>
                          </a:solidFill>
                          <a:latin typeface="Cambria Math" panose="02040503050406030204" pitchFamily="18" charset="0"/>
                          <a:ea typeface="Cambria Math" panose="02040503050406030204" pitchFamily="18" charset="0"/>
                        </a:rPr>
                        <m:t>24</m:t>
                      </m:r>
                      <m:r>
                        <a:rPr lang="en-US" b="0" i="1" smtClean="0">
                          <a:solidFill>
                            <a:srgbClr val="3333FF"/>
                          </a:solidFill>
                          <a:latin typeface="Cambria Math" panose="02040503050406030204" pitchFamily="18" charset="0"/>
                          <a:ea typeface="Cambria Math" panose="02040503050406030204" pitchFamily="18" charset="0"/>
                        </a:rPr>
                        <m:t>.</m:t>
                      </m:r>
                      <m:r>
                        <a:rPr lang="en-US" b="0" i="1" smtClean="0">
                          <a:solidFill>
                            <a:srgbClr val="3333FF"/>
                          </a:solidFill>
                          <a:latin typeface="Cambria Math" panose="02040503050406030204" pitchFamily="18" charset="0"/>
                          <a:ea typeface="Cambria Math" panose="02040503050406030204" pitchFamily="18" charset="0"/>
                        </a:rPr>
                        <m:t>5</m:t>
                      </m:r>
                      <m:r>
                        <a:rPr lang="en-US" b="0" i="1" smtClean="0">
                          <a:solidFill>
                            <a:srgbClr val="3333FF"/>
                          </a:solidFill>
                          <a:latin typeface="Cambria Math" panose="02040503050406030204" pitchFamily="18" charset="0"/>
                          <a:ea typeface="Cambria Math" panose="02040503050406030204" pitchFamily="18" charset="0"/>
                        </a:rPr>
                        <m:t>%</m:t>
                      </m:r>
                    </m:oMath>
                  </m:oMathPara>
                </a14:m>
                <a:endParaRPr lang="ar-SA" dirty="0">
                  <a:solidFill>
                    <a:srgbClr val="3333FF"/>
                  </a:solidFill>
                </a:endParaRPr>
              </a:p>
              <a:p>
                <a:pPr marL="0" indent="0" algn="just" rtl="1"/>
                <a:endParaRPr lang="ar-SA" sz="2400" dirty="0" smtClean="0">
                  <a:solidFill>
                    <a:schemeClr val="tx1"/>
                  </a:solidFill>
                </a:endParaRPr>
              </a:p>
              <a:p>
                <a:pPr marL="0" indent="0" algn="just" rtl="1"/>
                <a:r>
                  <a:rPr lang="ar-SA" dirty="0" smtClean="0">
                    <a:solidFill>
                      <a:schemeClr val="tx1"/>
                    </a:solidFill>
                  </a:rPr>
                  <a:t>وتدل هذه النتيجة على </a:t>
                </a:r>
                <a:r>
                  <a:rPr lang="ar-SA" dirty="0">
                    <a:solidFill>
                      <a:schemeClr val="tx1"/>
                    </a:solidFill>
                  </a:rPr>
                  <a:t>أن الشركة </a:t>
                </a:r>
                <a:r>
                  <a:rPr lang="ar-SA" dirty="0" err="1">
                    <a:solidFill>
                      <a:schemeClr val="tx1"/>
                    </a:solidFill>
                  </a:rPr>
                  <a:t>بقرارھا</a:t>
                </a:r>
                <a:r>
                  <a:rPr lang="ar-SA" dirty="0">
                    <a:solidFill>
                      <a:schemeClr val="tx1"/>
                    </a:solidFill>
                  </a:rPr>
                  <a:t> عدم الاستفادة من الخصم النقدي تتحمل فرصة ضائعة (تمثل تكلفة)  </a:t>
                </a:r>
                <a:r>
                  <a:rPr lang="ar-SA" dirty="0" err="1" smtClean="0">
                    <a:solidFill>
                      <a:schemeClr val="tx1"/>
                    </a:solidFill>
                  </a:rPr>
                  <a:t>وقدرھا</a:t>
                </a:r>
                <a:r>
                  <a:rPr lang="ar-SA" dirty="0" smtClean="0">
                    <a:solidFill>
                      <a:schemeClr val="tx1"/>
                    </a:solidFill>
                  </a:rPr>
                  <a:t> </a:t>
                </a:r>
                <a:r>
                  <a:rPr lang="ar-SA" dirty="0">
                    <a:solidFill>
                      <a:schemeClr val="tx1"/>
                    </a:solidFill>
                  </a:rPr>
                  <a:t>24</a:t>
                </a:r>
                <a:r>
                  <a:rPr lang="ar-SA" dirty="0" smtClean="0">
                    <a:solidFill>
                      <a:schemeClr val="tx1"/>
                    </a:solidFill>
                  </a:rPr>
                  <a:t>%.</a:t>
                </a:r>
                <a:endParaRPr lang="ar-SA"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95300" y="838200"/>
                <a:ext cx="8915400" cy="5287963"/>
              </a:xfrm>
              <a:blipFill rotWithShape="0">
                <a:blip r:embed="rId2"/>
                <a:stretch>
                  <a:fillRect l="-2939" t="-1499" r="-1709"/>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30396182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ملاحظات مهمة:</a:t>
            </a:r>
            <a:endParaRPr lang="ar-SA" sz="3600" dirty="0">
              <a:solidFill>
                <a:schemeClr val="tx1"/>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457200" indent="-457200" algn="just" rtl="1">
              <a:buFont typeface="Arial" panose="020B0604020202020204" pitchFamily="34" charset="0"/>
              <a:buChar char="•"/>
            </a:pPr>
            <a:r>
              <a:rPr lang="ar-SA" dirty="0" smtClean="0">
                <a:solidFill>
                  <a:schemeClr val="tx1"/>
                </a:solidFill>
              </a:rPr>
              <a:t>في الوقت الذي تعتبر فيه تكلفة الائتمان التجاري صفرا (تمويل مجاني) في حال الاستفادة من الخصم، فإنه تكلفته يمكن أن تصبح كبيرة جدا في حالة عدم الاستفادة من الخصم.</a:t>
            </a:r>
          </a:p>
          <a:p>
            <a:pPr marL="457200" indent="-457200" algn="just" rtl="1">
              <a:buFont typeface="Arial" panose="020B0604020202020204" pitchFamily="34" charset="0"/>
              <a:buChar char="•"/>
            </a:pPr>
            <a:r>
              <a:rPr lang="ar-SA" dirty="0" smtClean="0">
                <a:solidFill>
                  <a:schemeClr val="tx1"/>
                </a:solidFill>
              </a:rPr>
              <a:t>يمكن للشركة تقليل تكلفة الائتمان التجاري من خلال زيادة مدة السماح بالسداد (كلما زادت مدة السداد كلما قلت التكلفة).</a:t>
            </a:r>
          </a:p>
          <a:p>
            <a:pPr marL="457200" indent="-457200" algn="just" rtl="1">
              <a:buFont typeface="Arial" panose="020B0604020202020204" pitchFamily="34" charset="0"/>
              <a:buChar char="•"/>
            </a:pPr>
            <a:endParaRPr lang="ar-SA" dirty="0" smtClean="0">
              <a:solidFill>
                <a:schemeClr val="tx1"/>
              </a:solidFill>
            </a:endParaRPr>
          </a:p>
          <a:p>
            <a:pPr marL="457200" indent="-457200" algn="just" rtl="1">
              <a:buFont typeface="Arial" panose="020B0604020202020204" pitchFamily="34" charset="0"/>
              <a:buChar char="•"/>
            </a:pPr>
            <a:endParaRPr lang="ar-SA"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extLst>
      <p:ext uri="{BB962C8B-B14F-4D97-AF65-F5344CB8AC3E}">
        <p14:creationId xmlns:p14="http://schemas.microsoft.com/office/powerpoint/2010/main" val="20475848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rtl="1"/>
            <a:r>
              <a:rPr lang="ar-SA" dirty="0" smtClean="0">
                <a:solidFill>
                  <a:srgbClr val="3333FF"/>
                </a:solidFill>
                <a:cs typeface="PT Bold Heading" panose="02010400000000000000" pitchFamily="2" charset="-78"/>
              </a:rPr>
              <a:t>ثانيا: الائتمان المصرفي</a:t>
            </a:r>
            <a:endParaRPr lang="ar-SA" dirty="0">
              <a:solidFill>
                <a:srgbClr val="3333FF"/>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extLst>
      <p:ext uri="{BB962C8B-B14F-4D97-AF65-F5344CB8AC3E}">
        <p14:creationId xmlns:p14="http://schemas.microsoft.com/office/powerpoint/2010/main" val="32742416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طبيعة الائتمان المصرفي</a:t>
            </a:r>
            <a:endParaRPr lang="en-US" sz="3600" dirty="0"/>
          </a:p>
        </p:txBody>
      </p:sp>
      <p:sp>
        <p:nvSpPr>
          <p:cNvPr id="3" name="Content Placeholder 2"/>
          <p:cNvSpPr>
            <a:spLocks noGrp="1"/>
          </p:cNvSpPr>
          <p:nvPr>
            <p:ph sz="half" idx="13"/>
          </p:nvPr>
        </p:nvSpPr>
        <p:spPr>
          <a:xfrm>
            <a:off x="457200" y="1600201"/>
            <a:ext cx="8957162" cy="4525963"/>
          </a:xfrm>
        </p:spPr>
        <p:txBody>
          <a:bodyPr/>
          <a:lstStyle/>
          <a:p>
            <a:pPr marL="0" indent="0" algn="just"/>
            <a:r>
              <a:rPr lang="ar-SA" sz="3200" dirty="0" smtClean="0">
                <a:solidFill>
                  <a:schemeClr val="tx1"/>
                </a:solidFill>
              </a:rPr>
              <a:t>الائتمان </a:t>
            </a:r>
            <a:r>
              <a:rPr lang="ar-SA" sz="3200" dirty="0">
                <a:solidFill>
                  <a:schemeClr val="tx1"/>
                </a:solidFill>
              </a:rPr>
              <a:t>المصرفي </a:t>
            </a:r>
            <a:r>
              <a:rPr lang="ar-SA" sz="3200" dirty="0" smtClean="0">
                <a:solidFill>
                  <a:schemeClr val="tx1"/>
                </a:solidFill>
              </a:rPr>
              <a:t>هو المبالغ </a:t>
            </a:r>
            <a:r>
              <a:rPr lang="ar-SA" sz="3200" dirty="0">
                <a:solidFill>
                  <a:schemeClr val="tx1"/>
                </a:solidFill>
              </a:rPr>
              <a:t>التي تحصل </a:t>
            </a:r>
            <a:r>
              <a:rPr lang="ar-SA" sz="3200" dirty="0" err="1">
                <a:solidFill>
                  <a:schemeClr val="tx1"/>
                </a:solidFill>
              </a:rPr>
              <a:t>علیھا</a:t>
            </a:r>
            <a:r>
              <a:rPr lang="ar-SA" sz="3200" dirty="0">
                <a:solidFill>
                  <a:schemeClr val="tx1"/>
                </a:solidFill>
              </a:rPr>
              <a:t> </a:t>
            </a:r>
            <a:r>
              <a:rPr lang="ar-SA" sz="3200" dirty="0" smtClean="0">
                <a:solidFill>
                  <a:schemeClr val="tx1"/>
                </a:solidFill>
              </a:rPr>
              <a:t>الشركة </a:t>
            </a:r>
            <a:r>
              <a:rPr lang="ar-SA" sz="3200" dirty="0">
                <a:solidFill>
                  <a:schemeClr val="tx1"/>
                </a:solidFill>
              </a:rPr>
              <a:t>من </a:t>
            </a:r>
            <a:r>
              <a:rPr lang="ar-SA" sz="3200" dirty="0" smtClean="0">
                <a:solidFill>
                  <a:schemeClr val="tx1"/>
                </a:solidFill>
              </a:rPr>
              <a:t>القطاع المصرفي، </a:t>
            </a:r>
            <a:r>
              <a:rPr lang="ar-SA" sz="3200" dirty="0" err="1">
                <a:solidFill>
                  <a:schemeClr val="tx1"/>
                </a:solidFill>
              </a:rPr>
              <a:t>ویأتي</a:t>
            </a:r>
            <a:r>
              <a:rPr lang="ar-SA" sz="3200" dirty="0">
                <a:solidFill>
                  <a:schemeClr val="tx1"/>
                </a:solidFill>
              </a:rPr>
              <a:t> في </a:t>
            </a:r>
            <a:r>
              <a:rPr lang="ar-SA" sz="3200" dirty="0" smtClean="0">
                <a:solidFill>
                  <a:schemeClr val="tx1"/>
                </a:solidFill>
              </a:rPr>
              <a:t>المرتبة </a:t>
            </a:r>
            <a:r>
              <a:rPr lang="ar-SA" sz="3200" dirty="0" err="1" smtClean="0">
                <a:solidFill>
                  <a:schemeClr val="tx1"/>
                </a:solidFill>
              </a:rPr>
              <a:t>الثانیة</a:t>
            </a:r>
            <a:r>
              <a:rPr lang="ar-SA" sz="3200" dirty="0" smtClean="0">
                <a:solidFill>
                  <a:schemeClr val="tx1"/>
                </a:solidFill>
              </a:rPr>
              <a:t> </a:t>
            </a:r>
            <a:r>
              <a:rPr lang="ar-SA" sz="3200" dirty="0">
                <a:solidFill>
                  <a:schemeClr val="tx1"/>
                </a:solidFill>
              </a:rPr>
              <a:t>من </a:t>
            </a:r>
            <a:r>
              <a:rPr lang="ar-SA" sz="3200" dirty="0" err="1">
                <a:solidFill>
                  <a:schemeClr val="tx1"/>
                </a:solidFill>
              </a:rPr>
              <a:t>حیث</a:t>
            </a:r>
            <a:r>
              <a:rPr lang="ar-SA" sz="3200" dirty="0">
                <a:solidFill>
                  <a:schemeClr val="tx1"/>
                </a:solidFill>
              </a:rPr>
              <a:t> اعتماد </a:t>
            </a:r>
            <a:r>
              <a:rPr lang="ar-SA" sz="3200" dirty="0" smtClean="0">
                <a:solidFill>
                  <a:schemeClr val="tx1"/>
                </a:solidFill>
              </a:rPr>
              <a:t>المنشأة </a:t>
            </a:r>
            <a:r>
              <a:rPr lang="ar-SA" sz="3200" dirty="0" err="1" smtClean="0">
                <a:solidFill>
                  <a:schemeClr val="tx1"/>
                </a:solidFill>
              </a:rPr>
              <a:t>علیه</a:t>
            </a:r>
            <a:r>
              <a:rPr lang="ar-SA" sz="3200" dirty="0" smtClean="0">
                <a:solidFill>
                  <a:schemeClr val="tx1"/>
                </a:solidFill>
              </a:rPr>
              <a:t> </a:t>
            </a:r>
            <a:r>
              <a:rPr lang="ar-SA" sz="3200" dirty="0">
                <a:solidFill>
                  <a:schemeClr val="tx1"/>
                </a:solidFill>
              </a:rPr>
              <a:t>في </a:t>
            </a:r>
            <a:r>
              <a:rPr lang="ar-SA" sz="3200" dirty="0" err="1">
                <a:solidFill>
                  <a:schemeClr val="tx1"/>
                </a:solidFill>
              </a:rPr>
              <a:t>التمویل</a:t>
            </a:r>
            <a:r>
              <a:rPr lang="ar-SA" sz="3200" dirty="0">
                <a:solidFill>
                  <a:schemeClr val="tx1"/>
                </a:solidFill>
              </a:rPr>
              <a:t> </a:t>
            </a:r>
            <a:r>
              <a:rPr lang="ar-SA" sz="3200" dirty="0" smtClean="0">
                <a:solidFill>
                  <a:schemeClr val="tx1"/>
                </a:solidFill>
              </a:rPr>
              <a:t>من</a:t>
            </a:r>
            <a:r>
              <a:rPr lang="ar-SA" sz="3200" dirty="0">
                <a:solidFill>
                  <a:schemeClr val="tx1"/>
                </a:solidFill>
              </a:rPr>
              <a:t> </a:t>
            </a:r>
            <a:r>
              <a:rPr lang="ar-SA" sz="3200" dirty="0" err="1" smtClean="0">
                <a:solidFill>
                  <a:schemeClr val="tx1"/>
                </a:solidFill>
              </a:rPr>
              <a:t>حیث</a:t>
            </a:r>
            <a:r>
              <a:rPr lang="ar-SA" sz="3200" dirty="0" smtClean="0">
                <a:solidFill>
                  <a:schemeClr val="tx1"/>
                </a:solidFill>
              </a:rPr>
              <a:t>:</a:t>
            </a:r>
            <a:endParaRPr lang="ar-SA" sz="3200" dirty="0">
              <a:solidFill>
                <a:schemeClr val="tx1"/>
              </a:solidFill>
            </a:endParaRPr>
          </a:p>
          <a:p>
            <a:pPr marL="0" indent="0" algn="just">
              <a:buFont typeface="Wingdings" panose="05000000000000000000" pitchFamily="2" charset="2"/>
              <a:buChar char="q"/>
            </a:pPr>
            <a:r>
              <a:rPr lang="ar-SA" sz="3200" dirty="0" smtClean="0">
                <a:solidFill>
                  <a:schemeClr val="tx1"/>
                </a:solidFill>
              </a:rPr>
              <a:t>التكلفة المترتبة </a:t>
            </a:r>
            <a:r>
              <a:rPr lang="ar-SA" sz="3200" dirty="0">
                <a:solidFill>
                  <a:schemeClr val="tx1"/>
                </a:solidFill>
              </a:rPr>
              <a:t>عن </a:t>
            </a:r>
            <a:r>
              <a:rPr lang="ar-SA" sz="3200" dirty="0" err="1" smtClean="0">
                <a:solidFill>
                  <a:schemeClr val="tx1"/>
                </a:solidFill>
              </a:rPr>
              <a:t>كلیھما</a:t>
            </a:r>
            <a:endParaRPr lang="ar-SA" sz="3200" dirty="0">
              <a:solidFill>
                <a:schemeClr val="tx1"/>
              </a:solidFill>
            </a:endParaRPr>
          </a:p>
          <a:p>
            <a:pPr marL="0" indent="0" algn="just">
              <a:buFont typeface="Wingdings" panose="05000000000000000000" pitchFamily="2" charset="2"/>
              <a:buChar char="q"/>
            </a:pPr>
            <a:r>
              <a:rPr lang="ar-SA" sz="3200" dirty="0">
                <a:solidFill>
                  <a:schemeClr val="tx1"/>
                </a:solidFill>
              </a:rPr>
              <a:t>درجة </a:t>
            </a:r>
            <a:r>
              <a:rPr lang="ar-SA" sz="3200" dirty="0" smtClean="0">
                <a:solidFill>
                  <a:schemeClr val="tx1"/>
                </a:solidFill>
              </a:rPr>
              <a:t>المرونة</a:t>
            </a:r>
            <a:endParaRPr lang="en-US" sz="32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extLst>
      <p:ext uri="{BB962C8B-B14F-4D97-AF65-F5344CB8AC3E}">
        <p14:creationId xmlns:p14="http://schemas.microsoft.com/office/powerpoint/2010/main" val="2522336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أنواع الائتمان المصرفي</a:t>
            </a:r>
            <a:endParaRPr lang="en-US" sz="3600" dirty="0"/>
          </a:p>
        </p:txBody>
      </p:sp>
      <p:sp>
        <p:nvSpPr>
          <p:cNvPr id="3" name="Content Placeholder 2"/>
          <p:cNvSpPr>
            <a:spLocks noGrp="1"/>
          </p:cNvSpPr>
          <p:nvPr>
            <p:ph sz="half" idx="13"/>
          </p:nvPr>
        </p:nvSpPr>
        <p:spPr>
          <a:xfrm>
            <a:off x="457200" y="1600201"/>
            <a:ext cx="8957162" cy="4525963"/>
          </a:xfrm>
        </p:spPr>
        <p:txBody>
          <a:bodyPr/>
          <a:lstStyle/>
          <a:p>
            <a:pPr marL="0" indent="0" algn="just"/>
            <a:r>
              <a:rPr lang="ar-SA" sz="3600" dirty="0" smtClean="0">
                <a:solidFill>
                  <a:schemeClr val="tx1"/>
                </a:solidFill>
              </a:rPr>
              <a:t>يمكن </a:t>
            </a:r>
            <a:r>
              <a:rPr lang="ar-SA" sz="3600" dirty="0">
                <a:solidFill>
                  <a:schemeClr val="tx1"/>
                </a:solidFill>
              </a:rPr>
              <a:t>أن </a:t>
            </a:r>
            <a:r>
              <a:rPr lang="ar-SA" sz="3600" dirty="0" err="1">
                <a:solidFill>
                  <a:schemeClr val="tx1"/>
                </a:solidFill>
              </a:rPr>
              <a:t>یأخذ</a:t>
            </a:r>
            <a:r>
              <a:rPr lang="ar-SA" sz="3600" dirty="0">
                <a:solidFill>
                  <a:schemeClr val="tx1"/>
                </a:solidFill>
              </a:rPr>
              <a:t> </a:t>
            </a:r>
            <a:r>
              <a:rPr lang="ar-SA" sz="3600" dirty="0" err="1">
                <a:solidFill>
                  <a:schemeClr val="tx1"/>
                </a:solidFill>
              </a:rPr>
              <a:t>الإئتمان</a:t>
            </a:r>
            <a:r>
              <a:rPr lang="ar-SA" sz="3600" dirty="0">
                <a:solidFill>
                  <a:schemeClr val="tx1"/>
                </a:solidFill>
              </a:rPr>
              <a:t> المصرفي </a:t>
            </a:r>
            <a:r>
              <a:rPr lang="ar-SA" sz="3600" dirty="0" err="1" smtClean="0">
                <a:solidFill>
                  <a:schemeClr val="tx1"/>
                </a:solidFill>
              </a:rPr>
              <a:t>شكلین</a:t>
            </a:r>
            <a:r>
              <a:rPr lang="ar-SA" sz="3600" dirty="0" smtClean="0">
                <a:solidFill>
                  <a:schemeClr val="tx1"/>
                </a:solidFill>
              </a:rPr>
              <a:t>:</a:t>
            </a:r>
          </a:p>
          <a:p>
            <a:pPr marL="0" indent="0" algn="just"/>
            <a:r>
              <a:rPr lang="ar-SA" sz="3600" dirty="0" smtClean="0">
                <a:solidFill>
                  <a:schemeClr val="tx1"/>
                </a:solidFill>
              </a:rPr>
              <a:t>فقد </a:t>
            </a:r>
            <a:r>
              <a:rPr lang="ar-SA" sz="3600" dirty="0" err="1">
                <a:solidFill>
                  <a:schemeClr val="tx1"/>
                </a:solidFill>
              </a:rPr>
              <a:t>یتم</a:t>
            </a:r>
            <a:r>
              <a:rPr lang="ar-SA" sz="3600" dirty="0">
                <a:solidFill>
                  <a:schemeClr val="tx1"/>
                </a:solidFill>
              </a:rPr>
              <a:t> منحه بكفالة ضمان </a:t>
            </a:r>
            <a:r>
              <a:rPr lang="ar-SA" sz="3600" dirty="0" err="1">
                <a:solidFill>
                  <a:schemeClr val="tx1"/>
                </a:solidFill>
              </a:rPr>
              <a:t>معین</a:t>
            </a:r>
            <a:r>
              <a:rPr lang="ar-SA" sz="3600" dirty="0">
                <a:solidFill>
                  <a:schemeClr val="tx1"/>
                </a:solidFill>
              </a:rPr>
              <a:t> </a:t>
            </a:r>
            <a:r>
              <a:rPr lang="ar-SA" sz="3600" dirty="0" smtClean="0">
                <a:solidFill>
                  <a:schemeClr val="tx1"/>
                </a:solidFill>
              </a:rPr>
              <a:t>ويسمى: الائتمان </a:t>
            </a:r>
            <a:r>
              <a:rPr lang="ar-SA" sz="3600" dirty="0">
                <a:solidFill>
                  <a:schemeClr val="tx1"/>
                </a:solidFill>
              </a:rPr>
              <a:t>المصرفي المكفول </a:t>
            </a:r>
            <a:r>
              <a:rPr lang="ar-SA" sz="3600" dirty="0" smtClean="0">
                <a:solidFill>
                  <a:schemeClr val="tx1"/>
                </a:solidFill>
              </a:rPr>
              <a:t>بضمانات</a:t>
            </a:r>
          </a:p>
          <a:p>
            <a:pPr marL="0" indent="0" algn="just"/>
            <a:r>
              <a:rPr lang="ar-SA" sz="3600" dirty="0" smtClean="0">
                <a:solidFill>
                  <a:schemeClr val="tx1"/>
                </a:solidFill>
              </a:rPr>
              <a:t>وقد </a:t>
            </a:r>
            <a:r>
              <a:rPr lang="ar-SA" sz="3600" dirty="0" err="1">
                <a:solidFill>
                  <a:schemeClr val="tx1"/>
                </a:solidFill>
              </a:rPr>
              <a:t>یتم</a:t>
            </a:r>
            <a:r>
              <a:rPr lang="ar-SA" sz="3600" dirty="0">
                <a:solidFill>
                  <a:schemeClr val="tx1"/>
                </a:solidFill>
              </a:rPr>
              <a:t> منحه بدون ضمان</a:t>
            </a:r>
            <a:r>
              <a:rPr lang="ar-SA" sz="3600" dirty="0" smtClean="0">
                <a:solidFill>
                  <a:schemeClr val="tx1"/>
                </a:solidFill>
              </a:rPr>
              <a:t>.</a:t>
            </a:r>
          </a:p>
          <a:p>
            <a:pPr marL="0" indent="0" algn="just"/>
            <a:endParaRPr lang="ar-SA" sz="3600" dirty="0" smtClean="0">
              <a:solidFill>
                <a:schemeClr val="tx1"/>
              </a:solidFill>
            </a:endParaRPr>
          </a:p>
          <a:p>
            <a:pPr marL="0" indent="0" algn="just"/>
            <a:r>
              <a:rPr lang="ar-SA" sz="3600" dirty="0" smtClean="0">
                <a:solidFill>
                  <a:schemeClr val="tx1"/>
                </a:solidFill>
              </a:rPr>
              <a:t>فيما يلي شرح لكلا النوعين:</a:t>
            </a:r>
            <a:endParaRPr lang="ar-SA" sz="36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extLst>
      <p:ext uri="{BB962C8B-B14F-4D97-AF65-F5344CB8AC3E}">
        <p14:creationId xmlns:p14="http://schemas.microsoft.com/office/powerpoint/2010/main" val="10592200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1"/>
            <a:r>
              <a:rPr lang="ar-SA" sz="3600" dirty="0" smtClean="0">
                <a:solidFill>
                  <a:srgbClr val="008000"/>
                </a:solidFill>
                <a:cs typeface="PT Bold Heading" panose="02010400000000000000" pitchFamily="2" charset="-78"/>
              </a:rPr>
              <a:t>الائتمان المصرفي غير المكفول</a:t>
            </a:r>
            <a:endParaRPr lang="en-US" sz="3600" dirty="0">
              <a:cs typeface="PT Bold Heading" panose="02010400000000000000" pitchFamily="2" charset="-78"/>
            </a:endParaRPr>
          </a:p>
        </p:txBody>
      </p:sp>
      <p:sp>
        <p:nvSpPr>
          <p:cNvPr id="6" name="Content Placeholder 5"/>
          <p:cNvSpPr>
            <a:spLocks noGrp="1"/>
          </p:cNvSpPr>
          <p:nvPr>
            <p:ph sz="half" idx="13"/>
          </p:nvPr>
        </p:nvSpPr>
        <p:spPr>
          <a:xfrm>
            <a:off x="533400" y="1600201"/>
            <a:ext cx="8880962" cy="4525963"/>
          </a:xfrm>
        </p:spPr>
        <p:txBody>
          <a:bodyPr/>
          <a:lstStyle/>
          <a:p>
            <a:pPr marL="0" indent="0" algn="just"/>
            <a:r>
              <a:rPr lang="ar-SA" sz="3200" dirty="0" err="1" smtClean="0">
                <a:solidFill>
                  <a:schemeClr val="tx1"/>
                </a:solidFill>
              </a:rPr>
              <a:t>یعتبر</a:t>
            </a:r>
            <a:r>
              <a:rPr lang="ar-SA" sz="3200" dirty="0" smtClean="0">
                <a:solidFill>
                  <a:schemeClr val="tx1"/>
                </a:solidFill>
              </a:rPr>
              <a:t> </a:t>
            </a:r>
            <a:r>
              <a:rPr lang="ar-SA" sz="3200" dirty="0">
                <a:solidFill>
                  <a:schemeClr val="tx1"/>
                </a:solidFill>
              </a:rPr>
              <a:t>الائتمان المصرفي </a:t>
            </a:r>
            <a:r>
              <a:rPr lang="ar-SA" sz="3200" dirty="0" err="1" smtClean="0">
                <a:solidFill>
                  <a:schemeClr val="tx1"/>
                </a:solidFill>
              </a:rPr>
              <a:t>غیر</a:t>
            </a:r>
            <a:r>
              <a:rPr lang="ar-SA" sz="3200" dirty="0" smtClean="0">
                <a:solidFill>
                  <a:schemeClr val="tx1"/>
                </a:solidFill>
              </a:rPr>
              <a:t> المكفول </a:t>
            </a:r>
            <a:r>
              <a:rPr lang="ar-SA" sz="3200" dirty="0">
                <a:solidFill>
                  <a:schemeClr val="tx1"/>
                </a:solidFill>
              </a:rPr>
              <a:t>بضمان </a:t>
            </a:r>
            <a:r>
              <a:rPr lang="ar-SA" sz="3200" dirty="0" smtClean="0">
                <a:solidFill>
                  <a:schemeClr val="tx1"/>
                </a:solidFill>
              </a:rPr>
              <a:t>المصدر </a:t>
            </a:r>
            <a:r>
              <a:rPr lang="ar-SA" sz="3200" dirty="0">
                <a:solidFill>
                  <a:schemeClr val="tx1"/>
                </a:solidFill>
              </a:rPr>
              <a:t>الأول لمنشآت الأعمال خاصة تلك التي </a:t>
            </a:r>
            <a:r>
              <a:rPr lang="ar-SA" sz="3200" dirty="0" err="1">
                <a:solidFill>
                  <a:schemeClr val="tx1"/>
                </a:solidFill>
              </a:rPr>
              <a:t>یتسم</a:t>
            </a:r>
            <a:r>
              <a:rPr lang="ar-SA" sz="3200" dirty="0">
                <a:solidFill>
                  <a:schemeClr val="tx1"/>
                </a:solidFill>
              </a:rPr>
              <a:t> نشاطها </a:t>
            </a:r>
            <a:r>
              <a:rPr lang="ar-SA" sz="3200" dirty="0" smtClean="0">
                <a:solidFill>
                  <a:schemeClr val="tx1"/>
                </a:solidFill>
              </a:rPr>
              <a:t>بالموسمية. </a:t>
            </a:r>
            <a:r>
              <a:rPr lang="ar-SA" sz="3200" dirty="0">
                <a:solidFill>
                  <a:schemeClr val="tx1"/>
                </a:solidFill>
              </a:rPr>
              <a:t>وتعتبر مثل </a:t>
            </a:r>
            <a:r>
              <a:rPr lang="ar-SA" sz="3200" dirty="0" err="1">
                <a:solidFill>
                  <a:schemeClr val="tx1"/>
                </a:solidFill>
              </a:rPr>
              <a:t>ھذه</a:t>
            </a:r>
            <a:r>
              <a:rPr lang="ar-SA" sz="3200" dirty="0">
                <a:solidFill>
                  <a:schemeClr val="tx1"/>
                </a:solidFill>
              </a:rPr>
              <a:t> القروض ذاتية التسييل لأن البنوك تقوم </a:t>
            </a:r>
            <a:r>
              <a:rPr lang="ar-SA" sz="3200" dirty="0" err="1">
                <a:solidFill>
                  <a:schemeClr val="tx1"/>
                </a:solidFill>
              </a:rPr>
              <a:t>بتقدیم</a:t>
            </a:r>
            <a:r>
              <a:rPr lang="ar-SA" sz="3200" dirty="0">
                <a:solidFill>
                  <a:schemeClr val="tx1"/>
                </a:solidFill>
              </a:rPr>
              <a:t> </a:t>
            </a:r>
            <a:r>
              <a:rPr lang="ar-SA" sz="3200" dirty="0" err="1">
                <a:solidFill>
                  <a:schemeClr val="tx1"/>
                </a:solidFill>
              </a:rPr>
              <a:t>ھذه</a:t>
            </a:r>
            <a:r>
              <a:rPr lang="ar-SA" sz="3200" dirty="0">
                <a:solidFill>
                  <a:schemeClr val="tx1"/>
                </a:solidFill>
              </a:rPr>
              <a:t> القروض للمنشآت </a:t>
            </a:r>
            <a:r>
              <a:rPr lang="ar-SA" sz="3200" dirty="0" smtClean="0">
                <a:solidFill>
                  <a:schemeClr val="tx1"/>
                </a:solidFill>
              </a:rPr>
              <a:t>التي تحتاج </a:t>
            </a:r>
            <a:r>
              <a:rPr lang="ar-SA" sz="3200" dirty="0">
                <a:solidFill>
                  <a:schemeClr val="tx1"/>
                </a:solidFill>
              </a:rPr>
              <a:t>إلى </a:t>
            </a:r>
            <a:r>
              <a:rPr lang="ar-SA" sz="3200" dirty="0" err="1">
                <a:solidFill>
                  <a:schemeClr val="tx1"/>
                </a:solidFill>
              </a:rPr>
              <a:t>تمویل</a:t>
            </a:r>
            <a:r>
              <a:rPr lang="ar-SA" sz="3200" dirty="0">
                <a:solidFill>
                  <a:schemeClr val="tx1"/>
                </a:solidFill>
              </a:rPr>
              <a:t> إضافي لمقابلة الزيادة الموسمية في رأس المال العامل </a:t>
            </a:r>
            <a:r>
              <a:rPr lang="ar-SA" sz="3200" dirty="0" smtClean="0">
                <a:solidFill>
                  <a:schemeClr val="tx1"/>
                </a:solidFill>
              </a:rPr>
              <a:t>(مخزون </a:t>
            </a:r>
            <a:r>
              <a:rPr lang="ar-SA" sz="3200" dirty="0">
                <a:solidFill>
                  <a:schemeClr val="tx1"/>
                </a:solidFill>
              </a:rPr>
              <a:t>وذمم </a:t>
            </a:r>
            <a:r>
              <a:rPr lang="ar-SA" sz="3200" dirty="0" err="1">
                <a:solidFill>
                  <a:schemeClr val="tx1"/>
                </a:solidFill>
              </a:rPr>
              <a:t>مدینة</a:t>
            </a:r>
            <a:r>
              <a:rPr lang="ar-SA" sz="3200" dirty="0">
                <a:solidFill>
                  <a:schemeClr val="tx1"/>
                </a:solidFill>
              </a:rPr>
              <a:t>) وتتوقع أن المنشآت ستقوم بتسديدها بعد تصريف المخزون وتحصيل الذمم </a:t>
            </a:r>
            <a:r>
              <a:rPr lang="ar-SA" sz="3200" dirty="0" err="1">
                <a:solidFill>
                  <a:schemeClr val="tx1"/>
                </a:solidFill>
              </a:rPr>
              <a:t>المدینة</a:t>
            </a:r>
            <a:r>
              <a:rPr lang="ar-SA" sz="3200" dirty="0" smtClean="0">
                <a:solidFill>
                  <a:schemeClr val="tx1"/>
                </a:solidFill>
              </a:rPr>
              <a:t>.</a:t>
            </a:r>
          </a:p>
          <a:p>
            <a:pPr marL="0" indent="0" algn="just"/>
            <a:r>
              <a:rPr lang="ar-SA" sz="3200" dirty="0" smtClean="0">
                <a:solidFill>
                  <a:schemeClr val="tx1"/>
                </a:solidFill>
              </a:rPr>
              <a:t>ويشمل الائتماني المصرفي غير المكفول نعين، نذكرهما:</a:t>
            </a:r>
            <a:endParaRPr lang="en-US" sz="3200" dirty="0">
              <a:solidFill>
                <a:schemeClr val="tx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30</a:t>
            </a:fld>
            <a:endParaRPr lang="en-US" dirty="0"/>
          </a:p>
        </p:txBody>
      </p:sp>
    </p:spTree>
    <p:extLst>
      <p:ext uri="{BB962C8B-B14F-4D97-AF65-F5344CB8AC3E}">
        <p14:creationId xmlns:p14="http://schemas.microsoft.com/office/powerpoint/2010/main" val="34916825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20762"/>
          </a:xfrm>
          <a:solidFill>
            <a:schemeClr val="accent3">
              <a:lumMod val="60000"/>
              <a:lumOff val="40000"/>
            </a:schemeClr>
          </a:solidFill>
        </p:spPr>
        <p:txBody>
          <a:bodyPr/>
          <a:lstStyle/>
          <a:p>
            <a:pPr algn="ctr" rtl="1"/>
            <a:r>
              <a:rPr lang="ar-SA" sz="3200" dirty="0" smtClean="0">
                <a:solidFill>
                  <a:schemeClr val="tx1"/>
                </a:solidFill>
                <a:cs typeface="PT Bold Heading" panose="02010400000000000000" pitchFamily="2" charset="-78"/>
              </a:rPr>
              <a:t>أ) التسهيلات الائتمانية المحدودة</a:t>
            </a:r>
            <a:endParaRPr lang="en-US" sz="3200" dirty="0">
              <a:solidFill>
                <a:schemeClr val="tx1"/>
              </a:solidFill>
              <a:cs typeface="PT Bold Heading" panose="02010400000000000000" pitchFamily="2" charset="-78"/>
            </a:endParaRPr>
          </a:p>
        </p:txBody>
      </p:sp>
      <p:sp>
        <p:nvSpPr>
          <p:cNvPr id="3" name="Content Placeholder 2"/>
          <p:cNvSpPr>
            <a:spLocks noGrp="1"/>
          </p:cNvSpPr>
          <p:nvPr>
            <p:ph sz="half" idx="13"/>
          </p:nvPr>
        </p:nvSpPr>
        <p:spPr>
          <a:xfrm>
            <a:off x="304800" y="1371600"/>
            <a:ext cx="9109562" cy="4754565"/>
          </a:xfrm>
        </p:spPr>
        <p:txBody>
          <a:bodyPr/>
          <a:lstStyle/>
          <a:p>
            <a:pPr marL="236538" indent="-236538" algn="just">
              <a:buFont typeface="Arial" panose="020B0604020202020204" pitchFamily="34" charset="0"/>
              <a:buChar char="•"/>
            </a:pPr>
            <a:r>
              <a:rPr lang="ar-SA" sz="3200" dirty="0" smtClean="0">
                <a:solidFill>
                  <a:schemeClr val="tx1"/>
                </a:solidFill>
              </a:rPr>
              <a:t>هي ترتيبات ائتمانية (اتفاق) بين البنك والشركة المقترضة يوافق بموجبها البنك على تقديم قروض قصيرة الأجل (لا تتجاوز سنة واحدة).</a:t>
            </a:r>
            <a:endParaRPr lang="ar-SA" sz="3200" dirty="0">
              <a:solidFill>
                <a:schemeClr val="tx1"/>
              </a:solidFill>
            </a:endParaRPr>
          </a:p>
          <a:p>
            <a:pPr marL="236538" indent="-236538" algn="just">
              <a:buFont typeface="Arial" panose="020B0604020202020204" pitchFamily="34" charset="0"/>
              <a:buChar char="•"/>
            </a:pPr>
            <a:r>
              <a:rPr lang="ar-SA" sz="3200" dirty="0" smtClean="0">
                <a:solidFill>
                  <a:schemeClr val="tx1"/>
                </a:solidFill>
              </a:rPr>
              <a:t>التسھیلات الائتمانية المحدودة غير ملزمة للبنك </a:t>
            </a:r>
            <a:r>
              <a:rPr lang="ar-SA" sz="3200" dirty="0">
                <a:solidFill>
                  <a:schemeClr val="tx1"/>
                </a:solidFill>
              </a:rPr>
              <a:t>من </a:t>
            </a:r>
            <a:r>
              <a:rPr lang="ar-SA" sz="3200" dirty="0" smtClean="0">
                <a:solidFill>
                  <a:schemeClr val="tx1"/>
                </a:solidFill>
              </a:rPr>
              <a:t>الناحية القانونية، فإذا لم </a:t>
            </a:r>
            <a:r>
              <a:rPr lang="ar-SA" sz="3200" dirty="0">
                <a:solidFill>
                  <a:schemeClr val="tx1"/>
                </a:solidFill>
              </a:rPr>
              <a:t>تتوفر لدى البنك </a:t>
            </a:r>
            <a:r>
              <a:rPr lang="ar-SA" sz="3200" dirty="0" err="1" smtClean="0">
                <a:solidFill>
                  <a:schemeClr val="tx1"/>
                </a:solidFill>
              </a:rPr>
              <a:t>السیولة</a:t>
            </a:r>
            <a:r>
              <a:rPr lang="ar-SA" sz="3200" dirty="0" smtClean="0">
                <a:solidFill>
                  <a:schemeClr val="tx1"/>
                </a:solidFill>
              </a:rPr>
              <a:t> اللازمة </a:t>
            </a:r>
            <a:r>
              <a:rPr lang="ar-SA" sz="3200" dirty="0">
                <a:solidFill>
                  <a:schemeClr val="tx1"/>
                </a:solidFill>
              </a:rPr>
              <a:t>أو تدنى </a:t>
            </a:r>
            <a:r>
              <a:rPr lang="ar-SA" sz="3200" dirty="0" smtClean="0">
                <a:solidFill>
                  <a:schemeClr val="tx1"/>
                </a:solidFill>
              </a:rPr>
              <a:t>الترتيب الائتماني للمنشأة </a:t>
            </a:r>
            <a:r>
              <a:rPr lang="ar-SA" sz="3200" dirty="0">
                <a:solidFill>
                  <a:schemeClr val="tx1"/>
                </a:solidFill>
              </a:rPr>
              <a:t>فإن </a:t>
            </a:r>
            <a:r>
              <a:rPr lang="ar-SA" sz="3200" dirty="0" smtClean="0">
                <a:solidFill>
                  <a:schemeClr val="tx1"/>
                </a:solidFill>
              </a:rPr>
              <a:t>البنك قد </a:t>
            </a:r>
            <a:r>
              <a:rPr lang="ar-SA" sz="3200" dirty="0" err="1">
                <a:solidFill>
                  <a:schemeClr val="tx1"/>
                </a:solidFill>
              </a:rPr>
              <a:t>یحجم</a:t>
            </a:r>
            <a:r>
              <a:rPr lang="ar-SA" sz="3200" dirty="0">
                <a:solidFill>
                  <a:schemeClr val="tx1"/>
                </a:solidFill>
              </a:rPr>
              <a:t> عن </a:t>
            </a:r>
            <a:r>
              <a:rPr lang="ar-SA" sz="3200" dirty="0" err="1">
                <a:solidFill>
                  <a:schemeClr val="tx1"/>
                </a:solidFill>
              </a:rPr>
              <a:t>تقدیم</a:t>
            </a:r>
            <a:r>
              <a:rPr lang="ar-SA" sz="3200" dirty="0">
                <a:solidFill>
                  <a:schemeClr val="tx1"/>
                </a:solidFill>
              </a:rPr>
              <a:t> القرض دون أن </a:t>
            </a:r>
            <a:r>
              <a:rPr lang="ar-SA" sz="3200" dirty="0" err="1">
                <a:solidFill>
                  <a:schemeClr val="tx1"/>
                </a:solidFill>
              </a:rPr>
              <a:t>یترتب</a:t>
            </a:r>
            <a:r>
              <a:rPr lang="ar-SA" sz="3200" dirty="0">
                <a:solidFill>
                  <a:schemeClr val="tx1"/>
                </a:solidFill>
              </a:rPr>
              <a:t> على ذلك </a:t>
            </a:r>
            <a:r>
              <a:rPr lang="ar-SA" sz="3200" dirty="0" smtClean="0">
                <a:solidFill>
                  <a:schemeClr val="tx1"/>
                </a:solidFill>
              </a:rPr>
              <a:t>أية جزاءات.</a:t>
            </a:r>
            <a:endParaRPr lang="ar-SA" sz="3200" dirty="0">
              <a:solidFill>
                <a:schemeClr val="tx1"/>
              </a:solidFill>
            </a:endParaRPr>
          </a:p>
          <a:p>
            <a:pPr marL="236538" indent="-236538" algn="just">
              <a:buFont typeface="Arial" panose="020B0604020202020204" pitchFamily="34" charset="0"/>
              <a:buChar char="•"/>
            </a:pPr>
            <a:r>
              <a:rPr lang="ar-SA" sz="3200" dirty="0" smtClean="0">
                <a:solidFill>
                  <a:schemeClr val="tx1"/>
                </a:solidFill>
              </a:rPr>
              <a:t>يمثل القرض </a:t>
            </a:r>
            <a:r>
              <a:rPr lang="ar-SA" sz="3200" dirty="0">
                <a:solidFill>
                  <a:schemeClr val="tx1"/>
                </a:solidFill>
              </a:rPr>
              <a:t>المتفق </a:t>
            </a:r>
            <a:r>
              <a:rPr lang="ar-SA" sz="3200" dirty="0" smtClean="0">
                <a:solidFill>
                  <a:schemeClr val="tx1"/>
                </a:solidFill>
              </a:rPr>
              <a:t>عليه الحد </a:t>
            </a:r>
            <a:r>
              <a:rPr lang="ar-SA" sz="3200" dirty="0">
                <a:solidFill>
                  <a:schemeClr val="tx1"/>
                </a:solidFill>
              </a:rPr>
              <a:t>الأقصى الذي ي</a:t>
            </a:r>
            <a:r>
              <a:rPr lang="ar-SA" sz="3200" dirty="0" smtClean="0">
                <a:solidFill>
                  <a:schemeClr val="tx1"/>
                </a:solidFill>
              </a:rPr>
              <a:t>مكن للشركة اقتراضه من البنك.</a:t>
            </a:r>
            <a:endParaRPr lang="en-US" sz="32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extLst>
      <p:ext uri="{BB962C8B-B14F-4D97-AF65-F5344CB8AC3E}">
        <p14:creationId xmlns:p14="http://schemas.microsoft.com/office/powerpoint/2010/main" val="24730395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524000"/>
            <a:ext cx="8915400" cy="4373563"/>
          </a:xfrm>
        </p:spPr>
        <p:txBody>
          <a:bodyPr/>
          <a:lstStyle/>
          <a:p>
            <a:pPr algn="just" rtl="1">
              <a:buFont typeface="Wingdings" panose="05000000000000000000" pitchFamily="2" charset="2"/>
              <a:buChar char="Ø"/>
            </a:pPr>
            <a:r>
              <a:rPr lang="ar-SA" sz="3600" dirty="0" smtClean="0">
                <a:solidFill>
                  <a:schemeClr val="tx1"/>
                </a:solidFill>
              </a:rPr>
              <a:t> هي خطوط </a:t>
            </a:r>
            <a:r>
              <a:rPr lang="ar-SA" sz="3600" dirty="0">
                <a:solidFill>
                  <a:schemeClr val="tx1"/>
                </a:solidFill>
              </a:rPr>
              <a:t>ائتمان ملزمة للبنك </a:t>
            </a:r>
            <a:r>
              <a:rPr lang="ar-SA" sz="3600" dirty="0" smtClean="0">
                <a:solidFill>
                  <a:schemeClr val="tx1"/>
                </a:solidFill>
              </a:rPr>
              <a:t>بتوفير التمويل </a:t>
            </a:r>
            <a:r>
              <a:rPr lang="ar-SA" sz="3600" dirty="0">
                <a:solidFill>
                  <a:schemeClr val="tx1"/>
                </a:solidFill>
              </a:rPr>
              <a:t>المتفق </a:t>
            </a:r>
            <a:r>
              <a:rPr lang="ar-SA" sz="3600" dirty="0" smtClean="0">
                <a:solidFill>
                  <a:schemeClr val="tx1"/>
                </a:solidFill>
              </a:rPr>
              <a:t>عليه مع الشركة طالبة الائتمان. وتنقسم هذه التسھیلات إلى نوعين:</a:t>
            </a:r>
            <a:endParaRPr lang="ar-SA" sz="3600" dirty="0">
              <a:solidFill>
                <a:schemeClr val="tx1"/>
              </a:solidFill>
            </a:endParaRPr>
          </a:p>
        </p:txBody>
      </p:sp>
      <p:sp>
        <p:nvSpPr>
          <p:cNvPr id="2" name="Title 1"/>
          <p:cNvSpPr>
            <a:spLocks noGrp="1"/>
          </p:cNvSpPr>
          <p:nvPr>
            <p:ph type="title"/>
          </p:nvPr>
        </p:nvSpPr>
        <p:spPr>
          <a:xfrm>
            <a:off x="495300" y="274638"/>
            <a:ext cx="8915400" cy="944562"/>
          </a:xfrm>
          <a:solidFill>
            <a:schemeClr val="accent3">
              <a:lumMod val="60000"/>
              <a:lumOff val="40000"/>
            </a:schemeClr>
          </a:solidFill>
        </p:spPr>
        <p:txBody>
          <a:bodyPr/>
          <a:lstStyle/>
          <a:p>
            <a:pPr algn="ctr" rtl="1"/>
            <a:r>
              <a:rPr lang="ar-SA" sz="3200" dirty="0">
                <a:solidFill>
                  <a:schemeClr val="tx1"/>
                </a:solidFill>
                <a:cs typeface="PT Bold Heading" panose="02010400000000000000" pitchFamily="2" charset="-78"/>
              </a:rPr>
              <a:t>ب- التسھیلات الائتمانية </a:t>
            </a:r>
            <a:r>
              <a:rPr lang="ar-SA" sz="3200" dirty="0" smtClean="0">
                <a:solidFill>
                  <a:schemeClr val="tx1"/>
                </a:solidFill>
                <a:cs typeface="PT Bold Heading" panose="02010400000000000000" pitchFamily="2" charset="-78"/>
              </a:rPr>
              <a:t>الملزمة</a:t>
            </a:r>
            <a:endParaRPr lang="en-US" sz="3600"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32</a:t>
            </a:fld>
            <a:endParaRPr lang="en-US" sz="1200" dirty="0">
              <a:solidFill>
                <a:schemeClr val="bg1"/>
              </a:solidFill>
            </a:endParaRPr>
          </a:p>
        </p:txBody>
      </p:sp>
    </p:spTree>
    <p:extLst>
      <p:ext uri="{BB962C8B-B14F-4D97-AF65-F5344CB8AC3E}">
        <p14:creationId xmlns:p14="http://schemas.microsoft.com/office/powerpoint/2010/main" val="39995385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dirty="0">
                <a:solidFill>
                  <a:schemeClr val="tx1"/>
                </a:solidFill>
                <a:cs typeface="PT Bold Heading" panose="02010400000000000000" pitchFamily="2" charset="-78"/>
              </a:rPr>
              <a:t>أنواع التسهيلات الائتمانية الملزمة</a:t>
            </a:r>
            <a:endParaRPr lang="en-US" sz="3200" dirty="0">
              <a:solidFill>
                <a:schemeClr val="tx1"/>
              </a:solidFill>
              <a:cs typeface="PT Bold Heading" panose="02010400000000000000" pitchFamily="2" charset="-78"/>
            </a:endParaRPr>
          </a:p>
        </p:txBody>
      </p:sp>
      <p:sp>
        <p:nvSpPr>
          <p:cNvPr id="3" name="Text Placeholder 2"/>
          <p:cNvSpPr>
            <a:spLocks noGrp="1"/>
          </p:cNvSpPr>
          <p:nvPr>
            <p:ph type="body" idx="1"/>
          </p:nvPr>
        </p:nvSpPr>
        <p:spPr>
          <a:solidFill>
            <a:schemeClr val="accent3">
              <a:lumMod val="60000"/>
              <a:lumOff val="40000"/>
            </a:schemeClr>
          </a:solidFill>
        </p:spPr>
        <p:txBody>
          <a:bodyPr/>
          <a:lstStyle/>
          <a:p>
            <a:pPr algn="ctr" rtl="1"/>
            <a:r>
              <a:rPr lang="ar-SA" dirty="0" smtClean="0">
                <a:solidFill>
                  <a:schemeClr val="tx1"/>
                </a:solidFill>
                <a:latin typeface="Monotype Koufi" pitchFamily="2" charset="-78"/>
                <a:ea typeface="Monotype Koufi" pitchFamily="2" charset="-78"/>
                <a:cs typeface="Monotype Koufi" pitchFamily="2" charset="-78"/>
              </a:rPr>
              <a:t>تسهيلات ائتمانية غير متجددة</a:t>
            </a:r>
            <a:endParaRPr lang="ar-SA" dirty="0">
              <a:solidFill>
                <a:schemeClr val="tx1"/>
              </a:solidFill>
              <a:latin typeface="Monotype Koufi" pitchFamily="2" charset="-78"/>
              <a:ea typeface="Monotype Koufi" pitchFamily="2" charset="-78"/>
              <a:cs typeface="Monotype Koufi" pitchFamily="2" charset="-78"/>
            </a:endParaRPr>
          </a:p>
        </p:txBody>
      </p:sp>
      <p:sp>
        <p:nvSpPr>
          <p:cNvPr id="4" name="Content Placeholder 3"/>
          <p:cNvSpPr>
            <a:spLocks noGrp="1"/>
          </p:cNvSpPr>
          <p:nvPr>
            <p:ph sz="half" idx="2"/>
          </p:nvPr>
        </p:nvSpPr>
        <p:spPr>
          <a:solidFill>
            <a:schemeClr val="bg1">
              <a:lumMod val="85000"/>
            </a:schemeClr>
          </a:solidFill>
        </p:spPr>
        <p:txBody>
          <a:bodyPr/>
          <a:lstStyle/>
          <a:p>
            <a:pPr marL="0" indent="0" algn="just" rtl="1">
              <a:buNone/>
            </a:pPr>
            <a:r>
              <a:rPr lang="ar-SA" sz="3200" dirty="0" smtClean="0">
                <a:solidFill>
                  <a:schemeClr val="tx1"/>
                </a:solidFill>
                <a:cs typeface="+mn-cs"/>
              </a:rPr>
              <a:t>اتفاق </a:t>
            </a:r>
            <a:r>
              <a:rPr lang="ar-SA" sz="3200" dirty="0" err="1">
                <a:solidFill>
                  <a:schemeClr val="tx1"/>
                </a:solidFill>
                <a:cs typeface="+mn-cs"/>
              </a:rPr>
              <a:t>غیر</a:t>
            </a:r>
            <a:r>
              <a:rPr lang="ar-SA" sz="3200" dirty="0">
                <a:solidFill>
                  <a:schemeClr val="tx1"/>
                </a:solidFill>
                <a:cs typeface="+mn-cs"/>
              </a:rPr>
              <a:t> رسمي </a:t>
            </a:r>
            <a:r>
              <a:rPr lang="ar-SA" sz="3200" dirty="0" err="1">
                <a:solidFill>
                  <a:schemeClr val="tx1"/>
                </a:solidFill>
                <a:cs typeface="+mn-cs"/>
              </a:rPr>
              <a:t>یسمح</a:t>
            </a:r>
            <a:r>
              <a:rPr lang="ar-SA" sz="3200" dirty="0">
                <a:solidFill>
                  <a:schemeClr val="tx1"/>
                </a:solidFill>
                <a:cs typeface="+mn-cs"/>
              </a:rPr>
              <a:t> للمنشأة بالاقتراض في حدود المبلغ </a:t>
            </a:r>
            <a:r>
              <a:rPr lang="ar-SA" sz="3200" dirty="0" smtClean="0">
                <a:solidFill>
                  <a:schemeClr val="tx1"/>
                </a:solidFill>
                <a:cs typeface="+mn-cs"/>
              </a:rPr>
              <a:t>المتفق عليه في فترة </a:t>
            </a:r>
            <a:r>
              <a:rPr lang="ar-SA" sz="3200" dirty="0">
                <a:solidFill>
                  <a:schemeClr val="tx1"/>
                </a:solidFill>
                <a:cs typeface="+mn-cs"/>
              </a:rPr>
              <a:t>سابقة دون الحاجة إلى اتباع الإجراءات </a:t>
            </a:r>
            <a:r>
              <a:rPr lang="ar-SA" sz="3200" dirty="0" err="1">
                <a:solidFill>
                  <a:schemeClr val="tx1"/>
                </a:solidFill>
                <a:cs typeface="+mn-cs"/>
              </a:rPr>
              <a:t>الروتینیة</a:t>
            </a:r>
            <a:r>
              <a:rPr lang="ar-SA" sz="3200" dirty="0">
                <a:solidFill>
                  <a:schemeClr val="tx1"/>
                </a:solidFill>
                <a:cs typeface="+mn-cs"/>
              </a:rPr>
              <a:t> التي تسبق طلب </a:t>
            </a:r>
            <a:r>
              <a:rPr lang="ar-SA" sz="3200" dirty="0" smtClean="0">
                <a:solidFill>
                  <a:schemeClr val="tx1"/>
                </a:solidFill>
                <a:cs typeface="+mn-cs"/>
              </a:rPr>
              <a:t>الائتمان.</a:t>
            </a:r>
            <a:endParaRPr lang="ar-SA" sz="3200" dirty="0">
              <a:solidFill>
                <a:schemeClr val="tx1"/>
              </a:solidFill>
              <a:cs typeface="+mn-cs"/>
            </a:endParaRPr>
          </a:p>
          <a:p>
            <a:pPr algn="just" rtl="1"/>
            <a:endParaRPr lang="en-US" sz="3200" dirty="0">
              <a:solidFill>
                <a:schemeClr val="tx1"/>
              </a:solidFill>
              <a:cs typeface="+mn-cs"/>
            </a:endParaRPr>
          </a:p>
        </p:txBody>
      </p:sp>
      <p:sp>
        <p:nvSpPr>
          <p:cNvPr id="5" name="Text Placeholder 4"/>
          <p:cNvSpPr>
            <a:spLocks noGrp="1"/>
          </p:cNvSpPr>
          <p:nvPr>
            <p:ph type="body" sz="quarter" idx="3"/>
          </p:nvPr>
        </p:nvSpPr>
        <p:spPr>
          <a:solidFill>
            <a:schemeClr val="accent3">
              <a:lumMod val="60000"/>
              <a:lumOff val="40000"/>
            </a:schemeClr>
          </a:solidFill>
          <a:ln w="9525">
            <a:noFill/>
            <a:miter lim="800000"/>
            <a:headEnd/>
            <a:tailEnd/>
          </a:ln>
        </p:spPr>
        <p:txBody>
          <a:bodyPr vert="horz" wrap="square" lIns="91440" tIns="45720" rIns="91440" bIns="45720" numCol="1" anchor="b" anchorCtr="0" compatLnSpc="1">
            <a:prstTxWarp prst="textNoShape">
              <a:avLst/>
            </a:prstTxWarp>
          </a:bodyPr>
          <a:lstStyle/>
          <a:p>
            <a:pPr algn="ctr" rtl="1"/>
            <a:r>
              <a:rPr lang="ar-SA" dirty="0" smtClean="0">
                <a:solidFill>
                  <a:schemeClr val="tx1"/>
                </a:solidFill>
                <a:latin typeface="Monotype Koufi" pitchFamily="2" charset="-78"/>
                <a:ea typeface="Monotype Koufi" pitchFamily="2" charset="-78"/>
                <a:cs typeface="Monotype Koufi" pitchFamily="2" charset="-78"/>
              </a:rPr>
              <a:t>تسهيلات ائتمانية متجددة</a:t>
            </a:r>
            <a:endParaRPr lang="en-US" dirty="0">
              <a:solidFill>
                <a:schemeClr val="tx1"/>
              </a:solidFill>
              <a:latin typeface="Monotype Koufi" pitchFamily="2" charset="-78"/>
              <a:ea typeface="Monotype Koufi" pitchFamily="2" charset="-78"/>
              <a:cs typeface="Monotype Koufi" pitchFamily="2" charset="-78"/>
            </a:endParaRPr>
          </a:p>
        </p:txBody>
      </p:sp>
      <p:sp>
        <p:nvSpPr>
          <p:cNvPr id="6" name="Content Placeholder 5"/>
          <p:cNvSpPr>
            <a:spLocks noGrp="1"/>
          </p:cNvSpPr>
          <p:nvPr>
            <p:ph sz="quarter" idx="4"/>
          </p:nvPr>
        </p:nvSpPr>
        <p:spPr>
          <a:solidFill>
            <a:schemeClr val="bg1">
              <a:lumMod val="85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0" indent="0" algn="just" rtl="1">
              <a:buNone/>
            </a:pPr>
            <a:r>
              <a:rPr lang="ar-SA" sz="3000" dirty="0" err="1" smtClean="0">
                <a:solidFill>
                  <a:schemeClr val="tx1"/>
                </a:solidFill>
                <a:cs typeface="+mn-cs"/>
              </a:rPr>
              <a:t>یلتزم</a:t>
            </a:r>
            <a:r>
              <a:rPr lang="ar-SA" sz="3000" dirty="0" smtClean="0">
                <a:solidFill>
                  <a:schemeClr val="tx1"/>
                </a:solidFill>
                <a:cs typeface="+mn-cs"/>
              </a:rPr>
              <a:t> </a:t>
            </a:r>
            <a:r>
              <a:rPr lang="ar-SA" sz="3000" dirty="0">
                <a:solidFill>
                  <a:schemeClr val="tx1"/>
                </a:solidFill>
                <a:cs typeface="+mn-cs"/>
              </a:rPr>
              <a:t>من </a:t>
            </a:r>
            <a:r>
              <a:rPr lang="ar-SA" sz="3000" dirty="0" smtClean="0">
                <a:solidFill>
                  <a:schemeClr val="tx1"/>
                </a:solidFill>
                <a:cs typeface="+mn-cs"/>
              </a:rPr>
              <a:t>خلالها </a:t>
            </a:r>
            <a:r>
              <a:rPr lang="ar-SA" sz="3000" dirty="0">
                <a:solidFill>
                  <a:schemeClr val="tx1"/>
                </a:solidFill>
                <a:cs typeface="+mn-cs"/>
              </a:rPr>
              <a:t>البنك </a:t>
            </a:r>
            <a:r>
              <a:rPr lang="ar-SA" sz="3000" dirty="0" err="1">
                <a:solidFill>
                  <a:schemeClr val="tx1"/>
                </a:solidFill>
                <a:cs typeface="+mn-cs"/>
              </a:rPr>
              <a:t>بتخصیص</a:t>
            </a:r>
            <a:r>
              <a:rPr lang="ar-SA" sz="3000" dirty="0">
                <a:solidFill>
                  <a:schemeClr val="tx1"/>
                </a:solidFill>
                <a:cs typeface="+mn-cs"/>
              </a:rPr>
              <a:t> مبلغ </a:t>
            </a:r>
            <a:r>
              <a:rPr lang="ar-SA" sz="3000" dirty="0" err="1">
                <a:solidFill>
                  <a:schemeClr val="tx1"/>
                </a:solidFill>
                <a:cs typeface="+mn-cs"/>
              </a:rPr>
              <a:t>معین</a:t>
            </a:r>
            <a:r>
              <a:rPr lang="ar-SA" sz="3000" dirty="0">
                <a:solidFill>
                  <a:schemeClr val="tx1"/>
                </a:solidFill>
                <a:cs typeface="+mn-cs"/>
              </a:rPr>
              <a:t> لمقابلة حاجة المنشأة من التسھیلات </a:t>
            </a:r>
            <a:r>
              <a:rPr lang="ar-SA" sz="3000" dirty="0" smtClean="0">
                <a:solidFill>
                  <a:schemeClr val="tx1"/>
                </a:solidFill>
                <a:cs typeface="+mn-cs"/>
              </a:rPr>
              <a:t>المطلوبة، </a:t>
            </a:r>
            <a:r>
              <a:rPr lang="ar-SA" sz="3000" dirty="0" err="1">
                <a:solidFill>
                  <a:schemeClr val="tx1"/>
                </a:solidFill>
                <a:cs typeface="+mn-cs"/>
              </a:rPr>
              <a:t>ویشترط</a:t>
            </a:r>
            <a:r>
              <a:rPr lang="ar-SA" sz="3000" dirty="0">
                <a:solidFill>
                  <a:schemeClr val="tx1"/>
                </a:solidFill>
                <a:cs typeface="+mn-cs"/>
              </a:rPr>
              <a:t> البنك مقابل </a:t>
            </a:r>
            <a:r>
              <a:rPr lang="ar-SA" sz="3000" dirty="0" smtClean="0">
                <a:solidFill>
                  <a:schemeClr val="tx1"/>
                </a:solidFill>
                <a:cs typeface="+mn-cs"/>
              </a:rPr>
              <a:t>ذلك:</a:t>
            </a:r>
            <a:endParaRPr lang="ar-SA" sz="3000" dirty="0">
              <a:solidFill>
                <a:schemeClr val="tx1"/>
              </a:solidFill>
              <a:cs typeface="+mn-cs"/>
            </a:endParaRPr>
          </a:p>
          <a:p>
            <a:pPr marL="0" indent="0" algn="just" rtl="1">
              <a:buNone/>
            </a:pPr>
            <a:r>
              <a:rPr lang="ar-SA" sz="3000" dirty="0">
                <a:solidFill>
                  <a:schemeClr val="tx1"/>
                </a:solidFill>
                <a:cs typeface="+mn-cs"/>
              </a:rPr>
              <a:t>١- رسوم ارتباط على المبالغ </a:t>
            </a:r>
            <a:r>
              <a:rPr lang="ar-SA" sz="3000" dirty="0" err="1" smtClean="0">
                <a:solidFill>
                  <a:schemeClr val="tx1"/>
                </a:solidFill>
                <a:cs typeface="+mn-cs"/>
              </a:rPr>
              <a:t>غیر</a:t>
            </a:r>
            <a:r>
              <a:rPr lang="ar-SA" sz="3000" dirty="0" smtClean="0">
                <a:solidFill>
                  <a:schemeClr val="tx1"/>
                </a:solidFill>
                <a:cs typeface="+mn-cs"/>
              </a:rPr>
              <a:t> المسحوبة.</a:t>
            </a:r>
            <a:endParaRPr lang="ar-SA" sz="3000" dirty="0">
              <a:solidFill>
                <a:schemeClr val="tx1"/>
              </a:solidFill>
              <a:cs typeface="+mn-cs"/>
            </a:endParaRPr>
          </a:p>
          <a:p>
            <a:pPr marL="0" indent="0" algn="just" rtl="1">
              <a:buNone/>
            </a:pPr>
            <a:r>
              <a:rPr lang="ar-SA" sz="3000" dirty="0">
                <a:solidFill>
                  <a:schemeClr val="tx1"/>
                </a:solidFill>
                <a:cs typeface="+mn-cs"/>
              </a:rPr>
              <a:t>٢- معدل فائدة على المبالغ </a:t>
            </a:r>
            <a:r>
              <a:rPr lang="ar-SA" sz="3000" dirty="0" smtClean="0">
                <a:solidFill>
                  <a:schemeClr val="tx1"/>
                </a:solidFill>
                <a:cs typeface="+mn-cs"/>
              </a:rPr>
              <a:t>المسحوبة.</a:t>
            </a:r>
            <a:endParaRPr lang="ar-SA" sz="3000" dirty="0">
              <a:solidFill>
                <a:schemeClr val="tx1"/>
              </a:solidFill>
              <a:cs typeface="+mn-cs"/>
            </a:endParaRPr>
          </a:p>
        </p:txBody>
      </p:sp>
      <p:sp>
        <p:nvSpPr>
          <p:cNvPr id="7" name="Slide Number Placeholder 6"/>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Tree>
    <p:extLst>
      <p:ext uri="{BB962C8B-B14F-4D97-AF65-F5344CB8AC3E}">
        <p14:creationId xmlns:p14="http://schemas.microsoft.com/office/powerpoint/2010/main" val="33635098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a:solidFill>
                  <a:schemeClr val="tx1"/>
                </a:solidFill>
                <a:cs typeface="PT Bold Heading" panose="02010400000000000000" pitchFamily="2" charset="-78"/>
              </a:rPr>
              <a:t>تكلفة الائتمان </a:t>
            </a:r>
            <a:r>
              <a:rPr lang="ar-SA" sz="3600" dirty="0" smtClean="0">
                <a:solidFill>
                  <a:schemeClr val="tx1"/>
                </a:solidFill>
                <a:cs typeface="PT Bold Heading" panose="02010400000000000000" pitchFamily="2" charset="-78"/>
              </a:rPr>
              <a:t>المصرفي</a:t>
            </a:r>
            <a:endParaRPr lang="ar-SA" sz="3600" dirty="0">
              <a:solidFill>
                <a:schemeClr val="tx1"/>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0" indent="0" algn="just" rtl="1"/>
            <a:r>
              <a:rPr lang="ar-SA" sz="3600" dirty="0" smtClean="0">
                <a:solidFill>
                  <a:schemeClr val="tx1"/>
                </a:solidFill>
              </a:rPr>
              <a:t>يتم </a:t>
            </a:r>
            <a:r>
              <a:rPr lang="ar-SA" sz="3600" dirty="0">
                <a:solidFill>
                  <a:schemeClr val="tx1"/>
                </a:solidFill>
              </a:rPr>
              <a:t>تقدير تكلفة الائتمان المصرفي </a:t>
            </a:r>
            <a:r>
              <a:rPr lang="ar-SA" sz="3600" dirty="0" smtClean="0">
                <a:solidFill>
                  <a:schemeClr val="tx1"/>
                </a:solidFill>
              </a:rPr>
              <a:t>من خلال حساب سعر الفائدة الفعلي (</a:t>
            </a:r>
            <a:r>
              <a:rPr lang="en-US" sz="3600" dirty="0" smtClean="0">
                <a:solidFill>
                  <a:schemeClr val="tx1"/>
                </a:solidFill>
              </a:rPr>
              <a:t>Effective Interest Rate</a:t>
            </a:r>
            <a:r>
              <a:rPr lang="ar-SA" sz="3600" dirty="0" smtClean="0">
                <a:solidFill>
                  <a:schemeClr val="tx1"/>
                </a:solidFill>
              </a:rPr>
              <a:t>). هذه الأخيرة تتوقف قيمتها على قيمة الائتمان (القرض)، سعر الفائدة الاسمي ومدة الائتمان، وطريقة السداد.</a:t>
            </a:r>
          </a:p>
          <a:p>
            <a:pPr algn="just" rtl="1"/>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extLst>
      <p:ext uri="{BB962C8B-B14F-4D97-AF65-F5344CB8AC3E}">
        <p14:creationId xmlns:p14="http://schemas.microsoft.com/office/powerpoint/2010/main" val="28714547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dirty="0" smtClean="0">
                <a:solidFill>
                  <a:schemeClr val="tx1"/>
                </a:solidFill>
                <a:cs typeface="PT Bold Heading" panose="02010400000000000000" pitchFamily="2" charset="-78"/>
              </a:rPr>
              <a:t>حساب سعر الفائدة الفعلي</a:t>
            </a:r>
            <a:endParaRPr lang="en-US" sz="3200" dirty="0">
              <a:solidFill>
                <a:schemeClr val="tx1"/>
              </a:solidFill>
              <a:cs typeface="PT Bold Heading" panose="02010400000000000000" pitchFamily="2" charset="-78"/>
            </a:endParaRPr>
          </a:p>
        </p:txBody>
      </p:sp>
      <p:sp>
        <p:nvSpPr>
          <p:cNvPr id="3" name="Content Placeholder 2"/>
          <p:cNvSpPr>
            <a:spLocks noGrp="1"/>
          </p:cNvSpPr>
          <p:nvPr>
            <p:ph sz="half" idx="13"/>
          </p:nvPr>
        </p:nvSpPr>
        <p:spPr>
          <a:xfrm>
            <a:off x="381000" y="1417639"/>
            <a:ext cx="9033362" cy="4708526"/>
          </a:xfrm>
        </p:spPr>
        <p:txBody>
          <a:bodyPr/>
          <a:lstStyle/>
          <a:p>
            <a:pPr marL="0" indent="0">
              <a:tabLst>
                <a:tab pos="0" algn="l"/>
                <a:tab pos="449263" algn="l"/>
              </a:tabLst>
            </a:pPr>
            <a:r>
              <a:rPr lang="ar-SA" sz="3200" dirty="0" smtClean="0">
                <a:solidFill>
                  <a:schemeClr val="tx1"/>
                </a:solidFill>
              </a:rPr>
              <a:t>هناك عدة حالات لحساب معدل الفائدة الفعلي، أهمها:</a:t>
            </a:r>
            <a:endParaRPr lang="ar-SA" sz="3200" dirty="0">
              <a:solidFill>
                <a:schemeClr val="tx1"/>
              </a:solidFill>
            </a:endParaRPr>
          </a:p>
          <a:p>
            <a:pPr marL="0" indent="0"/>
            <a:r>
              <a:rPr lang="ar-SA" sz="3200" dirty="0" smtClean="0">
                <a:solidFill>
                  <a:schemeClr val="tx1"/>
                </a:solidFill>
                <a:latin typeface="Monotype Koufi" pitchFamily="2" charset="-78"/>
                <a:ea typeface="Monotype Koufi" pitchFamily="2" charset="-78"/>
                <a:cs typeface="Monotype Koufi" pitchFamily="2" charset="-78"/>
              </a:rPr>
              <a:t>1) حالة </a:t>
            </a:r>
            <a:r>
              <a:rPr lang="ar-SA" sz="3200" dirty="0">
                <a:solidFill>
                  <a:schemeClr val="tx1"/>
                </a:solidFill>
                <a:latin typeface="Monotype Koufi" pitchFamily="2" charset="-78"/>
                <a:ea typeface="Monotype Koufi" pitchFamily="2" charset="-78"/>
                <a:cs typeface="Monotype Koufi" pitchFamily="2" charset="-78"/>
              </a:rPr>
              <a:t>دفع </a:t>
            </a:r>
            <a:r>
              <a:rPr lang="ar-SA" sz="3200" dirty="0" smtClean="0">
                <a:solidFill>
                  <a:schemeClr val="tx1"/>
                </a:solidFill>
                <a:latin typeface="Monotype Koufi" pitchFamily="2" charset="-78"/>
                <a:ea typeface="Monotype Koufi" pitchFamily="2" charset="-78"/>
                <a:cs typeface="Monotype Koufi" pitchFamily="2" charset="-78"/>
              </a:rPr>
              <a:t>الفائدة في نهاية الفترة:</a:t>
            </a:r>
            <a:endParaRPr lang="ar-SA" sz="3200" dirty="0">
              <a:solidFill>
                <a:schemeClr val="tx1"/>
              </a:solidFill>
              <a:latin typeface="Monotype Koufi" pitchFamily="2" charset="-78"/>
              <a:ea typeface="Monotype Koufi" pitchFamily="2" charset="-78"/>
              <a:cs typeface="Monotype Koufi" pitchFamily="2" charset="-78"/>
            </a:endParaRPr>
          </a:p>
          <a:p>
            <a:r>
              <a:rPr lang="ar-SA" sz="3200" dirty="0" smtClean="0">
                <a:solidFill>
                  <a:schemeClr val="tx1"/>
                </a:solidFill>
                <a:latin typeface="Monotype Koufi" pitchFamily="2" charset="-78"/>
                <a:ea typeface="Monotype Koufi" pitchFamily="2" charset="-78"/>
                <a:cs typeface="Monotype Koufi" pitchFamily="2" charset="-78"/>
              </a:rPr>
              <a:t>2</a:t>
            </a:r>
            <a:r>
              <a:rPr lang="ar-SA" sz="3200" dirty="0">
                <a:solidFill>
                  <a:schemeClr val="tx1"/>
                </a:solidFill>
                <a:latin typeface="Monotype Koufi" pitchFamily="2" charset="-78"/>
                <a:ea typeface="Monotype Koufi" pitchFamily="2" charset="-78"/>
                <a:cs typeface="Monotype Koufi" pitchFamily="2" charset="-78"/>
              </a:rPr>
              <a:t>) </a:t>
            </a:r>
            <a:r>
              <a:rPr lang="ar-SA" sz="3200" dirty="0" smtClean="0">
                <a:solidFill>
                  <a:schemeClr val="tx1"/>
                </a:solidFill>
                <a:latin typeface="Monotype Koufi" pitchFamily="2" charset="-78"/>
                <a:ea typeface="Monotype Koufi" pitchFamily="2" charset="-78"/>
                <a:cs typeface="Monotype Koufi" pitchFamily="2" charset="-78"/>
              </a:rPr>
              <a:t>حالة </a:t>
            </a:r>
            <a:r>
              <a:rPr lang="ar-SA" sz="3200" dirty="0">
                <a:solidFill>
                  <a:schemeClr val="tx1"/>
                </a:solidFill>
                <a:latin typeface="Monotype Koufi" pitchFamily="2" charset="-78"/>
                <a:ea typeface="Monotype Koufi" pitchFamily="2" charset="-78"/>
                <a:cs typeface="Monotype Koufi" pitchFamily="2" charset="-78"/>
              </a:rPr>
              <a:t>خصم الفائدة مقدما من مبلغ القرض</a:t>
            </a:r>
            <a:r>
              <a:rPr lang="ar-SA" sz="3200" dirty="0" smtClean="0">
                <a:solidFill>
                  <a:schemeClr val="tx1"/>
                </a:solidFill>
                <a:latin typeface="Monotype Koufi" pitchFamily="2" charset="-78"/>
                <a:ea typeface="Monotype Koufi" pitchFamily="2" charset="-78"/>
                <a:cs typeface="Monotype Koufi" pitchFamily="2" charset="-78"/>
              </a:rPr>
              <a:t>:</a:t>
            </a:r>
          </a:p>
          <a:p>
            <a:r>
              <a:rPr lang="ar-SA" sz="3200" dirty="0" smtClean="0">
                <a:solidFill>
                  <a:schemeClr val="tx1"/>
                </a:solidFill>
                <a:latin typeface="Monotype Koufi" pitchFamily="2" charset="-78"/>
                <a:ea typeface="Monotype Koufi" pitchFamily="2" charset="-78"/>
                <a:cs typeface="Monotype Koufi" pitchFamily="2" charset="-78"/>
              </a:rPr>
              <a:t>3) حالة شرط الرصيد المعوض:</a:t>
            </a:r>
          </a:p>
          <a:p>
            <a:endParaRPr lang="ar-SA" sz="3200" dirty="0">
              <a:solidFill>
                <a:schemeClr val="tx1"/>
              </a:solidFill>
              <a:latin typeface="Monotype Koufi" pitchFamily="2" charset="-78"/>
              <a:ea typeface="Monotype Koufi" pitchFamily="2" charset="-78"/>
              <a:cs typeface="Monotype Koufi" pitchFamily="2" charset="-78"/>
            </a:endParaRPr>
          </a:p>
          <a:p>
            <a:endParaRPr lang="ar-SA" sz="3200" dirty="0">
              <a:solidFill>
                <a:schemeClr val="tx1"/>
              </a:solidFill>
              <a:latin typeface="Monotype Koufi" pitchFamily="2" charset="-78"/>
              <a:ea typeface="Monotype Koufi" pitchFamily="2" charset="-78"/>
              <a:cs typeface="Monotype Koufi" pitchFamily="2" charset="-78"/>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Tree>
    <p:extLst>
      <p:ext uri="{BB962C8B-B14F-4D97-AF65-F5344CB8AC3E}">
        <p14:creationId xmlns:p14="http://schemas.microsoft.com/office/powerpoint/2010/main" val="14251111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lgn="ctr" rtl="1"/>
            <a:r>
              <a:rPr lang="ar-SA" sz="4000" dirty="0">
                <a:solidFill>
                  <a:srgbClr val="FF0000"/>
                </a:solidFill>
                <a:latin typeface="Monotype Koufi" pitchFamily="2" charset="-78"/>
                <a:ea typeface="Monotype Koufi" pitchFamily="2" charset="-78"/>
                <a:cs typeface="Monotype Koufi" pitchFamily="2" charset="-78"/>
              </a:rPr>
              <a:t>1) حالة دفع الفائدة في نهاية الفترة:</a:t>
            </a:r>
          </a:p>
        </p:txBody>
      </p:sp>
      <p:sp>
        <p:nvSpPr>
          <p:cNvPr id="3" name="Content Placeholder 2"/>
          <p:cNvSpPr>
            <a:spLocks noGrp="1"/>
          </p:cNvSpPr>
          <p:nvPr>
            <p:ph sz="half" idx="13"/>
          </p:nvPr>
        </p:nvSpPr>
        <p:spPr>
          <a:xfrm>
            <a:off x="381000" y="1417639"/>
            <a:ext cx="9033362" cy="4708526"/>
          </a:xfrm>
        </p:spPr>
        <p:txBody>
          <a:bodyPr/>
          <a:lstStyle/>
          <a:p>
            <a:pPr marL="0" indent="0">
              <a:tabLst>
                <a:tab pos="0" algn="l"/>
                <a:tab pos="449263" algn="l"/>
              </a:tabLst>
            </a:pPr>
            <a:r>
              <a:rPr lang="ar-SA" sz="3600" dirty="0" smtClean="0">
                <a:solidFill>
                  <a:schemeClr val="tx1"/>
                </a:solidFill>
              </a:rPr>
              <a:t>في هذه الحالة يكون:</a:t>
            </a:r>
            <a:endParaRPr lang="ar-SA" sz="3600" dirty="0">
              <a:solidFill>
                <a:schemeClr val="tx1"/>
              </a:solidFill>
            </a:endParaRPr>
          </a:p>
          <a:p>
            <a:r>
              <a:rPr lang="ar-SA" sz="3600" dirty="0" smtClean="0">
                <a:solidFill>
                  <a:schemeClr val="tx1"/>
                </a:solidFill>
              </a:rPr>
              <a:t>سعر الفائدة </a:t>
            </a:r>
            <a:r>
              <a:rPr lang="ar-SA" sz="3600" dirty="0">
                <a:solidFill>
                  <a:schemeClr val="tx1"/>
                </a:solidFill>
              </a:rPr>
              <a:t>الفعلي = </a:t>
            </a:r>
            <a:r>
              <a:rPr lang="ar-SA" sz="3600" dirty="0" smtClean="0">
                <a:solidFill>
                  <a:schemeClr val="tx1"/>
                </a:solidFill>
              </a:rPr>
              <a:t>سعر الفائدة الإسمي</a:t>
            </a: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extLst>
      <p:ext uri="{BB962C8B-B14F-4D97-AF65-F5344CB8AC3E}">
        <p14:creationId xmlns:p14="http://schemas.microsoft.com/office/powerpoint/2010/main" val="42940312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lgn="ctr" rtl="1"/>
            <a:r>
              <a:rPr lang="ar-SA" sz="4000" dirty="0" smtClean="0">
                <a:solidFill>
                  <a:srgbClr val="FF0000"/>
                </a:solidFill>
                <a:latin typeface="Monotype Koufi" pitchFamily="2" charset="-78"/>
                <a:ea typeface="Monotype Koufi" pitchFamily="2" charset="-78"/>
                <a:cs typeface="Monotype Koufi" pitchFamily="2" charset="-78"/>
              </a:rPr>
              <a:t>2) </a:t>
            </a:r>
            <a:r>
              <a:rPr lang="ar-SA" sz="4000" dirty="0">
                <a:solidFill>
                  <a:srgbClr val="FF0000"/>
                </a:solidFill>
                <a:latin typeface="Monotype Koufi" pitchFamily="2" charset="-78"/>
                <a:ea typeface="Monotype Koufi" pitchFamily="2" charset="-78"/>
                <a:cs typeface="Monotype Koufi" pitchFamily="2" charset="-78"/>
              </a:rPr>
              <a:t>حالة </a:t>
            </a:r>
            <a:r>
              <a:rPr lang="ar-SA" sz="4000" dirty="0" smtClean="0">
                <a:solidFill>
                  <a:srgbClr val="FF0000"/>
                </a:solidFill>
                <a:latin typeface="Monotype Koufi" pitchFamily="2" charset="-78"/>
                <a:ea typeface="Monotype Koufi" pitchFamily="2" charset="-78"/>
                <a:cs typeface="Monotype Koufi" pitchFamily="2" charset="-78"/>
              </a:rPr>
              <a:t>خصم الفائدة مقدما من قيمة القرض:</a:t>
            </a:r>
            <a:endParaRPr lang="ar-SA" sz="4000" dirty="0">
              <a:solidFill>
                <a:srgbClr val="FF0000"/>
              </a:solidFill>
              <a:latin typeface="Monotype Koufi" pitchFamily="2" charset="-78"/>
              <a:ea typeface="Monotype Koufi" pitchFamily="2" charset="-78"/>
              <a:cs typeface="Monotype Koufi" pitchFamily="2" charset="-78"/>
            </a:endParaRPr>
          </a:p>
        </p:txBody>
      </p:sp>
      <p:sp>
        <p:nvSpPr>
          <p:cNvPr id="3" name="Content Placeholder 2"/>
          <p:cNvSpPr>
            <a:spLocks noGrp="1"/>
          </p:cNvSpPr>
          <p:nvPr>
            <p:ph sz="half" idx="13"/>
          </p:nvPr>
        </p:nvSpPr>
        <p:spPr>
          <a:xfrm>
            <a:off x="381000" y="1600199"/>
            <a:ext cx="9033362" cy="4525965"/>
          </a:xfrm>
        </p:spPr>
        <p:txBody>
          <a:bodyPr/>
          <a:lstStyle/>
          <a:p>
            <a:r>
              <a:rPr lang="ar-SA" sz="3600" dirty="0" smtClean="0">
                <a:solidFill>
                  <a:schemeClr val="tx1"/>
                </a:solidFill>
                <a:latin typeface="Monotype Koufi" pitchFamily="2" charset="-78"/>
                <a:ea typeface="Monotype Koufi" pitchFamily="2" charset="-78"/>
                <a:cs typeface="+mn-cs"/>
              </a:rPr>
              <a:t>في </a:t>
            </a:r>
            <a:r>
              <a:rPr lang="ar-SA" sz="3600" dirty="0">
                <a:solidFill>
                  <a:schemeClr val="tx1"/>
                </a:solidFill>
                <a:latin typeface="Monotype Koufi" pitchFamily="2" charset="-78"/>
                <a:ea typeface="Monotype Koufi" pitchFamily="2" charset="-78"/>
                <a:cs typeface="+mn-cs"/>
              </a:rPr>
              <a:t>حالة خصم الفائدة مقدما من مبلغ القرض:</a:t>
            </a:r>
          </a:p>
          <a:p>
            <a:r>
              <a:rPr lang="ar-SA" sz="3600" dirty="0">
                <a:solidFill>
                  <a:schemeClr val="tx1"/>
                </a:solidFill>
                <a:cs typeface="+mn-cs"/>
              </a:rPr>
              <a:t>معدل </a:t>
            </a:r>
            <a:r>
              <a:rPr lang="ar-SA" sz="3600" dirty="0" smtClean="0">
                <a:solidFill>
                  <a:schemeClr val="tx1"/>
                </a:solidFill>
                <a:cs typeface="+mn-cs"/>
              </a:rPr>
              <a:t>الفائدة </a:t>
            </a:r>
            <a:r>
              <a:rPr lang="ar-SA" sz="3600" dirty="0">
                <a:solidFill>
                  <a:schemeClr val="tx1"/>
                </a:solidFill>
                <a:cs typeface="+mn-cs"/>
              </a:rPr>
              <a:t>الفعلي &gt; معدل </a:t>
            </a:r>
            <a:r>
              <a:rPr lang="ar-SA" sz="3600" dirty="0" smtClean="0">
                <a:solidFill>
                  <a:schemeClr val="tx1"/>
                </a:solidFill>
                <a:cs typeface="+mn-cs"/>
              </a:rPr>
              <a:t>الفائدة </a:t>
            </a:r>
            <a:r>
              <a:rPr lang="ar-SA" sz="3600" dirty="0">
                <a:solidFill>
                  <a:schemeClr val="tx1"/>
                </a:solidFill>
                <a:cs typeface="+mn-cs"/>
              </a:rPr>
              <a:t>الإسمي</a:t>
            </a:r>
          </a:p>
          <a:p>
            <a:pPr marL="0" indent="0" algn="just"/>
            <a:r>
              <a:rPr lang="ar-SA" sz="3600" dirty="0">
                <a:solidFill>
                  <a:schemeClr val="tx1"/>
                </a:solidFill>
                <a:cs typeface="+mn-cs"/>
              </a:rPr>
              <a:t>لأن </a:t>
            </a:r>
            <a:r>
              <a:rPr lang="ar-SA" sz="3600" dirty="0" smtClean="0">
                <a:solidFill>
                  <a:schemeClr val="tx1"/>
                </a:solidFill>
                <a:cs typeface="+mn-cs"/>
              </a:rPr>
              <a:t>المنشأة </a:t>
            </a:r>
            <a:r>
              <a:rPr lang="ar-SA" sz="3600" dirty="0">
                <a:solidFill>
                  <a:schemeClr val="tx1"/>
                </a:solidFill>
                <a:cs typeface="+mn-cs"/>
              </a:rPr>
              <a:t>تستلم في </a:t>
            </a:r>
            <a:r>
              <a:rPr lang="ar-SA" sz="3600" dirty="0" err="1" smtClean="0">
                <a:solidFill>
                  <a:schemeClr val="tx1"/>
                </a:solidFill>
                <a:cs typeface="+mn-cs"/>
              </a:rPr>
              <a:t>البدایة</a:t>
            </a:r>
            <a:r>
              <a:rPr lang="ar-SA" sz="3600" dirty="0" smtClean="0">
                <a:solidFill>
                  <a:schemeClr val="tx1"/>
                </a:solidFill>
                <a:cs typeface="+mn-cs"/>
              </a:rPr>
              <a:t> </a:t>
            </a:r>
            <a:r>
              <a:rPr lang="ar-SA" sz="3600" dirty="0" err="1">
                <a:solidFill>
                  <a:schemeClr val="tx1"/>
                </a:solidFill>
                <a:cs typeface="+mn-cs"/>
              </a:rPr>
              <a:t>قیمة</a:t>
            </a:r>
            <a:r>
              <a:rPr lang="ar-SA" sz="3600" dirty="0">
                <a:solidFill>
                  <a:schemeClr val="tx1"/>
                </a:solidFill>
                <a:cs typeface="+mn-cs"/>
              </a:rPr>
              <a:t> القرض مخصوما </a:t>
            </a:r>
            <a:r>
              <a:rPr lang="ar-SA" sz="3600" dirty="0" smtClean="0">
                <a:solidFill>
                  <a:schemeClr val="tx1"/>
                </a:solidFill>
                <a:cs typeface="+mn-cs"/>
              </a:rPr>
              <a:t>منه </a:t>
            </a:r>
            <a:r>
              <a:rPr lang="ar-SA" sz="3600" dirty="0" err="1">
                <a:solidFill>
                  <a:schemeClr val="tx1"/>
                </a:solidFill>
                <a:cs typeface="+mn-cs"/>
              </a:rPr>
              <a:t>قیمة</a:t>
            </a:r>
            <a:r>
              <a:rPr lang="ar-SA" sz="3600" dirty="0">
                <a:solidFill>
                  <a:schemeClr val="tx1"/>
                </a:solidFill>
                <a:cs typeface="+mn-cs"/>
              </a:rPr>
              <a:t> </a:t>
            </a:r>
            <a:r>
              <a:rPr lang="ar-SA" sz="3600" dirty="0" smtClean="0">
                <a:solidFill>
                  <a:schemeClr val="tx1"/>
                </a:solidFill>
                <a:cs typeface="+mn-cs"/>
              </a:rPr>
              <a:t>الفائدة المحسوبة</a:t>
            </a:r>
            <a:r>
              <a:rPr lang="ar-SA" sz="3600" dirty="0">
                <a:solidFill>
                  <a:schemeClr val="tx1"/>
                </a:solidFill>
                <a:cs typeface="+mn-cs"/>
              </a:rPr>
              <a:t> </a:t>
            </a:r>
            <a:r>
              <a:rPr lang="ar-SA" sz="3600" dirty="0" smtClean="0">
                <a:solidFill>
                  <a:schemeClr val="tx1"/>
                </a:solidFill>
                <a:cs typeface="+mn-cs"/>
              </a:rPr>
              <a:t>على القرض. </a:t>
            </a:r>
            <a:r>
              <a:rPr lang="ar-SA" sz="3600" dirty="0">
                <a:solidFill>
                  <a:schemeClr val="tx1"/>
                </a:solidFill>
                <a:cs typeface="+mn-cs"/>
              </a:rPr>
              <a:t>وبالتالي فإن المبلغ الذي </a:t>
            </a:r>
            <a:r>
              <a:rPr lang="ar-SA" sz="3600" dirty="0" err="1">
                <a:solidFill>
                  <a:schemeClr val="tx1"/>
                </a:solidFill>
                <a:cs typeface="+mn-cs"/>
              </a:rPr>
              <a:t>تستفید</a:t>
            </a:r>
            <a:r>
              <a:rPr lang="ar-SA" sz="3600" dirty="0">
                <a:solidFill>
                  <a:schemeClr val="tx1"/>
                </a:solidFill>
                <a:cs typeface="+mn-cs"/>
              </a:rPr>
              <a:t> </a:t>
            </a:r>
            <a:r>
              <a:rPr lang="ar-SA" sz="3600" dirty="0" smtClean="0">
                <a:solidFill>
                  <a:schemeClr val="tx1"/>
                </a:solidFill>
                <a:cs typeface="+mn-cs"/>
              </a:rPr>
              <a:t>منه المنشأة </a:t>
            </a:r>
            <a:r>
              <a:rPr lang="ar-SA" sz="3600" dirty="0">
                <a:solidFill>
                  <a:schemeClr val="tx1"/>
                </a:solidFill>
                <a:cs typeface="+mn-cs"/>
              </a:rPr>
              <a:t>أقل من </a:t>
            </a:r>
            <a:r>
              <a:rPr lang="ar-SA" sz="3600" dirty="0" err="1">
                <a:solidFill>
                  <a:schemeClr val="tx1"/>
                </a:solidFill>
                <a:cs typeface="+mn-cs"/>
              </a:rPr>
              <a:t>قیمة</a:t>
            </a:r>
            <a:r>
              <a:rPr lang="ar-SA" sz="3600" dirty="0">
                <a:solidFill>
                  <a:schemeClr val="tx1"/>
                </a:solidFill>
                <a:cs typeface="+mn-cs"/>
              </a:rPr>
              <a:t> </a:t>
            </a:r>
            <a:r>
              <a:rPr lang="ar-SA" sz="3600" dirty="0" smtClean="0">
                <a:solidFill>
                  <a:schemeClr val="tx1"/>
                </a:solidFill>
                <a:cs typeface="+mn-cs"/>
              </a:rPr>
              <a:t>القرض الذي </a:t>
            </a:r>
            <a:r>
              <a:rPr lang="ar-SA" sz="3600" dirty="0">
                <a:solidFill>
                  <a:schemeClr val="tx1"/>
                </a:solidFill>
                <a:cs typeface="+mn-cs"/>
              </a:rPr>
              <a:t>تحسب </a:t>
            </a:r>
            <a:r>
              <a:rPr lang="ar-SA" sz="3600" dirty="0" smtClean="0">
                <a:solidFill>
                  <a:schemeClr val="tx1"/>
                </a:solidFill>
                <a:cs typeface="+mn-cs"/>
              </a:rPr>
              <a:t>عليه الفائدة.</a:t>
            </a:r>
            <a:endParaRPr lang="en-US" sz="3600" dirty="0">
              <a:solidFill>
                <a:schemeClr val="tx1"/>
              </a:solidFill>
              <a:cs typeface="+mn-cs"/>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37</a:t>
            </a:fld>
            <a:endParaRPr lang="en-US" dirty="0"/>
          </a:p>
        </p:txBody>
      </p:sp>
    </p:spTree>
    <p:extLst>
      <p:ext uri="{BB962C8B-B14F-4D97-AF65-F5344CB8AC3E}">
        <p14:creationId xmlns:p14="http://schemas.microsoft.com/office/powerpoint/2010/main" val="4500998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lgn="ctr" rtl="1"/>
            <a:r>
              <a:rPr lang="ar-SA" sz="4000" dirty="0" smtClean="0">
                <a:solidFill>
                  <a:srgbClr val="FF0000"/>
                </a:solidFill>
                <a:latin typeface="Monotype Koufi" pitchFamily="2" charset="-78"/>
                <a:ea typeface="Monotype Koufi" pitchFamily="2" charset="-78"/>
                <a:cs typeface="Monotype Koufi" pitchFamily="2" charset="-78"/>
              </a:rPr>
              <a:t>3) حالة شرط الرصيد المعوض:</a:t>
            </a:r>
            <a:endParaRPr lang="ar-SA" sz="4000" dirty="0">
              <a:solidFill>
                <a:srgbClr val="FF0000"/>
              </a:solidFill>
              <a:latin typeface="Monotype Koufi" pitchFamily="2" charset="-78"/>
              <a:ea typeface="Monotype Koufi" pitchFamily="2" charset="-78"/>
              <a:cs typeface="Monotype Koufi" pitchFamily="2" charset="-78"/>
            </a:endParaRPr>
          </a:p>
        </p:txBody>
      </p:sp>
      <p:sp>
        <p:nvSpPr>
          <p:cNvPr id="3" name="Content Placeholder 2"/>
          <p:cNvSpPr>
            <a:spLocks noGrp="1"/>
          </p:cNvSpPr>
          <p:nvPr>
            <p:ph sz="half" idx="13"/>
          </p:nvPr>
        </p:nvSpPr>
        <p:spPr>
          <a:xfrm>
            <a:off x="381000" y="1600199"/>
            <a:ext cx="9033362" cy="4525965"/>
          </a:xfrm>
        </p:spPr>
        <p:txBody>
          <a:bodyPr/>
          <a:lstStyle/>
          <a:p>
            <a:pPr marL="0" indent="0" algn="just"/>
            <a:r>
              <a:rPr lang="ar-SA" sz="3600" dirty="0" smtClean="0">
                <a:solidFill>
                  <a:schemeClr val="tx1"/>
                </a:solidFill>
              </a:rPr>
              <a:t>في </a:t>
            </a:r>
            <a:r>
              <a:rPr lang="ar-SA" sz="3600" dirty="0">
                <a:solidFill>
                  <a:schemeClr val="tx1"/>
                </a:solidFill>
              </a:rPr>
              <a:t>بعض الحالات قد تضع البنوك شرطا على المنشأة المقترضة </a:t>
            </a:r>
            <a:r>
              <a:rPr lang="ar-SA" sz="3600" dirty="0" err="1">
                <a:solidFill>
                  <a:schemeClr val="tx1"/>
                </a:solidFill>
              </a:rPr>
              <a:t>یلزمھا</a:t>
            </a:r>
            <a:r>
              <a:rPr lang="ar-SA" sz="3600" dirty="0">
                <a:solidFill>
                  <a:schemeClr val="tx1"/>
                </a:solidFill>
              </a:rPr>
              <a:t> بالاحتفاظ بنسبة </a:t>
            </a:r>
            <a:r>
              <a:rPr lang="ar-SA" sz="3600" dirty="0" err="1">
                <a:solidFill>
                  <a:schemeClr val="tx1"/>
                </a:solidFill>
              </a:rPr>
              <a:t>معینة</a:t>
            </a:r>
            <a:r>
              <a:rPr lang="ar-SA" sz="3600" dirty="0">
                <a:solidFill>
                  <a:schemeClr val="tx1"/>
                </a:solidFill>
              </a:rPr>
              <a:t> من </a:t>
            </a:r>
            <a:r>
              <a:rPr lang="ar-SA" sz="3600" dirty="0" err="1">
                <a:solidFill>
                  <a:schemeClr val="tx1"/>
                </a:solidFill>
              </a:rPr>
              <a:t>قیمة</a:t>
            </a:r>
            <a:r>
              <a:rPr lang="ar-SA" sz="3600" dirty="0">
                <a:solidFill>
                  <a:schemeClr val="tx1"/>
                </a:solidFill>
              </a:rPr>
              <a:t> القرض كحساب لدى البنك </a:t>
            </a:r>
            <a:r>
              <a:rPr lang="ar-SA" sz="3600" dirty="0" smtClean="0">
                <a:solidFill>
                  <a:schemeClr val="tx1"/>
                </a:solidFill>
              </a:rPr>
              <a:t>(</a:t>
            </a:r>
            <a:r>
              <a:rPr lang="ar-SA" sz="3600" dirty="0" err="1" smtClean="0">
                <a:solidFill>
                  <a:schemeClr val="tx1"/>
                </a:solidFill>
              </a:rPr>
              <a:t>الرصید</a:t>
            </a:r>
            <a:r>
              <a:rPr lang="ar-SA" sz="3600" dirty="0" smtClean="0">
                <a:solidFill>
                  <a:schemeClr val="tx1"/>
                </a:solidFill>
              </a:rPr>
              <a:t> المعوض) </a:t>
            </a:r>
            <a:r>
              <a:rPr lang="ar-SA" sz="3600" dirty="0">
                <a:solidFill>
                  <a:schemeClr val="tx1"/>
                </a:solidFill>
              </a:rPr>
              <a:t>وتتراوح </a:t>
            </a:r>
            <a:r>
              <a:rPr lang="ar-SA" sz="3600" dirty="0" err="1">
                <a:solidFill>
                  <a:schemeClr val="tx1"/>
                </a:solidFill>
              </a:rPr>
              <a:t>قیمة</a:t>
            </a:r>
            <a:r>
              <a:rPr lang="ar-SA" sz="3600" dirty="0">
                <a:solidFill>
                  <a:schemeClr val="tx1"/>
                </a:solidFill>
              </a:rPr>
              <a:t> </a:t>
            </a:r>
            <a:r>
              <a:rPr lang="ar-SA" sz="3600" dirty="0" err="1">
                <a:solidFill>
                  <a:schemeClr val="tx1"/>
                </a:solidFill>
              </a:rPr>
              <a:t>الرصید</a:t>
            </a:r>
            <a:r>
              <a:rPr lang="ar-SA" sz="3600" dirty="0">
                <a:solidFill>
                  <a:schemeClr val="tx1"/>
                </a:solidFill>
              </a:rPr>
              <a:t> المعوض من 10 % إلى 20 % من </a:t>
            </a:r>
            <a:r>
              <a:rPr lang="ar-SA" sz="3600" dirty="0" err="1">
                <a:solidFill>
                  <a:schemeClr val="tx1"/>
                </a:solidFill>
              </a:rPr>
              <a:t>قیمة</a:t>
            </a:r>
            <a:r>
              <a:rPr lang="ar-SA" sz="3600" dirty="0">
                <a:solidFill>
                  <a:schemeClr val="tx1"/>
                </a:solidFill>
              </a:rPr>
              <a:t> </a:t>
            </a:r>
            <a:r>
              <a:rPr lang="ar-SA" sz="3600" dirty="0" smtClean="0">
                <a:solidFill>
                  <a:schemeClr val="tx1"/>
                </a:solidFill>
              </a:rPr>
              <a:t>القرض. </a:t>
            </a:r>
            <a:r>
              <a:rPr lang="ar-SA" sz="3600" dirty="0" err="1">
                <a:solidFill>
                  <a:schemeClr val="tx1"/>
                </a:solidFill>
              </a:rPr>
              <a:t>والھدف</a:t>
            </a:r>
            <a:r>
              <a:rPr lang="ar-SA" sz="3600" dirty="0">
                <a:solidFill>
                  <a:schemeClr val="tx1"/>
                </a:solidFill>
              </a:rPr>
              <a:t> من </a:t>
            </a:r>
            <a:r>
              <a:rPr lang="ar-SA" sz="3600" dirty="0" err="1">
                <a:solidFill>
                  <a:schemeClr val="tx1"/>
                </a:solidFill>
              </a:rPr>
              <a:t>ھذا</a:t>
            </a:r>
            <a:r>
              <a:rPr lang="ar-SA" sz="3600" dirty="0">
                <a:solidFill>
                  <a:schemeClr val="tx1"/>
                </a:solidFill>
              </a:rPr>
              <a:t> الشرط رغبة البنك في رفع معدل الفائدة الفعلي على </a:t>
            </a:r>
            <a:r>
              <a:rPr lang="ar-SA" sz="3600" dirty="0" smtClean="0">
                <a:solidFill>
                  <a:schemeClr val="tx1"/>
                </a:solidFill>
              </a:rPr>
              <a:t>القرض.</a:t>
            </a:r>
            <a:endParaRPr lang="en-US" sz="3600" dirty="0">
              <a:solidFill>
                <a:schemeClr val="tx1"/>
              </a:solidFill>
              <a:cs typeface="+mn-cs"/>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38</a:t>
            </a:fld>
            <a:endParaRPr lang="en-US" dirty="0"/>
          </a:p>
        </p:txBody>
      </p:sp>
    </p:spTree>
    <p:extLst>
      <p:ext uri="{BB962C8B-B14F-4D97-AF65-F5344CB8AC3E}">
        <p14:creationId xmlns:p14="http://schemas.microsoft.com/office/powerpoint/2010/main" val="40366373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1"/>
            <a:r>
              <a:rPr lang="ar-SA" sz="3200" dirty="0" smtClean="0">
                <a:solidFill>
                  <a:schemeClr val="tx1"/>
                </a:solidFill>
                <a:cs typeface="PT Bold Heading" panose="02010400000000000000" pitchFamily="2" charset="-78"/>
              </a:rPr>
              <a:t>تابع:</a:t>
            </a:r>
            <a:endParaRPr lang="en-US" sz="3200" dirty="0">
              <a:solidFill>
                <a:schemeClr val="tx1"/>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13"/>
              </p:nvPr>
            </p:nvSpPr>
            <p:spPr>
              <a:xfrm>
                <a:off x="381000" y="1447801"/>
                <a:ext cx="9033362" cy="4678364"/>
              </a:xfrm>
            </p:spPr>
            <p:txBody>
              <a:bodyPr/>
              <a:lstStyle/>
              <a:p>
                <a:r>
                  <a:rPr lang="ar-SA" dirty="0" smtClean="0">
                    <a:solidFill>
                      <a:schemeClr val="tx1"/>
                    </a:solidFill>
                  </a:rPr>
                  <a:t>وفي كل الحالات السابقة، </a:t>
                </a:r>
                <a:r>
                  <a:rPr lang="ar-SA" dirty="0" err="1" smtClean="0">
                    <a:solidFill>
                      <a:schemeClr val="tx1"/>
                    </a:solidFill>
                  </a:rPr>
                  <a:t>یحسب</a:t>
                </a:r>
                <a:r>
                  <a:rPr lang="ar-SA" dirty="0" smtClean="0">
                    <a:solidFill>
                      <a:schemeClr val="tx1"/>
                    </a:solidFill>
                  </a:rPr>
                  <a:t> </a:t>
                </a:r>
                <a:r>
                  <a:rPr lang="ar-SA" dirty="0">
                    <a:solidFill>
                      <a:schemeClr val="tx1"/>
                    </a:solidFill>
                  </a:rPr>
                  <a:t>معدل الفائدة الفعلي كما </a:t>
                </a:r>
                <a:r>
                  <a:rPr lang="ar-SA" dirty="0" err="1" smtClean="0">
                    <a:solidFill>
                      <a:schemeClr val="tx1"/>
                    </a:solidFill>
                  </a:rPr>
                  <a:t>یلي</a:t>
                </a:r>
                <a:r>
                  <a:rPr lang="ar-SA" dirty="0" smtClean="0">
                    <a:solidFill>
                      <a:schemeClr val="tx1"/>
                    </a:solidFill>
                  </a:rPr>
                  <a:t>:</a:t>
                </a:r>
              </a:p>
              <a:p>
                <a:endParaRPr lang="ar-SA" b="0" i="1" dirty="0" smtClean="0">
                  <a:solidFill>
                    <a:schemeClr val="tx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600" b="0" i="1" smtClean="0">
                          <a:solidFill>
                            <a:schemeClr val="tx1"/>
                          </a:solidFill>
                          <a:latin typeface="Cambria Math" panose="02040503050406030204" pitchFamily="18" charset="0"/>
                        </a:rPr>
                        <m:t>𝐴𝑅</m:t>
                      </m:r>
                      <m:r>
                        <a:rPr lang="en-US" sz="3600" b="0" i="1" smtClean="0">
                          <a:solidFill>
                            <a:schemeClr val="tx1"/>
                          </a:solidFill>
                          <a:latin typeface="Cambria Math" panose="02040503050406030204" pitchFamily="18" charset="0"/>
                        </a:rPr>
                        <m:t>=</m:t>
                      </m:r>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𝐼</m:t>
                          </m:r>
                        </m:num>
                        <m:den>
                          <m:r>
                            <a:rPr lang="en-US" sz="3600" b="0" i="1" smtClean="0">
                              <a:solidFill>
                                <a:schemeClr val="tx1"/>
                              </a:solidFill>
                              <a:latin typeface="Cambria Math" panose="02040503050406030204" pitchFamily="18" charset="0"/>
                            </a:rPr>
                            <m:t>𝐿</m:t>
                          </m:r>
                        </m:den>
                      </m:f>
                    </m:oMath>
                  </m:oMathPara>
                </a14:m>
                <a:endParaRPr lang="en-US" sz="3600" dirty="0">
                  <a:solidFill>
                    <a:schemeClr val="tx1"/>
                  </a:solidFill>
                </a:endParaRPr>
              </a:p>
              <a:p>
                <a:r>
                  <a:rPr lang="ar-SA" dirty="0" smtClean="0">
                    <a:solidFill>
                      <a:schemeClr val="tx1"/>
                    </a:solidFill>
                  </a:rPr>
                  <a:t>حيث:</a:t>
                </a:r>
              </a:p>
              <a:p>
                <a:r>
                  <a:rPr lang="ar-SA" dirty="0" smtClean="0">
                    <a:solidFill>
                      <a:schemeClr val="tx1"/>
                    </a:solidFill>
                  </a:rPr>
                  <a:t>(</a:t>
                </a:r>
                <a14:m>
                  <m:oMath xmlns:m="http://schemas.openxmlformats.org/officeDocument/2006/math">
                    <m:r>
                      <a:rPr lang="en-US" i="1">
                        <a:solidFill>
                          <a:schemeClr val="tx1"/>
                        </a:solidFill>
                        <a:latin typeface="Cambria Math" panose="02040503050406030204" pitchFamily="18" charset="0"/>
                      </a:rPr>
                      <m:t>𝐴𝑅</m:t>
                    </m:r>
                  </m:oMath>
                </a14:m>
                <a:r>
                  <a:rPr lang="ar-SA" dirty="0" smtClean="0">
                    <a:solidFill>
                      <a:schemeClr val="tx1"/>
                    </a:solidFill>
                  </a:rPr>
                  <a:t>): معدل الفائدة الفعلي</a:t>
                </a:r>
              </a:p>
              <a:p>
                <a:r>
                  <a:rPr lang="ar-SA" dirty="0" smtClean="0">
                    <a:solidFill>
                      <a:schemeClr val="tx1"/>
                    </a:solidFill>
                  </a:rPr>
                  <a:t>(</a:t>
                </a:r>
                <a14:m>
                  <m:oMath xmlns:m="http://schemas.openxmlformats.org/officeDocument/2006/math">
                    <m:r>
                      <a:rPr lang="en-US" i="1">
                        <a:solidFill>
                          <a:schemeClr val="tx1"/>
                        </a:solidFill>
                        <a:latin typeface="Cambria Math" panose="02040503050406030204" pitchFamily="18" charset="0"/>
                      </a:rPr>
                      <m:t>𝐼</m:t>
                    </m:r>
                  </m:oMath>
                </a14:m>
                <a:r>
                  <a:rPr lang="ar-SA" dirty="0" smtClean="0">
                    <a:solidFill>
                      <a:schemeClr val="tx1"/>
                    </a:solidFill>
                  </a:rPr>
                  <a:t>):  قيمة الفائدة المدفوعة (قيمة القرض مضروبا في سعر الف</a:t>
                </a:r>
              </a:p>
              <a:p>
                <a:r>
                  <a:rPr lang="ar-SA" dirty="0" smtClean="0">
                    <a:solidFill>
                      <a:schemeClr val="tx1"/>
                    </a:solidFill>
                  </a:rPr>
                  <a:t>(</a:t>
                </a:r>
                <a14:m>
                  <m:oMath xmlns:m="http://schemas.openxmlformats.org/officeDocument/2006/math">
                    <m:r>
                      <a:rPr lang="en-US" i="1">
                        <a:solidFill>
                          <a:schemeClr val="tx1"/>
                        </a:solidFill>
                        <a:latin typeface="Cambria Math" panose="02040503050406030204" pitchFamily="18" charset="0"/>
                      </a:rPr>
                      <m:t>𝐼</m:t>
                    </m:r>
                  </m:oMath>
                </a14:m>
                <a:r>
                  <a:rPr lang="ar-SA" dirty="0" smtClean="0">
                    <a:solidFill>
                      <a:schemeClr val="tx1"/>
                    </a:solidFill>
                  </a:rPr>
                  <a:t>): قيمة الفائدة المدفوعة (سعر الفائدة الاسمي مضروبة في قيمة القرض).</a:t>
                </a:r>
              </a:p>
              <a:p>
                <a:r>
                  <a:rPr lang="ar-SA" dirty="0" smtClean="0">
                    <a:solidFill>
                      <a:schemeClr val="tx1"/>
                    </a:solidFill>
                  </a:rPr>
                  <a:t>(</a:t>
                </a:r>
                <a14:m>
                  <m:oMath xmlns:m="http://schemas.openxmlformats.org/officeDocument/2006/math">
                    <m:r>
                      <a:rPr lang="en-US" i="1">
                        <a:solidFill>
                          <a:schemeClr val="tx1"/>
                        </a:solidFill>
                        <a:latin typeface="Cambria Math" panose="02040503050406030204" pitchFamily="18" charset="0"/>
                      </a:rPr>
                      <m:t>𝐿</m:t>
                    </m:r>
                  </m:oMath>
                </a14:m>
                <a:r>
                  <a:rPr lang="ar-SA" dirty="0" smtClean="0">
                    <a:solidFill>
                      <a:schemeClr val="tx1"/>
                    </a:solidFill>
                  </a:rPr>
                  <a:t>): المبلغ المستفاد منه (ليس بالضرورة قيمة القرض)</a:t>
                </a:r>
                <a:endParaRPr lang="en-US" dirty="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3"/>
              </p:nvPr>
            </p:nvSpPr>
            <p:spPr>
              <a:xfrm>
                <a:off x="381000" y="1447801"/>
                <a:ext cx="9033362" cy="4678364"/>
              </a:xfrm>
              <a:blipFill rotWithShape="0">
                <a:blip r:embed="rId2"/>
                <a:stretch>
                  <a:fillRect t="-1434" r="-1418" b="-1956"/>
                </a:stretch>
              </a:blipFill>
            </p:spPr>
            <p:txBody>
              <a:bodyPr/>
              <a:lstStyle/>
              <a:p>
                <a:r>
                  <a:rPr lang="ar-SA">
                    <a:noFill/>
                  </a:rPr>
                  <a:t> </a:t>
                </a:r>
              </a:p>
            </p:txBody>
          </p:sp>
        </mc:Fallback>
      </mc:AlternateContent>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39</a:t>
            </a:fld>
            <a:endParaRPr lang="en-US" dirty="0"/>
          </a:p>
        </p:txBody>
      </p:sp>
    </p:spTree>
    <p:extLst>
      <p:ext uri="{BB962C8B-B14F-4D97-AF65-F5344CB8AC3E}">
        <p14:creationId xmlns:p14="http://schemas.microsoft.com/office/powerpoint/2010/main" val="21288202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rtl="1"/>
            <a:r>
              <a:rPr lang="ar-SA" sz="3600" dirty="0" smtClean="0">
                <a:solidFill>
                  <a:schemeClr val="tx1"/>
                </a:solidFill>
                <a:cs typeface="PT Bold Heading" panose="02010400000000000000" pitchFamily="2" charset="-78"/>
              </a:rPr>
              <a:t>أمثلة تطبيقية عن تحديد سعر الفائدة الفعلي</a:t>
            </a:r>
            <a:endParaRPr lang="ar-SA" sz="3600" dirty="0">
              <a:solidFill>
                <a:schemeClr val="tx1"/>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40</a:t>
            </a:fld>
            <a:endParaRPr lang="en-US" dirty="0"/>
          </a:p>
        </p:txBody>
      </p:sp>
    </p:spTree>
    <p:extLst>
      <p:ext uri="{BB962C8B-B14F-4D97-AF65-F5344CB8AC3E}">
        <p14:creationId xmlns:p14="http://schemas.microsoft.com/office/powerpoint/2010/main" val="22773601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solidFill>
                  <a:srgbClr val="3333FF"/>
                </a:solidFill>
                <a:cs typeface="PT Bold Heading" panose="02010400000000000000" pitchFamily="2" charset="-78"/>
              </a:rPr>
              <a:t>مثال (1):</a:t>
            </a:r>
            <a:endParaRPr lang="en-US" sz="3600" dirty="0">
              <a:solidFill>
                <a:srgbClr val="3333FF"/>
              </a:solidFill>
              <a:cs typeface="PT Bold Heading" panose="02010400000000000000" pitchFamily="2" charset="-78"/>
            </a:endParaRPr>
          </a:p>
        </p:txBody>
      </p:sp>
      <p:sp>
        <p:nvSpPr>
          <p:cNvPr id="3" name="Content Placeholder 2"/>
          <p:cNvSpPr>
            <a:spLocks noGrp="1"/>
          </p:cNvSpPr>
          <p:nvPr>
            <p:ph sz="half" idx="13"/>
          </p:nvPr>
        </p:nvSpPr>
        <p:spPr>
          <a:xfrm>
            <a:off x="304800" y="1600201"/>
            <a:ext cx="9109562" cy="4525963"/>
          </a:xfrm>
        </p:spPr>
        <p:txBody>
          <a:bodyPr/>
          <a:lstStyle/>
          <a:p>
            <a:pPr marL="0" indent="0" algn="just"/>
            <a:r>
              <a:rPr lang="ar-SA" sz="3200" dirty="0">
                <a:solidFill>
                  <a:schemeClr val="tx1"/>
                </a:solidFill>
              </a:rPr>
              <a:t>تود </a:t>
            </a:r>
            <a:r>
              <a:rPr lang="ar-SA" sz="3200" dirty="0" smtClean="0">
                <a:solidFill>
                  <a:schemeClr val="tx1"/>
                </a:solidFill>
              </a:rPr>
              <a:t>شركة (الحمدان) </a:t>
            </a:r>
            <a:r>
              <a:rPr lang="ar-SA" sz="3200" dirty="0">
                <a:solidFill>
                  <a:schemeClr val="tx1"/>
                </a:solidFill>
              </a:rPr>
              <a:t>الحصول على قرض مقداره 1000000 ﷼ لمدة عام من </a:t>
            </a:r>
            <a:r>
              <a:rPr lang="ar-SA" sz="3200" dirty="0" smtClean="0">
                <a:solidFill>
                  <a:schemeClr val="tx1"/>
                </a:solidFill>
              </a:rPr>
              <a:t>البنك </a:t>
            </a:r>
            <a:r>
              <a:rPr lang="ar-SA" sz="3200" dirty="0" err="1" smtClean="0">
                <a:solidFill>
                  <a:schemeClr val="tx1"/>
                </a:solidFill>
              </a:rPr>
              <a:t>الأھلي</a:t>
            </a:r>
            <a:r>
              <a:rPr lang="ar-SA" sz="3200" dirty="0" smtClean="0">
                <a:solidFill>
                  <a:schemeClr val="tx1"/>
                </a:solidFill>
              </a:rPr>
              <a:t> بسعر فائدة اسمي قدره 20%</a:t>
            </a:r>
            <a:endParaRPr lang="ar-SA" sz="3200" dirty="0">
              <a:solidFill>
                <a:schemeClr val="tx1"/>
              </a:solidFill>
            </a:endParaRPr>
          </a:p>
          <a:p>
            <a:pPr marL="0" indent="0" algn="just"/>
            <a:r>
              <a:rPr lang="ar-SA" sz="3200" dirty="0" smtClean="0">
                <a:solidFill>
                  <a:schemeClr val="tx1"/>
                </a:solidFill>
              </a:rPr>
              <a:t>المطلوب: </a:t>
            </a:r>
          </a:p>
          <a:p>
            <a:pPr marL="0" indent="0" algn="just"/>
            <a:r>
              <a:rPr lang="ar-SA" sz="3200" dirty="0" smtClean="0">
                <a:solidFill>
                  <a:schemeClr val="tx1"/>
                </a:solidFill>
              </a:rPr>
              <a:t>حساب </a:t>
            </a:r>
            <a:r>
              <a:rPr lang="ar-SA" sz="3200" dirty="0">
                <a:solidFill>
                  <a:schemeClr val="tx1"/>
                </a:solidFill>
              </a:rPr>
              <a:t>معدل </a:t>
            </a:r>
            <a:r>
              <a:rPr lang="ar-SA" sz="3200" dirty="0" smtClean="0">
                <a:solidFill>
                  <a:schemeClr val="tx1"/>
                </a:solidFill>
              </a:rPr>
              <a:t>الفائدة </a:t>
            </a:r>
            <a:r>
              <a:rPr lang="ar-SA" sz="3200" dirty="0">
                <a:solidFill>
                  <a:schemeClr val="tx1"/>
                </a:solidFill>
              </a:rPr>
              <a:t>الفعلي في الحالات </a:t>
            </a:r>
            <a:r>
              <a:rPr lang="ar-SA" sz="3200" dirty="0" err="1" smtClean="0">
                <a:solidFill>
                  <a:schemeClr val="tx1"/>
                </a:solidFill>
              </a:rPr>
              <a:t>التالیة</a:t>
            </a:r>
            <a:r>
              <a:rPr lang="ar-SA" sz="3200" dirty="0" smtClean="0">
                <a:solidFill>
                  <a:schemeClr val="tx1"/>
                </a:solidFill>
              </a:rPr>
              <a:t>:</a:t>
            </a:r>
            <a:endParaRPr lang="ar-SA" sz="3200" dirty="0">
              <a:solidFill>
                <a:schemeClr val="tx1"/>
              </a:solidFill>
            </a:endParaRPr>
          </a:p>
          <a:p>
            <a:pPr marL="0" indent="0" algn="just"/>
            <a:r>
              <a:rPr lang="ar-SA" sz="3200" dirty="0">
                <a:solidFill>
                  <a:schemeClr val="tx1"/>
                </a:solidFill>
              </a:rPr>
              <a:t>١- دفع </a:t>
            </a:r>
            <a:r>
              <a:rPr lang="ar-SA" sz="3200" dirty="0" smtClean="0">
                <a:solidFill>
                  <a:schemeClr val="tx1"/>
                </a:solidFill>
              </a:rPr>
              <a:t>الفائدة </a:t>
            </a:r>
            <a:r>
              <a:rPr lang="ar-SA" sz="3200" dirty="0">
                <a:solidFill>
                  <a:schemeClr val="tx1"/>
                </a:solidFill>
              </a:rPr>
              <a:t>في </a:t>
            </a:r>
            <a:r>
              <a:rPr lang="ar-SA" sz="3200" dirty="0" err="1">
                <a:solidFill>
                  <a:schemeClr val="tx1"/>
                </a:solidFill>
              </a:rPr>
              <a:t>نھایة</a:t>
            </a:r>
            <a:r>
              <a:rPr lang="ar-SA" sz="3200" dirty="0">
                <a:solidFill>
                  <a:schemeClr val="tx1"/>
                </a:solidFill>
              </a:rPr>
              <a:t> </a:t>
            </a:r>
            <a:r>
              <a:rPr lang="ar-SA" sz="3200" dirty="0" smtClean="0">
                <a:solidFill>
                  <a:schemeClr val="tx1"/>
                </a:solidFill>
              </a:rPr>
              <a:t>العام.</a:t>
            </a:r>
            <a:endParaRPr lang="ar-SA" sz="3200" dirty="0">
              <a:solidFill>
                <a:schemeClr val="tx1"/>
              </a:solidFill>
            </a:endParaRPr>
          </a:p>
          <a:p>
            <a:pPr marL="0" indent="0" algn="just"/>
            <a:r>
              <a:rPr lang="ar-SA" sz="3200" dirty="0">
                <a:solidFill>
                  <a:schemeClr val="tx1"/>
                </a:solidFill>
              </a:rPr>
              <a:t>٢- خصم </a:t>
            </a:r>
            <a:r>
              <a:rPr lang="ar-SA" sz="3200" dirty="0" smtClean="0">
                <a:solidFill>
                  <a:schemeClr val="tx1"/>
                </a:solidFill>
              </a:rPr>
              <a:t>الفائدة </a:t>
            </a:r>
            <a:r>
              <a:rPr lang="ar-SA" sz="3200" dirty="0">
                <a:solidFill>
                  <a:schemeClr val="tx1"/>
                </a:solidFill>
              </a:rPr>
              <a:t>مقدما من </a:t>
            </a:r>
            <a:r>
              <a:rPr lang="ar-SA" sz="3200" dirty="0" smtClean="0">
                <a:solidFill>
                  <a:schemeClr val="tx1"/>
                </a:solidFill>
              </a:rPr>
              <a:t>القرض.</a:t>
            </a:r>
            <a:endParaRPr lang="en-US" sz="32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41</a:t>
            </a:fld>
            <a:endParaRPr lang="en-US" dirty="0"/>
          </a:p>
        </p:txBody>
      </p:sp>
    </p:spTree>
    <p:extLst>
      <p:ext uri="{BB962C8B-B14F-4D97-AF65-F5344CB8AC3E}">
        <p14:creationId xmlns:p14="http://schemas.microsoft.com/office/powerpoint/2010/main" val="38215289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95377"/>
          </a:xfrm>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3333FF"/>
                </a:solidFill>
                <a:cs typeface="PT Bold Heading" panose="02010400000000000000" pitchFamily="2" charset="-78"/>
              </a:rPr>
              <a:t>الحل</a:t>
            </a:r>
            <a:r>
              <a:rPr lang="ar-SA" sz="3600" dirty="0" smtClean="0">
                <a:solidFill>
                  <a:srgbClr val="3333FF"/>
                </a:solidFill>
                <a:cs typeface="PT Bold Heading" panose="02010400000000000000" pitchFamily="2" charset="-78"/>
              </a:rPr>
              <a:t>:</a:t>
            </a:r>
            <a:endParaRPr lang="en-US" sz="3600" dirty="0">
              <a:solidFill>
                <a:srgbClr val="3333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13"/>
              </p:nvPr>
            </p:nvSpPr>
            <p:spPr>
              <a:xfrm>
                <a:off x="495300" y="1600201"/>
                <a:ext cx="8915400" cy="4525963"/>
              </a:xfrm>
            </p:spPr>
            <p:txBody>
              <a:bodyPr/>
              <a:lstStyle/>
              <a:p>
                <a:pPr algn="just"/>
                <a:r>
                  <a:rPr lang="ar-SA" u="sng" dirty="0" smtClean="0">
                    <a:solidFill>
                      <a:srgbClr val="FF0000"/>
                    </a:solidFill>
                    <a:latin typeface="Monotype Koufi" pitchFamily="2" charset="-78"/>
                    <a:ea typeface="Monotype Koufi" pitchFamily="2" charset="-78"/>
                    <a:cs typeface="Monotype Koufi" pitchFamily="2" charset="-78"/>
                  </a:rPr>
                  <a:t>أولا</a:t>
                </a:r>
                <a:r>
                  <a:rPr lang="ar-SA" u="sng" dirty="0">
                    <a:solidFill>
                      <a:srgbClr val="FF0000"/>
                    </a:solidFill>
                    <a:latin typeface="Monotype Koufi" pitchFamily="2" charset="-78"/>
                    <a:ea typeface="Monotype Koufi" pitchFamily="2" charset="-78"/>
                    <a:cs typeface="Monotype Koufi" pitchFamily="2" charset="-78"/>
                  </a:rPr>
                  <a:t>: </a:t>
                </a:r>
                <a:r>
                  <a:rPr lang="ar-SA" u="sng" dirty="0" smtClean="0">
                    <a:solidFill>
                      <a:srgbClr val="FF0000"/>
                    </a:solidFill>
                    <a:latin typeface="Monotype Koufi" pitchFamily="2" charset="-78"/>
                    <a:ea typeface="Monotype Koufi" pitchFamily="2" charset="-78"/>
                    <a:cs typeface="Monotype Koufi" pitchFamily="2" charset="-78"/>
                  </a:rPr>
                  <a:t>إيجاد سعر الفائدة </a:t>
                </a:r>
                <a:r>
                  <a:rPr lang="ar-SA" u="sng" dirty="0">
                    <a:solidFill>
                      <a:srgbClr val="FF0000"/>
                    </a:solidFill>
                    <a:latin typeface="Monotype Koufi" pitchFamily="2" charset="-78"/>
                    <a:ea typeface="Monotype Koufi" pitchFamily="2" charset="-78"/>
                    <a:cs typeface="Monotype Koufi" pitchFamily="2" charset="-78"/>
                  </a:rPr>
                  <a:t>الفعلي في </a:t>
                </a:r>
                <a:r>
                  <a:rPr lang="ar-SA" u="sng" dirty="0" smtClean="0">
                    <a:solidFill>
                      <a:srgbClr val="FF0000"/>
                    </a:solidFill>
                    <a:latin typeface="Monotype Koufi" pitchFamily="2" charset="-78"/>
                    <a:ea typeface="Monotype Koufi" pitchFamily="2" charset="-78"/>
                    <a:cs typeface="Monotype Koufi" pitchFamily="2" charset="-78"/>
                  </a:rPr>
                  <a:t>حالة دفع </a:t>
                </a:r>
                <a:r>
                  <a:rPr lang="ar-SA" u="sng" dirty="0">
                    <a:solidFill>
                      <a:srgbClr val="FF0000"/>
                    </a:solidFill>
                    <a:latin typeface="Monotype Koufi" pitchFamily="2" charset="-78"/>
                    <a:ea typeface="Monotype Koufi" pitchFamily="2" charset="-78"/>
                    <a:cs typeface="Monotype Koufi" pitchFamily="2" charset="-78"/>
                  </a:rPr>
                  <a:t>الفائدة </a:t>
                </a:r>
                <a:r>
                  <a:rPr lang="ar-SA" u="sng" dirty="0" smtClean="0">
                    <a:solidFill>
                      <a:srgbClr val="FF0000"/>
                    </a:solidFill>
                    <a:latin typeface="Monotype Koufi" pitchFamily="2" charset="-78"/>
                    <a:ea typeface="Monotype Koufi" pitchFamily="2" charset="-78"/>
                    <a:cs typeface="Monotype Koufi" pitchFamily="2" charset="-78"/>
                  </a:rPr>
                  <a:t>في نهاية العام:</a:t>
                </a:r>
                <a:endParaRPr lang="ar-SA" u="sng" dirty="0">
                  <a:solidFill>
                    <a:srgbClr val="FF0000"/>
                  </a:solidFill>
                  <a:latin typeface="Monotype Koufi" pitchFamily="2" charset="-78"/>
                  <a:ea typeface="Monotype Koufi" pitchFamily="2" charset="-78"/>
                  <a:cs typeface="Monotype Koufi" pitchFamily="2" charset="-78"/>
                </a:endParaRPr>
              </a:p>
              <a:p>
                <a:r>
                  <a:rPr lang="ar-SA" dirty="0" smtClean="0">
                    <a:solidFill>
                      <a:schemeClr val="tx1"/>
                    </a:solidFill>
                  </a:rPr>
                  <a:t>حساب قيمة الفائدة (</a:t>
                </a:r>
                <a14:m>
                  <m:oMath xmlns:m="http://schemas.openxmlformats.org/officeDocument/2006/math">
                    <m:r>
                      <a:rPr lang="en-US" i="1">
                        <a:solidFill>
                          <a:schemeClr val="tx1"/>
                        </a:solidFill>
                        <a:latin typeface="Cambria Math" panose="02040503050406030204" pitchFamily="18" charset="0"/>
                      </a:rPr>
                      <m:t>𝐼</m:t>
                    </m:r>
                  </m:oMath>
                </a14:m>
                <a:r>
                  <a:rPr lang="ar-SA" dirty="0" smtClean="0">
                    <a:solidFill>
                      <a:schemeClr val="tx1"/>
                    </a:solidFill>
                  </a:rPr>
                  <a:t>):</a:t>
                </a:r>
              </a:p>
              <a:p>
                <a:pPr/>
                <a14:m>
                  <m:oMathPara xmlns:m="http://schemas.openxmlformats.org/officeDocument/2006/math">
                    <m:oMathParaPr>
                      <m:jc m:val="centerGroup"/>
                    </m:oMathParaPr>
                    <m:oMath xmlns:m="http://schemas.openxmlformats.org/officeDocument/2006/math">
                      <m:r>
                        <a:rPr lang="en-US" i="1">
                          <a:solidFill>
                            <a:schemeClr val="tx1"/>
                          </a:solidFill>
                          <a:latin typeface="Cambria Math" panose="02040503050406030204" pitchFamily="18" charset="0"/>
                        </a:rPr>
                        <m:t>𝐼</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1000000</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20</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200000</m:t>
                      </m:r>
                    </m:oMath>
                  </m:oMathPara>
                </a14:m>
                <a:endParaRPr lang="ar-SA" dirty="0" smtClean="0">
                  <a:solidFill>
                    <a:schemeClr val="tx1"/>
                  </a:solidFill>
                </a:endParaRPr>
              </a:p>
              <a:p>
                <a:endParaRPr lang="ar-SA" sz="1400" dirty="0">
                  <a:solidFill>
                    <a:schemeClr val="tx1"/>
                  </a:solidFill>
                </a:endParaRPr>
              </a:p>
              <a:p>
                <a:r>
                  <a:rPr lang="ar-SA" dirty="0" smtClean="0">
                    <a:solidFill>
                      <a:schemeClr val="tx1"/>
                    </a:solidFill>
                  </a:rPr>
                  <a:t>المبلغ المستفاد منه (</a:t>
                </a:r>
                <a14:m>
                  <m:oMath xmlns:m="http://schemas.openxmlformats.org/officeDocument/2006/math">
                    <m:r>
                      <a:rPr lang="en-US" i="1">
                        <a:solidFill>
                          <a:schemeClr val="tx1"/>
                        </a:solidFill>
                        <a:latin typeface="Cambria Math" panose="02040503050406030204" pitchFamily="18" charset="0"/>
                      </a:rPr>
                      <m:t>𝐿</m:t>
                    </m:r>
                  </m:oMath>
                </a14:m>
                <a:r>
                  <a:rPr lang="ar-SA" dirty="0" smtClean="0">
                    <a:solidFill>
                      <a:schemeClr val="tx1"/>
                    </a:solidFill>
                  </a:rPr>
                  <a:t>): هو نفسه قيمة القرض.</a:t>
                </a:r>
              </a:p>
              <a:p>
                <a:pPr/>
                <a14:m>
                  <m:oMathPara xmlns:m="http://schemas.openxmlformats.org/officeDocument/2006/math">
                    <m:oMathParaPr>
                      <m:jc m:val="centerGroup"/>
                    </m:oMathParaPr>
                    <m:oMath xmlns:m="http://schemas.openxmlformats.org/officeDocument/2006/math">
                      <m:r>
                        <a:rPr lang="en-US" i="1">
                          <a:solidFill>
                            <a:schemeClr val="tx1"/>
                          </a:solidFill>
                          <a:latin typeface="Cambria Math" panose="02040503050406030204" pitchFamily="18" charset="0"/>
                        </a:rPr>
                        <m:t>𝐿</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1000000</m:t>
                      </m:r>
                    </m:oMath>
                  </m:oMathPara>
                </a14:m>
                <a:endParaRPr lang="ar-SA" dirty="0" smtClean="0">
                  <a:solidFill>
                    <a:schemeClr val="tx1"/>
                  </a:solidFill>
                </a:endParaRPr>
              </a:p>
              <a:p>
                <a:r>
                  <a:rPr lang="ar-SA" dirty="0" smtClean="0">
                    <a:solidFill>
                      <a:schemeClr val="tx1"/>
                    </a:solidFill>
                  </a:rPr>
                  <a:t>حساب معدل الفائدة عند دفعها نهاية العام:</a:t>
                </a:r>
              </a:p>
              <a:p>
                <a:pPr/>
                <a14:m>
                  <m:oMathPara xmlns:m="http://schemas.openxmlformats.org/officeDocument/2006/math">
                    <m:oMathParaPr>
                      <m:jc m:val="centerGroup"/>
                    </m:oMathParaPr>
                    <m:oMath xmlns:m="http://schemas.openxmlformats.org/officeDocument/2006/math">
                      <m:r>
                        <a:rPr lang="en-US" i="1">
                          <a:solidFill>
                            <a:schemeClr val="tx1"/>
                          </a:solidFill>
                          <a:latin typeface="Cambria Math" panose="02040503050406030204" pitchFamily="18" charset="0"/>
                        </a:rPr>
                        <m:t>𝐴𝑅</m:t>
                      </m:r>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𝐼</m:t>
                          </m:r>
                        </m:num>
                        <m:den>
                          <m:r>
                            <a:rPr lang="en-US" i="1">
                              <a:solidFill>
                                <a:schemeClr val="tx1"/>
                              </a:solidFill>
                              <a:latin typeface="Cambria Math" panose="02040503050406030204" pitchFamily="18" charset="0"/>
                            </a:rPr>
                            <m:t>𝐿</m:t>
                          </m:r>
                        </m:den>
                      </m:f>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200000</m:t>
                          </m:r>
                        </m:num>
                        <m:den>
                          <m:r>
                            <a:rPr lang="en-US" b="0" i="1" smtClean="0">
                              <a:solidFill>
                                <a:schemeClr val="tx1"/>
                              </a:solidFill>
                              <a:latin typeface="Cambria Math" panose="02040503050406030204" pitchFamily="18" charset="0"/>
                            </a:rPr>
                            <m:t>1000000</m:t>
                          </m:r>
                        </m:den>
                      </m:f>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20</m:t>
                      </m:r>
                      <m:r>
                        <a:rPr lang="en-US" b="0" i="1" smtClean="0">
                          <a:solidFill>
                            <a:schemeClr val="tx1"/>
                          </a:solidFill>
                          <a:latin typeface="Cambria Math" panose="02040503050406030204" pitchFamily="18" charset="0"/>
                        </a:rPr>
                        <m:t>%</m:t>
                      </m:r>
                    </m:oMath>
                  </m:oMathPara>
                </a14:m>
                <a:endParaRPr lang="en-US" dirty="0">
                  <a:solidFill>
                    <a:schemeClr val="tx1"/>
                  </a:solidFill>
                </a:endParaRPr>
              </a:p>
              <a:p>
                <a:r>
                  <a:rPr lang="ar-SA" dirty="0" smtClean="0">
                    <a:solidFill>
                      <a:schemeClr val="tx1"/>
                    </a:solidFill>
                  </a:rPr>
                  <a:t> نلاحظ بأن الفائدة الفعلية مساوية للفائدة الاسمية </a:t>
                </a:r>
              </a:p>
              <a:p>
                <a:endParaRPr lang="ar-SA" dirty="0">
                  <a:solidFill>
                    <a:schemeClr val="tx1"/>
                  </a:solidFill>
                </a:endParaRPr>
              </a:p>
              <a:p>
                <a:endParaRPr lang="en-US" dirty="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3"/>
              </p:nvPr>
            </p:nvSpPr>
            <p:spPr>
              <a:xfrm>
                <a:off x="495300" y="1600201"/>
                <a:ext cx="8915400" cy="4525963"/>
              </a:xfrm>
              <a:blipFill rotWithShape="0">
                <a:blip r:embed="rId2"/>
                <a:stretch>
                  <a:fillRect t="-1482" r="-1367" b="-2561"/>
                </a:stretch>
              </a:blipFill>
            </p:spPr>
            <p:txBody>
              <a:bodyPr/>
              <a:lstStyle/>
              <a:p>
                <a:r>
                  <a:rPr lang="ar-SA">
                    <a:noFill/>
                  </a:rPr>
                  <a:t> </a:t>
                </a:r>
              </a:p>
            </p:txBody>
          </p:sp>
        </mc:Fallback>
      </mc:AlternateContent>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42</a:t>
            </a:fld>
            <a:endParaRPr lang="en-US" dirty="0"/>
          </a:p>
        </p:txBody>
      </p:sp>
    </p:spTree>
    <p:extLst>
      <p:ext uri="{BB962C8B-B14F-4D97-AF65-F5344CB8AC3E}">
        <p14:creationId xmlns:p14="http://schemas.microsoft.com/office/powerpoint/2010/main" val="16195751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95377"/>
          </a:xfrm>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smtClean="0">
                <a:solidFill>
                  <a:srgbClr val="3333FF"/>
                </a:solidFill>
                <a:cs typeface="PT Bold Heading" panose="02010400000000000000" pitchFamily="2" charset="-78"/>
              </a:rPr>
              <a:t>الحل (تابع):</a:t>
            </a:r>
            <a:endParaRPr lang="en-US" sz="3600" dirty="0">
              <a:solidFill>
                <a:srgbClr val="3333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13"/>
              </p:nvPr>
            </p:nvSpPr>
            <p:spPr>
              <a:xfrm>
                <a:off x="495300" y="1524001"/>
                <a:ext cx="8915400" cy="4602164"/>
              </a:xfrm>
            </p:spPr>
            <p:txBody>
              <a:bodyPr/>
              <a:lstStyle/>
              <a:p>
                <a:pPr marL="0" indent="0" algn="just"/>
                <a:r>
                  <a:rPr lang="ar-SA" u="sng" dirty="0" smtClean="0">
                    <a:solidFill>
                      <a:srgbClr val="FF0000"/>
                    </a:solidFill>
                    <a:latin typeface="Monotype Koufi" pitchFamily="2" charset="-78"/>
                    <a:ea typeface="Monotype Koufi" pitchFamily="2" charset="-78"/>
                    <a:cs typeface="Monotype Koufi" pitchFamily="2" charset="-78"/>
                  </a:rPr>
                  <a:t>ثانيا: </a:t>
                </a:r>
                <a:r>
                  <a:rPr lang="ar-SA" u="sng" dirty="0">
                    <a:solidFill>
                      <a:srgbClr val="FF0000"/>
                    </a:solidFill>
                    <a:latin typeface="Monotype Koufi" pitchFamily="2" charset="-78"/>
                    <a:ea typeface="Monotype Koufi" pitchFamily="2" charset="-78"/>
                    <a:cs typeface="Monotype Koufi" pitchFamily="2" charset="-78"/>
                  </a:rPr>
                  <a:t>إيجاد سعر الفائدة الفعلي في حالة خصم الفائدة مقدما من قيمة القرض:</a:t>
                </a:r>
              </a:p>
              <a:p>
                <a:pPr marL="0" indent="0" algn="just"/>
                <a:r>
                  <a:rPr lang="ar-SA" sz="3200" dirty="0" smtClean="0">
                    <a:solidFill>
                      <a:schemeClr val="tx1"/>
                    </a:solidFill>
                  </a:rPr>
                  <a:t>المبلغ المستفاد منه (</a:t>
                </a:r>
                <a14:m>
                  <m:oMath xmlns:m="http://schemas.openxmlformats.org/officeDocument/2006/math">
                    <m:r>
                      <a:rPr lang="en-US" sz="3200" i="1">
                        <a:solidFill>
                          <a:schemeClr val="tx1"/>
                        </a:solidFill>
                        <a:latin typeface="Cambria Math" panose="02040503050406030204" pitchFamily="18" charset="0"/>
                      </a:rPr>
                      <m:t>𝐿</m:t>
                    </m:r>
                  </m:oMath>
                </a14:m>
                <a:r>
                  <a:rPr lang="ar-SA" sz="3200" dirty="0" smtClean="0">
                    <a:solidFill>
                      <a:schemeClr val="tx1"/>
                    </a:solidFill>
                  </a:rPr>
                  <a:t>) هنا يختلف، حيث لن تستفيد الشركة من كامل قيمة القرض، بل يخصم منه قيمة الفوائد (المسددة مقدما)، أي:</a:t>
                </a:r>
              </a:p>
              <a:p>
                <a:pPr/>
                <a14:m>
                  <m:oMathPara xmlns:m="http://schemas.openxmlformats.org/officeDocument/2006/math">
                    <m:oMathParaPr>
                      <m:jc m:val="centerGroup"/>
                    </m:oMathParaPr>
                    <m:oMath xmlns:m="http://schemas.openxmlformats.org/officeDocument/2006/math">
                      <m:r>
                        <a:rPr lang="en-US" sz="3200" i="1">
                          <a:solidFill>
                            <a:schemeClr val="tx1"/>
                          </a:solidFill>
                          <a:latin typeface="Cambria Math" panose="02040503050406030204" pitchFamily="18" charset="0"/>
                        </a:rPr>
                        <m:t>𝐿</m:t>
                      </m:r>
                      <m:r>
                        <a:rPr lang="en-US" sz="3200" b="0" i="1" smtClean="0">
                          <a:solidFill>
                            <a:schemeClr val="tx1"/>
                          </a:solidFill>
                          <a:latin typeface="Cambria Math" panose="02040503050406030204" pitchFamily="18" charset="0"/>
                        </a:rPr>
                        <m:t>=</m:t>
                      </m:r>
                      <m:r>
                        <a:rPr lang="en-US" sz="3200" b="0" i="1" smtClean="0">
                          <a:solidFill>
                            <a:schemeClr val="tx1"/>
                          </a:solidFill>
                          <a:latin typeface="Cambria Math" panose="02040503050406030204" pitchFamily="18" charset="0"/>
                        </a:rPr>
                        <m:t>1000000</m:t>
                      </m:r>
                      <m:r>
                        <a:rPr lang="en-US" sz="3200" b="0" i="1" smtClean="0">
                          <a:solidFill>
                            <a:schemeClr val="tx1"/>
                          </a:solidFill>
                          <a:latin typeface="Cambria Math" panose="02040503050406030204" pitchFamily="18" charset="0"/>
                        </a:rPr>
                        <m:t>−</m:t>
                      </m:r>
                      <m:r>
                        <a:rPr lang="en-US" sz="3200" b="0" i="1" smtClean="0">
                          <a:solidFill>
                            <a:schemeClr val="tx1"/>
                          </a:solidFill>
                          <a:latin typeface="Cambria Math" panose="02040503050406030204" pitchFamily="18" charset="0"/>
                        </a:rPr>
                        <m:t>200000</m:t>
                      </m:r>
                      <m:r>
                        <a:rPr lang="en-US" sz="3200" b="0" i="1" smtClean="0">
                          <a:solidFill>
                            <a:schemeClr val="tx1"/>
                          </a:solidFill>
                          <a:latin typeface="Cambria Math" panose="02040503050406030204" pitchFamily="18" charset="0"/>
                        </a:rPr>
                        <m:t>=</m:t>
                      </m:r>
                      <m:r>
                        <a:rPr lang="en-US" sz="3200" b="0" i="1" smtClean="0">
                          <a:solidFill>
                            <a:schemeClr val="tx1"/>
                          </a:solidFill>
                          <a:latin typeface="Cambria Math" panose="02040503050406030204" pitchFamily="18" charset="0"/>
                        </a:rPr>
                        <m:t>800000</m:t>
                      </m:r>
                    </m:oMath>
                  </m:oMathPara>
                </a14:m>
                <a:endParaRPr lang="ar-SA" sz="3200" dirty="0">
                  <a:solidFill>
                    <a:schemeClr val="tx1"/>
                  </a:solidFill>
                </a:endParaRPr>
              </a:p>
              <a:p>
                <a:r>
                  <a:rPr lang="ar-SA" sz="3200" dirty="0" smtClean="0">
                    <a:solidFill>
                      <a:schemeClr val="tx1"/>
                    </a:solidFill>
                  </a:rPr>
                  <a:t>إيجاد معدل الفائدة الفعلي:  </a:t>
                </a:r>
              </a:p>
              <a:p>
                <a:pPr/>
                <a14:m>
                  <m:oMathPara xmlns:m="http://schemas.openxmlformats.org/officeDocument/2006/math">
                    <m:oMathParaPr>
                      <m:jc m:val="centerGroup"/>
                    </m:oMathParaPr>
                    <m:oMath xmlns:m="http://schemas.openxmlformats.org/officeDocument/2006/math">
                      <m:r>
                        <a:rPr lang="en-US" sz="3200" i="1">
                          <a:solidFill>
                            <a:schemeClr val="tx1"/>
                          </a:solidFill>
                          <a:latin typeface="Cambria Math" panose="02040503050406030204" pitchFamily="18" charset="0"/>
                        </a:rPr>
                        <m:t>𝐴𝑅</m:t>
                      </m:r>
                      <m:r>
                        <a:rPr lang="en-US" sz="3200" i="1">
                          <a:solidFill>
                            <a:schemeClr val="tx1"/>
                          </a:solidFill>
                          <a:latin typeface="Cambria Math" panose="02040503050406030204" pitchFamily="18" charset="0"/>
                        </a:rPr>
                        <m:t>=</m:t>
                      </m:r>
                      <m:f>
                        <m:fPr>
                          <m:ctrlPr>
                            <a:rPr lang="en-US" sz="3200" i="1">
                              <a:solidFill>
                                <a:schemeClr val="tx1"/>
                              </a:solidFill>
                              <a:latin typeface="Cambria Math" panose="02040503050406030204" pitchFamily="18" charset="0"/>
                            </a:rPr>
                          </m:ctrlPr>
                        </m:fPr>
                        <m:num>
                          <m:r>
                            <a:rPr lang="en-US" sz="3200" i="1">
                              <a:solidFill>
                                <a:schemeClr val="tx1"/>
                              </a:solidFill>
                              <a:latin typeface="Cambria Math" panose="02040503050406030204" pitchFamily="18" charset="0"/>
                            </a:rPr>
                            <m:t>𝐼</m:t>
                          </m:r>
                        </m:num>
                        <m:den>
                          <m:r>
                            <a:rPr lang="en-US" sz="3200" i="1">
                              <a:solidFill>
                                <a:schemeClr val="tx1"/>
                              </a:solidFill>
                              <a:latin typeface="Cambria Math" panose="02040503050406030204" pitchFamily="18" charset="0"/>
                            </a:rPr>
                            <m:t>𝐿</m:t>
                          </m:r>
                        </m:den>
                      </m:f>
                      <m:r>
                        <a:rPr lang="en-US" sz="3200" i="1">
                          <a:solidFill>
                            <a:schemeClr val="tx1"/>
                          </a:solidFill>
                          <a:latin typeface="Cambria Math" panose="02040503050406030204" pitchFamily="18" charset="0"/>
                        </a:rPr>
                        <m:t>=</m:t>
                      </m:r>
                      <m:f>
                        <m:fPr>
                          <m:ctrlPr>
                            <a:rPr lang="en-US" sz="3200" i="1">
                              <a:solidFill>
                                <a:schemeClr val="tx1"/>
                              </a:solidFill>
                              <a:latin typeface="Cambria Math" panose="02040503050406030204" pitchFamily="18" charset="0"/>
                            </a:rPr>
                          </m:ctrlPr>
                        </m:fPr>
                        <m:num>
                          <m:r>
                            <a:rPr lang="en-US" sz="3200" i="1">
                              <a:solidFill>
                                <a:schemeClr val="tx1"/>
                              </a:solidFill>
                              <a:latin typeface="Cambria Math" panose="02040503050406030204" pitchFamily="18" charset="0"/>
                            </a:rPr>
                            <m:t>200000</m:t>
                          </m:r>
                        </m:num>
                        <m:den>
                          <m:r>
                            <a:rPr lang="en-US" sz="3200" b="0" i="1" smtClean="0">
                              <a:solidFill>
                                <a:schemeClr val="tx1"/>
                              </a:solidFill>
                              <a:latin typeface="Cambria Math" panose="02040503050406030204" pitchFamily="18" charset="0"/>
                            </a:rPr>
                            <m:t>8</m:t>
                          </m:r>
                          <m:r>
                            <a:rPr lang="en-US" sz="3200" i="1">
                              <a:solidFill>
                                <a:schemeClr val="tx1"/>
                              </a:solidFill>
                              <a:latin typeface="Cambria Math" panose="02040503050406030204" pitchFamily="18" charset="0"/>
                            </a:rPr>
                            <m:t>00000</m:t>
                          </m:r>
                        </m:den>
                      </m:f>
                      <m:r>
                        <a:rPr lang="en-US" sz="3200" i="1">
                          <a:solidFill>
                            <a:schemeClr val="tx1"/>
                          </a:solidFill>
                          <a:latin typeface="Cambria Math" panose="02040503050406030204" pitchFamily="18" charset="0"/>
                        </a:rPr>
                        <m:t>=</m:t>
                      </m:r>
                      <m:r>
                        <a:rPr lang="en-US" sz="3200" i="1">
                          <a:solidFill>
                            <a:schemeClr val="tx1"/>
                          </a:solidFill>
                          <a:latin typeface="Cambria Math" panose="02040503050406030204" pitchFamily="18" charset="0"/>
                        </a:rPr>
                        <m:t>25</m:t>
                      </m:r>
                      <m:r>
                        <a:rPr lang="en-US" sz="3200" i="1">
                          <a:solidFill>
                            <a:schemeClr val="tx1"/>
                          </a:solidFill>
                          <a:latin typeface="Cambria Math" panose="02040503050406030204" pitchFamily="18" charset="0"/>
                        </a:rPr>
                        <m:t>%</m:t>
                      </m:r>
                    </m:oMath>
                  </m:oMathPara>
                </a14:m>
                <a:endParaRPr lang="en-US" sz="3200" dirty="0">
                  <a:solidFill>
                    <a:schemeClr val="tx1"/>
                  </a:solidFill>
                </a:endParaRPr>
              </a:p>
              <a:p>
                <a:endParaRPr lang="en-US" sz="3200" dirty="0"/>
              </a:p>
            </p:txBody>
          </p:sp>
        </mc:Choice>
        <mc:Fallback xmlns="">
          <p:sp>
            <p:nvSpPr>
              <p:cNvPr id="3" name="Content Placeholder 2"/>
              <p:cNvSpPr>
                <a:spLocks noGrp="1" noRot="1" noChangeAspect="1" noMove="1" noResize="1" noEditPoints="1" noAdjustHandles="1" noChangeArrowheads="1" noChangeShapeType="1" noTextEdit="1"/>
              </p:cNvSpPr>
              <p:nvPr>
                <p:ph sz="half" idx="13"/>
              </p:nvPr>
            </p:nvSpPr>
            <p:spPr>
              <a:xfrm>
                <a:off x="495300" y="1524001"/>
                <a:ext cx="8915400" cy="4602164"/>
              </a:xfrm>
              <a:blipFill rotWithShape="0">
                <a:blip r:embed="rId2"/>
                <a:stretch>
                  <a:fillRect l="-3008" t="-1325" r="-1709"/>
                </a:stretch>
              </a:blipFill>
            </p:spPr>
            <p:txBody>
              <a:bodyPr/>
              <a:lstStyle/>
              <a:p>
                <a:r>
                  <a:rPr lang="ar-SA">
                    <a:noFill/>
                  </a:rPr>
                  <a:t> </a:t>
                </a:r>
              </a:p>
            </p:txBody>
          </p:sp>
        </mc:Fallback>
      </mc:AlternateContent>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43</a:t>
            </a:fld>
            <a:endParaRPr lang="en-US" dirty="0"/>
          </a:p>
        </p:txBody>
      </p:sp>
    </p:spTree>
    <p:extLst>
      <p:ext uri="{BB962C8B-B14F-4D97-AF65-F5344CB8AC3E}">
        <p14:creationId xmlns:p14="http://schemas.microsoft.com/office/powerpoint/2010/main" val="29781861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7"/>
            <a:ext cx="8915400" cy="1325563"/>
          </a:xfrm>
        </p:spPr>
        <p:txBody>
          <a:bodyPr/>
          <a:lstStyle/>
          <a:p>
            <a:pPr algn="ctr" rtl="1"/>
            <a:r>
              <a:rPr lang="ar-SA" sz="3200" dirty="0" smtClean="0">
                <a:solidFill>
                  <a:srgbClr val="3333FF"/>
                </a:solidFill>
                <a:cs typeface="PT Bold Heading" panose="02010400000000000000" pitchFamily="2" charset="-78"/>
              </a:rPr>
              <a:t>مثال (2): [</a:t>
            </a:r>
            <a:r>
              <a:rPr lang="ar-SA" sz="3200" dirty="0">
                <a:solidFill>
                  <a:schemeClr val="tx1"/>
                </a:solidFill>
                <a:cs typeface="PT Bold Heading" panose="02010400000000000000" pitchFamily="2" charset="-78"/>
              </a:rPr>
              <a:t>تحديد معدل الفائدة الفعلي في حالة شرط الرصيد المعوض</a:t>
            </a:r>
            <a:r>
              <a:rPr lang="ar-SA" sz="3200" dirty="0" smtClean="0">
                <a:solidFill>
                  <a:srgbClr val="3333FF"/>
                </a:solidFill>
                <a:cs typeface="PT Bold Heading" panose="02010400000000000000" pitchFamily="2" charset="-78"/>
              </a:rPr>
              <a:t>]</a:t>
            </a:r>
            <a:endParaRPr lang="en-US" sz="3200" dirty="0">
              <a:solidFill>
                <a:srgbClr val="3333FF"/>
              </a:solidFill>
              <a:cs typeface="PT Bold Heading" panose="02010400000000000000" pitchFamily="2" charset="-78"/>
            </a:endParaRPr>
          </a:p>
        </p:txBody>
      </p:sp>
      <p:sp>
        <p:nvSpPr>
          <p:cNvPr id="3" name="Content Placeholder 2"/>
          <p:cNvSpPr>
            <a:spLocks noGrp="1"/>
          </p:cNvSpPr>
          <p:nvPr>
            <p:ph sz="half" idx="13"/>
          </p:nvPr>
        </p:nvSpPr>
        <p:spPr>
          <a:xfrm>
            <a:off x="304800" y="1828800"/>
            <a:ext cx="9109562" cy="4297364"/>
          </a:xfrm>
        </p:spPr>
        <p:txBody>
          <a:bodyPr/>
          <a:lstStyle/>
          <a:p>
            <a:pPr marL="0" indent="0"/>
            <a:r>
              <a:rPr lang="ar-SA" sz="3600" dirty="0" smtClean="0">
                <a:solidFill>
                  <a:schemeClr val="tx1"/>
                </a:solidFill>
              </a:rPr>
              <a:t>شركة </a:t>
            </a:r>
            <a:r>
              <a:rPr lang="ar-SA" sz="3600" dirty="0">
                <a:solidFill>
                  <a:schemeClr val="tx1"/>
                </a:solidFill>
              </a:rPr>
              <a:t>تطلب قرض </a:t>
            </a:r>
            <a:r>
              <a:rPr lang="ar-SA" sz="3600" dirty="0" err="1">
                <a:solidFill>
                  <a:schemeClr val="tx1"/>
                </a:solidFill>
              </a:rPr>
              <a:t>بقیمة</a:t>
            </a:r>
            <a:r>
              <a:rPr lang="ar-SA" sz="3600" dirty="0">
                <a:solidFill>
                  <a:schemeClr val="tx1"/>
                </a:solidFill>
              </a:rPr>
              <a:t> 1000000  </a:t>
            </a:r>
            <a:r>
              <a:rPr lang="ar-SA" sz="3600" dirty="0" smtClean="0">
                <a:solidFill>
                  <a:schemeClr val="tx1"/>
                </a:solidFill>
              </a:rPr>
              <a:t>ريال، وسعر الفائدة الاسمي:15%. </a:t>
            </a:r>
            <a:r>
              <a:rPr lang="ar-SA" sz="3600" dirty="0" err="1" smtClean="0">
                <a:solidFill>
                  <a:schemeClr val="tx1"/>
                </a:solidFill>
              </a:rPr>
              <a:t>الرصید</a:t>
            </a:r>
            <a:r>
              <a:rPr lang="ar-SA" sz="3600" dirty="0" smtClean="0">
                <a:solidFill>
                  <a:schemeClr val="tx1"/>
                </a:solidFill>
              </a:rPr>
              <a:t> </a:t>
            </a:r>
            <a:r>
              <a:rPr lang="ar-SA" sz="3600" dirty="0" err="1">
                <a:solidFill>
                  <a:schemeClr val="tx1"/>
                </a:solidFill>
              </a:rPr>
              <a:t>التعویضي</a:t>
            </a:r>
            <a:r>
              <a:rPr lang="ar-SA" sz="3600" dirty="0">
                <a:solidFill>
                  <a:schemeClr val="tx1"/>
                </a:solidFill>
              </a:rPr>
              <a:t> المشترط من </a:t>
            </a:r>
            <a:r>
              <a:rPr lang="ar-SA" sz="3600" dirty="0" smtClean="0">
                <a:solidFill>
                  <a:schemeClr val="tx1"/>
                </a:solidFill>
              </a:rPr>
              <a:t>البنك: 25% من قيمة القرض.</a:t>
            </a:r>
            <a:endParaRPr lang="ar-SA" sz="3600" dirty="0">
              <a:solidFill>
                <a:schemeClr val="tx1"/>
              </a:solidFill>
            </a:endParaRPr>
          </a:p>
          <a:p>
            <a:pPr marL="0" indent="0"/>
            <a:r>
              <a:rPr lang="ar-SA" sz="3600" b="1" u="sng" dirty="0" smtClean="0">
                <a:solidFill>
                  <a:schemeClr val="tx1"/>
                </a:solidFill>
              </a:rPr>
              <a:t>المطلوب:</a:t>
            </a:r>
          </a:p>
          <a:p>
            <a:pPr marL="0" indent="0" algn="just"/>
            <a:r>
              <a:rPr lang="ar-SA" sz="3600" dirty="0" smtClean="0">
                <a:solidFill>
                  <a:schemeClr val="tx1"/>
                </a:solidFill>
              </a:rPr>
              <a:t>حساب سعر الفائدة الفعلي على هذا القرض.</a:t>
            </a:r>
            <a:endParaRPr lang="en-US" sz="36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44</a:t>
            </a:fld>
            <a:endParaRPr lang="en-US" dirty="0"/>
          </a:p>
        </p:txBody>
      </p:sp>
    </p:spTree>
    <p:extLst>
      <p:ext uri="{BB962C8B-B14F-4D97-AF65-F5344CB8AC3E}">
        <p14:creationId xmlns:p14="http://schemas.microsoft.com/office/powerpoint/2010/main" val="6618189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الحل:</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3"/>
              </p:nvPr>
            </p:nvSpPr>
            <p:spPr>
              <a:xfrm>
                <a:off x="304800" y="1417639"/>
                <a:ext cx="9109562" cy="4708526"/>
              </a:xfrm>
            </p:spPr>
            <p:txBody>
              <a:bodyPr/>
              <a:lstStyle/>
              <a:p>
                <a:r>
                  <a:rPr lang="ar-SA" dirty="0" smtClean="0">
                    <a:solidFill>
                      <a:schemeClr val="tx1"/>
                    </a:solidFill>
                  </a:rPr>
                  <a:t>حساب قيمة الفائدة (</a:t>
                </a:r>
                <a14:m>
                  <m:oMath xmlns:m="http://schemas.openxmlformats.org/officeDocument/2006/math">
                    <m:r>
                      <a:rPr lang="en-US" i="1">
                        <a:solidFill>
                          <a:schemeClr val="tx1"/>
                        </a:solidFill>
                        <a:latin typeface="Cambria Math" panose="02040503050406030204" pitchFamily="18" charset="0"/>
                      </a:rPr>
                      <m:t>𝐼</m:t>
                    </m:r>
                  </m:oMath>
                </a14:m>
                <a:r>
                  <a:rPr lang="ar-SA" dirty="0">
                    <a:solidFill>
                      <a:schemeClr val="tx1"/>
                    </a:solidFill>
                  </a:rPr>
                  <a:t>):</a:t>
                </a:r>
              </a:p>
              <a:p>
                <a:pPr/>
                <a14:m>
                  <m:oMathPara xmlns:m="http://schemas.openxmlformats.org/officeDocument/2006/math">
                    <m:oMathParaPr>
                      <m:jc m:val="centerGroup"/>
                    </m:oMathParaPr>
                    <m:oMath xmlns:m="http://schemas.openxmlformats.org/officeDocument/2006/math">
                      <m:r>
                        <a:rPr lang="en-US" i="1">
                          <a:solidFill>
                            <a:schemeClr val="tx1"/>
                          </a:solidFill>
                          <a:latin typeface="Cambria Math" panose="02040503050406030204" pitchFamily="18" charset="0"/>
                        </a:rPr>
                        <m:t>𝐼</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1000000</m:t>
                      </m:r>
                      <m:r>
                        <a:rPr lang="en-US" i="1">
                          <a:solidFill>
                            <a:schemeClr val="tx1"/>
                          </a:solidFill>
                          <a:latin typeface="Cambria Math" panose="02040503050406030204" pitchFamily="18" charset="0"/>
                          <a:ea typeface="Cambria Math" panose="02040503050406030204" pitchFamily="18" charset="0"/>
                        </a:rPr>
                        <m:t>×</m:t>
                      </m:r>
                      <m:r>
                        <a:rPr lang="ar-SA" b="0" i="1" smtClean="0">
                          <a:solidFill>
                            <a:schemeClr val="tx1"/>
                          </a:solidFill>
                          <a:latin typeface="Cambria Math" panose="02040503050406030204" pitchFamily="18" charset="0"/>
                          <a:ea typeface="Cambria Math" panose="02040503050406030204" pitchFamily="18" charset="0"/>
                        </a:rPr>
                        <m:t>15</m:t>
                      </m:r>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15</m:t>
                      </m:r>
                      <m:r>
                        <a:rPr lang="en-US" i="1">
                          <a:solidFill>
                            <a:schemeClr val="tx1"/>
                          </a:solidFill>
                          <a:latin typeface="Cambria Math" panose="02040503050406030204" pitchFamily="18" charset="0"/>
                          <a:ea typeface="Cambria Math" panose="02040503050406030204" pitchFamily="18" charset="0"/>
                        </a:rPr>
                        <m:t>0000</m:t>
                      </m:r>
                    </m:oMath>
                  </m:oMathPara>
                </a14:m>
                <a:endParaRPr lang="ar-SA" dirty="0">
                  <a:solidFill>
                    <a:schemeClr val="tx1"/>
                  </a:solidFill>
                </a:endParaRPr>
              </a:p>
              <a:p>
                <a:endParaRPr lang="ar-SA" sz="900" dirty="0">
                  <a:solidFill>
                    <a:schemeClr val="tx1"/>
                  </a:solidFill>
                </a:endParaRPr>
              </a:p>
              <a:p>
                <a:r>
                  <a:rPr lang="ar-SA" dirty="0" smtClean="0">
                    <a:solidFill>
                      <a:schemeClr val="tx1"/>
                    </a:solidFill>
                  </a:rPr>
                  <a:t>الرصيد التعويضي: </a:t>
                </a:r>
              </a:p>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𝐵</m:t>
                      </m:r>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1</m:t>
                      </m:r>
                      <m:r>
                        <a:rPr lang="en-US" i="1">
                          <a:solidFill>
                            <a:schemeClr val="tx1"/>
                          </a:solidFill>
                          <a:latin typeface="Cambria Math" panose="02040503050406030204" pitchFamily="18" charset="0"/>
                        </a:rPr>
                        <m:t>000000</m:t>
                      </m:r>
                      <m:r>
                        <a:rPr lang="en-US" i="1">
                          <a:solidFill>
                            <a:schemeClr val="tx1"/>
                          </a:solidFill>
                          <a:latin typeface="Cambria Math" panose="02040503050406030204" pitchFamily="18" charset="0"/>
                          <a:ea typeface="Cambria Math" panose="02040503050406030204" pitchFamily="18" charset="0"/>
                        </a:rPr>
                        <m:t>×</m:t>
                      </m:r>
                      <m:r>
                        <a:rPr lang="ar-SA" b="0" i="1" smtClean="0">
                          <a:solidFill>
                            <a:schemeClr val="tx1"/>
                          </a:solidFill>
                          <a:latin typeface="Cambria Math" panose="02040503050406030204" pitchFamily="18" charset="0"/>
                          <a:ea typeface="Cambria Math" panose="02040503050406030204" pitchFamily="18" charset="0"/>
                        </a:rPr>
                        <m:t>2</m:t>
                      </m:r>
                      <m:r>
                        <a:rPr lang="ar-SA" i="1">
                          <a:solidFill>
                            <a:schemeClr val="tx1"/>
                          </a:solidFill>
                          <a:latin typeface="Cambria Math" panose="02040503050406030204" pitchFamily="18" charset="0"/>
                          <a:ea typeface="Cambria Math" panose="02040503050406030204" pitchFamily="18" charset="0"/>
                        </a:rPr>
                        <m:t>5</m:t>
                      </m:r>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2</m:t>
                      </m:r>
                      <m:r>
                        <a:rPr lang="en-US" i="1">
                          <a:solidFill>
                            <a:schemeClr val="tx1"/>
                          </a:solidFill>
                          <a:latin typeface="Cambria Math" panose="02040503050406030204" pitchFamily="18" charset="0"/>
                          <a:ea typeface="Cambria Math" panose="02040503050406030204" pitchFamily="18" charset="0"/>
                        </a:rPr>
                        <m:t>50000</m:t>
                      </m:r>
                    </m:oMath>
                  </m:oMathPara>
                </a14:m>
                <a:endParaRPr lang="ar-SA" dirty="0">
                  <a:solidFill>
                    <a:schemeClr val="tx1"/>
                  </a:solidFill>
                </a:endParaRPr>
              </a:p>
              <a:p>
                <a:r>
                  <a:rPr lang="ar-SA" dirty="0" smtClean="0">
                    <a:solidFill>
                      <a:schemeClr val="tx1"/>
                    </a:solidFill>
                  </a:rPr>
                  <a:t>المبلغ </a:t>
                </a:r>
                <a:r>
                  <a:rPr lang="ar-SA" dirty="0">
                    <a:solidFill>
                      <a:schemeClr val="tx1"/>
                    </a:solidFill>
                  </a:rPr>
                  <a:t>المستفاد منه (</a:t>
                </a:r>
                <a14:m>
                  <m:oMath xmlns:m="http://schemas.openxmlformats.org/officeDocument/2006/math">
                    <m:r>
                      <a:rPr lang="en-US" i="1">
                        <a:solidFill>
                          <a:schemeClr val="tx1"/>
                        </a:solidFill>
                        <a:latin typeface="Cambria Math" panose="02040503050406030204" pitchFamily="18" charset="0"/>
                      </a:rPr>
                      <m:t>𝐿</m:t>
                    </m:r>
                  </m:oMath>
                </a14:m>
                <a:r>
                  <a:rPr lang="ar-SA" dirty="0" smtClean="0">
                    <a:solidFill>
                      <a:schemeClr val="tx1"/>
                    </a:solidFill>
                  </a:rPr>
                  <a:t>):</a:t>
                </a:r>
                <a:endParaRPr lang="ar-SA" dirty="0">
                  <a:solidFill>
                    <a:schemeClr val="tx1"/>
                  </a:solidFill>
                </a:endParaRPr>
              </a:p>
              <a:p>
                <a:pPr/>
                <a14:m>
                  <m:oMathPara xmlns:m="http://schemas.openxmlformats.org/officeDocument/2006/math">
                    <m:oMathParaPr>
                      <m:jc m:val="centerGroup"/>
                    </m:oMathParaPr>
                    <m:oMath xmlns:m="http://schemas.openxmlformats.org/officeDocument/2006/math">
                      <m:r>
                        <a:rPr lang="en-US" i="1">
                          <a:solidFill>
                            <a:schemeClr val="tx1"/>
                          </a:solidFill>
                          <a:latin typeface="Cambria Math" panose="02040503050406030204" pitchFamily="18" charset="0"/>
                        </a:rPr>
                        <m:t>𝐿</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1000000</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250000</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750000</m:t>
                      </m:r>
                    </m:oMath>
                  </m:oMathPara>
                </a14:m>
                <a:endParaRPr lang="ar-SA" dirty="0">
                  <a:solidFill>
                    <a:schemeClr val="tx1"/>
                  </a:solidFill>
                </a:endParaRPr>
              </a:p>
              <a:p>
                <a:r>
                  <a:rPr lang="ar-SA" dirty="0">
                    <a:solidFill>
                      <a:schemeClr val="tx1"/>
                    </a:solidFill>
                  </a:rPr>
                  <a:t>حساب معدل </a:t>
                </a:r>
                <a:r>
                  <a:rPr lang="ar-SA" dirty="0" smtClean="0">
                    <a:solidFill>
                      <a:schemeClr val="tx1"/>
                    </a:solidFill>
                  </a:rPr>
                  <a:t>الفائدة الفعلي:</a:t>
                </a:r>
                <a:endParaRPr lang="ar-SA" dirty="0">
                  <a:solidFill>
                    <a:schemeClr val="tx1"/>
                  </a:solidFill>
                </a:endParaRPr>
              </a:p>
              <a:p>
                <a:pPr/>
                <a14:m>
                  <m:oMathPara xmlns:m="http://schemas.openxmlformats.org/officeDocument/2006/math">
                    <m:oMathParaPr>
                      <m:jc m:val="centerGroup"/>
                    </m:oMathParaPr>
                    <m:oMath xmlns:m="http://schemas.openxmlformats.org/officeDocument/2006/math">
                      <m:r>
                        <a:rPr lang="en-US" i="1">
                          <a:solidFill>
                            <a:schemeClr val="tx1"/>
                          </a:solidFill>
                          <a:latin typeface="Cambria Math" panose="02040503050406030204" pitchFamily="18" charset="0"/>
                        </a:rPr>
                        <m:t>𝐴𝑅</m:t>
                      </m:r>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𝐼</m:t>
                          </m:r>
                        </m:num>
                        <m:den>
                          <m:r>
                            <a:rPr lang="en-US" i="1">
                              <a:solidFill>
                                <a:schemeClr val="tx1"/>
                              </a:solidFill>
                              <a:latin typeface="Cambria Math" panose="02040503050406030204" pitchFamily="18" charset="0"/>
                            </a:rPr>
                            <m:t>𝐿</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15</m:t>
                          </m:r>
                          <m:r>
                            <a:rPr lang="en-US" i="1">
                              <a:solidFill>
                                <a:schemeClr val="tx1"/>
                              </a:solidFill>
                              <a:latin typeface="Cambria Math" panose="02040503050406030204" pitchFamily="18" charset="0"/>
                            </a:rPr>
                            <m:t>0000</m:t>
                          </m:r>
                        </m:num>
                        <m:den>
                          <m:r>
                            <a:rPr lang="en-US" b="0" i="1" smtClean="0">
                              <a:solidFill>
                                <a:schemeClr val="tx1"/>
                              </a:solidFill>
                              <a:latin typeface="Cambria Math" panose="02040503050406030204" pitchFamily="18" charset="0"/>
                            </a:rPr>
                            <m:t>75</m:t>
                          </m:r>
                          <m:r>
                            <a:rPr lang="en-US" i="1">
                              <a:solidFill>
                                <a:schemeClr val="tx1"/>
                              </a:solidFill>
                              <a:latin typeface="Cambria Math" panose="02040503050406030204" pitchFamily="18" charset="0"/>
                            </a:rPr>
                            <m:t>0000</m:t>
                          </m:r>
                        </m:den>
                      </m:f>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20</m:t>
                      </m:r>
                      <m:r>
                        <a:rPr lang="en-US" i="1">
                          <a:solidFill>
                            <a:schemeClr val="tx1"/>
                          </a:solidFill>
                          <a:latin typeface="Cambria Math" panose="02040503050406030204" pitchFamily="18" charset="0"/>
                        </a:rPr>
                        <m:t>%</m:t>
                      </m:r>
                    </m:oMath>
                  </m:oMathPara>
                </a14:m>
                <a:endParaRPr lang="en-US" dirty="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3"/>
              </p:nvPr>
            </p:nvSpPr>
            <p:spPr>
              <a:xfrm>
                <a:off x="304800" y="1417639"/>
                <a:ext cx="9109562" cy="4708526"/>
              </a:xfrm>
              <a:blipFill rotWithShape="0">
                <a:blip r:embed="rId2"/>
                <a:stretch>
                  <a:fillRect t="-1425" r="-1339"/>
                </a:stretch>
              </a:blipFill>
            </p:spPr>
            <p:txBody>
              <a:bodyPr/>
              <a:lstStyle/>
              <a:p>
                <a:r>
                  <a:rPr lang="ar-SA">
                    <a:noFill/>
                  </a:rPr>
                  <a:t> </a:t>
                </a:r>
              </a:p>
            </p:txBody>
          </p:sp>
        </mc:Fallback>
      </mc:AlternateContent>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45</a:t>
            </a:fld>
            <a:endParaRPr lang="en-US" dirty="0"/>
          </a:p>
        </p:txBody>
      </p:sp>
    </p:spTree>
    <p:extLst>
      <p:ext uri="{BB962C8B-B14F-4D97-AF65-F5344CB8AC3E}">
        <p14:creationId xmlns:p14="http://schemas.microsoft.com/office/powerpoint/2010/main" val="37439342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1336</TotalTime>
  <Words>1883</Words>
  <Application>Microsoft Office PowerPoint</Application>
  <PresentationFormat>A4 Paper (210x297 mm)</PresentationFormat>
  <Paragraphs>265</Paragraphs>
  <Slides>46</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6" baseType="lpstr">
      <vt:lpstr>Arial</vt:lpstr>
      <vt:lpstr>AYM Wadiy S_U normal.</vt:lpstr>
      <vt:lpstr>Calibri</vt:lpstr>
      <vt:lpstr>Cambria Math</vt:lpstr>
      <vt:lpstr>Monotype Koufi</vt:lpstr>
      <vt:lpstr>PT Bold Heading</vt:lpstr>
      <vt:lpstr>Tahoma</vt:lpstr>
      <vt:lpstr>Wingdings</vt:lpstr>
      <vt:lpstr>فورم لكلية ادارة الاعمال</vt:lpstr>
      <vt:lpstr>Worksheet</vt:lpstr>
      <vt:lpstr>         ر رلالرااااااااااااااالا</vt:lpstr>
      <vt:lpstr>المحاضرة السابعة</vt:lpstr>
      <vt:lpstr>تمويل الشركات</vt:lpstr>
      <vt:lpstr>مبدأ تمويل الشركات</vt:lpstr>
      <vt:lpstr>مصادر تمويل الشركات</vt:lpstr>
      <vt:lpstr>أهداف الدرس</vt:lpstr>
      <vt:lpstr>مخطط الدرس</vt:lpstr>
      <vt:lpstr>تعريف التمويل قصير الأجل:</vt:lpstr>
      <vt:lpstr>طبيعة التمويل قصير الأجل</vt:lpstr>
      <vt:lpstr>محددات التمويل قصير الأجل:</vt:lpstr>
      <vt:lpstr>مصادر التمويل قصير الأجل:</vt:lpstr>
      <vt:lpstr>أولا: الائتمان التجاري</vt:lpstr>
      <vt:lpstr>تعريف الائتمان التجاري: </vt:lpstr>
      <vt:lpstr>محددات الائتمان التجاري</vt:lpstr>
      <vt:lpstr>حالات الائتمان التجاري:</vt:lpstr>
      <vt:lpstr>الحالة (1): شروط المورد لا تتضمن خصما نقديا</vt:lpstr>
      <vt:lpstr>الحالة (2): شروط المورد تتضمن خصما نقديا:</vt:lpstr>
      <vt:lpstr>PowerPoint Presentation</vt:lpstr>
      <vt:lpstr>تكلفة الائتمان التجاري</vt:lpstr>
      <vt:lpstr>PowerPoint Presentation</vt:lpstr>
      <vt:lpstr>مثال حول حساب تكلفة الائتمان التجاري: </vt:lpstr>
      <vt:lpstr>الحل:</vt:lpstr>
      <vt:lpstr>حالة الاستفادة من الخصم النقدي</vt:lpstr>
      <vt:lpstr>حالة الاستفادة من كامل فترة الائتمان</vt:lpstr>
      <vt:lpstr>PowerPoint Presentation</vt:lpstr>
      <vt:lpstr>ملاحظات مهمة:</vt:lpstr>
      <vt:lpstr>ثانيا: الائتمان المصرفي</vt:lpstr>
      <vt:lpstr>طبيعة الائتمان المصرفي</vt:lpstr>
      <vt:lpstr>أنواع الائتمان المصرفي</vt:lpstr>
      <vt:lpstr>الائتمان المصرفي غير المكفول</vt:lpstr>
      <vt:lpstr>أ) التسهيلات الائتمانية المحدودة</vt:lpstr>
      <vt:lpstr>ب- التسھیلات الائتمانية الملزمة</vt:lpstr>
      <vt:lpstr>أنواع التسهيلات الائتمانية الملزمة</vt:lpstr>
      <vt:lpstr>تكلفة الائتمان المصرفي</vt:lpstr>
      <vt:lpstr>حساب سعر الفائدة الفعلي</vt:lpstr>
      <vt:lpstr>1) حالة دفع الفائدة في نهاية الفترة:</vt:lpstr>
      <vt:lpstr>2) حالة خصم الفائدة مقدما من قيمة القرض:</vt:lpstr>
      <vt:lpstr>3) حالة شرط الرصيد المعوض:</vt:lpstr>
      <vt:lpstr>تابع:</vt:lpstr>
      <vt:lpstr>أمثلة تطبيقية عن تحديد سعر الفائدة الفعلي</vt:lpstr>
      <vt:lpstr>مثال (1):</vt:lpstr>
      <vt:lpstr>الحل:</vt:lpstr>
      <vt:lpstr>الحل (تابع):</vt:lpstr>
      <vt:lpstr>مثال (2): [تحديد معدل الفائدة الفعلي في حالة شرط الرصيد المعوض]</vt:lpstr>
      <vt:lpstr>الحل:</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Abdullah Abdulrahman Aljuqhaiman</dc:creator>
  <cp:lastModifiedBy>studio 5</cp:lastModifiedBy>
  <cp:revision>98</cp:revision>
  <dcterms:created xsi:type="dcterms:W3CDTF">2014-03-15T15:37:31Z</dcterms:created>
  <dcterms:modified xsi:type="dcterms:W3CDTF">2015-10-08T09:15:26Z</dcterms:modified>
</cp:coreProperties>
</file>