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3"/>
  </p:notesMasterIdLst>
  <p:sldIdLst>
    <p:sldId id="327" r:id="rId2"/>
    <p:sldId id="328" r:id="rId3"/>
    <p:sldId id="326" r:id="rId4"/>
    <p:sldId id="329" r:id="rId5"/>
    <p:sldId id="330" r:id="rId6"/>
    <p:sldId id="311" r:id="rId7"/>
    <p:sldId id="331" r:id="rId8"/>
    <p:sldId id="332" r:id="rId9"/>
    <p:sldId id="334" r:id="rId10"/>
    <p:sldId id="335" r:id="rId11"/>
    <p:sldId id="336" r:id="rId12"/>
    <p:sldId id="333" r:id="rId13"/>
    <p:sldId id="338" r:id="rId14"/>
    <p:sldId id="339" r:id="rId15"/>
    <p:sldId id="340" r:id="rId16"/>
    <p:sldId id="341" r:id="rId17"/>
    <p:sldId id="342" r:id="rId18"/>
    <p:sldId id="343" r:id="rId19"/>
    <p:sldId id="344" r:id="rId20"/>
    <p:sldId id="337" r:id="rId21"/>
    <p:sldId id="350" r:id="rId22"/>
    <p:sldId id="352" r:id="rId23"/>
    <p:sldId id="353" r:id="rId24"/>
    <p:sldId id="312" r:id="rId25"/>
    <p:sldId id="322" r:id="rId26"/>
    <p:sldId id="347" r:id="rId27"/>
    <p:sldId id="348" r:id="rId28"/>
    <p:sldId id="349" r:id="rId29"/>
    <p:sldId id="325" r:id="rId30"/>
    <p:sldId id="351" r:id="rId31"/>
    <p:sldId id="266" r:id="rId32"/>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extLst>
    <p:ext uri="{EFAFB233-063F-42B5-8137-9DF3F51BA10A}">
      <p15:sldGuideLst xmlns:p15="http://schemas.microsoft.com/office/powerpoint/2012/main" xmlns="">
        <p15:guide id="1" orient="horz" pos="2160">
          <p15:clr>
            <a:srgbClr val="A4A3A4"/>
          </p15:clr>
        </p15:guide>
        <p15:guide id="2" pos="31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008000"/>
    <a:srgbClr val="009900"/>
    <a:srgbClr val="FFFF99"/>
    <a:srgbClr val="FF3300"/>
    <a:srgbClr val="013E36"/>
    <a:srgbClr val="D9791B"/>
    <a:srgbClr val="AB1A25"/>
    <a:srgbClr val="00263A"/>
    <a:srgbClr val="70925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027" autoAdjust="0"/>
    <p:restoredTop sz="94664" autoAdjust="0"/>
  </p:normalViewPr>
  <p:slideViewPr>
    <p:cSldViewPr>
      <p:cViewPr>
        <p:scale>
          <a:sx n="60" d="100"/>
          <a:sy n="60" d="100"/>
        </p:scale>
        <p:origin x="-2796" y="-1236"/>
      </p:cViewPr>
      <p:guideLst>
        <p:guide orient="horz" pos="2160"/>
        <p:guide pos="3120"/>
      </p:guideLst>
    </p:cSldViewPr>
  </p:slideViewPr>
  <p:notesTextViewPr>
    <p:cViewPr>
      <p:scale>
        <a:sx n="100" d="100"/>
        <a:sy n="100" d="100"/>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75A8E44-79D6-4818-B47F-78FD713E03CD}" type="doc">
      <dgm:prSet loTypeId="urn:microsoft.com/office/officeart/2005/8/layout/orgChart1" loCatId="hierarchy" qsTypeId="urn:microsoft.com/office/officeart/2005/8/quickstyle/simple1" qsCatId="simple" csTypeId="urn:microsoft.com/office/officeart/2005/8/colors/colorful4" csCatId="colorful" phldr="1"/>
      <dgm:spPr/>
      <dgm:t>
        <a:bodyPr/>
        <a:lstStyle/>
        <a:p>
          <a:pPr rtl="1"/>
          <a:endParaRPr lang="ar-SA"/>
        </a:p>
      </dgm:t>
    </dgm:pt>
    <dgm:pt modelId="{AE757B73-4B15-406F-985B-40249445B5E8}">
      <dgm:prSet phldrT="[نص]" custT="1"/>
      <dgm:spPr/>
      <dgm:t>
        <a:bodyPr/>
        <a:lstStyle/>
        <a:p>
          <a:pPr rtl="1"/>
          <a:r>
            <a:rPr lang="ar-SA" sz="2800" b="0" dirty="0" smtClean="0">
              <a:solidFill>
                <a:schemeClr val="tx1"/>
              </a:solidFill>
              <a:cs typeface="PT Bold Heading" panose="02010400000000000000" pitchFamily="2" charset="-78"/>
            </a:rPr>
            <a:t>الخطر الكلي</a:t>
          </a:r>
          <a:endParaRPr lang="ar-SA" sz="2800" b="0" dirty="0">
            <a:solidFill>
              <a:schemeClr val="tx1"/>
            </a:solidFill>
            <a:cs typeface="PT Bold Heading" panose="02010400000000000000" pitchFamily="2" charset="-78"/>
          </a:endParaRPr>
        </a:p>
      </dgm:t>
    </dgm:pt>
    <dgm:pt modelId="{97FAC177-C075-4E0A-B86D-03FACE547BD1}" type="parTrans" cxnId="{EC6BCE5A-52D9-4B97-8B3E-C8D3DB9AD61A}">
      <dgm:prSet/>
      <dgm:spPr/>
      <dgm:t>
        <a:bodyPr/>
        <a:lstStyle/>
        <a:p>
          <a:pPr rtl="1"/>
          <a:endParaRPr lang="ar-SA" b="0">
            <a:solidFill>
              <a:schemeClr val="tx1"/>
            </a:solidFill>
            <a:cs typeface="PT Bold Heading" panose="02010400000000000000" pitchFamily="2" charset="-78"/>
          </a:endParaRPr>
        </a:p>
      </dgm:t>
    </dgm:pt>
    <dgm:pt modelId="{B5C3232E-72DC-435F-9B39-A0C3B693AFBA}" type="sibTrans" cxnId="{EC6BCE5A-52D9-4B97-8B3E-C8D3DB9AD61A}">
      <dgm:prSet/>
      <dgm:spPr/>
      <dgm:t>
        <a:bodyPr/>
        <a:lstStyle/>
        <a:p>
          <a:pPr rtl="1"/>
          <a:endParaRPr lang="ar-SA" b="0">
            <a:solidFill>
              <a:schemeClr val="tx1"/>
            </a:solidFill>
            <a:cs typeface="PT Bold Heading" panose="02010400000000000000" pitchFamily="2" charset="-78"/>
          </a:endParaRPr>
        </a:p>
      </dgm:t>
    </dgm:pt>
    <dgm:pt modelId="{8F9BC8F0-9559-4494-BE79-7658E9A80CFA}">
      <dgm:prSet phldrT="[نص]" custT="1"/>
      <dgm:spPr/>
      <dgm:t>
        <a:bodyPr/>
        <a:lstStyle/>
        <a:p>
          <a:pPr rtl="1"/>
          <a:r>
            <a:rPr lang="ar-SA" sz="2000" b="0" dirty="0" smtClean="0">
              <a:solidFill>
                <a:schemeClr val="tx1"/>
              </a:solidFill>
              <a:cs typeface="PT Bold Heading" panose="02010400000000000000" pitchFamily="2" charset="-78"/>
            </a:rPr>
            <a:t>المخاطر غير المنتظمة (الخاصة)</a:t>
          </a:r>
          <a:endParaRPr lang="ar-SA" sz="2000" b="0" dirty="0">
            <a:solidFill>
              <a:schemeClr val="tx1"/>
            </a:solidFill>
            <a:cs typeface="PT Bold Heading" panose="02010400000000000000" pitchFamily="2" charset="-78"/>
          </a:endParaRPr>
        </a:p>
      </dgm:t>
    </dgm:pt>
    <dgm:pt modelId="{87BF8753-B15F-476F-B9A6-DF10CD2852C5}" type="parTrans" cxnId="{8D18AF11-D4DD-4F03-8797-E68FA3E25CDD}">
      <dgm:prSet>
        <dgm:style>
          <a:lnRef idx="3">
            <a:schemeClr val="dk1"/>
          </a:lnRef>
          <a:fillRef idx="0">
            <a:schemeClr val="dk1"/>
          </a:fillRef>
          <a:effectRef idx="2">
            <a:schemeClr val="dk1"/>
          </a:effectRef>
          <a:fontRef idx="minor">
            <a:schemeClr val="tx1"/>
          </a:fontRef>
        </dgm:style>
      </dgm:prSet>
      <dgm:spPr/>
      <dgm:t>
        <a:bodyPr/>
        <a:lstStyle/>
        <a:p>
          <a:pPr rtl="1"/>
          <a:endParaRPr lang="ar-SA" b="0">
            <a:solidFill>
              <a:schemeClr val="tx1"/>
            </a:solidFill>
            <a:cs typeface="PT Bold Heading" panose="02010400000000000000" pitchFamily="2" charset="-78"/>
          </a:endParaRPr>
        </a:p>
      </dgm:t>
    </dgm:pt>
    <dgm:pt modelId="{36285A4A-BA65-49C0-B0EA-B12AB5D77623}" type="sibTrans" cxnId="{8D18AF11-D4DD-4F03-8797-E68FA3E25CDD}">
      <dgm:prSet/>
      <dgm:spPr/>
      <dgm:t>
        <a:bodyPr/>
        <a:lstStyle/>
        <a:p>
          <a:pPr rtl="1"/>
          <a:endParaRPr lang="ar-SA" b="0">
            <a:solidFill>
              <a:schemeClr val="tx1"/>
            </a:solidFill>
            <a:cs typeface="PT Bold Heading" panose="02010400000000000000" pitchFamily="2" charset="-78"/>
          </a:endParaRPr>
        </a:p>
      </dgm:t>
    </dgm:pt>
    <dgm:pt modelId="{55A10EEA-A8AA-4BA2-9AAE-0CAC5E870FDC}">
      <dgm:prSet phldrT="[نص]" custT="1"/>
      <dgm:spPr/>
      <dgm:t>
        <a:bodyPr/>
        <a:lstStyle/>
        <a:p>
          <a:pPr rtl="1"/>
          <a:r>
            <a:rPr lang="ar-SA" sz="2000" b="0" dirty="0" smtClean="0">
              <a:solidFill>
                <a:schemeClr val="tx1"/>
              </a:solidFill>
              <a:cs typeface="PT Bold Heading" panose="02010400000000000000" pitchFamily="2" charset="-78"/>
            </a:rPr>
            <a:t>المخاطر المنتظمة (العامة)</a:t>
          </a:r>
          <a:endParaRPr lang="ar-SA" sz="2000" b="0" dirty="0">
            <a:solidFill>
              <a:schemeClr val="tx1"/>
            </a:solidFill>
            <a:cs typeface="PT Bold Heading" panose="02010400000000000000" pitchFamily="2" charset="-78"/>
          </a:endParaRPr>
        </a:p>
      </dgm:t>
    </dgm:pt>
    <dgm:pt modelId="{2B088858-7ED5-4C2A-839C-5728C1C80383}" type="parTrans" cxnId="{DFCB1C55-F1BD-44A5-8626-049901AD4776}">
      <dgm:prSet>
        <dgm:style>
          <a:lnRef idx="3">
            <a:schemeClr val="dk1"/>
          </a:lnRef>
          <a:fillRef idx="0">
            <a:schemeClr val="dk1"/>
          </a:fillRef>
          <a:effectRef idx="2">
            <a:schemeClr val="dk1"/>
          </a:effectRef>
          <a:fontRef idx="minor">
            <a:schemeClr val="tx1"/>
          </a:fontRef>
        </dgm:style>
      </dgm:prSet>
      <dgm:spPr/>
      <dgm:t>
        <a:bodyPr/>
        <a:lstStyle/>
        <a:p>
          <a:pPr rtl="1"/>
          <a:endParaRPr lang="ar-SA" b="0">
            <a:solidFill>
              <a:schemeClr val="tx1"/>
            </a:solidFill>
            <a:cs typeface="PT Bold Heading" panose="02010400000000000000" pitchFamily="2" charset="-78"/>
          </a:endParaRPr>
        </a:p>
      </dgm:t>
    </dgm:pt>
    <dgm:pt modelId="{07CAD611-DE38-41CE-8F9C-3195D4974987}" type="sibTrans" cxnId="{DFCB1C55-F1BD-44A5-8626-049901AD4776}">
      <dgm:prSet/>
      <dgm:spPr/>
      <dgm:t>
        <a:bodyPr/>
        <a:lstStyle/>
        <a:p>
          <a:pPr rtl="1"/>
          <a:endParaRPr lang="ar-SA" b="0">
            <a:solidFill>
              <a:schemeClr val="tx1"/>
            </a:solidFill>
            <a:cs typeface="PT Bold Heading" panose="02010400000000000000" pitchFamily="2" charset="-78"/>
          </a:endParaRPr>
        </a:p>
      </dgm:t>
    </dgm:pt>
    <dgm:pt modelId="{B0E3DA25-41C4-4D39-A08C-F159B50E8F03}">
      <dgm:prSet custT="1"/>
      <dgm:spPr/>
      <dgm:t>
        <a:bodyPr/>
        <a:lstStyle/>
        <a:p>
          <a:pPr rtl="1"/>
          <a:r>
            <a:rPr lang="ar-SA" sz="2000" b="0" dirty="0" smtClean="0">
              <a:solidFill>
                <a:schemeClr val="tx1"/>
              </a:solidFill>
              <a:cs typeface="PT Bold Heading" panose="02010400000000000000" pitchFamily="2" charset="-78"/>
            </a:rPr>
            <a:t>تؤثر على جميع الاستثمارات في الاقتصاد، وهذا النوع من المخاطر لا يمكن التخلص منها أو تقليصها</a:t>
          </a:r>
          <a:endParaRPr lang="ar-SA" sz="2000" b="0" dirty="0">
            <a:solidFill>
              <a:schemeClr val="tx1"/>
            </a:solidFill>
            <a:cs typeface="PT Bold Heading" panose="02010400000000000000" pitchFamily="2" charset="-78"/>
          </a:endParaRPr>
        </a:p>
      </dgm:t>
    </dgm:pt>
    <dgm:pt modelId="{E27A0013-850F-42BF-A4E8-C7826DFA5BCA}" type="parTrans" cxnId="{AB4CFEFB-654B-4E26-8C4F-2A2C6F0AF677}">
      <dgm:prSet>
        <dgm:style>
          <a:lnRef idx="3">
            <a:schemeClr val="dk1"/>
          </a:lnRef>
          <a:fillRef idx="0">
            <a:schemeClr val="dk1"/>
          </a:fillRef>
          <a:effectRef idx="2">
            <a:schemeClr val="dk1"/>
          </a:effectRef>
          <a:fontRef idx="minor">
            <a:schemeClr val="tx1"/>
          </a:fontRef>
        </dgm:style>
      </dgm:prSet>
      <dgm:spPr/>
      <dgm:t>
        <a:bodyPr/>
        <a:lstStyle/>
        <a:p>
          <a:pPr rtl="1"/>
          <a:endParaRPr lang="ar-SA" b="0">
            <a:solidFill>
              <a:schemeClr val="tx1"/>
            </a:solidFill>
            <a:cs typeface="PT Bold Heading" panose="02010400000000000000" pitchFamily="2" charset="-78"/>
          </a:endParaRPr>
        </a:p>
      </dgm:t>
    </dgm:pt>
    <dgm:pt modelId="{78ED666A-C569-4FB0-8D5B-43DDF9EF5311}" type="sibTrans" cxnId="{AB4CFEFB-654B-4E26-8C4F-2A2C6F0AF677}">
      <dgm:prSet/>
      <dgm:spPr/>
      <dgm:t>
        <a:bodyPr/>
        <a:lstStyle/>
        <a:p>
          <a:pPr rtl="1"/>
          <a:endParaRPr lang="ar-SA" b="0">
            <a:solidFill>
              <a:schemeClr val="tx1"/>
            </a:solidFill>
            <a:cs typeface="PT Bold Heading" panose="02010400000000000000" pitchFamily="2" charset="-78"/>
          </a:endParaRPr>
        </a:p>
      </dgm:t>
    </dgm:pt>
    <dgm:pt modelId="{8A45F93D-4011-4663-8DFC-CEB8C106C2FE}">
      <dgm:prSet custT="1"/>
      <dgm:spPr/>
      <dgm:t>
        <a:bodyPr/>
        <a:lstStyle/>
        <a:p>
          <a:pPr rtl="1"/>
          <a:r>
            <a:rPr lang="ar-SA" sz="2000" b="0" dirty="0" smtClean="0">
              <a:solidFill>
                <a:schemeClr val="tx1"/>
              </a:solidFill>
              <a:cs typeface="PT Bold Heading" panose="02010400000000000000" pitchFamily="2" charset="-78"/>
            </a:rPr>
            <a:t>تقتصر بالتأثير على استثمارات بعينها، ويمكن التغلب على هذا النوع من المخاطر باستخدام آلية تنويع الاستثمارات.</a:t>
          </a:r>
          <a:endParaRPr lang="ar-SA" sz="2000" b="0" dirty="0">
            <a:solidFill>
              <a:schemeClr val="tx1"/>
            </a:solidFill>
            <a:cs typeface="PT Bold Heading" panose="02010400000000000000" pitchFamily="2" charset="-78"/>
          </a:endParaRPr>
        </a:p>
      </dgm:t>
    </dgm:pt>
    <dgm:pt modelId="{2780C136-1C0E-472A-8BE7-585E6DC6ADDA}" type="parTrans" cxnId="{C47D1295-C3FB-4BFF-BAA6-FE0768131DBA}">
      <dgm:prSet>
        <dgm:style>
          <a:lnRef idx="3">
            <a:schemeClr val="dk1"/>
          </a:lnRef>
          <a:fillRef idx="0">
            <a:schemeClr val="dk1"/>
          </a:fillRef>
          <a:effectRef idx="2">
            <a:schemeClr val="dk1"/>
          </a:effectRef>
          <a:fontRef idx="minor">
            <a:schemeClr val="tx1"/>
          </a:fontRef>
        </dgm:style>
      </dgm:prSet>
      <dgm:spPr/>
      <dgm:t>
        <a:bodyPr/>
        <a:lstStyle/>
        <a:p>
          <a:pPr rtl="1"/>
          <a:endParaRPr lang="ar-SA" b="0">
            <a:solidFill>
              <a:schemeClr val="tx1"/>
            </a:solidFill>
            <a:cs typeface="PT Bold Heading" panose="02010400000000000000" pitchFamily="2" charset="-78"/>
          </a:endParaRPr>
        </a:p>
      </dgm:t>
    </dgm:pt>
    <dgm:pt modelId="{C1D4DF17-52C5-43A7-8E06-ADCBAF9F796C}" type="sibTrans" cxnId="{C47D1295-C3FB-4BFF-BAA6-FE0768131DBA}">
      <dgm:prSet/>
      <dgm:spPr/>
      <dgm:t>
        <a:bodyPr/>
        <a:lstStyle/>
        <a:p>
          <a:pPr rtl="1"/>
          <a:endParaRPr lang="ar-SA" b="0">
            <a:solidFill>
              <a:schemeClr val="tx1"/>
            </a:solidFill>
            <a:cs typeface="PT Bold Heading" panose="02010400000000000000" pitchFamily="2" charset="-78"/>
          </a:endParaRPr>
        </a:p>
      </dgm:t>
    </dgm:pt>
    <dgm:pt modelId="{1D7BC79E-25EC-489A-B384-671A4E58C5FD}">
      <dgm:prSet/>
      <dgm:spPr/>
      <dgm:t>
        <a:bodyPr/>
        <a:lstStyle/>
        <a:p>
          <a:pPr rtl="1"/>
          <a:r>
            <a:rPr lang="ar-SA" b="0" dirty="0" smtClean="0">
              <a:solidFill>
                <a:schemeClr val="tx1"/>
              </a:solidFill>
              <a:cs typeface="PT Bold Heading" panose="02010400000000000000" pitchFamily="2" charset="-78"/>
            </a:rPr>
            <a:t>يتم قياسها باستخدام (بيتا)</a:t>
          </a:r>
          <a:endParaRPr lang="ar-SA" b="0" dirty="0">
            <a:solidFill>
              <a:schemeClr val="tx1"/>
            </a:solidFill>
            <a:cs typeface="PT Bold Heading" panose="02010400000000000000" pitchFamily="2" charset="-78"/>
          </a:endParaRPr>
        </a:p>
      </dgm:t>
    </dgm:pt>
    <dgm:pt modelId="{536422C7-7E89-4493-A72B-C5F8CBA9597D}" type="parTrans" cxnId="{8AE43871-3DCC-42A2-AC65-C525E7E7E791}">
      <dgm:prSet>
        <dgm:style>
          <a:lnRef idx="3">
            <a:schemeClr val="dk1"/>
          </a:lnRef>
          <a:fillRef idx="0">
            <a:schemeClr val="dk1"/>
          </a:fillRef>
          <a:effectRef idx="2">
            <a:schemeClr val="dk1"/>
          </a:effectRef>
          <a:fontRef idx="minor">
            <a:schemeClr val="tx1"/>
          </a:fontRef>
        </dgm:style>
      </dgm:prSet>
      <dgm:spPr/>
      <dgm:t>
        <a:bodyPr/>
        <a:lstStyle/>
        <a:p>
          <a:pPr rtl="1"/>
          <a:endParaRPr lang="ar-SA" b="0">
            <a:solidFill>
              <a:schemeClr val="tx1"/>
            </a:solidFill>
            <a:cs typeface="PT Bold Heading" panose="02010400000000000000" pitchFamily="2" charset="-78"/>
          </a:endParaRPr>
        </a:p>
      </dgm:t>
    </dgm:pt>
    <dgm:pt modelId="{A8B58410-C36D-403F-9136-B3FC2967D149}" type="sibTrans" cxnId="{8AE43871-3DCC-42A2-AC65-C525E7E7E791}">
      <dgm:prSet/>
      <dgm:spPr/>
      <dgm:t>
        <a:bodyPr/>
        <a:lstStyle/>
        <a:p>
          <a:pPr rtl="1"/>
          <a:endParaRPr lang="ar-SA" b="0">
            <a:solidFill>
              <a:schemeClr val="tx1"/>
            </a:solidFill>
            <a:cs typeface="PT Bold Heading" panose="02010400000000000000" pitchFamily="2" charset="-78"/>
          </a:endParaRPr>
        </a:p>
      </dgm:t>
    </dgm:pt>
    <dgm:pt modelId="{C43CEC11-C125-4C9C-B26E-4556B67E3034}" type="pres">
      <dgm:prSet presAssocID="{175A8E44-79D6-4818-B47F-78FD713E03CD}" presName="hierChild1" presStyleCnt="0">
        <dgm:presLayoutVars>
          <dgm:orgChart val="1"/>
          <dgm:chPref val="1"/>
          <dgm:dir/>
          <dgm:animOne val="branch"/>
          <dgm:animLvl val="lvl"/>
          <dgm:resizeHandles/>
        </dgm:presLayoutVars>
      </dgm:prSet>
      <dgm:spPr/>
      <dgm:t>
        <a:bodyPr/>
        <a:lstStyle/>
        <a:p>
          <a:pPr rtl="1"/>
          <a:endParaRPr lang="ar-SA"/>
        </a:p>
      </dgm:t>
    </dgm:pt>
    <dgm:pt modelId="{C40CFF03-6B77-4307-A984-EBAD07885E67}" type="pres">
      <dgm:prSet presAssocID="{AE757B73-4B15-406F-985B-40249445B5E8}" presName="hierRoot1" presStyleCnt="0">
        <dgm:presLayoutVars>
          <dgm:hierBranch val="init"/>
        </dgm:presLayoutVars>
      </dgm:prSet>
      <dgm:spPr/>
      <dgm:t>
        <a:bodyPr/>
        <a:lstStyle/>
        <a:p>
          <a:pPr rtl="1"/>
          <a:endParaRPr lang="ar-SA"/>
        </a:p>
      </dgm:t>
    </dgm:pt>
    <dgm:pt modelId="{C6E9CB45-C94A-450E-A879-5E7BC6038A56}" type="pres">
      <dgm:prSet presAssocID="{AE757B73-4B15-406F-985B-40249445B5E8}" presName="rootComposite1" presStyleCnt="0"/>
      <dgm:spPr/>
      <dgm:t>
        <a:bodyPr/>
        <a:lstStyle/>
        <a:p>
          <a:pPr rtl="1"/>
          <a:endParaRPr lang="ar-SA"/>
        </a:p>
      </dgm:t>
    </dgm:pt>
    <dgm:pt modelId="{2D67ADBA-BE9F-4339-97F5-8CA2F04EBA18}" type="pres">
      <dgm:prSet presAssocID="{AE757B73-4B15-406F-985B-40249445B5E8}" presName="rootText1" presStyleLbl="node0" presStyleIdx="0" presStyleCnt="1">
        <dgm:presLayoutVars>
          <dgm:chPref val="3"/>
        </dgm:presLayoutVars>
      </dgm:prSet>
      <dgm:spPr/>
      <dgm:t>
        <a:bodyPr/>
        <a:lstStyle/>
        <a:p>
          <a:pPr rtl="1"/>
          <a:endParaRPr lang="ar-SA"/>
        </a:p>
      </dgm:t>
    </dgm:pt>
    <dgm:pt modelId="{5863CB37-2975-4679-A6BB-3825CBDC2B23}" type="pres">
      <dgm:prSet presAssocID="{AE757B73-4B15-406F-985B-40249445B5E8}" presName="rootConnector1" presStyleLbl="node1" presStyleIdx="0" presStyleCnt="0"/>
      <dgm:spPr/>
      <dgm:t>
        <a:bodyPr/>
        <a:lstStyle/>
        <a:p>
          <a:pPr rtl="1"/>
          <a:endParaRPr lang="ar-SA"/>
        </a:p>
      </dgm:t>
    </dgm:pt>
    <dgm:pt modelId="{32230D33-F4C8-404F-8403-1B2D931A1430}" type="pres">
      <dgm:prSet presAssocID="{AE757B73-4B15-406F-985B-40249445B5E8}" presName="hierChild2" presStyleCnt="0"/>
      <dgm:spPr/>
      <dgm:t>
        <a:bodyPr/>
        <a:lstStyle/>
        <a:p>
          <a:pPr rtl="1"/>
          <a:endParaRPr lang="ar-SA"/>
        </a:p>
      </dgm:t>
    </dgm:pt>
    <dgm:pt modelId="{F2A7F2D0-44CE-4E67-9ABD-667268279854}" type="pres">
      <dgm:prSet presAssocID="{87BF8753-B15F-476F-B9A6-DF10CD2852C5}" presName="Name37" presStyleLbl="parChTrans1D2" presStyleIdx="0" presStyleCnt="2"/>
      <dgm:spPr/>
      <dgm:t>
        <a:bodyPr/>
        <a:lstStyle/>
        <a:p>
          <a:pPr rtl="1"/>
          <a:endParaRPr lang="ar-SA"/>
        </a:p>
      </dgm:t>
    </dgm:pt>
    <dgm:pt modelId="{D3C74FDE-AC69-4CE4-BE4E-869620E12905}" type="pres">
      <dgm:prSet presAssocID="{8F9BC8F0-9559-4494-BE79-7658E9A80CFA}" presName="hierRoot2" presStyleCnt="0">
        <dgm:presLayoutVars>
          <dgm:hierBranch/>
        </dgm:presLayoutVars>
      </dgm:prSet>
      <dgm:spPr/>
      <dgm:t>
        <a:bodyPr/>
        <a:lstStyle/>
        <a:p>
          <a:pPr rtl="1"/>
          <a:endParaRPr lang="ar-SA"/>
        </a:p>
      </dgm:t>
    </dgm:pt>
    <dgm:pt modelId="{DE7BD47E-953D-42C7-9171-B2E4C4E4C4AA}" type="pres">
      <dgm:prSet presAssocID="{8F9BC8F0-9559-4494-BE79-7658E9A80CFA}" presName="rootComposite" presStyleCnt="0"/>
      <dgm:spPr/>
      <dgm:t>
        <a:bodyPr/>
        <a:lstStyle/>
        <a:p>
          <a:pPr rtl="1"/>
          <a:endParaRPr lang="ar-SA"/>
        </a:p>
      </dgm:t>
    </dgm:pt>
    <dgm:pt modelId="{06B8C051-7330-417E-970A-F7002FCB8C8E}" type="pres">
      <dgm:prSet presAssocID="{8F9BC8F0-9559-4494-BE79-7658E9A80CFA}" presName="rootText" presStyleLbl="node2" presStyleIdx="0" presStyleCnt="2">
        <dgm:presLayoutVars>
          <dgm:chPref val="3"/>
        </dgm:presLayoutVars>
      </dgm:prSet>
      <dgm:spPr/>
      <dgm:t>
        <a:bodyPr/>
        <a:lstStyle/>
        <a:p>
          <a:pPr rtl="1"/>
          <a:endParaRPr lang="ar-SA"/>
        </a:p>
      </dgm:t>
    </dgm:pt>
    <dgm:pt modelId="{A8A7D4AD-CBCB-4F97-AE01-A1F705C73625}" type="pres">
      <dgm:prSet presAssocID="{8F9BC8F0-9559-4494-BE79-7658E9A80CFA}" presName="rootConnector" presStyleLbl="node2" presStyleIdx="0" presStyleCnt="2"/>
      <dgm:spPr/>
      <dgm:t>
        <a:bodyPr/>
        <a:lstStyle/>
        <a:p>
          <a:pPr rtl="1"/>
          <a:endParaRPr lang="ar-SA"/>
        </a:p>
      </dgm:t>
    </dgm:pt>
    <dgm:pt modelId="{5A58837A-F045-40A9-B128-3FABA3863CB9}" type="pres">
      <dgm:prSet presAssocID="{8F9BC8F0-9559-4494-BE79-7658E9A80CFA}" presName="hierChild4" presStyleCnt="0"/>
      <dgm:spPr/>
      <dgm:t>
        <a:bodyPr/>
        <a:lstStyle/>
        <a:p>
          <a:pPr rtl="1"/>
          <a:endParaRPr lang="ar-SA"/>
        </a:p>
      </dgm:t>
    </dgm:pt>
    <dgm:pt modelId="{C182FAC4-F35D-4F96-8C88-E49E019D8324}" type="pres">
      <dgm:prSet presAssocID="{2780C136-1C0E-472A-8BE7-585E6DC6ADDA}" presName="Name35" presStyleLbl="parChTrans1D3" presStyleIdx="0" presStyleCnt="2"/>
      <dgm:spPr/>
      <dgm:t>
        <a:bodyPr/>
        <a:lstStyle/>
        <a:p>
          <a:pPr rtl="1"/>
          <a:endParaRPr lang="ar-SA"/>
        </a:p>
      </dgm:t>
    </dgm:pt>
    <dgm:pt modelId="{BC57AF63-1F88-4033-AC74-08B8D86CCA3D}" type="pres">
      <dgm:prSet presAssocID="{8A45F93D-4011-4663-8DFC-CEB8C106C2FE}" presName="hierRoot2" presStyleCnt="0">
        <dgm:presLayoutVars>
          <dgm:hierBranch/>
        </dgm:presLayoutVars>
      </dgm:prSet>
      <dgm:spPr/>
      <dgm:t>
        <a:bodyPr/>
        <a:lstStyle/>
        <a:p>
          <a:pPr rtl="1"/>
          <a:endParaRPr lang="ar-SA"/>
        </a:p>
      </dgm:t>
    </dgm:pt>
    <dgm:pt modelId="{5771009F-AA49-4ED2-81AA-136AA22BBAC5}" type="pres">
      <dgm:prSet presAssocID="{8A45F93D-4011-4663-8DFC-CEB8C106C2FE}" presName="rootComposite" presStyleCnt="0"/>
      <dgm:spPr/>
      <dgm:t>
        <a:bodyPr/>
        <a:lstStyle/>
        <a:p>
          <a:pPr rtl="1"/>
          <a:endParaRPr lang="ar-SA"/>
        </a:p>
      </dgm:t>
    </dgm:pt>
    <dgm:pt modelId="{FC458DA9-531B-4631-9573-0E1AF983FEEF}" type="pres">
      <dgm:prSet presAssocID="{8A45F93D-4011-4663-8DFC-CEB8C106C2FE}" presName="rootText" presStyleLbl="node3" presStyleIdx="0" presStyleCnt="2" custScaleX="193291" custScaleY="127621">
        <dgm:presLayoutVars>
          <dgm:chPref val="3"/>
        </dgm:presLayoutVars>
      </dgm:prSet>
      <dgm:spPr/>
      <dgm:t>
        <a:bodyPr/>
        <a:lstStyle/>
        <a:p>
          <a:pPr rtl="1"/>
          <a:endParaRPr lang="ar-SA"/>
        </a:p>
      </dgm:t>
    </dgm:pt>
    <dgm:pt modelId="{3C13FDA0-3C4B-4743-A4E0-F0FBBCCE1B2D}" type="pres">
      <dgm:prSet presAssocID="{8A45F93D-4011-4663-8DFC-CEB8C106C2FE}" presName="rootConnector" presStyleLbl="node3" presStyleIdx="0" presStyleCnt="2"/>
      <dgm:spPr/>
      <dgm:t>
        <a:bodyPr/>
        <a:lstStyle/>
        <a:p>
          <a:pPr rtl="1"/>
          <a:endParaRPr lang="ar-SA"/>
        </a:p>
      </dgm:t>
    </dgm:pt>
    <dgm:pt modelId="{D247DC93-5D79-40EB-ADAF-FFE4AC6D3558}" type="pres">
      <dgm:prSet presAssocID="{8A45F93D-4011-4663-8DFC-CEB8C106C2FE}" presName="hierChild4" presStyleCnt="0"/>
      <dgm:spPr/>
      <dgm:t>
        <a:bodyPr/>
        <a:lstStyle/>
        <a:p>
          <a:pPr rtl="1"/>
          <a:endParaRPr lang="ar-SA"/>
        </a:p>
      </dgm:t>
    </dgm:pt>
    <dgm:pt modelId="{4231D885-B6A9-4DAB-AA45-765C09127336}" type="pres">
      <dgm:prSet presAssocID="{8A45F93D-4011-4663-8DFC-CEB8C106C2FE}" presName="hierChild5" presStyleCnt="0"/>
      <dgm:spPr/>
      <dgm:t>
        <a:bodyPr/>
        <a:lstStyle/>
        <a:p>
          <a:pPr rtl="1"/>
          <a:endParaRPr lang="ar-SA"/>
        </a:p>
      </dgm:t>
    </dgm:pt>
    <dgm:pt modelId="{C9566BFF-EC6A-4E26-973B-8DBE3F9355AB}" type="pres">
      <dgm:prSet presAssocID="{8F9BC8F0-9559-4494-BE79-7658E9A80CFA}" presName="hierChild5" presStyleCnt="0"/>
      <dgm:spPr/>
      <dgm:t>
        <a:bodyPr/>
        <a:lstStyle/>
        <a:p>
          <a:pPr rtl="1"/>
          <a:endParaRPr lang="ar-SA"/>
        </a:p>
      </dgm:t>
    </dgm:pt>
    <dgm:pt modelId="{8728ADE6-07E0-457F-8B68-C6A3492132B8}" type="pres">
      <dgm:prSet presAssocID="{2B088858-7ED5-4C2A-839C-5728C1C80383}" presName="Name37" presStyleLbl="parChTrans1D2" presStyleIdx="1" presStyleCnt="2"/>
      <dgm:spPr/>
      <dgm:t>
        <a:bodyPr/>
        <a:lstStyle/>
        <a:p>
          <a:pPr rtl="1"/>
          <a:endParaRPr lang="ar-SA"/>
        </a:p>
      </dgm:t>
    </dgm:pt>
    <dgm:pt modelId="{823F4C87-504B-4999-B419-903552B151E2}" type="pres">
      <dgm:prSet presAssocID="{55A10EEA-A8AA-4BA2-9AAE-0CAC5E870FDC}" presName="hierRoot2" presStyleCnt="0">
        <dgm:presLayoutVars>
          <dgm:hierBranch val="init"/>
        </dgm:presLayoutVars>
      </dgm:prSet>
      <dgm:spPr/>
      <dgm:t>
        <a:bodyPr/>
        <a:lstStyle/>
        <a:p>
          <a:pPr rtl="1"/>
          <a:endParaRPr lang="ar-SA"/>
        </a:p>
      </dgm:t>
    </dgm:pt>
    <dgm:pt modelId="{03317ED7-8946-45B8-B3BE-DE7524EF29C8}" type="pres">
      <dgm:prSet presAssocID="{55A10EEA-A8AA-4BA2-9AAE-0CAC5E870FDC}" presName="rootComposite" presStyleCnt="0"/>
      <dgm:spPr/>
      <dgm:t>
        <a:bodyPr/>
        <a:lstStyle/>
        <a:p>
          <a:pPr rtl="1"/>
          <a:endParaRPr lang="ar-SA"/>
        </a:p>
      </dgm:t>
    </dgm:pt>
    <dgm:pt modelId="{2D8DE775-6B6F-496A-B6C8-B09714C041AE}" type="pres">
      <dgm:prSet presAssocID="{55A10EEA-A8AA-4BA2-9AAE-0CAC5E870FDC}" presName="rootText" presStyleLbl="node2" presStyleIdx="1" presStyleCnt="2">
        <dgm:presLayoutVars>
          <dgm:chPref val="3"/>
        </dgm:presLayoutVars>
      </dgm:prSet>
      <dgm:spPr/>
      <dgm:t>
        <a:bodyPr/>
        <a:lstStyle/>
        <a:p>
          <a:pPr rtl="1"/>
          <a:endParaRPr lang="ar-SA"/>
        </a:p>
      </dgm:t>
    </dgm:pt>
    <dgm:pt modelId="{E3573F79-9C2B-43F4-BBBB-B5519B95B92E}" type="pres">
      <dgm:prSet presAssocID="{55A10EEA-A8AA-4BA2-9AAE-0CAC5E870FDC}" presName="rootConnector" presStyleLbl="node2" presStyleIdx="1" presStyleCnt="2"/>
      <dgm:spPr/>
      <dgm:t>
        <a:bodyPr/>
        <a:lstStyle/>
        <a:p>
          <a:pPr rtl="1"/>
          <a:endParaRPr lang="ar-SA"/>
        </a:p>
      </dgm:t>
    </dgm:pt>
    <dgm:pt modelId="{981A6604-4DC3-4215-94FD-7DF0791EB76F}" type="pres">
      <dgm:prSet presAssocID="{55A10EEA-A8AA-4BA2-9AAE-0CAC5E870FDC}" presName="hierChild4" presStyleCnt="0"/>
      <dgm:spPr/>
      <dgm:t>
        <a:bodyPr/>
        <a:lstStyle/>
        <a:p>
          <a:pPr rtl="1"/>
          <a:endParaRPr lang="ar-SA"/>
        </a:p>
      </dgm:t>
    </dgm:pt>
    <dgm:pt modelId="{DABDB374-2E18-4D10-BB78-F7B6B4A14E35}" type="pres">
      <dgm:prSet presAssocID="{E27A0013-850F-42BF-A4E8-C7826DFA5BCA}" presName="Name37" presStyleLbl="parChTrans1D3" presStyleIdx="1" presStyleCnt="2"/>
      <dgm:spPr/>
      <dgm:t>
        <a:bodyPr/>
        <a:lstStyle/>
        <a:p>
          <a:pPr rtl="1"/>
          <a:endParaRPr lang="ar-SA"/>
        </a:p>
      </dgm:t>
    </dgm:pt>
    <dgm:pt modelId="{ADA443A3-27FA-4A48-B65B-183A618AD24C}" type="pres">
      <dgm:prSet presAssocID="{B0E3DA25-41C4-4D39-A08C-F159B50E8F03}" presName="hierRoot2" presStyleCnt="0">
        <dgm:presLayoutVars>
          <dgm:hierBranch/>
        </dgm:presLayoutVars>
      </dgm:prSet>
      <dgm:spPr/>
      <dgm:t>
        <a:bodyPr/>
        <a:lstStyle/>
        <a:p>
          <a:pPr rtl="1"/>
          <a:endParaRPr lang="ar-SA"/>
        </a:p>
      </dgm:t>
    </dgm:pt>
    <dgm:pt modelId="{14CEAEBD-B42B-407B-A1CD-B18924A31F83}" type="pres">
      <dgm:prSet presAssocID="{B0E3DA25-41C4-4D39-A08C-F159B50E8F03}" presName="rootComposite" presStyleCnt="0"/>
      <dgm:spPr/>
      <dgm:t>
        <a:bodyPr/>
        <a:lstStyle/>
        <a:p>
          <a:pPr rtl="1"/>
          <a:endParaRPr lang="ar-SA"/>
        </a:p>
      </dgm:t>
    </dgm:pt>
    <dgm:pt modelId="{FE30F3BB-A14D-44C4-AECC-0EC4A3F36C97}" type="pres">
      <dgm:prSet presAssocID="{B0E3DA25-41C4-4D39-A08C-F159B50E8F03}" presName="rootText" presStyleLbl="node3" presStyleIdx="1" presStyleCnt="2" custScaleX="193291" custScaleY="127621">
        <dgm:presLayoutVars>
          <dgm:chPref val="3"/>
        </dgm:presLayoutVars>
      </dgm:prSet>
      <dgm:spPr/>
      <dgm:t>
        <a:bodyPr/>
        <a:lstStyle/>
        <a:p>
          <a:pPr rtl="1"/>
          <a:endParaRPr lang="ar-SA"/>
        </a:p>
      </dgm:t>
    </dgm:pt>
    <dgm:pt modelId="{F3127B44-DEF4-4749-AFA8-888E853CA557}" type="pres">
      <dgm:prSet presAssocID="{B0E3DA25-41C4-4D39-A08C-F159B50E8F03}" presName="rootConnector" presStyleLbl="node3" presStyleIdx="1" presStyleCnt="2"/>
      <dgm:spPr/>
      <dgm:t>
        <a:bodyPr/>
        <a:lstStyle/>
        <a:p>
          <a:pPr rtl="1"/>
          <a:endParaRPr lang="ar-SA"/>
        </a:p>
      </dgm:t>
    </dgm:pt>
    <dgm:pt modelId="{450115A1-D6E1-43D3-A531-FC7321DAAE59}" type="pres">
      <dgm:prSet presAssocID="{B0E3DA25-41C4-4D39-A08C-F159B50E8F03}" presName="hierChild4" presStyleCnt="0"/>
      <dgm:spPr/>
      <dgm:t>
        <a:bodyPr/>
        <a:lstStyle/>
        <a:p>
          <a:pPr rtl="1"/>
          <a:endParaRPr lang="ar-SA"/>
        </a:p>
      </dgm:t>
    </dgm:pt>
    <dgm:pt modelId="{7AE466FC-DC8F-4401-9783-A236DBD0A13C}" type="pres">
      <dgm:prSet presAssocID="{536422C7-7E89-4493-A72B-C5F8CBA9597D}" presName="Name35" presStyleLbl="parChTrans1D4" presStyleIdx="0" presStyleCnt="1"/>
      <dgm:spPr/>
      <dgm:t>
        <a:bodyPr/>
        <a:lstStyle/>
        <a:p>
          <a:pPr rtl="1"/>
          <a:endParaRPr lang="ar-SA"/>
        </a:p>
      </dgm:t>
    </dgm:pt>
    <dgm:pt modelId="{58AA8214-789C-40E1-B67A-709C085FBECC}" type="pres">
      <dgm:prSet presAssocID="{1D7BC79E-25EC-489A-B384-671A4E58C5FD}" presName="hierRoot2" presStyleCnt="0">
        <dgm:presLayoutVars>
          <dgm:hierBranch/>
        </dgm:presLayoutVars>
      </dgm:prSet>
      <dgm:spPr/>
      <dgm:t>
        <a:bodyPr/>
        <a:lstStyle/>
        <a:p>
          <a:pPr rtl="1"/>
          <a:endParaRPr lang="ar-SA"/>
        </a:p>
      </dgm:t>
    </dgm:pt>
    <dgm:pt modelId="{EB736AE7-E488-4310-A6C9-AA7524E93E77}" type="pres">
      <dgm:prSet presAssocID="{1D7BC79E-25EC-489A-B384-671A4E58C5FD}" presName="rootComposite" presStyleCnt="0"/>
      <dgm:spPr/>
      <dgm:t>
        <a:bodyPr/>
        <a:lstStyle/>
        <a:p>
          <a:pPr rtl="1"/>
          <a:endParaRPr lang="ar-SA"/>
        </a:p>
      </dgm:t>
    </dgm:pt>
    <dgm:pt modelId="{47FBA02C-DD62-4955-8E51-8D949D2EFC40}" type="pres">
      <dgm:prSet presAssocID="{1D7BC79E-25EC-489A-B384-671A4E58C5FD}" presName="rootText" presStyleLbl="node4" presStyleIdx="0" presStyleCnt="1">
        <dgm:presLayoutVars>
          <dgm:chPref val="3"/>
        </dgm:presLayoutVars>
      </dgm:prSet>
      <dgm:spPr/>
      <dgm:t>
        <a:bodyPr/>
        <a:lstStyle/>
        <a:p>
          <a:pPr rtl="1"/>
          <a:endParaRPr lang="ar-SA"/>
        </a:p>
      </dgm:t>
    </dgm:pt>
    <dgm:pt modelId="{265F0E0D-A871-4D53-A2B3-33B38F907FB7}" type="pres">
      <dgm:prSet presAssocID="{1D7BC79E-25EC-489A-B384-671A4E58C5FD}" presName="rootConnector" presStyleLbl="node4" presStyleIdx="0" presStyleCnt="1"/>
      <dgm:spPr/>
      <dgm:t>
        <a:bodyPr/>
        <a:lstStyle/>
        <a:p>
          <a:pPr rtl="1"/>
          <a:endParaRPr lang="ar-SA"/>
        </a:p>
      </dgm:t>
    </dgm:pt>
    <dgm:pt modelId="{3FBD2974-52DD-4BBC-BCE1-FAB1DA8847F2}" type="pres">
      <dgm:prSet presAssocID="{1D7BC79E-25EC-489A-B384-671A4E58C5FD}" presName="hierChild4" presStyleCnt="0"/>
      <dgm:spPr/>
      <dgm:t>
        <a:bodyPr/>
        <a:lstStyle/>
        <a:p>
          <a:pPr rtl="1"/>
          <a:endParaRPr lang="ar-SA"/>
        </a:p>
      </dgm:t>
    </dgm:pt>
    <dgm:pt modelId="{177993EB-64D4-4A86-BCE7-236C13462998}" type="pres">
      <dgm:prSet presAssocID="{1D7BC79E-25EC-489A-B384-671A4E58C5FD}" presName="hierChild5" presStyleCnt="0"/>
      <dgm:spPr/>
      <dgm:t>
        <a:bodyPr/>
        <a:lstStyle/>
        <a:p>
          <a:pPr rtl="1"/>
          <a:endParaRPr lang="ar-SA"/>
        </a:p>
      </dgm:t>
    </dgm:pt>
    <dgm:pt modelId="{B8536129-B50D-459D-B38B-A58A4D04AEC0}" type="pres">
      <dgm:prSet presAssocID="{B0E3DA25-41C4-4D39-A08C-F159B50E8F03}" presName="hierChild5" presStyleCnt="0"/>
      <dgm:spPr/>
      <dgm:t>
        <a:bodyPr/>
        <a:lstStyle/>
        <a:p>
          <a:pPr rtl="1"/>
          <a:endParaRPr lang="ar-SA"/>
        </a:p>
      </dgm:t>
    </dgm:pt>
    <dgm:pt modelId="{3399ED2E-0060-4600-B79F-E35B66E473CC}" type="pres">
      <dgm:prSet presAssocID="{55A10EEA-A8AA-4BA2-9AAE-0CAC5E870FDC}" presName="hierChild5" presStyleCnt="0"/>
      <dgm:spPr/>
      <dgm:t>
        <a:bodyPr/>
        <a:lstStyle/>
        <a:p>
          <a:pPr rtl="1"/>
          <a:endParaRPr lang="ar-SA"/>
        </a:p>
      </dgm:t>
    </dgm:pt>
    <dgm:pt modelId="{987FEAE7-7C0C-4FF4-8CAF-986EEB912C6B}" type="pres">
      <dgm:prSet presAssocID="{AE757B73-4B15-406F-985B-40249445B5E8}" presName="hierChild3" presStyleCnt="0"/>
      <dgm:spPr/>
      <dgm:t>
        <a:bodyPr/>
        <a:lstStyle/>
        <a:p>
          <a:pPr rtl="1"/>
          <a:endParaRPr lang="ar-SA"/>
        </a:p>
      </dgm:t>
    </dgm:pt>
  </dgm:ptLst>
  <dgm:cxnLst>
    <dgm:cxn modelId="{99EDE55F-30CC-41F6-91BF-4B2E2D53F272}" type="presOf" srcId="{E27A0013-850F-42BF-A4E8-C7826DFA5BCA}" destId="{DABDB374-2E18-4D10-BB78-F7B6B4A14E35}" srcOrd="0" destOrd="0" presId="urn:microsoft.com/office/officeart/2005/8/layout/orgChart1"/>
    <dgm:cxn modelId="{5E65F3CB-AED0-4DFD-B9E7-728EC5524345}" type="presOf" srcId="{AE757B73-4B15-406F-985B-40249445B5E8}" destId="{2D67ADBA-BE9F-4339-97F5-8CA2F04EBA18}" srcOrd="0" destOrd="0" presId="urn:microsoft.com/office/officeart/2005/8/layout/orgChart1"/>
    <dgm:cxn modelId="{95B356C5-D00F-4D4A-9152-A74681795575}" type="presOf" srcId="{B0E3DA25-41C4-4D39-A08C-F159B50E8F03}" destId="{F3127B44-DEF4-4749-AFA8-888E853CA557}" srcOrd="1" destOrd="0" presId="urn:microsoft.com/office/officeart/2005/8/layout/orgChart1"/>
    <dgm:cxn modelId="{869AD24E-F006-4AD5-9720-5A991333BD3E}" type="presOf" srcId="{B0E3DA25-41C4-4D39-A08C-F159B50E8F03}" destId="{FE30F3BB-A14D-44C4-AECC-0EC4A3F36C97}" srcOrd="0" destOrd="0" presId="urn:microsoft.com/office/officeart/2005/8/layout/orgChart1"/>
    <dgm:cxn modelId="{AB4CFEFB-654B-4E26-8C4F-2A2C6F0AF677}" srcId="{55A10EEA-A8AA-4BA2-9AAE-0CAC5E870FDC}" destId="{B0E3DA25-41C4-4D39-A08C-F159B50E8F03}" srcOrd="0" destOrd="0" parTransId="{E27A0013-850F-42BF-A4E8-C7826DFA5BCA}" sibTransId="{78ED666A-C569-4FB0-8D5B-43DDF9EF5311}"/>
    <dgm:cxn modelId="{EC6BCE5A-52D9-4B97-8B3E-C8D3DB9AD61A}" srcId="{175A8E44-79D6-4818-B47F-78FD713E03CD}" destId="{AE757B73-4B15-406F-985B-40249445B5E8}" srcOrd="0" destOrd="0" parTransId="{97FAC177-C075-4E0A-B86D-03FACE547BD1}" sibTransId="{B5C3232E-72DC-435F-9B39-A0C3B693AFBA}"/>
    <dgm:cxn modelId="{F2A20770-5B0F-451D-B7B6-46F80DE43EEE}" type="presOf" srcId="{2B088858-7ED5-4C2A-839C-5728C1C80383}" destId="{8728ADE6-07E0-457F-8B68-C6A3492132B8}" srcOrd="0" destOrd="0" presId="urn:microsoft.com/office/officeart/2005/8/layout/orgChart1"/>
    <dgm:cxn modelId="{A509479B-FA8B-40BD-B764-653DB99CDB98}" type="presOf" srcId="{2780C136-1C0E-472A-8BE7-585E6DC6ADDA}" destId="{C182FAC4-F35D-4F96-8C88-E49E019D8324}" srcOrd="0" destOrd="0" presId="urn:microsoft.com/office/officeart/2005/8/layout/orgChart1"/>
    <dgm:cxn modelId="{C47D1295-C3FB-4BFF-BAA6-FE0768131DBA}" srcId="{8F9BC8F0-9559-4494-BE79-7658E9A80CFA}" destId="{8A45F93D-4011-4663-8DFC-CEB8C106C2FE}" srcOrd="0" destOrd="0" parTransId="{2780C136-1C0E-472A-8BE7-585E6DC6ADDA}" sibTransId="{C1D4DF17-52C5-43A7-8E06-ADCBAF9F796C}"/>
    <dgm:cxn modelId="{548B8AA6-6D60-4F99-A021-AFB04E4E04E0}" type="presOf" srcId="{AE757B73-4B15-406F-985B-40249445B5E8}" destId="{5863CB37-2975-4679-A6BB-3825CBDC2B23}" srcOrd="1" destOrd="0" presId="urn:microsoft.com/office/officeart/2005/8/layout/orgChart1"/>
    <dgm:cxn modelId="{2801FC4C-A5EA-4CC7-9364-7C82A8677C8C}" type="presOf" srcId="{8F9BC8F0-9559-4494-BE79-7658E9A80CFA}" destId="{A8A7D4AD-CBCB-4F97-AE01-A1F705C73625}" srcOrd="1" destOrd="0" presId="urn:microsoft.com/office/officeart/2005/8/layout/orgChart1"/>
    <dgm:cxn modelId="{8D18AF11-D4DD-4F03-8797-E68FA3E25CDD}" srcId="{AE757B73-4B15-406F-985B-40249445B5E8}" destId="{8F9BC8F0-9559-4494-BE79-7658E9A80CFA}" srcOrd="0" destOrd="0" parTransId="{87BF8753-B15F-476F-B9A6-DF10CD2852C5}" sibTransId="{36285A4A-BA65-49C0-B0EA-B12AB5D77623}"/>
    <dgm:cxn modelId="{09EC5220-9753-45B8-8987-F90FA28001ED}" type="presOf" srcId="{55A10EEA-A8AA-4BA2-9AAE-0CAC5E870FDC}" destId="{E3573F79-9C2B-43F4-BBBB-B5519B95B92E}" srcOrd="1" destOrd="0" presId="urn:microsoft.com/office/officeart/2005/8/layout/orgChart1"/>
    <dgm:cxn modelId="{B302B5B5-00AB-49C3-B105-55BE5914268B}" type="presOf" srcId="{536422C7-7E89-4493-A72B-C5F8CBA9597D}" destId="{7AE466FC-DC8F-4401-9783-A236DBD0A13C}" srcOrd="0" destOrd="0" presId="urn:microsoft.com/office/officeart/2005/8/layout/orgChart1"/>
    <dgm:cxn modelId="{C04D9943-C572-4FC1-BC83-D4ECA8BD30B1}" type="presOf" srcId="{1D7BC79E-25EC-489A-B384-671A4E58C5FD}" destId="{47FBA02C-DD62-4955-8E51-8D949D2EFC40}" srcOrd="0" destOrd="0" presId="urn:microsoft.com/office/officeart/2005/8/layout/orgChart1"/>
    <dgm:cxn modelId="{47DDD51B-9481-4BBF-96BC-1B08B33A6C1A}" type="presOf" srcId="{87BF8753-B15F-476F-B9A6-DF10CD2852C5}" destId="{F2A7F2D0-44CE-4E67-9ABD-667268279854}" srcOrd="0" destOrd="0" presId="urn:microsoft.com/office/officeart/2005/8/layout/orgChart1"/>
    <dgm:cxn modelId="{FD82083A-DE5E-467C-A3B0-11C411720A37}" type="presOf" srcId="{8F9BC8F0-9559-4494-BE79-7658E9A80CFA}" destId="{06B8C051-7330-417E-970A-F7002FCB8C8E}" srcOrd="0" destOrd="0" presId="urn:microsoft.com/office/officeart/2005/8/layout/orgChart1"/>
    <dgm:cxn modelId="{193EB9C5-7A57-4F53-9F2E-9327533112C0}" type="presOf" srcId="{8A45F93D-4011-4663-8DFC-CEB8C106C2FE}" destId="{FC458DA9-531B-4631-9573-0E1AF983FEEF}" srcOrd="0" destOrd="0" presId="urn:microsoft.com/office/officeart/2005/8/layout/orgChart1"/>
    <dgm:cxn modelId="{B81993AF-E228-4600-AC8F-7F9878A6C151}" type="presOf" srcId="{55A10EEA-A8AA-4BA2-9AAE-0CAC5E870FDC}" destId="{2D8DE775-6B6F-496A-B6C8-B09714C041AE}" srcOrd="0" destOrd="0" presId="urn:microsoft.com/office/officeart/2005/8/layout/orgChart1"/>
    <dgm:cxn modelId="{8AE43871-3DCC-42A2-AC65-C525E7E7E791}" srcId="{B0E3DA25-41C4-4D39-A08C-F159B50E8F03}" destId="{1D7BC79E-25EC-489A-B384-671A4E58C5FD}" srcOrd="0" destOrd="0" parTransId="{536422C7-7E89-4493-A72B-C5F8CBA9597D}" sibTransId="{A8B58410-C36D-403F-9136-B3FC2967D149}"/>
    <dgm:cxn modelId="{3BA8CF9E-FEB3-4F8C-8A9E-2C0772DDB0FC}" type="presOf" srcId="{8A45F93D-4011-4663-8DFC-CEB8C106C2FE}" destId="{3C13FDA0-3C4B-4743-A4E0-F0FBBCCE1B2D}" srcOrd="1" destOrd="0" presId="urn:microsoft.com/office/officeart/2005/8/layout/orgChart1"/>
    <dgm:cxn modelId="{DFCB1C55-F1BD-44A5-8626-049901AD4776}" srcId="{AE757B73-4B15-406F-985B-40249445B5E8}" destId="{55A10EEA-A8AA-4BA2-9AAE-0CAC5E870FDC}" srcOrd="1" destOrd="0" parTransId="{2B088858-7ED5-4C2A-839C-5728C1C80383}" sibTransId="{07CAD611-DE38-41CE-8F9C-3195D4974987}"/>
    <dgm:cxn modelId="{BF9120A9-6701-4F8F-A547-FBC24C45C092}" type="presOf" srcId="{175A8E44-79D6-4818-B47F-78FD713E03CD}" destId="{C43CEC11-C125-4C9C-B26E-4556B67E3034}" srcOrd="0" destOrd="0" presId="urn:microsoft.com/office/officeart/2005/8/layout/orgChart1"/>
    <dgm:cxn modelId="{E59C9C3C-6B6C-4374-ABA1-489BC2F1CFC0}" type="presOf" srcId="{1D7BC79E-25EC-489A-B384-671A4E58C5FD}" destId="{265F0E0D-A871-4D53-A2B3-33B38F907FB7}" srcOrd="1" destOrd="0" presId="urn:microsoft.com/office/officeart/2005/8/layout/orgChart1"/>
    <dgm:cxn modelId="{B3FF66B5-AB1E-41E1-B367-A0435F656A53}" type="presParOf" srcId="{C43CEC11-C125-4C9C-B26E-4556B67E3034}" destId="{C40CFF03-6B77-4307-A984-EBAD07885E67}" srcOrd="0" destOrd="0" presId="urn:microsoft.com/office/officeart/2005/8/layout/orgChart1"/>
    <dgm:cxn modelId="{7EA7590F-9496-4137-A9FF-BF37617A9D52}" type="presParOf" srcId="{C40CFF03-6B77-4307-A984-EBAD07885E67}" destId="{C6E9CB45-C94A-450E-A879-5E7BC6038A56}" srcOrd="0" destOrd="0" presId="urn:microsoft.com/office/officeart/2005/8/layout/orgChart1"/>
    <dgm:cxn modelId="{23E83F9B-425D-48C7-AAB1-44B44C1E95F1}" type="presParOf" srcId="{C6E9CB45-C94A-450E-A879-5E7BC6038A56}" destId="{2D67ADBA-BE9F-4339-97F5-8CA2F04EBA18}" srcOrd="0" destOrd="0" presId="urn:microsoft.com/office/officeart/2005/8/layout/orgChart1"/>
    <dgm:cxn modelId="{490D5F0D-01ED-42AB-BEAE-4A320B5CA5D8}" type="presParOf" srcId="{C6E9CB45-C94A-450E-A879-5E7BC6038A56}" destId="{5863CB37-2975-4679-A6BB-3825CBDC2B23}" srcOrd="1" destOrd="0" presId="urn:microsoft.com/office/officeart/2005/8/layout/orgChart1"/>
    <dgm:cxn modelId="{885F1899-447D-4F21-8B07-49894EADB573}" type="presParOf" srcId="{C40CFF03-6B77-4307-A984-EBAD07885E67}" destId="{32230D33-F4C8-404F-8403-1B2D931A1430}" srcOrd="1" destOrd="0" presId="urn:microsoft.com/office/officeart/2005/8/layout/orgChart1"/>
    <dgm:cxn modelId="{044D29FF-1EE6-4741-89EF-7CFFB37EFB57}" type="presParOf" srcId="{32230D33-F4C8-404F-8403-1B2D931A1430}" destId="{F2A7F2D0-44CE-4E67-9ABD-667268279854}" srcOrd="0" destOrd="0" presId="urn:microsoft.com/office/officeart/2005/8/layout/orgChart1"/>
    <dgm:cxn modelId="{8C6065BD-378E-42E0-8E0E-87E4AF0D5DEF}" type="presParOf" srcId="{32230D33-F4C8-404F-8403-1B2D931A1430}" destId="{D3C74FDE-AC69-4CE4-BE4E-869620E12905}" srcOrd="1" destOrd="0" presId="urn:microsoft.com/office/officeart/2005/8/layout/orgChart1"/>
    <dgm:cxn modelId="{EABEFF39-092D-4053-977C-1064CECD5FB7}" type="presParOf" srcId="{D3C74FDE-AC69-4CE4-BE4E-869620E12905}" destId="{DE7BD47E-953D-42C7-9171-B2E4C4E4C4AA}" srcOrd="0" destOrd="0" presId="urn:microsoft.com/office/officeart/2005/8/layout/orgChart1"/>
    <dgm:cxn modelId="{0F646AE7-253D-46CB-8F77-71C14CA4B942}" type="presParOf" srcId="{DE7BD47E-953D-42C7-9171-B2E4C4E4C4AA}" destId="{06B8C051-7330-417E-970A-F7002FCB8C8E}" srcOrd="0" destOrd="0" presId="urn:microsoft.com/office/officeart/2005/8/layout/orgChart1"/>
    <dgm:cxn modelId="{8AEAD94C-21A6-455B-9DF5-5F8AF2B10740}" type="presParOf" srcId="{DE7BD47E-953D-42C7-9171-B2E4C4E4C4AA}" destId="{A8A7D4AD-CBCB-4F97-AE01-A1F705C73625}" srcOrd="1" destOrd="0" presId="urn:microsoft.com/office/officeart/2005/8/layout/orgChart1"/>
    <dgm:cxn modelId="{7AD5585F-B6A2-4951-9305-5422A0CB3D0E}" type="presParOf" srcId="{D3C74FDE-AC69-4CE4-BE4E-869620E12905}" destId="{5A58837A-F045-40A9-B128-3FABA3863CB9}" srcOrd="1" destOrd="0" presId="urn:microsoft.com/office/officeart/2005/8/layout/orgChart1"/>
    <dgm:cxn modelId="{FF6764D4-735E-4FA8-B270-CB2F3F3CD219}" type="presParOf" srcId="{5A58837A-F045-40A9-B128-3FABA3863CB9}" destId="{C182FAC4-F35D-4F96-8C88-E49E019D8324}" srcOrd="0" destOrd="0" presId="urn:microsoft.com/office/officeart/2005/8/layout/orgChart1"/>
    <dgm:cxn modelId="{FB607365-D332-46D6-B406-AA7CB1B93C8E}" type="presParOf" srcId="{5A58837A-F045-40A9-B128-3FABA3863CB9}" destId="{BC57AF63-1F88-4033-AC74-08B8D86CCA3D}" srcOrd="1" destOrd="0" presId="urn:microsoft.com/office/officeart/2005/8/layout/orgChart1"/>
    <dgm:cxn modelId="{A7DD0B56-4CFA-4940-954B-AF86E947CBB1}" type="presParOf" srcId="{BC57AF63-1F88-4033-AC74-08B8D86CCA3D}" destId="{5771009F-AA49-4ED2-81AA-136AA22BBAC5}" srcOrd="0" destOrd="0" presId="urn:microsoft.com/office/officeart/2005/8/layout/orgChart1"/>
    <dgm:cxn modelId="{3B06BF14-5808-4308-8712-FF009224D345}" type="presParOf" srcId="{5771009F-AA49-4ED2-81AA-136AA22BBAC5}" destId="{FC458DA9-531B-4631-9573-0E1AF983FEEF}" srcOrd="0" destOrd="0" presId="urn:microsoft.com/office/officeart/2005/8/layout/orgChart1"/>
    <dgm:cxn modelId="{DC01CEAB-F6A2-4954-BF62-2C0615C515A5}" type="presParOf" srcId="{5771009F-AA49-4ED2-81AA-136AA22BBAC5}" destId="{3C13FDA0-3C4B-4743-A4E0-F0FBBCCE1B2D}" srcOrd="1" destOrd="0" presId="urn:microsoft.com/office/officeart/2005/8/layout/orgChart1"/>
    <dgm:cxn modelId="{B055D940-E17D-4A01-BB3F-5BDF112B39F4}" type="presParOf" srcId="{BC57AF63-1F88-4033-AC74-08B8D86CCA3D}" destId="{D247DC93-5D79-40EB-ADAF-FFE4AC6D3558}" srcOrd="1" destOrd="0" presId="urn:microsoft.com/office/officeart/2005/8/layout/orgChart1"/>
    <dgm:cxn modelId="{AA11B9D5-DD3B-4088-A9D5-8674277C595B}" type="presParOf" srcId="{BC57AF63-1F88-4033-AC74-08B8D86CCA3D}" destId="{4231D885-B6A9-4DAB-AA45-765C09127336}" srcOrd="2" destOrd="0" presId="urn:microsoft.com/office/officeart/2005/8/layout/orgChart1"/>
    <dgm:cxn modelId="{0E75E0F6-33B3-41B1-A438-B1B2D55EF610}" type="presParOf" srcId="{D3C74FDE-AC69-4CE4-BE4E-869620E12905}" destId="{C9566BFF-EC6A-4E26-973B-8DBE3F9355AB}" srcOrd="2" destOrd="0" presId="urn:microsoft.com/office/officeart/2005/8/layout/orgChart1"/>
    <dgm:cxn modelId="{AF4070FD-5821-4205-8648-351B9A78E5B7}" type="presParOf" srcId="{32230D33-F4C8-404F-8403-1B2D931A1430}" destId="{8728ADE6-07E0-457F-8B68-C6A3492132B8}" srcOrd="2" destOrd="0" presId="urn:microsoft.com/office/officeart/2005/8/layout/orgChart1"/>
    <dgm:cxn modelId="{084F44F5-2FB3-4E31-81E8-619D7EE740D9}" type="presParOf" srcId="{32230D33-F4C8-404F-8403-1B2D931A1430}" destId="{823F4C87-504B-4999-B419-903552B151E2}" srcOrd="3" destOrd="0" presId="urn:microsoft.com/office/officeart/2005/8/layout/orgChart1"/>
    <dgm:cxn modelId="{D2881E52-85F1-4ECF-83D0-2081578D9B54}" type="presParOf" srcId="{823F4C87-504B-4999-B419-903552B151E2}" destId="{03317ED7-8946-45B8-B3BE-DE7524EF29C8}" srcOrd="0" destOrd="0" presId="urn:microsoft.com/office/officeart/2005/8/layout/orgChart1"/>
    <dgm:cxn modelId="{AC894947-3324-4FEA-93F3-A12DA5573B18}" type="presParOf" srcId="{03317ED7-8946-45B8-B3BE-DE7524EF29C8}" destId="{2D8DE775-6B6F-496A-B6C8-B09714C041AE}" srcOrd="0" destOrd="0" presId="urn:microsoft.com/office/officeart/2005/8/layout/orgChart1"/>
    <dgm:cxn modelId="{4138BFD8-333E-464A-8A5B-A71EFDFB1241}" type="presParOf" srcId="{03317ED7-8946-45B8-B3BE-DE7524EF29C8}" destId="{E3573F79-9C2B-43F4-BBBB-B5519B95B92E}" srcOrd="1" destOrd="0" presId="urn:microsoft.com/office/officeart/2005/8/layout/orgChart1"/>
    <dgm:cxn modelId="{2D075A85-E165-4F8B-A156-2F9B4DF9A1BA}" type="presParOf" srcId="{823F4C87-504B-4999-B419-903552B151E2}" destId="{981A6604-4DC3-4215-94FD-7DF0791EB76F}" srcOrd="1" destOrd="0" presId="urn:microsoft.com/office/officeart/2005/8/layout/orgChart1"/>
    <dgm:cxn modelId="{B1701724-2822-493F-8FFD-0443EDA9E0E4}" type="presParOf" srcId="{981A6604-4DC3-4215-94FD-7DF0791EB76F}" destId="{DABDB374-2E18-4D10-BB78-F7B6B4A14E35}" srcOrd="0" destOrd="0" presId="urn:microsoft.com/office/officeart/2005/8/layout/orgChart1"/>
    <dgm:cxn modelId="{C404DAF5-EA15-434B-BCDC-FF20ADBAC236}" type="presParOf" srcId="{981A6604-4DC3-4215-94FD-7DF0791EB76F}" destId="{ADA443A3-27FA-4A48-B65B-183A618AD24C}" srcOrd="1" destOrd="0" presId="urn:microsoft.com/office/officeart/2005/8/layout/orgChart1"/>
    <dgm:cxn modelId="{CE1DAAF8-1F23-40BE-A8B6-516CDB8EF42E}" type="presParOf" srcId="{ADA443A3-27FA-4A48-B65B-183A618AD24C}" destId="{14CEAEBD-B42B-407B-A1CD-B18924A31F83}" srcOrd="0" destOrd="0" presId="urn:microsoft.com/office/officeart/2005/8/layout/orgChart1"/>
    <dgm:cxn modelId="{DDC6899B-6D33-4FB8-B864-060E807A2664}" type="presParOf" srcId="{14CEAEBD-B42B-407B-A1CD-B18924A31F83}" destId="{FE30F3BB-A14D-44C4-AECC-0EC4A3F36C97}" srcOrd="0" destOrd="0" presId="urn:microsoft.com/office/officeart/2005/8/layout/orgChart1"/>
    <dgm:cxn modelId="{AF2DE0AB-6E88-4AED-95E7-E167EA73FDB8}" type="presParOf" srcId="{14CEAEBD-B42B-407B-A1CD-B18924A31F83}" destId="{F3127B44-DEF4-4749-AFA8-888E853CA557}" srcOrd="1" destOrd="0" presId="urn:microsoft.com/office/officeart/2005/8/layout/orgChart1"/>
    <dgm:cxn modelId="{BBB202A3-4504-4267-9ECC-7BB0F318EF01}" type="presParOf" srcId="{ADA443A3-27FA-4A48-B65B-183A618AD24C}" destId="{450115A1-D6E1-43D3-A531-FC7321DAAE59}" srcOrd="1" destOrd="0" presId="urn:microsoft.com/office/officeart/2005/8/layout/orgChart1"/>
    <dgm:cxn modelId="{5570343D-269C-429C-92C0-C4B932EB3F8F}" type="presParOf" srcId="{450115A1-D6E1-43D3-A531-FC7321DAAE59}" destId="{7AE466FC-DC8F-4401-9783-A236DBD0A13C}" srcOrd="0" destOrd="0" presId="urn:microsoft.com/office/officeart/2005/8/layout/orgChart1"/>
    <dgm:cxn modelId="{D5559749-5E1A-494A-94BE-0D6BA40A3E9C}" type="presParOf" srcId="{450115A1-D6E1-43D3-A531-FC7321DAAE59}" destId="{58AA8214-789C-40E1-B67A-709C085FBECC}" srcOrd="1" destOrd="0" presId="urn:microsoft.com/office/officeart/2005/8/layout/orgChart1"/>
    <dgm:cxn modelId="{4C82412A-EBB1-49A6-81B6-7234C1EDCDF9}" type="presParOf" srcId="{58AA8214-789C-40E1-B67A-709C085FBECC}" destId="{EB736AE7-E488-4310-A6C9-AA7524E93E77}" srcOrd="0" destOrd="0" presId="urn:microsoft.com/office/officeart/2005/8/layout/orgChart1"/>
    <dgm:cxn modelId="{72D38774-D91E-4561-A9DF-5B9A65CBCD3A}" type="presParOf" srcId="{EB736AE7-E488-4310-A6C9-AA7524E93E77}" destId="{47FBA02C-DD62-4955-8E51-8D949D2EFC40}" srcOrd="0" destOrd="0" presId="urn:microsoft.com/office/officeart/2005/8/layout/orgChart1"/>
    <dgm:cxn modelId="{BD78AC19-3000-4CD3-AE1A-98B3C822DF33}" type="presParOf" srcId="{EB736AE7-E488-4310-A6C9-AA7524E93E77}" destId="{265F0E0D-A871-4D53-A2B3-33B38F907FB7}" srcOrd="1" destOrd="0" presId="urn:microsoft.com/office/officeart/2005/8/layout/orgChart1"/>
    <dgm:cxn modelId="{BD0CBEAF-E4AF-45C4-9552-D703826A468F}" type="presParOf" srcId="{58AA8214-789C-40E1-B67A-709C085FBECC}" destId="{3FBD2974-52DD-4BBC-BCE1-FAB1DA8847F2}" srcOrd="1" destOrd="0" presId="urn:microsoft.com/office/officeart/2005/8/layout/orgChart1"/>
    <dgm:cxn modelId="{1C84557E-D0FB-430E-ADA9-DDF9FE2D3063}" type="presParOf" srcId="{58AA8214-789C-40E1-B67A-709C085FBECC}" destId="{177993EB-64D4-4A86-BCE7-236C13462998}" srcOrd="2" destOrd="0" presId="urn:microsoft.com/office/officeart/2005/8/layout/orgChart1"/>
    <dgm:cxn modelId="{A6F81B15-84B8-4476-86BC-0221D02C0A5A}" type="presParOf" srcId="{ADA443A3-27FA-4A48-B65B-183A618AD24C}" destId="{B8536129-B50D-459D-B38B-A58A4D04AEC0}" srcOrd="2" destOrd="0" presId="urn:microsoft.com/office/officeart/2005/8/layout/orgChart1"/>
    <dgm:cxn modelId="{9EFFB57C-1DF9-4599-ABC7-FF47FE069242}" type="presParOf" srcId="{823F4C87-504B-4999-B419-903552B151E2}" destId="{3399ED2E-0060-4600-B79F-E35B66E473CC}" srcOrd="2" destOrd="0" presId="urn:microsoft.com/office/officeart/2005/8/layout/orgChart1"/>
    <dgm:cxn modelId="{AD732D14-034A-4FB1-AEB0-AF23E90CFB78}" type="presParOf" srcId="{C40CFF03-6B77-4307-A984-EBAD07885E67}" destId="{987FEAE7-7C0C-4FF4-8CAF-986EEB912C6B}" srcOrd="2" destOrd="0" presId="urn:microsoft.com/office/officeart/2005/8/layout/orgChart1"/>
  </dgm:cxnLst>
  <dgm:bg/>
  <dgm:whole/>
  <dgm:extLst>
    <a:ext uri="http://schemas.microsoft.com/office/drawing/2008/diagram">
      <dsp:dataModelExt xmlns:dsp="http://schemas.microsoft.com/office/drawing/2008/diagram" relId="rId6" minVer="http://schemas.openxmlformats.org/drawingml/2006/diagram"/>
    </a:ext>
    <a:ext uri="{C62137D5-CB1D-491B-B009-E17868A290BF}">
      <dgm14:recolorImg xmlns:dgm14="http://schemas.microsoft.com/office/drawing/2010/diagram" val="1"/>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AE466FC-DC8F-4401-9783-A236DBD0A13C}">
      <dsp:nvSpPr>
        <dsp:cNvPr id="0" name=""/>
        <dsp:cNvSpPr/>
      </dsp:nvSpPr>
      <dsp:spPr>
        <a:xfrm>
          <a:off x="6633344" y="4270042"/>
          <a:ext cx="91440" cy="435376"/>
        </a:xfrm>
        <a:custGeom>
          <a:avLst/>
          <a:gdLst/>
          <a:ahLst/>
          <a:cxnLst/>
          <a:rect l="0" t="0" r="0" b="0"/>
          <a:pathLst>
            <a:path>
              <a:moveTo>
                <a:pt x="45720" y="0"/>
              </a:moveTo>
              <a:lnTo>
                <a:pt x="45720" y="435376"/>
              </a:lnTo>
            </a:path>
          </a:pathLst>
        </a:custGeom>
        <a:noFill/>
        <a:ln w="38100" cap="flat" cmpd="sng" algn="ctr">
          <a:solidFill>
            <a:schemeClr val="dk1"/>
          </a:solidFill>
          <a:prstDash val="solid"/>
        </a:ln>
        <a:effectLst>
          <a:outerShdw blurRad="40000" dist="23000" dir="5400000" rotWithShape="0">
            <a:srgbClr val="000000">
              <a:alpha val="35000"/>
            </a:srgbClr>
          </a:outerShdw>
        </a:effectLst>
      </dsp:spPr>
      <dsp:style>
        <a:lnRef idx="3">
          <a:schemeClr val="dk1"/>
        </a:lnRef>
        <a:fillRef idx="0">
          <a:schemeClr val="dk1"/>
        </a:fillRef>
        <a:effectRef idx="2">
          <a:schemeClr val="dk1"/>
        </a:effectRef>
        <a:fontRef idx="minor">
          <a:schemeClr val="tx1"/>
        </a:fontRef>
      </dsp:style>
    </dsp:sp>
    <dsp:sp modelId="{DABDB374-2E18-4D10-BB78-F7B6B4A14E35}">
      <dsp:nvSpPr>
        <dsp:cNvPr id="0" name=""/>
        <dsp:cNvSpPr/>
      </dsp:nvSpPr>
      <dsp:spPr>
        <a:xfrm>
          <a:off x="6633344" y="2511731"/>
          <a:ext cx="91440" cy="435376"/>
        </a:xfrm>
        <a:custGeom>
          <a:avLst/>
          <a:gdLst/>
          <a:ahLst/>
          <a:cxnLst/>
          <a:rect l="0" t="0" r="0" b="0"/>
          <a:pathLst>
            <a:path>
              <a:moveTo>
                <a:pt x="45720" y="0"/>
              </a:moveTo>
              <a:lnTo>
                <a:pt x="45720" y="435376"/>
              </a:lnTo>
            </a:path>
          </a:pathLst>
        </a:custGeom>
        <a:noFill/>
        <a:ln w="38100" cap="flat" cmpd="sng" algn="ctr">
          <a:solidFill>
            <a:schemeClr val="dk1"/>
          </a:solidFill>
          <a:prstDash val="solid"/>
        </a:ln>
        <a:effectLst>
          <a:outerShdw blurRad="40000" dist="23000" dir="5400000" rotWithShape="0">
            <a:srgbClr val="000000">
              <a:alpha val="35000"/>
            </a:srgbClr>
          </a:outerShdw>
        </a:effectLst>
      </dsp:spPr>
      <dsp:style>
        <a:lnRef idx="3">
          <a:schemeClr val="dk1"/>
        </a:lnRef>
        <a:fillRef idx="0">
          <a:schemeClr val="dk1"/>
        </a:fillRef>
        <a:effectRef idx="2">
          <a:schemeClr val="dk1"/>
        </a:effectRef>
        <a:fontRef idx="minor">
          <a:schemeClr val="tx1"/>
        </a:fontRef>
      </dsp:style>
    </dsp:sp>
    <dsp:sp modelId="{8728ADE6-07E0-457F-8B68-C6A3492132B8}">
      <dsp:nvSpPr>
        <dsp:cNvPr id="0" name=""/>
        <dsp:cNvSpPr/>
      </dsp:nvSpPr>
      <dsp:spPr>
        <a:xfrm>
          <a:off x="4457699" y="1039744"/>
          <a:ext cx="2221364" cy="435376"/>
        </a:xfrm>
        <a:custGeom>
          <a:avLst/>
          <a:gdLst/>
          <a:ahLst/>
          <a:cxnLst/>
          <a:rect l="0" t="0" r="0" b="0"/>
          <a:pathLst>
            <a:path>
              <a:moveTo>
                <a:pt x="0" y="0"/>
              </a:moveTo>
              <a:lnTo>
                <a:pt x="0" y="217688"/>
              </a:lnTo>
              <a:lnTo>
                <a:pt x="2221364" y="217688"/>
              </a:lnTo>
              <a:lnTo>
                <a:pt x="2221364" y="435376"/>
              </a:lnTo>
            </a:path>
          </a:pathLst>
        </a:custGeom>
        <a:noFill/>
        <a:ln w="38100" cap="flat" cmpd="sng" algn="ctr">
          <a:solidFill>
            <a:schemeClr val="dk1"/>
          </a:solidFill>
          <a:prstDash val="solid"/>
        </a:ln>
        <a:effectLst>
          <a:outerShdw blurRad="40000" dist="23000" dir="5400000" rotWithShape="0">
            <a:srgbClr val="000000">
              <a:alpha val="35000"/>
            </a:srgbClr>
          </a:outerShdw>
        </a:effectLst>
      </dsp:spPr>
      <dsp:style>
        <a:lnRef idx="3">
          <a:schemeClr val="dk1"/>
        </a:lnRef>
        <a:fillRef idx="0">
          <a:schemeClr val="dk1"/>
        </a:fillRef>
        <a:effectRef idx="2">
          <a:schemeClr val="dk1"/>
        </a:effectRef>
        <a:fontRef idx="minor">
          <a:schemeClr val="tx1"/>
        </a:fontRef>
      </dsp:style>
    </dsp:sp>
    <dsp:sp modelId="{C182FAC4-F35D-4F96-8C88-E49E019D8324}">
      <dsp:nvSpPr>
        <dsp:cNvPr id="0" name=""/>
        <dsp:cNvSpPr/>
      </dsp:nvSpPr>
      <dsp:spPr>
        <a:xfrm>
          <a:off x="2190615" y="2511731"/>
          <a:ext cx="91440" cy="435376"/>
        </a:xfrm>
        <a:custGeom>
          <a:avLst/>
          <a:gdLst/>
          <a:ahLst/>
          <a:cxnLst/>
          <a:rect l="0" t="0" r="0" b="0"/>
          <a:pathLst>
            <a:path>
              <a:moveTo>
                <a:pt x="45720" y="0"/>
              </a:moveTo>
              <a:lnTo>
                <a:pt x="45720" y="435376"/>
              </a:lnTo>
            </a:path>
          </a:pathLst>
        </a:custGeom>
        <a:noFill/>
        <a:ln w="38100" cap="flat" cmpd="sng" algn="ctr">
          <a:solidFill>
            <a:schemeClr val="dk1"/>
          </a:solidFill>
          <a:prstDash val="solid"/>
        </a:ln>
        <a:effectLst>
          <a:outerShdw blurRad="40000" dist="23000" dir="5400000" rotWithShape="0">
            <a:srgbClr val="000000">
              <a:alpha val="35000"/>
            </a:srgbClr>
          </a:outerShdw>
        </a:effectLst>
      </dsp:spPr>
      <dsp:style>
        <a:lnRef idx="3">
          <a:schemeClr val="dk1"/>
        </a:lnRef>
        <a:fillRef idx="0">
          <a:schemeClr val="dk1"/>
        </a:fillRef>
        <a:effectRef idx="2">
          <a:schemeClr val="dk1"/>
        </a:effectRef>
        <a:fontRef idx="minor">
          <a:schemeClr val="tx1"/>
        </a:fontRef>
      </dsp:style>
    </dsp:sp>
    <dsp:sp modelId="{F2A7F2D0-44CE-4E67-9ABD-667268279854}">
      <dsp:nvSpPr>
        <dsp:cNvPr id="0" name=""/>
        <dsp:cNvSpPr/>
      </dsp:nvSpPr>
      <dsp:spPr>
        <a:xfrm>
          <a:off x="2236335" y="1039744"/>
          <a:ext cx="2221364" cy="435376"/>
        </a:xfrm>
        <a:custGeom>
          <a:avLst/>
          <a:gdLst/>
          <a:ahLst/>
          <a:cxnLst/>
          <a:rect l="0" t="0" r="0" b="0"/>
          <a:pathLst>
            <a:path>
              <a:moveTo>
                <a:pt x="2221364" y="0"/>
              </a:moveTo>
              <a:lnTo>
                <a:pt x="2221364" y="217688"/>
              </a:lnTo>
              <a:lnTo>
                <a:pt x="0" y="217688"/>
              </a:lnTo>
              <a:lnTo>
                <a:pt x="0" y="435376"/>
              </a:lnTo>
            </a:path>
          </a:pathLst>
        </a:custGeom>
        <a:noFill/>
        <a:ln w="38100" cap="flat" cmpd="sng" algn="ctr">
          <a:solidFill>
            <a:schemeClr val="dk1"/>
          </a:solidFill>
          <a:prstDash val="solid"/>
        </a:ln>
        <a:effectLst>
          <a:outerShdw blurRad="40000" dist="23000" dir="5400000" rotWithShape="0">
            <a:srgbClr val="000000">
              <a:alpha val="35000"/>
            </a:srgbClr>
          </a:outerShdw>
        </a:effectLst>
      </dsp:spPr>
      <dsp:style>
        <a:lnRef idx="3">
          <a:schemeClr val="dk1"/>
        </a:lnRef>
        <a:fillRef idx="0">
          <a:schemeClr val="dk1"/>
        </a:fillRef>
        <a:effectRef idx="2">
          <a:schemeClr val="dk1"/>
        </a:effectRef>
        <a:fontRef idx="minor">
          <a:schemeClr val="tx1"/>
        </a:fontRef>
      </dsp:style>
    </dsp:sp>
    <dsp:sp modelId="{2D67ADBA-BE9F-4339-97F5-8CA2F04EBA18}">
      <dsp:nvSpPr>
        <dsp:cNvPr id="0" name=""/>
        <dsp:cNvSpPr/>
      </dsp:nvSpPr>
      <dsp:spPr>
        <a:xfrm>
          <a:off x="3421088" y="3133"/>
          <a:ext cx="2073222" cy="1036611"/>
        </a:xfrm>
        <a:prstGeom prst="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lvl="0" algn="ctr" defTabSz="1244600" rtl="1">
            <a:lnSpc>
              <a:spcPct val="90000"/>
            </a:lnSpc>
            <a:spcBef>
              <a:spcPct val="0"/>
            </a:spcBef>
            <a:spcAft>
              <a:spcPct val="35000"/>
            </a:spcAft>
          </a:pPr>
          <a:r>
            <a:rPr lang="ar-SA" sz="2800" b="0" kern="1200" dirty="0" smtClean="0">
              <a:solidFill>
                <a:schemeClr val="tx1"/>
              </a:solidFill>
              <a:cs typeface="PT Bold Heading" panose="02010400000000000000" pitchFamily="2" charset="-78"/>
            </a:rPr>
            <a:t>الخطر الكلي</a:t>
          </a:r>
          <a:endParaRPr lang="ar-SA" sz="2800" b="0" kern="1200" dirty="0">
            <a:solidFill>
              <a:schemeClr val="tx1"/>
            </a:solidFill>
            <a:cs typeface="PT Bold Heading" panose="02010400000000000000" pitchFamily="2" charset="-78"/>
          </a:endParaRPr>
        </a:p>
      </dsp:txBody>
      <dsp:txXfrm>
        <a:off x="3421088" y="3133"/>
        <a:ext cx="2073222" cy="1036611"/>
      </dsp:txXfrm>
    </dsp:sp>
    <dsp:sp modelId="{06B8C051-7330-417E-970A-F7002FCB8C8E}">
      <dsp:nvSpPr>
        <dsp:cNvPr id="0" name=""/>
        <dsp:cNvSpPr/>
      </dsp:nvSpPr>
      <dsp:spPr>
        <a:xfrm>
          <a:off x="1199724" y="1475120"/>
          <a:ext cx="2073222" cy="1036611"/>
        </a:xfrm>
        <a:prstGeom prst="rect">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rtl="1">
            <a:lnSpc>
              <a:spcPct val="90000"/>
            </a:lnSpc>
            <a:spcBef>
              <a:spcPct val="0"/>
            </a:spcBef>
            <a:spcAft>
              <a:spcPct val="35000"/>
            </a:spcAft>
          </a:pPr>
          <a:r>
            <a:rPr lang="ar-SA" sz="2000" b="0" kern="1200" dirty="0" smtClean="0">
              <a:solidFill>
                <a:schemeClr val="tx1"/>
              </a:solidFill>
              <a:cs typeface="PT Bold Heading" panose="02010400000000000000" pitchFamily="2" charset="-78"/>
            </a:rPr>
            <a:t>المخاطر غير المنتظمة (الخاصة)</a:t>
          </a:r>
          <a:endParaRPr lang="ar-SA" sz="2000" b="0" kern="1200" dirty="0">
            <a:solidFill>
              <a:schemeClr val="tx1"/>
            </a:solidFill>
            <a:cs typeface="PT Bold Heading" panose="02010400000000000000" pitchFamily="2" charset="-78"/>
          </a:endParaRPr>
        </a:p>
      </dsp:txBody>
      <dsp:txXfrm>
        <a:off x="1199724" y="1475120"/>
        <a:ext cx="2073222" cy="1036611"/>
      </dsp:txXfrm>
    </dsp:sp>
    <dsp:sp modelId="{FC458DA9-531B-4631-9573-0E1AF983FEEF}">
      <dsp:nvSpPr>
        <dsp:cNvPr id="0" name=""/>
        <dsp:cNvSpPr/>
      </dsp:nvSpPr>
      <dsp:spPr>
        <a:xfrm>
          <a:off x="232659" y="2947108"/>
          <a:ext cx="4007352" cy="1322933"/>
        </a:xfrm>
        <a:prstGeom prst="rect">
          <a:avLst/>
        </a:prstGeom>
        <a:solidFill>
          <a:schemeClr val="accent6">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rtl="1">
            <a:lnSpc>
              <a:spcPct val="90000"/>
            </a:lnSpc>
            <a:spcBef>
              <a:spcPct val="0"/>
            </a:spcBef>
            <a:spcAft>
              <a:spcPct val="35000"/>
            </a:spcAft>
          </a:pPr>
          <a:r>
            <a:rPr lang="ar-SA" sz="2000" b="0" kern="1200" dirty="0" smtClean="0">
              <a:solidFill>
                <a:schemeClr val="tx1"/>
              </a:solidFill>
              <a:cs typeface="PT Bold Heading" panose="02010400000000000000" pitchFamily="2" charset="-78"/>
            </a:rPr>
            <a:t>تقتصر بالتأثير على استثمارات بعينها، ويمكن التغلب على هذا النوع من المخاطر باستخدام آلية تنويع الاستثمارات.</a:t>
          </a:r>
          <a:endParaRPr lang="ar-SA" sz="2000" b="0" kern="1200" dirty="0">
            <a:solidFill>
              <a:schemeClr val="tx1"/>
            </a:solidFill>
            <a:cs typeface="PT Bold Heading" panose="02010400000000000000" pitchFamily="2" charset="-78"/>
          </a:endParaRPr>
        </a:p>
      </dsp:txBody>
      <dsp:txXfrm>
        <a:off x="232659" y="2947108"/>
        <a:ext cx="4007352" cy="1322933"/>
      </dsp:txXfrm>
    </dsp:sp>
    <dsp:sp modelId="{2D8DE775-6B6F-496A-B6C8-B09714C041AE}">
      <dsp:nvSpPr>
        <dsp:cNvPr id="0" name=""/>
        <dsp:cNvSpPr/>
      </dsp:nvSpPr>
      <dsp:spPr>
        <a:xfrm>
          <a:off x="5642453" y="1475120"/>
          <a:ext cx="2073222" cy="1036611"/>
        </a:xfrm>
        <a:prstGeom prst="rect">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rtl="1">
            <a:lnSpc>
              <a:spcPct val="90000"/>
            </a:lnSpc>
            <a:spcBef>
              <a:spcPct val="0"/>
            </a:spcBef>
            <a:spcAft>
              <a:spcPct val="35000"/>
            </a:spcAft>
          </a:pPr>
          <a:r>
            <a:rPr lang="ar-SA" sz="2000" b="0" kern="1200" dirty="0" smtClean="0">
              <a:solidFill>
                <a:schemeClr val="tx1"/>
              </a:solidFill>
              <a:cs typeface="PT Bold Heading" panose="02010400000000000000" pitchFamily="2" charset="-78"/>
            </a:rPr>
            <a:t>المخاطر المنتظمة (العامة)</a:t>
          </a:r>
          <a:endParaRPr lang="ar-SA" sz="2000" b="0" kern="1200" dirty="0">
            <a:solidFill>
              <a:schemeClr val="tx1"/>
            </a:solidFill>
            <a:cs typeface="PT Bold Heading" panose="02010400000000000000" pitchFamily="2" charset="-78"/>
          </a:endParaRPr>
        </a:p>
      </dsp:txBody>
      <dsp:txXfrm>
        <a:off x="5642453" y="1475120"/>
        <a:ext cx="2073222" cy="1036611"/>
      </dsp:txXfrm>
    </dsp:sp>
    <dsp:sp modelId="{FE30F3BB-A14D-44C4-AECC-0EC4A3F36C97}">
      <dsp:nvSpPr>
        <dsp:cNvPr id="0" name=""/>
        <dsp:cNvSpPr/>
      </dsp:nvSpPr>
      <dsp:spPr>
        <a:xfrm>
          <a:off x="4675388" y="2947108"/>
          <a:ext cx="4007352" cy="1322933"/>
        </a:xfrm>
        <a:prstGeom prst="rect">
          <a:avLst/>
        </a:prstGeom>
        <a:solidFill>
          <a:schemeClr val="accent6">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rtl="1">
            <a:lnSpc>
              <a:spcPct val="90000"/>
            </a:lnSpc>
            <a:spcBef>
              <a:spcPct val="0"/>
            </a:spcBef>
            <a:spcAft>
              <a:spcPct val="35000"/>
            </a:spcAft>
          </a:pPr>
          <a:r>
            <a:rPr lang="ar-SA" sz="2000" b="0" kern="1200" dirty="0" smtClean="0">
              <a:solidFill>
                <a:schemeClr val="tx1"/>
              </a:solidFill>
              <a:cs typeface="PT Bold Heading" panose="02010400000000000000" pitchFamily="2" charset="-78"/>
            </a:rPr>
            <a:t>تؤثر على جميع الاستثمارات في الاقتصاد، وهذا النوع من المخاطر لا يمكن التخلص منها أو تقليصها</a:t>
          </a:r>
          <a:endParaRPr lang="ar-SA" sz="2000" b="0" kern="1200" dirty="0">
            <a:solidFill>
              <a:schemeClr val="tx1"/>
            </a:solidFill>
            <a:cs typeface="PT Bold Heading" panose="02010400000000000000" pitchFamily="2" charset="-78"/>
          </a:endParaRPr>
        </a:p>
      </dsp:txBody>
      <dsp:txXfrm>
        <a:off x="4675388" y="2947108"/>
        <a:ext cx="4007352" cy="1322933"/>
      </dsp:txXfrm>
    </dsp:sp>
    <dsp:sp modelId="{47FBA02C-DD62-4955-8E51-8D949D2EFC40}">
      <dsp:nvSpPr>
        <dsp:cNvPr id="0" name=""/>
        <dsp:cNvSpPr/>
      </dsp:nvSpPr>
      <dsp:spPr>
        <a:xfrm>
          <a:off x="5642453" y="4705418"/>
          <a:ext cx="2073222" cy="1036611"/>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1066800" rtl="1">
            <a:lnSpc>
              <a:spcPct val="90000"/>
            </a:lnSpc>
            <a:spcBef>
              <a:spcPct val="0"/>
            </a:spcBef>
            <a:spcAft>
              <a:spcPct val="35000"/>
            </a:spcAft>
          </a:pPr>
          <a:r>
            <a:rPr lang="ar-SA" sz="2400" b="0" kern="1200" dirty="0" smtClean="0">
              <a:solidFill>
                <a:schemeClr val="tx1"/>
              </a:solidFill>
              <a:cs typeface="PT Bold Heading" panose="02010400000000000000" pitchFamily="2" charset="-78"/>
            </a:rPr>
            <a:t>يتم قياسها باستخدام (بيتا)</a:t>
          </a:r>
          <a:endParaRPr lang="ar-SA" sz="2400" b="0" kern="1200" dirty="0">
            <a:solidFill>
              <a:schemeClr val="tx1"/>
            </a:solidFill>
            <a:cs typeface="PT Bold Heading" panose="02010400000000000000" pitchFamily="2" charset="-78"/>
          </a:endParaRPr>
        </a:p>
      </dsp:txBody>
      <dsp:txXfrm>
        <a:off x="5642453" y="4705418"/>
        <a:ext cx="2073222" cy="1036611"/>
      </dsp:txXfrm>
    </dsp:sp>
  </dsp:spTree>
</dsp:drawing>
</file>

<file path=ppt/diagrams/layout1.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5.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6.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7.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10.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11.e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12.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9/13/2015</a:t>
            </a:fld>
            <a:endParaRPr lang="en-US" dirty="0"/>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dirty="0"/>
          </a:p>
        </p:txBody>
      </p:sp>
    </p:spTree>
    <p:extLst>
      <p:ext uri="{BB962C8B-B14F-4D97-AF65-F5344CB8AC3E}">
        <p14:creationId xmlns:p14="http://schemas.microsoft.com/office/powerpoint/2010/main" val="266424720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6</a:t>
            </a:fld>
            <a:endParaRPr lang="en-US" dirty="0"/>
          </a:p>
        </p:txBody>
      </p:sp>
    </p:spTree>
    <p:extLst>
      <p:ext uri="{BB962C8B-B14F-4D97-AF65-F5344CB8AC3E}">
        <p14:creationId xmlns:p14="http://schemas.microsoft.com/office/powerpoint/2010/main" val="216128594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742950" cy="14478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 name="Rectangle 11"/>
          <p:cNvSpPr/>
          <p:nvPr/>
        </p:nvSpPr>
        <p:spPr>
          <a:xfrm>
            <a:off x="9163050" y="2133600"/>
            <a:ext cx="742950" cy="14478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rgbClr val="C00000"/>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solidFill>
            <a:srgbClr val="D9791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baseline="0">
                <a:solidFill>
                  <a:srgbClr val="C00000"/>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rgbClr val="013E36"/>
                </a:solidFill>
              </a:defRPr>
            </a:lvl1pPr>
            <a:lvl2pPr algn="r">
              <a:buFont typeface="Arial" pitchFamily="34" charset="0"/>
              <a:buNone/>
              <a:defRPr>
                <a:solidFill>
                  <a:srgbClr val="013E36"/>
                </a:solidFill>
              </a:defRPr>
            </a:lvl2pPr>
            <a:lvl3pPr algn="r">
              <a:buFont typeface="Arial" pitchFamily="34" charset="0"/>
              <a:buNone/>
              <a:defRPr>
                <a:solidFill>
                  <a:srgbClr val="013E36"/>
                </a:solidFill>
              </a:defRPr>
            </a:lvl3pPr>
            <a:lvl4pPr algn="r">
              <a:buFont typeface="Arial" pitchFamily="34" charset="0"/>
              <a:buNone/>
              <a:defRPr>
                <a:solidFill>
                  <a:srgbClr val="013E36"/>
                </a:solidFill>
              </a:defRPr>
            </a:lvl4pPr>
            <a:lvl5pPr algn="r">
              <a:buFont typeface="Arial" pitchFamily="34" charset="0"/>
              <a:buNone/>
              <a:defRPr>
                <a:solidFill>
                  <a:srgbClr val="013E36"/>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9"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6"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solidFill>
            <a:srgbClr val="D9791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rgbClr val="AB1A2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a:solidFill>
                  <a:srgbClr val="AB1A25"/>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10"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9"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5"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dirty="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dirty="0" smtClean="0"/>
              <a:t>المحتوى المستوى الأول</a:t>
            </a:r>
            <a:endParaRPr lang="en-US" dirty="0" smtClean="0"/>
          </a:p>
          <a:p>
            <a:pPr lvl="1"/>
            <a:r>
              <a:rPr lang="ar-EG" dirty="0" smtClean="0"/>
              <a:t>المحتوى المستوى الثاني</a:t>
            </a:r>
            <a:endParaRPr lang="en-US" dirty="0" smtClean="0"/>
          </a:p>
          <a:p>
            <a:pPr lvl="2"/>
            <a:r>
              <a:rPr lang="ar-EG" dirty="0" smtClean="0"/>
              <a:t>المحتوى المستوى الثالث</a:t>
            </a:r>
            <a:endParaRPr lang="en-US" dirty="0" smtClean="0"/>
          </a:p>
          <a:p>
            <a:pPr lvl="3"/>
            <a:r>
              <a:rPr lang="ar-EG" dirty="0" smtClean="0"/>
              <a:t>المحتوى المستوى الرابع</a:t>
            </a:r>
            <a:endParaRPr lang="en-US" dirty="0" smtClean="0"/>
          </a:p>
          <a:p>
            <a:pPr lvl="4"/>
            <a:r>
              <a:rPr lang="ar-EG" dirty="0" smtClean="0"/>
              <a:t>المحتوى المستوى الخامس</a:t>
            </a:r>
            <a:endParaRPr lang="en-US" dirty="0" smtClean="0"/>
          </a:p>
        </p:txBody>
      </p:sp>
      <p:sp>
        <p:nvSpPr>
          <p:cNvPr id="10" name="Rectangle 9"/>
          <p:cNvSpPr/>
          <p:nvPr/>
        </p:nvSpPr>
        <p:spPr>
          <a:xfrm>
            <a:off x="0" y="6324600"/>
            <a:ext cx="9906000" cy="5334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2" name="Group 7"/>
          <p:cNvGrpSpPr>
            <a:grpSpLocks/>
          </p:cNvGrpSpPr>
          <p:nvPr/>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235304" y="5964270"/>
            <a:ext cx="838200" cy="712470"/>
          </a:xfrm>
          <a:prstGeom prst="rect">
            <a:avLst/>
          </a:prstGeom>
        </p:spPr>
      </p:pic>
      <p:sp>
        <p:nvSpPr>
          <p:cNvPr id="19" name="Rectangle 18"/>
          <p:cNvSpPr/>
          <p:nvPr/>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الإلكتروني والتعليم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1" fontAlgn="base" hangingPunct="1">
        <a:spcBef>
          <a:spcPct val="0"/>
        </a:spcBef>
        <a:spcAft>
          <a:spcPct val="0"/>
        </a:spcAft>
        <a:defRPr sz="4400" kern="1200">
          <a:solidFill>
            <a:srgbClr val="C00000"/>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p:titleStyle>
    <p:bodyStyle>
      <a:lvl1pPr marL="342900" indent="-342900" algn="r" rtl="0" eaLnBrk="1" fontAlgn="base" hangingPunct="1">
        <a:spcBef>
          <a:spcPct val="20000"/>
        </a:spcBef>
        <a:spcAft>
          <a:spcPct val="0"/>
        </a:spcAft>
        <a:buFont typeface="Arial" pitchFamily="34" charset="0"/>
        <a:buChar char="•"/>
        <a:defRPr sz="3200" kern="1200">
          <a:solidFill>
            <a:srgbClr val="013E36"/>
          </a:solidFill>
          <a:latin typeface="+mn-lt"/>
          <a:ea typeface="+mn-ea"/>
          <a:cs typeface="Arial" charset="0"/>
        </a:defRPr>
      </a:lvl1pPr>
      <a:lvl2pPr marL="742950" indent="-285750" algn="r" rtl="0" eaLnBrk="1" fontAlgn="base" hangingPunct="1">
        <a:spcBef>
          <a:spcPct val="20000"/>
        </a:spcBef>
        <a:spcAft>
          <a:spcPct val="0"/>
        </a:spcAft>
        <a:buFont typeface="Arial" pitchFamily="34" charset="0"/>
        <a:buChar char="–"/>
        <a:defRPr sz="2800" kern="1200">
          <a:solidFill>
            <a:srgbClr val="013E36"/>
          </a:solidFill>
          <a:latin typeface="+mn-lt"/>
          <a:ea typeface="+mn-ea"/>
          <a:cs typeface="Arial" charset="0"/>
        </a:defRPr>
      </a:lvl2pPr>
      <a:lvl3pPr marL="1143000" indent="-228600" algn="r" rtl="0" eaLnBrk="1" fontAlgn="base" hangingPunct="1">
        <a:spcBef>
          <a:spcPct val="20000"/>
        </a:spcBef>
        <a:spcAft>
          <a:spcPct val="0"/>
        </a:spcAft>
        <a:buFont typeface="Arial" pitchFamily="34" charset="0"/>
        <a:buChar char="•"/>
        <a:defRPr sz="2400" kern="1200">
          <a:solidFill>
            <a:srgbClr val="013E36"/>
          </a:solidFill>
          <a:latin typeface="+mn-lt"/>
          <a:ea typeface="+mn-ea"/>
          <a:cs typeface="Arial" charset="0"/>
        </a:defRPr>
      </a:lvl3pPr>
      <a:lvl4pPr marL="1600200" indent="-228600" algn="r" rtl="0" eaLnBrk="1" fontAlgn="base" hangingPunct="1">
        <a:spcBef>
          <a:spcPct val="20000"/>
        </a:spcBef>
        <a:spcAft>
          <a:spcPct val="0"/>
        </a:spcAft>
        <a:buFont typeface="Arial" pitchFamily="34" charset="0"/>
        <a:buChar char="–"/>
        <a:defRPr sz="2000" kern="1200">
          <a:solidFill>
            <a:srgbClr val="013E36"/>
          </a:solidFill>
          <a:latin typeface="+mn-lt"/>
          <a:ea typeface="+mn-ea"/>
          <a:cs typeface="Arial" charset="0"/>
        </a:defRPr>
      </a:lvl4pPr>
      <a:lvl5pPr marL="2057400" indent="-228600" algn="r" rtl="0" eaLnBrk="1" fontAlgn="base" hangingPunct="1">
        <a:spcBef>
          <a:spcPct val="20000"/>
        </a:spcBef>
        <a:spcAft>
          <a:spcPct val="0"/>
        </a:spcAft>
        <a:buFont typeface="Arial" pitchFamily="34" charset="0"/>
        <a:buChar char="»"/>
        <a:defRPr sz="2000" kern="1200">
          <a:solidFill>
            <a:srgbClr val="013E36"/>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image" Target="../media/image5.emf"/></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openxmlformats.org/officeDocument/2006/relationships/slideLayout" Target="../slideLayouts/slideLayout2.xml"/><Relationship Id="rId1" Type="http://schemas.openxmlformats.org/officeDocument/2006/relationships/vmlDrawing" Target="../drawings/vmlDrawing2.vml"/><Relationship Id="rId4" Type="http://schemas.openxmlformats.org/officeDocument/2006/relationships/image" Target="../media/image6.emf"/></Relationships>
</file>

<file path=ppt/slides/_rels/slide16.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openxmlformats.org/officeDocument/2006/relationships/slideLayout" Target="../slideLayouts/slideLayout2.xml"/><Relationship Id="rId1" Type="http://schemas.openxmlformats.org/officeDocument/2006/relationships/vmlDrawing" Target="../drawings/vmlDrawing3.vml"/><Relationship Id="rId4" Type="http://schemas.openxmlformats.org/officeDocument/2006/relationships/image" Target="../media/image7.emf"/></Relationships>
</file>

<file path=ppt/slides/_rels/slide17.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openxmlformats.org/officeDocument/2006/relationships/slideLayout" Target="../slideLayouts/slideLayout2.xml"/><Relationship Id="rId1" Type="http://schemas.openxmlformats.org/officeDocument/2006/relationships/vmlDrawing" Target="../drawings/vmlDrawing4.vml"/><Relationship Id="rId4" Type="http://schemas.openxmlformats.org/officeDocument/2006/relationships/image" Target="../media/image8.emf"/></Relationships>
</file>

<file path=ppt/slides/_rels/slide1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openxmlformats.org/officeDocument/2006/relationships/slideLayout" Target="../slideLayouts/slideLayout2.xml"/><Relationship Id="rId1" Type="http://schemas.openxmlformats.org/officeDocument/2006/relationships/vmlDrawing" Target="../drawings/vmlDrawing5.vml"/><Relationship Id="rId4" Type="http://schemas.openxmlformats.org/officeDocument/2006/relationships/image" Target="../media/image10.emf"/></Relationships>
</file>

<file path=ppt/slides/_rels/slide2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openxmlformats.org/officeDocument/2006/relationships/slideLayout" Target="../slideLayouts/slideLayout2.xml"/><Relationship Id="rId1" Type="http://schemas.openxmlformats.org/officeDocument/2006/relationships/vmlDrawing" Target="../drawings/vmlDrawing6.vml"/><Relationship Id="rId4" Type="http://schemas.openxmlformats.org/officeDocument/2006/relationships/image" Target="../media/image11.emf"/></Relationships>
</file>

<file path=ppt/slides/_rels/slide23.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openxmlformats.org/officeDocument/2006/relationships/slideLayout" Target="../slideLayouts/slideLayout2.xml"/><Relationship Id="rId1" Type="http://schemas.openxmlformats.org/officeDocument/2006/relationships/vmlDrawing" Target="../drawings/vmlDrawing7.vml"/><Relationship Id="rId4" Type="http://schemas.openxmlformats.org/officeDocument/2006/relationships/image" Target="../media/image12.emf"/></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p:txBody>
          <a:bodyPr/>
          <a:lstStyle/>
          <a:p>
            <a:pPr eaLnBrk="1" hangingPunct="1"/>
            <a:r>
              <a:rPr lang="ar-SA" dirty="0" smtClean="0">
                <a:solidFill>
                  <a:srgbClr val="376092"/>
                </a:solidFill>
                <a:cs typeface="Arial" pitchFamily="34" charset="0"/>
              </a:rPr>
              <a:t>         ر </a:t>
            </a:r>
            <a:r>
              <a:rPr lang="ar-SA" dirty="0" err="1" smtClean="0">
                <a:solidFill>
                  <a:srgbClr val="376092"/>
                </a:solidFill>
                <a:cs typeface="Arial" pitchFamily="34" charset="0"/>
              </a:rPr>
              <a:t>رلالرااااااااااااااالا</a:t>
            </a:r>
            <a:endParaRPr lang="ar-SA" dirty="0"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dirty="0"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228600"/>
            <a:ext cx="9906000" cy="34290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715000" y="48006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rgbClr val="013E36"/>
                </a:solidFill>
                <a:latin typeface="Calibri" pitchFamily="34" charset="0"/>
              </a:rPr>
              <a:t>جامعة الملك فيصل</a:t>
            </a:r>
          </a:p>
          <a:p>
            <a:pPr algn="ctr" rtl="0">
              <a:spcBef>
                <a:spcPct val="20000"/>
              </a:spcBef>
              <a:buFont typeface="Arial" pitchFamily="34" charset="0"/>
              <a:buNone/>
            </a:pPr>
            <a:r>
              <a:rPr lang="ar-SA" sz="2400" b="1" dirty="0" smtClean="0">
                <a:solidFill>
                  <a:srgbClr val="013E36"/>
                </a:solidFill>
                <a:latin typeface="Calibri" pitchFamily="34" charset="0"/>
              </a:rPr>
              <a:t>عمادة التعلم الإلكتروني والتعليم عن بعد</a:t>
            </a:r>
            <a:endParaRPr lang="en-US" sz="2400" b="1" dirty="0">
              <a:solidFill>
                <a:srgbClr val="013E36"/>
              </a:solidFill>
              <a:latin typeface="Calibri" pitchFamily="34" charset="0"/>
            </a:endParaRPr>
          </a:p>
          <a:p>
            <a:pPr algn="ctr" rtl="0">
              <a:spcBef>
                <a:spcPct val="20000"/>
              </a:spcBef>
              <a:buFont typeface="Arial" pitchFamily="34" charset="0"/>
              <a:buNone/>
            </a:pPr>
            <a:r>
              <a:rPr lang="ar-SA" sz="2400" dirty="0" smtClean="0">
                <a:solidFill>
                  <a:srgbClr val="013E36"/>
                </a:solidFill>
                <a:latin typeface="Calibri" pitchFamily="34" charset="0"/>
              </a:rPr>
              <a:t>	</a:t>
            </a:r>
            <a:endParaRPr lang="en-US" sz="2400" dirty="0">
              <a:solidFill>
                <a:srgbClr val="013E36"/>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5130" name="Title 1"/>
          <p:cNvSpPr txBox="1">
            <a:spLocks/>
          </p:cNvSpPr>
          <p:nvPr/>
        </p:nvSpPr>
        <p:spPr bwMode="auto">
          <a:xfrm>
            <a:off x="381000" y="2971800"/>
            <a:ext cx="5099050" cy="2971800"/>
          </a:xfrm>
          <a:prstGeom prst="rect">
            <a:avLst/>
          </a:prstGeom>
          <a:noFill/>
          <a:ln w="9525">
            <a:noFill/>
            <a:miter lim="800000"/>
            <a:headEnd/>
            <a:tailEnd/>
          </a:ln>
        </p:spPr>
        <p:txBody>
          <a:bodyPr anchor="ctr"/>
          <a:lstStyle/>
          <a:p>
            <a:pPr algn="ctr"/>
            <a:r>
              <a:rPr lang="ar-EG" sz="3700" dirty="0">
                <a:solidFill>
                  <a:srgbClr val="AB1A25"/>
                </a:solidFill>
                <a:latin typeface="AYM Wadiy S_U normal."/>
                <a:cs typeface="PT Bold Heading" panose="02010400000000000000" pitchFamily="2" charset="-78"/>
              </a:rPr>
              <a:t>اسم </a:t>
            </a:r>
            <a:r>
              <a:rPr lang="ar-EG" sz="3700" dirty="0" smtClean="0">
                <a:solidFill>
                  <a:srgbClr val="AB1A25"/>
                </a:solidFill>
                <a:latin typeface="AYM Wadiy S_U normal."/>
                <a:cs typeface="PT Bold Heading" panose="02010400000000000000" pitchFamily="2" charset="-78"/>
              </a:rPr>
              <a:t>المقرر</a:t>
            </a:r>
            <a:endParaRPr lang="ar-SA" sz="3700" dirty="0" smtClean="0">
              <a:solidFill>
                <a:srgbClr val="AB1A25"/>
              </a:solidFill>
              <a:latin typeface="AYM Wadiy S_U normal."/>
              <a:cs typeface="PT Bold Heading" panose="02010400000000000000" pitchFamily="2" charset="-78"/>
            </a:endParaRPr>
          </a:p>
          <a:p>
            <a:pPr algn="ctr"/>
            <a:r>
              <a:rPr lang="ar-SA" sz="2800" dirty="0" smtClean="0">
                <a:latin typeface="Calibri" pitchFamily="34" charset="0"/>
                <a:cs typeface="PT Bold Heading" panose="02010400000000000000" pitchFamily="2" charset="-78"/>
              </a:rPr>
              <a:t>إدارة مالية (2)</a:t>
            </a:r>
            <a:endParaRPr lang="en-US" sz="2800" dirty="0" smtClean="0">
              <a:latin typeface="Calibri" pitchFamily="34" charset="0"/>
              <a:cs typeface="PT Bold Heading" panose="02010400000000000000" pitchFamily="2" charset="-78"/>
            </a:endParaRPr>
          </a:p>
          <a:p>
            <a:pPr algn="ctr"/>
            <a:endParaRPr lang="ar-SA" sz="2400" dirty="0" smtClean="0">
              <a:solidFill>
                <a:srgbClr val="AB1A25"/>
              </a:solidFill>
              <a:latin typeface="AYM Wadiy S_U normal."/>
              <a:cs typeface="PT Bold Heading" panose="02010400000000000000" pitchFamily="2" charset="-78"/>
            </a:endParaRPr>
          </a:p>
          <a:p>
            <a:pPr algn="ctr"/>
            <a:r>
              <a:rPr lang="ar-SA" sz="3700" dirty="0" smtClean="0">
                <a:solidFill>
                  <a:srgbClr val="AB1A25"/>
                </a:solidFill>
                <a:latin typeface="AYM Wadiy S_U normal."/>
                <a:cs typeface="PT Bold Heading" panose="02010400000000000000" pitchFamily="2" charset="-78"/>
              </a:rPr>
              <a:t>أستاذ </a:t>
            </a:r>
            <a:r>
              <a:rPr lang="ar-SA" sz="3700" dirty="0">
                <a:solidFill>
                  <a:srgbClr val="AB1A25"/>
                </a:solidFill>
                <a:latin typeface="AYM Wadiy S_U normal."/>
                <a:cs typeface="PT Bold Heading" panose="02010400000000000000" pitchFamily="2" charset="-78"/>
              </a:rPr>
              <a:t>المقرر</a:t>
            </a:r>
          </a:p>
          <a:p>
            <a:pPr algn="ctr"/>
            <a:r>
              <a:rPr lang="ar-SA" sz="2800" dirty="0" smtClean="0">
                <a:latin typeface="Calibri" pitchFamily="34" charset="0"/>
                <a:cs typeface="PT Bold Heading" panose="02010400000000000000" pitchFamily="2" charset="-78"/>
              </a:rPr>
              <a:t>د. عبد الكريم قـندوز</a:t>
            </a:r>
            <a:endParaRPr lang="en-US" sz="2800" dirty="0">
              <a:latin typeface="Calibri" pitchFamily="34" charset="0"/>
              <a:cs typeface="PT Bold Heading" panose="02010400000000000000" pitchFamily="2" charset="-78"/>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dirty="0">
              <a:solidFill>
                <a:schemeClr val="bg1"/>
              </a:solidFill>
              <a:latin typeface="Calibri" pitchFamily="34" charset="0"/>
            </a:endParaRPr>
          </a:p>
        </p:txBody>
      </p:sp>
    </p:spTree>
    <p:extLst>
      <p:ext uri="{BB962C8B-B14F-4D97-AF65-F5344CB8AC3E}">
        <p14:creationId xmlns:p14="http://schemas.microsoft.com/office/powerpoint/2010/main" val="110652542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rtl="1" eaLnBrk="1" hangingPunct="1"/>
            <a:r>
              <a:rPr lang="ar-EG" dirty="0">
                <a:effectLst>
                  <a:outerShdw blurRad="38100" dist="38100" dir="2700000" algn="tl">
                    <a:srgbClr val="000000">
                      <a:alpha val="43137"/>
                    </a:srgbClr>
                  </a:outerShdw>
                </a:effectLst>
                <a:cs typeface="PT Bold Heading" panose="02010400000000000000" pitchFamily="2" charset="-78"/>
              </a:rPr>
              <a:t>المحاضرة</a:t>
            </a:r>
            <a:r>
              <a:rPr lang="ar-SA" dirty="0">
                <a:effectLst>
                  <a:outerShdw blurRad="38100" dist="38100" dir="2700000" algn="tl">
                    <a:srgbClr val="000000">
                      <a:alpha val="43137"/>
                    </a:srgbClr>
                  </a:outerShdw>
                </a:effectLst>
                <a:cs typeface="PT Bold Heading" panose="02010400000000000000" pitchFamily="2" charset="-78"/>
              </a:rPr>
              <a:t> </a:t>
            </a:r>
            <a:r>
              <a:rPr lang="ar-SA" dirty="0" smtClean="0">
                <a:effectLst>
                  <a:outerShdw blurRad="38100" dist="38100" dir="2700000" algn="tl">
                    <a:srgbClr val="000000">
                      <a:alpha val="43137"/>
                    </a:srgbClr>
                  </a:outerShdw>
                </a:effectLst>
                <a:cs typeface="PT Bold Heading" panose="02010400000000000000" pitchFamily="2" charset="-78"/>
              </a:rPr>
              <a:t>الرابعة</a:t>
            </a:r>
            <a:endParaRPr lang="en-US" dirty="0">
              <a:effectLst>
                <a:outerShdw blurRad="38100" dist="38100" dir="2700000" algn="tl">
                  <a:srgbClr val="000000">
                    <a:alpha val="43137"/>
                  </a:srgbClr>
                </a:outerShdw>
              </a:effectLst>
              <a:cs typeface="PT Bold Heading" panose="02010400000000000000" pitchFamily="2" charset="-78"/>
            </a:endParaRPr>
          </a:p>
        </p:txBody>
      </p:sp>
      <p:sp>
        <p:nvSpPr>
          <p:cNvPr id="7" name="Subtitle 5"/>
          <p:cNvSpPr txBox="1">
            <a:spLocks/>
          </p:cNvSpPr>
          <p:nvPr/>
        </p:nvSpPr>
        <p:spPr bwMode="auto">
          <a:xfrm>
            <a:off x="495300" y="4103687"/>
            <a:ext cx="8877300" cy="1752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Font typeface="Arial" pitchFamily="34" charset="0"/>
              <a:buNone/>
              <a:defRPr sz="3200" kern="1200">
                <a:solidFill>
                  <a:schemeClr val="tx1">
                    <a:tint val="75000"/>
                  </a:schemeClr>
                </a:solidFill>
                <a:latin typeface="+mn-lt"/>
                <a:ea typeface="+mn-ea"/>
                <a:cs typeface="Arial" charset="0"/>
              </a:defRPr>
            </a:lvl1pPr>
            <a:lvl2pPr marL="457200" indent="0" algn="ctr" rtl="0" eaLnBrk="0" fontAlgn="base" hangingPunct="0">
              <a:spcBef>
                <a:spcPct val="20000"/>
              </a:spcBef>
              <a:spcAft>
                <a:spcPct val="0"/>
              </a:spcAft>
              <a:buFont typeface="Arial" pitchFamily="34" charset="0"/>
              <a:buNone/>
              <a:defRPr sz="2800" kern="1200">
                <a:solidFill>
                  <a:schemeClr val="tx1">
                    <a:tint val="75000"/>
                  </a:schemeClr>
                </a:solidFill>
                <a:latin typeface="+mn-lt"/>
                <a:ea typeface="+mn-ea"/>
                <a:cs typeface="Arial" charset="0"/>
              </a:defRPr>
            </a:lvl2pPr>
            <a:lvl3pPr marL="914400" indent="0" algn="ctr" rtl="0" eaLnBrk="0" fontAlgn="base" hangingPunct="0">
              <a:spcBef>
                <a:spcPct val="20000"/>
              </a:spcBef>
              <a:spcAft>
                <a:spcPct val="0"/>
              </a:spcAft>
              <a:buFont typeface="Arial" pitchFamily="34" charset="0"/>
              <a:buNone/>
              <a:defRPr sz="2400" kern="1200">
                <a:solidFill>
                  <a:schemeClr val="tx1">
                    <a:tint val="75000"/>
                  </a:schemeClr>
                </a:solidFill>
                <a:latin typeface="+mn-lt"/>
                <a:ea typeface="+mn-ea"/>
                <a:cs typeface="Arial" charset="0"/>
              </a:defRPr>
            </a:lvl3pPr>
            <a:lvl4pPr marL="13716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4pPr>
            <a:lvl5pPr marL="18288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rtl="1" eaLnBrk="1" fontAlgn="auto" hangingPunct="1">
              <a:spcBef>
                <a:spcPct val="0"/>
              </a:spcBef>
              <a:spcAft>
                <a:spcPts val="0"/>
              </a:spcAft>
              <a:defRPr/>
            </a:pPr>
            <a:r>
              <a:rPr lang="ar-SA" sz="4000" dirty="0">
                <a:solidFill>
                  <a:schemeClr val="tx1">
                    <a:lumMod val="75000"/>
                    <a:lumOff val="25000"/>
                  </a:schemeClr>
                </a:solidFill>
                <a:cs typeface="PT Bold Heading" panose="02010400000000000000" pitchFamily="2" charset="-78"/>
              </a:rPr>
              <a:t>العائد والمخاطرة في المحفظة الاستثمارية</a:t>
            </a:r>
            <a:endParaRPr lang="en-US" sz="4000" dirty="0">
              <a:solidFill>
                <a:schemeClr val="tx1">
                  <a:lumMod val="75000"/>
                  <a:lumOff val="25000"/>
                </a:schemeClr>
              </a:solidFill>
              <a:cs typeface="PT Bold Heading" panose="02010400000000000000" pitchFamily="2" charset="-78"/>
            </a:endParaRPr>
          </a:p>
        </p:txBody>
      </p:sp>
      <p:sp>
        <p:nvSpPr>
          <p:cNvPr id="3" name="Slide Number Placeholder 2"/>
          <p:cNvSpPr>
            <a:spLocks noGrp="1"/>
          </p:cNvSpPr>
          <p:nvPr>
            <p:ph type="sldNum" sz="quarter" idx="10"/>
          </p:nvPr>
        </p:nvSpPr>
        <p:spPr/>
        <p:txBody>
          <a:bodyPr/>
          <a:lstStyle/>
          <a:p>
            <a:pPr>
              <a:defRPr/>
            </a:pPr>
            <a:fld id="{7B8EA862-7DD5-4A06-BDE1-DB7EC5FAA60C}" type="slidenum">
              <a:rPr lang="ar-SA" smtClean="0"/>
              <a:pPr>
                <a:defRPr/>
              </a:pPr>
              <a:t>2</a:t>
            </a:fld>
            <a:endParaRPr lang="en-US" dirty="0"/>
          </a:p>
        </p:txBody>
      </p:sp>
    </p:spTree>
    <p:extLst>
      <p:ext uri="{BB962C8B-B14F-4D97-AF65-F5344CB8AC3E}">
        <p14:creationId xmlns:p14="http://schemas.microsoft.com/office/powerpoint/2010/main" val="293455559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rtl="1"/>
            <a:r>
              <a:rPr lang="ar-SA" dirty="0" smtClean="0">
                <a:solidFill>
                  <a:srgbClr val="0000FF"/>
                </a:solidFill>
                <a:cs typeface="PT Bold Heading" panose="02010400000000000000" pitchFamily="2" charset="-78"/>
              </a:rPr>
              <a:t>نموذج تسعير الأصول الرأسمالية</a:t>
            </a:r>
            <a:endParaRPr lang="en-US" dirty="0">
              <a:solidFill>
                <a:srgbClr val="0000FF"/>
              </a:solidFill>
              <a:cs typeface="PT Bold Heading" panose="02010400000000000000" pitchFamily="2" charset="-78"/>
            </a:endParaRPr>
          </a:p>
        </p:txBody>
      </p:sp>
      <p:sp>
        <p:nvSpPr>
          <p:cNvPr id="3" name="Content Placeholder 2"/>
          <p:cNvSpPr>
            <a:spLocks noGrp="1"/>
          </p:cNvSpPr>
          <p:nvPr>
            <p:ph idx="1"/>
          </p:nvPr>
        </p:nvSpPr>
        <p:spPr/>
        <p:txBody>
          <a:bodyPr/>
          <a:lstStyle/>
          <a:p>
            <a:pPr marL="0" indent="0" algn="just" rtl="1"/>
            <a:r>
              <a:rPr lang="ar-SA" dirty="0" smtClean="0">
                <a:solidFill>
                  <a:schemeClr val="tx1"/>
                </a:solidFill>
              </a:rPr>
              <a:t>تهدف نظرية تسعير الأصول الرأسمالية إلى تحقيق هدفين:</a:t>
            </a:r>
          </a:p>
          <a:p>
            <a:pPr marL="514350" indent="-514350" algn="just" rtl="1">
              <a:buFont typeface="+mj-lt"/>
              <a:buAutoNum type="arabicPeriod"/>
            </a:pPr>
            <a:r>
              <a:rPr lang="ar-SA" sz="3600" dirty="0" smtClean="0">
                <a:solidFill>
                  <a:schemeClr val="tx1"/>
                </a:solidFill>
              </a:rPr>
              <a:t>تجاوز </a:t>
            </a:r>
            <a:r>
              <a:rPr lang="ar-SA" sz="3600" dirty="0">
                <a:solidFill>
                  <a:schemeClr val="tx1"/>
                </a:solidFill>
              </a:rPr>
              <a:t>صعوبات نظرية المحفظة </a:t>
            </a:r>
            <a:r>
              <a:rPr lang="ar-SA" dirty="0" smtClean="0"/>
              <a:t>(في نظرية المحفظة، </a:t>
            </a:r>
            <a:r>
              <a:rPr lang="ar-SA" dirty="0" smtClean="0">
                <a:solidFill>
                  <a:srgbClr val="FF0000"/>
                </a:solidFill>
              </a:rPr>
              <a:t>إذا </a:t>
            </a:r>
            <a:r>
              <a:rPr lang="ar-SA" dirty="0">
                <a:solidFill>
                  <a:srgbClr val="FF0000"/>
                </a:solidFill>
              </a:rPr>
              <a:t>كنا نرغب </a:t>
            </a:r>
            <a:r>
              <a:rPr lang="ar-SA" dirty="0" smtClean="0">
                <a:solidFill>
                  <a:srgbClr val="FF0000"/>
                </a:solidFill>
              </a:rPr>
              <a:t>في </a:t>
            </a:r>
            <a:r>
              <a:rPr lang="ar-SA" dirty="0">
                <a:solidFill>
                  <a:srgbClr val="FF0000"/>
                </a:solidFill>
              </a:rPr>
              <a:t>إنشاء محفظة انطلاقا من دراسة 100 </a:t>
            </a:r>
            <a:r>
              <a:rPr lang="ar-SA" dirty="0" smtClean="0">
                <a:solidFill>
                  <a:srgbClr val="FF0000"/>
                </a:solidFill>
              </a:rPr>
              <a:t>أصل مالي </a:t>
            </a:r>
            <a:r>
              <a:rPr lang="ar-SA" dirty="0">
                <a:solidFill>
                  <a:srgbClr val="FF0000"/>
                </a:solidFill>
              </a:rPr>
              <a:t>فيجب </a:t>
            </a:r>
            <a:r>
              <a:rPr lang="ar-SA" dirty="0" smtClean="0">
                <a:solidFill>
                  <a:srgbClr val="FF0000"/>
                </a:solidFill>
              </a:rPr>
              <a:t>حساب 100 </a:t>
            </a:r>
            <a:r>
              <a:rPr lang="ar-SA" dirty="0">
                <a:solidFill>
                  <a:srgbClr val="FF0000"/>
                </a:solidFill>
              </a:rPr>
              <a:t>عائد </a:t>
            </a:r>
            <a:r>
              <a:rPr lang="ar-SA" dirty="0" smtClean="0">
                <a:solidFill>
                  <a:srgbClr val="FF0000"/>
                </a:solidFill>
              </a:rPr>
              <a:t>متوقع</a:t>
            </a:r>
            <a:r>
              <a:rPr lang="ar-SA" dirty="0">
                <a:solidFill>
                  <a:srgbClr val="FF0000"/>
                </a:solidFill>
              </a:rPr>
              <a:t> </a:t>
            </a:r>
            <a:r>
              <a:rPr lang="ar-SA" dirty="0" smtClean="0">
                <a:solidFill>
                  <a:srgbClr val="FF0000"/>
                </a:solidFill>
              </a:rPr>
              <a:t>و 100 </a:t>
            </a:r>
            <a:r>
              <a:rPr lang="ar-SA" dirty="0">
                <a:solidFill>
                  <a:srgbClr val="FF0000"/>
                </a:solidFill>
              </a:rPr>
              <a:t>تباين و 4950 </a:t>
            </a:r>
            <a:r>
              <a:rPr lang="ar-SA" dirty="0" smtClean="0">
                <a:solidFill>
                  <a:srgbClr val="FF0000"/>
                </a:solidFill>
              </a:rPr>
              <a:t>تغاير</a:t>
            </a:r>
            <a:r>
              <a:rPr lang="ar-SA" dirty="0" smtClean="0"/>
              <a:t>).</a:t>
            </a:r>
            <a:endParaRPr lang="ar-SA" dirty="0"/>
          </a:p>
          <a:p>
            <a:pPr marL="514350" indent="-514350" algn="just" rtl="1">
              <a:buFont typeface="+mj-lt"/>
              <a:buAutoNum type="arabicPeriod"/>
            </a:pPr>
            <a:r>
              <a:rPr lang="ar-SA" sz="3600" dirty="0" smtClean="0">
                <a:solidFill>
                  <a:schemeClr val="tx1"/>
                </a:solidFill>
              </a:rPr>
              <a:t>تقدير العلاقة بين العائد والخطر </a:t>
            </a:r>
            <a:r>
              <a:rPr lang="ar-SA" dirty="0" smtClean="0"/>
              <a:t>(</a:t>
            </a:r>
            <a:r>
              <a:rPr lang="ar-SA" dirty="0" smtClean="0">
                <a:solidFill>
                  <a:srgbClr val="FF0000"/>
                </a:solidFill>
              </a:rPr>
              <a:t>مثلا قياس العائد الإضافي من اتخاذ قرار زيادة المخاطرة</a:t>
            </a:r>
            <a:r>
              <a:rPr lang="ar-SA" dirty="0" smtClean="0"/>
              <a:t>)</a:t>
            </a:r>
            <a:endParaRPr lang="en-US" dirty="0"/>
          </a:p>
        </p:txBody>
      </p:sp>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3</a:t>
            </a:fld>
            <a:endParaRPr lang="en-US" dirty="0"/>
          </a:p>
        </p:txBody>
      </p:sp>
    </p:spTree>
    <p:extLst>
      <p:ext uri="{BB962C8B-B14F-4D97-AF65-F5344CB8AC3E}">
        <p14:creationId xmlns:p14="http://schemas.microsoft.com/office/powerpoint/2010/main" val="23941286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mph" presetSubtype="0" fill="hold" nodeType="clickEffect">
                                  <p:stCondLst>
                                    <p:cond delay="0"/>
                                  </p:stCondLst>
                                  <p:childTnLst>
                                    <p:animClr clrSpc="hsl" dir="cw">
                                      <p:cBhvr override="childStyle">
                                        <p:cTn id="6" dur="500" fill="hold"/>
                                        <p:tgtEl>
                                          <p:spTgt spid="3">
                                            <p:txEl>
                                              <p:pRg st="0" end="0"/>
                                            </p:txEl>
                                          </p:spTgt>
                                        </p:tgtEl>
                                        <p:attrNameLst>
                                          <p:attrName>style.color</p:attrName>
                                        </p:attrNameLst>
                                      </p:cBhvr>
                                      <p:by>
                                        <p:hsl h="-7200000" s="0" l="0"/>
                                      </p:by>
                                    </p:animClr>
                                    <p:animClr clrSpc="hsl" dir="cw">
                                      <p:cBhvr>
                                        <p:cTn id="7" dur="500" fill="hold"/>
                                        <p:tgtEl>
                                          <p:spTgt spid="3">
                                            <p:txEl>
                                              <p:pRg st="0" end="0"/>
                                            </p:txEl>
                                          </p:spTgt>
                                        </p:tgtEl>
                                        <p:attrNameLst>
                                          <p:attrName>fillcolor</p:attrName>
                                        </p:attrNameLst>
                                      </p:cBhvr>
                                      <p:by>
                                        <p:hsl h="-7200000" s="0" l="0"/>
                                      </p:by>
                                    </p:animClr>
                                    <p:animClr clrSpc="hsl" dir="cw">
                                      <p:cBhvr>
                                        <p:cTn id="8" dur="500" fill="hold"/>
                                        <p:tgtEl>
                                          <p:spTgt spid="3">
                                            <p:txEl>
                                              <p:pRg st="0" end="0"/>
                                            </p:txEl>
                                          </p:spTgt>
                                        </p:tgtEl>
                                        <p:attrNameLst>
                                          <p:attrName>stroke.color</p:attrName>
                                        </p:attrNameLst>
                                      </p:cBhvr>
                                      <p:by>
                                        <p:hsl h="-7200000" s="0" l="0"/>
                                      </p:by>
                                    </p:animClr>
                                    <p:set>
                                      <p:cBhvr>
                                        <p:cTn id="9" dur="500" fill="hold"/>
                                        <p:tgtEl>
                                          <p:spTgt spid="3">
                                            <p:txEl>
                                              <p:pRg st="0" end="0"/>
                                            </p:txEl>
                                          </p:spTgt>
                                        </p:tgtEl>
                                        <p:attrNameLst>
                                          <p:attrName>fill.type</p:attrName>
                                        </p:attrNameLst>
                                      </p:cBhvr>
                                      <p:to>
                                        <p:strVal val="solid"/>
                                      </p:to>
                                    </p:set>
                                  </p:childTnLst>
                                </p:cTn>
                              </p:par>
                              <p:par>
                                <p:cTn id="10" presetID="22" presetClass="emph" presetSubtype="0" fill="hold" nodeType="withEffect">
                                  <p:stCondLst>
                                    <p:cond delay="0"/>
                                  </p:stCondLst>
                                  <p:childTnLst>
                                    <p:animClr clrSpc="hsl" dir="cw">
                                      <p:cBhvr override="childStyle">
                                        <p:cTn id="11" dur="500" fill="hold"/>
                                        <p:tgtEl>
                                          <p:spTgt spid="3">
                                            <p:txEl>
                                              <p:pRg st="1" end="1"/>
                                            </p:txEl>
                                          </p:spTgt>
                                        </p:tgtEl>
                                        <p:attrNameLst>
                                          <p:attrName>style.color</p:attrName>
                                        </p:attrNameLst>
                                      </p:cBhvr>
                                      <p:by>
                                        <p:hsl h="-7200000" s="0" l="0"/>
                                      </p:by>
                                    </p:animClr>
                                    <p:animClr clrSpc="hsl" dir="cw">
                                      <p:cBhvr>
                                        <p:cTn id="12" dur="500" fill="hold"/>
                                        <p:tgtEl>
                                          <p:spTgt spid="3">
                                            <p:txEl>
                                              <p:pRg st="1" end="1"/>
                                            </p:txEl>
                                          </p:spTgt>
                                        </p:tgtEl>
                                        <p:attrNameLst>
                                          <p:attrName>fillcolor</p:attrName>
                                        </p:attrNameLst>
                                      </p:cBhvr>
                                      <p:by>
                                        <p:hsl h="-7200000" s="0" l="0"/>
                                      </p:by>
                                    </p:animClr>
                                    <p:animClr clrSpc="hsl" dir="cw">
                                      <p:cBhvr>
                                        <p:cTn id="13" dur="500" fill="hold"/>
                                        <p:tgtEl>
                                          <p:spTgt spid="3">
                                            <p:txEl>
                                              <p:pRg st="1" end="1"/>
                                            </p:txEl>
                                          </p:spTgt>
                                        </p:tgtEl>
                                        <p:attrNameLst>
                                          <p:attrName>stroke.color</p:attrName>
                                        </p:attrNameLst>
                                      </p:cBhvr>
                                      <p:by>
                                        <p:hsl h="-7200000" s="0" l="0"/>
                                      </p:by>
                                    </p:animClr>
                                    <p:set>
                                      <p:cBhvr>
                                        <p:cTn id="14" dur="500" fill="hold"/>
                                        <p:tgtEl>
                                          <p:spTgt spid="3">
                                            <p:txEl>
                                              <p:pRg st="1" end="1"/>
                                            </p:txEl>
                                          </p:spTgt>
                                        </p:tgtEl>
                                        <p:attrNameLst>
                                          <p:attrName>fill.type</p:attrName>
                                        </p:attrNameLst>
                                      </p:cBhvr>
                                      <p:to>
                                        <p:strVal val="solid"/>
                                      </p:to>
                                    </p:set>
                                  </p:childTnLst>
                                </p:cTn>
                              </p:par>
                              <p:par>
                                <p:cTn id="15" presetID="22" presetClass="emph" presetSubtype="0" fill="hold" nodeType="withEffect">
                                  <p:stCondLst>
                                    <p:cond delay="0"/>
                                  </p:stCondLst>
                                  <p:childTnLst>
                                    <p:animClr clrSpc="hsl" dir="cw">
                                      <p:cBhvr override="childStyle">
                                        <p:cTn id="16" dur="500" fill="hold"/>
                                        <p:tgtEl>
                                          <p:spTgt spid="3">
                                            <p:txEl>
                                              <p:pRg st="2" end="2"/>
                                            </p:txEl>
                                          </p:spTgt>
                                        </p:tgtEl>
                                        <p:attrNameLst>
                                          <p:attrName>style.color</p:attrName>
                                        </p:attrNameLst>
                                      </p:cBhvr>
                                      <p:by>
                                        <p:hsl h="-7200000" s="0" l="0"/>
                                      </p:by>
                                    </p:animClr>
                                    <p:animClr clrSpc="hsl" dir="cw">
                                      <p:cBhvr>
                                        <p:cTn id="17" dur="500" fill="hold"/>
                                        <p:tgtEl>
                                          <p:spTgt spid="3">
                                            <p:txEl>
                                              <p:pRg st="2" end="2"/>
                                            </p:txEl>
                                          </p:spTgt>
                                        </p:tgtEl>
                                        <p:attrNameLst>
                                          <p:attrName>fillcolor</p:attrName>
                                        </p:attrNameLst>
                                      </p:cBhvr>
                                      <p:by>
                                        <p:hsl h="-7200000" s="0" l="0"/>
                                      </p:by>
                                    </p:animClr>
                                    <p:animClr clrSpc="hsl" dir="cw">
                                      <p:cBhvr>
                                        <p:cTn id="18" dur="500" fill="hold"/>
                                        <p:tgtEl>
                                          <p:spTgt spid="3">
                                            <p:txEl>
                                              <p:pRg st="2" end="2"/>
                                            </p:txEl>
                                          </p:spTgt>
                                        </p:tgtEl>
                                        <p:attrNameLst>
                                          <p:attrName>stroke.color</p:attrName>
                                        </p:attrNameLst>
                                      </p:cBhvr>
                                      <p:by>
                                        <p:hsl h="-7200000" s="0" l="0"/>
                                      </p:by>
                                    </p:animClr>
                                    <p:set>
                                      <p:cBhvr>
                                        <p:cTn id="19" dur="500" fill="hold"/>
                                        <p:tgtEl>
                                          <p:spTgt spid="3">
                                            <p:txEl>
                                              <p:pRg st="2" end="2"/>
                                            </p:txEl>
                                          </p:spTgt>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rtl="1"/>
            <a:r>
              <a:rPr lang="ar-SA" dirty="0">
                <a:solidFill>
                  <a:srgbClr val="0000FF"/>
                </a:solidFill>
                <a:cs typeface="PT Bold Heading" panose="02010400000000000000" pitchFamily="2" charset="-78"/>
              </a:rPr>
              <a:t>مبدأ نظرية تسعير الأصول الرأسمالية</a:t>
            </a:r>
          </a:p>
        </p:txBody>
      </p:sp>
      <p:sp>
        <p:nvSpPr>
          <p:cNvPr id="3" name="عنصر نائب للمحتوى 2"/>
          <p:cNvSpPr>
            <a:spLocks noGrp="1"/>
          </p:cNvSpPr>
          <p:nvPr>
            <p:ph idx="1"/>
          </p:nvPr>
        </p:nvSpPr>
        <p:spPr/>
        <p:txBody>
          <a:bodyPr/>
          <a:lstStyle/>
          <a:p>
            <a:pPr marL="0" indent="0" algn="just" rtl="1"/>
            <a:r>
              <a:rPr lang="ar-SA" sz="3600" dirty="0" smtClean="0">
                <a:solidFill>
                  <a:schemeClr val="tx1"/>
                </a:solidFill>
              </a:rPr>
              <a:t>تقوم فكرة نموذج تسعير الأصول الرأسمالية (</a:t>
            </a:r>
            <a:r>
              <a:rPr lang="en-US" sz="3600" dirty="0" smtClean="0">
                <a:solidFill>
                  <a:schemeClr val="tx1"/>
                </a:solidFill>
              </a:rPr>
              <a:t>CAPM</a:t>
            </a:r>
            <a:r>
              <a:rPr lang="ar-SA" sz="3600" dirty="0" smtClean="0">
                <a:solidFill>
                  <a:schemeClr val="tx1"/>
                </a:solidFill>
              </a:rPr>
              <a:t>) على أن المنشأة (أو الأصل) يتعرض لنوعين من الأخطار:</a:t>
            </a:r>
          </a:p>
          <a:p>
            <a:pPr algn="just" rtl="1"/>
            <a:endParaRPr lang="ar-SA" sz="2000" dirty="0" smtClean="0">
              <a:solidFill>
                <a:schemeClr val="tx1"/>
              </a:solidFill>
            </a:endParaRPr>
          </a:p>
          <a:p>
            <a:pPr lvl="1" algn="just" rtl="1">
              <a:buClr>
                <a:srgbClr val="C00000"/>
              </a:buClr>
              <a:buFont typeface="Wingdings" pitchFamily="2" charset="2"/>
              <a:buChar char="Ø"/>
            </a:pPr>
            <a:r>
              <a:rPr lang="ar-SA" sz="3600" b="1" dirty="0">
                <a:solidFill>
                  <a:schemeClr val="tx1"/>
                </a:solidFill>
                <a:cs typeface="Arial" pitchFamily="34" charset="0"/>
              </a:rPr>
              <a:t>المخاطر </a:t>
            </a:r>
            <a:r>
              <a:rPr lang="ar-SA" sz="3600" b="1" dirty="0" smtClean="0">
                <a:solidFill>
                  <a:schemeClr val="tx1"/>
                </a:solidFill>
                <a:cs typeface="Arial" pitchFamily="34" charset="0"/>
              </a:rPr>
              <a:t>المنتظمة</a:t>
            </a:r>
          </a:p>
          <a:p>
            <a:pPr marL="457200" lvl="1" indent="0" algn="just" rtl="1">
              <a:buClr>
                <a:srgbClr val="C00000"/>
              </a:buClr>
            </a:pPr>
            <a:endParaRPr lang="ar-SA" sz="2400" b="1" dirty="0">
              <a:solidFill>
                <a:schemeClr val="tx1"/>
              </a:solidFill>
              <a:cs typeface="Arial" pitchFamily="34" charset="0"/>
            </a:endParaRPr>
          </a:p>
          <a:p>
            <a:pPr lvl="1" algn="just" rtl="1">
              <a:buClr>
                <a:srgbClr val="C00000"/>
              </a:buClr>
              <a:buFont typeface="Wingdings" pitchFamily="2" charset="2"/>
              <a:buChar char="Ø"/>
            </a:pPr>
            <a:r>
              <a:rPr lang="ar-SA" sz="3600" b="1" dirty="0">
                <a:solidFill>
                  <a:schemeClr val="tx1"/>
                </a:solidFill>
                <a:cs typeface="Arial" pitchFamily="34" charset="0"/>
              </a:rPr>
              <a:t>المخاطر غير </a:t>
            </a:r>
            <a:r>
              <a:rPr lang="ar-SA" sz="3600" b="1" dirty="0" smtClean="0">
                <a:solidFill>
                  <a:schemeClr val="tx1"/>
                </a:solidFill>
                <a:cs typeface="Arial" pitchFamily="34" charset="0"/>
              </a:rPr>
              <a:t>المنتظمة</a:t>
            </a:r>
            <a:endParaRPr lang="ar-SA" sz="4000" dirty="0">
              <a:solidFill>
                <a:schemeClr val="tx1"/>
              </a:solidFill>
            </a:endParaRPr>
          </a:p>
        </p:txBody>
      </p:sp>
      <p:sp>
        <p:nvSpPr>
          <p:cNvPr id="4" name="عنصر نائب لرقم الشريحة 3"/>
          <p:cNvSpPr>
            <a:spLocks noGrp="1"/>
          </p:cNvSpPr>
          <p:nvPr>
            <p:ph type="sldNum" sz="quarter" idx="10"/>
          </p:nvPr>
        </p:nvSpPr>
        <p:spPr/>
        <p:txBody>
          <a:bodyPr/>
          <a:lstStyle/>
          <a:p>
            <a:pPr>
              <a:defRPr/>
            </a:pPr>
            <a:fld id="{7B8EA862-7DD5-4A06-BDE1-DB7EC5FAA60C}" type="slidenum">
              <a:rPr lang="ar-SA" smtClean="0"/>
              <a:pPr>
                <a:defRPr/>
              </a:pPr>
              <a:t>4</a:t>
            </a:fld>
            <a:endParaRPr lang="en-US" dirty="0"/>
          </a:p>
        </p:txBody>
      </p:sp>
    </p:spTree>
    <p:extLst>
      <p:ext uri="{BB962C8B-B14F-4D97-AF65-F5344CB8AC3E}">
        <p14:creationId xmlns:p14="http://schemas.microsoft.com/office/powerpoint/2010/main" val="210950817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عنصر نائب للمحتوى 4"/>
          <p:cNvGraphicFramePr>
            <a:graphicFrameLocks noGrp="1"/>
          </p:cNvGraphicFramePr>
          <p:nvPr>
            <p:ph idx="1"/>
            <p:extLst>
              <p:ext uri="{D42A27DB-BD31-4B8C-83A1-F6EECF244321}">
                <p14:modId xmlns:p14="http://schemas.microsoft.com/office/powerpoint/2010/main" val="4116327624"/>
              </p:ext>
            </p:extLst>
          </p:nvPr>
        </p:nvGraphicFramePr>
        <p:xfrm>
          <a:off x="495300" y="381000"/>
          <a:ext cx="8915400" cy="57451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عنصر نائب لرقم الشريحة 3"/>
          <p:cNvSpPr>
            <a:spLocks noGrp="1"/>
          </p:cNvSpPr>
          <p:nvPr>
            <p:ph type="sldNum" sz="quarter" idx="10"/>
          </p:nvPr>
        </p:nvSpPr>
        <p:spPr/>
        <p:txBody>
          <a:bodyPr/>
          <a:lstStyle/>
          <a:p>
            <a:pPr>
              <a:defRPr/>
            </a:pPr>
            <a:fld id="{7B8EA862-7DD5-4A06-BDE1-DB7EC5FAA60C}" type="slidenum">
              <a:rPr lang="ar-SA" smtClean="0"/>
              <a:pPr>
                <a:defRPr/>
              </a:pPr>
              <a:t>5</a:t>
            </a:fld>
            <a:endParaRPr lang="en-US" dirty="0"/>
          </a:p>
        </p:txBody>
      </p:sp>
    </p:spTree>
    <p:extLst>
      <p:ext uri="{BB962C8B-B14F-4D97-AF65-F5344CB8AC3E}">
        <p14:creationId xmlns:p14="http://schemas.microsoft.com/office/powerpoint/2010/main" val="121670722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rtl="1"/>
            <a:r>
              <a:rPr lang="ar-SA" dirty="0" smtClean="0">
                <a:solidFill>
                  <a:schemeClr val="tx1"/>
                </a:solidFill>
                <a:cs typeface="PT Bold Heading" panose="02010400000000000000" pitchFamily="2" charset="-78"/>
              </a:rPr>
              <a:t>مصادر المخاطر المنتظمة </a:t>
            </a:r>
            <a:endParaRPr lang="en-US" dirty="0">
              <a:solidFill>
                <a:schemeClr val="tx1"/>
              </a:solidFill>
              <a:cs typeface="PT Bold Heading" panose="02010400000000000000" pitchFamily="2" charset="-78"/>
            </a:endParaRPr>
          </a:p>
        </p:txBody>
      </p:sp>
      <p:sp>
        <p:nvSpPr>
          <p:cNvPr id="3" name="عنصر نائب للمحتوى 2"/>
          <p:cNvSpPr>
            <a:spLocks noGrp="1"/>
          </p:cNvSpPr>
          <p:nvPr>
            <p:ph idx="1"/>
          </p:nvPr>
        </p:nvSpPr>
        <p:spPr>
          <a:xfrm>
            <a:off x="495300" y="1447800"/>
            <a:ext cx="8915400" cy="4678363"/>
          </a:xfrm>
        </p:spPr>
        <p:txBody>
          <a:bodyPr lIns="91440" rIns="0"/>
          <a:lstStyle/>
          <a:p>
            <a:r>
              <a:rPr lang="ar-SA" sz="4000" dirty="0" smtClean="0">
                <a:solidFill>
                  <a:schemeClr val="tx1"/>
                </a:solidFill>
              </a:rPr>
              <a:t>أهم مصادر المخاطر المنتظمة: </a:t>
            </a:r>
          </a:p>
          <a:p>
            <a:pPr marL="1257300" lvl="2" indent="-342900" rtl="1">
              <a:buFont typeface="Wingdings" panose="05000000000000000000" pitchFamily="2" charset="2"/>
              <a:buChar char="ü"/>
            </a:pPr>
            <a:r>
              <a:rPr lang="ar-SA" sz="3200" dirty="0" smtClean="0">
                <a:solidFill>
                  <a:schemeClr val="tx1"/>
                </a:solidFill>
              </a:rPr>
              <a:t>التضخم</a:t>
            </a:r>
          </a:p>
          <a:p>
            <a:pPr marL="1257300" lvl="2" indent="-342900" rtl="1">
              <a:buFont typeface="Wingdings" panose="05000000000000000000" pitchFamily="2" charset="2"/>
              <a:buChar char="ü"/>
            </a:pPr>
            <a:r>
              <a:rPr lang="ar-SA" sz="3200" dirty="0" smtClean="0">
                <a:solidFill>
                  <a:schemeClr val="tx1"/>
                </a:solidFill>
              </a:rPr>
              <a:t>انخفاض القوة الشرائية للنقود</a:t>
            </a:r>
          </a:p>
          <a:p>
            <a:pPr marL="1257300" lvl="2" indent="-342900" rtl="1">
              <a:buFont typeface="Wingdings" panose="05000000000000000000" pitchFamily="2" charset="2"/>
              <a:buChar char="ü"/>
            </a:pPr>
            <a:r>
              <a:rPr lang="ar-SA" sz="3200" dirty="0" smtClean="0">
                <a:solidFill>
                  <a:schemeClr val="tx1"/>
                </a:solidFill>
              </a:rPr>
              <a:t>ارتفاع أسعار الفائدة</a:t>
            </a:r>
          </a:p>
          <a:p>
            <a:pPr marL="1257300" lvl="2" indent="-342900" rtl="1">
              <a:buFont typeface="Wingdings" panose="05000000000000000000" pitchFamily="2" charset="2"/>
              <a:buChar char="ü"/>
            </a:pPr>
            <a:r>
              <a:rPr lang="ar-SA" sz="3200" dirty="0" smtClean="0">
                <a:solidFill>
                  <a:schemeClr val="tx1"/>
                </a:solidFill>
              </a:rPr>
              <a:t>الصدمات التي تصيب الاقتصاد ككل.</a:t>
            </a:r>
            <a:endParaRPr lang="ar-SA" sz="3200" dirty="0">
              <a:solidFill>
                <a:schemeClr val="tx1"/>
              </a:solidFill>
            </a:endParaRPr>
          </a:p>
          <a:p>
            <a:pPr marL="182880" lvl="2" indent="0" rtl="1"/>
            <a:r>
              <a:rPr lang="ar-SA" sz="3200" dirty="0" smtClean="0">
                <a:solidFill>
                  <a:schemeClr val="tx1"/>
                </a:solidFill>
              </a:rPr>
              <a:t>يمكن قياس المخاطر المنتظمة عن طريق معامل بيتا</a:t>
            </a:r>
          </a:p>
          <a:p>
            <a:pPr marL="182880" lvl="2" indent="0" rtl="1"/>
            <a:endParaRPr lang="ar-SA" sz="3200" dirty="0" smtClean="0">
              <a:solidFill>
                <a:schemeClr val="tx1"/>
              </a:solidFill>
            </a:endParaRPr>
          </a:p>
          <a:p>
            <a:pPr marL="1257300" lvl="2" indent="-342900" rtl="1">
              <a:buFont typeface="Wingdings" panose="05000000000000000000" pitchFamily="2" charset="2"/>
              <a:buChar char="ü"/>
            </a:pPr>
            <a:endParaRPr lang="ar-SA" sz="3200" dirty="0" smtClean="0">
              <a:solidFill>
                <a:schemeClr val="tx1"/>
              </a:solidFill>
            </a:endParaRPr>
          </a:p>
        </p:txBody>
      </p:sp>
      <p:sp>
        <p:nvSpPr>
          <p:cNvPr id="4" name="Slide Number Placeholder 3"/>
          <p:cNvSpPr>
            <a:spLocks noGrp="1"/>
          </p:cNvSpPr>
          <p:nvPr>
            <p:ph type="sldNum" sz="quarter" idx="10"/>
          </p:nvPr>
        </p:nvSpPr>
        <p:spPr/>
        <p:txBody>
          <a:bodyPr/>
          <a:lstStyle/>
          <a:p>
            <a:fld id="{7B8EA862-7DD5-4A06-BDE1-DB7EC5FAA60C}" type="slidenum">
              <a:rPr lang="ar-SA" smtClean="0"/>
              <a:pPr/>
              <a:t>6</a:t>
            </a:fld>
            <a:endParaRPr lang="en-US" dirty="0"/>
          </a:p>
        </p:txBody>
      </p:sp>
    </p:spTree>
    <p:extLst>
      <p:ext uri="{BB962C8B-B14F-4D97-AF65-F5344CB8AC3E}">
        <p14:creationId xmlns:p14="http://schemas.microsoft.com/office/powerpoint/2010/main" val="253552012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rtl="1"/>
            <a:r>
              <a:rPr lang="ar-SA" dirty="0" smtClean="0">
                <a:solidFill>
                  <a:schemeClr val="tx1"/>
                </a:solidFill>
                <a:cs typeface="PT Bold Heading" panose="02010400000000000000" pitchFamily="2" charset="-78"/>
              </a:rPr>
              <a:t>بيتا وقياس المخاطر المنتظمة</a:t>
            </a:r>
            <a:endParaRPr lang="ar-SA" dirty="0">
              <a:solidFill>
                <a:schemeClr val="tx1"/>
              </a:solidFill>
              <a:cs typeface="PT Bold Heading" panose="02010400000000000000" pitchFamily="2" charset="-78"/>
            </a:endParaRPr>
          </a:p>
        </p:txBody>
      </p:sp>
      <p:sp>
        <p:nvSpPr>
          <p:cNvPr id="3" name="عنصر نائب للمحتوى 2"/>
          <p:cNvSpPr>
            <a:spLocks noGrp="1"/>
          </p:cNvSpPr>
          <p:nvPr>
            <p:ph idx="1"/>
          </p:nvPr>
        </p:nvSpPr>
        <p:spPr/>
        <p:txBody>
          <a:bodyPr/>
          <a:lstStyle/>
          <a:p>
            <a:pPr marL="0" indent="0" algn="just" rtl="1"/>
            <a:r>
              <a:rPr lang="ar-SA" sz="4000" dirty="0">
                <a:solidFill>
                  <a:schemeClr val="tx1"/>
                </a:solidFill>
              </a:rPr>
              <a:t>(بيتا)</a:t>
            </a:r>
            <a:r>
              <a:rPr lang="ar-SA" sz="4000" dirty="0" smtClean="0">
                <a:solidFill>
                  <a:schemeClr val="tx1"/>
                </a:solidFill>
              </a:rPr>
              <a:t> </a:t>
            </a:r>
            <a:r>
              <a:rPr lang="ar-SA" sz="4000" dirty="0">
                <a:solidFill>
                  <a:schemeClr val="tx1"/>
                </a:solidFill>
              </a:rPr>
              <a:t>هي مقياس لمخاطر </a:t>
            </a:r>
            <a:r>
              <a:rPr lang="ar-SA" sz="4000" dirty="0" smtClean="0">
                <a:solidFill>
                  <a:schemeClr val="tx1"/>
                </a:solidFill>
              </a:rPr>
              <a:t>السوق (المخاطر المنتظمة، وهي تعبر عن درجة تجاوب عائدات السهم مع التغير في عائد السوق.</a:t>
            </a:r>
            <a:endParaRPr lang="ar-SA" sz="4000" dirty="0">
              <a:solidFill>
                <a:schemeClr val="tx1"/>
              </a:solidFill>
            </a:endParaRPr>
          </a:p>
        </p:txBody>
      </p:sp>
      <p:sp>
        <p:nvSpPr>
          <p:cNvPr id="4" name="عنصر نائب لرقم الشريحة 3"/>
          <p:cNvSpPr>
            <a:spLocks noGrp="1"/>
          </p:cNvSpPr>
          <p:nvPr>
            <p:ph type="sldNum" sz="quarter" idx="10"/>
          </p:nvPr>
        </p:nvSpPr>
        <p:spPr/>
        <p:txBody>
          <a:bodyPr/>
          <a:lstStyle/>
          <a:p>
            <a:pPr>
              <a:defRPr/>
            </a:pPr>
            <a:fld id="{7B8EA862-7DD5-4A06-BDE1-DB7EC5FAA60C}" type="slidenum">
              <a:rPr lang="ar-SA" smtClean="0"/>
              <a:pPr>
                <a:defRPr/>
              </a:pPr>
              <a:t>7</a:t>
            </a:fld>
            <a:endParaRPr lang="en-US" dirty="0"/>
          </a:p>
        </p:txBody>
      </p:sp>
    </p:spTree>
    <p:extLst>
      <p:ext uri="{BB962C8B-B14F-4D97-AF65-F5344CB8AC3E}">
        <p14:creationId xmlns:p14="http://schemas.microsoft.com/office/powerpoint/2010/main" val="237472041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z="4000" dirty="0" smtClean="0">
                <a:solidFill>
                  <a:srgbClr val="0000FF"/>
                </a:solidFill>
                <a:cs typeface="PT Bold Heading" panose="02010400000000000000" pitchFamily="2" charset="-78"/>
              </a:rPr>
              <a:t>المبدأ الرياضي والإحصائي لقيمة (بيتا)</a:t>
            </a:r>
            <a:endParaRPr lang="ar-SA" sz="4000" dirty="0">
              <a:solidFill>
                <a:srgbClr val="0000FF"/>
              </a:solidFill>
              <a:cs typeface="PT Bold Heading" panose="02010400000000000000" pitchFamily="2" charset="-78"/>
            </a:endParaRPr>
          </a:p>
        </p:txBody>
      </p:sp>
      <p:sp>
        <p:nvSpPr>
          <p:cNvPr id="3" name="عنصر نائب للمحتوى 2"/>
          <p:cNvSpPr>
            <a:spLocks noGrp="1"/>
          </p:cNvSpPr>
          <p:nvPr>
            <p:ph idx="1"/>
          </p:nvPr>
        </p:nvSpPr>
        <p:spPr/>
        <p:txBody>
          <a:bodyPr/>
          <a:lstStyle/>
          <a:p>
            <a:pPr marL="0" indent="0" algn="just" rtl="1"/>
            <a:r>
              <a:rPr lang="ar-SA" sz="3600" dirty="0" smtClean="0">
                <a:solidFill>
                  <a:schemeClr val="tx1"/>
                </a:solidFill>
              </a:rPr>
              <a:t>في الحقيقة أن بيتا ليس أكثر من ميل خط الانحدار (البسيط) الذي يجمع بين عوائد سهم معين (كمتغير تابع) وعوائد السوق (كمتغير مستقل)، وعلى ذلك فهو يعطي فكرة عن طبيعة العلاقة بين العائدين (عائد السهم وعائد السوق).</a:t>
            </a:r>
            <a:endParaRPr lang="ar-SA" sz="3600" dirty="0">
              <a:solidFill>
                <a:schemeClr val="tx1"/>
              </a:solidFill>
            </a:endParaRPr>
          </a:p>
        </p:txBody>
      </p:sp>
      <p:sp>
        <p:nvSpPr>
          <p:cNvPr id="4" name="عنصر نائب لرقم الشريحة 3"/>
          <p:cNvSpPr>
            <a:spLocks noGrp="1"/>
          </p:cNvSpPr>
          <p:nvPr>
            <p:ph type="sldNum" sz="quarter" idx="10"/>
          </p:nvPr>
        </p:nvSpPr>
        <p:spPr/>
        <p:txBody>
          <a:bodyPr/>
          <a:lstStyle/>
          <a:p>
            <a:pPr>
              <a:defRPr/>
            </a:pPr>
            <a:fld id="{7B8EA862-7DD5-4A06-BDE1-DB7EC5FAA60C}" type="slidenum">
              <a:rPr lang="ar-SA" smtClean="0"/>
              <a:pPr>
                <a:defRPr/>
              </a:pPr>
              <a:t>8</a:t>
            </a:fld>
            <a:endParaRPr lang="en-US" dirty="0"/>
          </a:p>
        </p:txBody>
      </p:sp>
    </p:spTree>
    <p:extLst>
      <p:ext uri="{BB962C8B-B14F-4D97-AF65-F5344CB8AC3E}">
        <p14:creationId xmlns:p14="http://schemas.microsoft.com/office/powerpoint/2010/main" val="270210964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ar-SA" dirty="0" smtClean="0">
                <a:solidFill>
                  <a:srgbClr val="0000FF"/>
                </a:solidFill>
                <a:cs typeface="PT Bold Heading" panose="02010400000000000000" pitchFamily="2" charset="-78"/>
              </a:rPr>
              <a:t>بيتا أصل وبيتا محفظة استثمارية</a:t>
            </a:r>
            <a:endParaRPr lang="en-US" dirty="0">
              <a:solidFill>
                <a:srgbClr val="0000FF"/>
              </a:solidFill>
              <a:cs typeface="PT Bold Heading" panose="02010400000000000000" pitchFamily="2" charset="-78"/>
            </a:endParaRPr>
          </a:p>
        </p:txBody>
      </p:sp>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9</a:t>
            </a:fld>
            <a:endParaRPr lang="en-US" dirty="0"/>
          </a:p>
        </p:txBody>
      </p:sp>
    </p:spTree>
    <p:extLst>
      <p:ext uri="{BB962C8B-B14F-4D97-AF65-F5344CB8AC3E}">
        <p14:creationId xmlns:p14="http://schemas.microsoft.com/office/powerpoint/2010/main" val="15310475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rtl="1"/>
            <a:r>
              <a:rPr lang="ar-SA" sz="3600" dirty="0" smtClean="0">
                <a:solidFill>
                  <a:srgbClr val="FF3300"/>
                </a:solidFill>
                <a:cs typeface="PT Bold Heading" panose="02010400000000000000" pitchFamily="2" charset="-78"/>
              </a:rPr>
              <a:t>بيتا لأصل وبيتا محفظة استثمارية</a:t>
            </a:r>
            <a:endParaRPr lang="en-US" sz="3600" dirty="0">
              <a:solidFill>
                <a:srgbClr val="FF3300"/>
              </a:solidFill>
              <a:cs typeface="PT Bold Heading" panose="02010400000000000000" pitchFamily="2" charset="-78"/>
            </a:endParaRPr>
          </a:p>
        </p:txBody>
      </p:sp>
      <p:sp>
        <p:nvSpPr>
          <p:cNvPr id="3" name="Content Placeholder 2"/>
          <p:cNvSpPr>
            <a:spLocks noGrp="1"/>
          </p:cNvSpPr>
          <p:nvPr>
            <p:ph idx="1"/>
          </p:nvPr>
        </p:nvSpPr>
        <p:spPr/>
        <p:txBody>
          <a:bodyPr/>
          <a:lstStyle/>
          <a:p>
            <a:pPr marL="0" indent="0" algn="just" rtl="1"/>
            <a:r>
              <a:rPr lang="ar-SA" sz="4000" dirty="0" smtClean="0">
                <a:solidFill>
                  <a:schemeClr val="tx1"/>
                </a:solidFill>
              </a:rPr>
              <a:t>لحساب قيمة بيتا لمحفظة استثمارية، لابد من إيجاد قيمة بيتا لكل أصل من الأصول المكونة للمحفظة.</a:t>
            </a:r>
          </a:p>
          <a:p>
            <a:pPr marL="0" indent="0" algn="just" rtl="1"/>
            <a:endParaRPr lang="ar-SA" sz="3600" dirty="0" smtClean="0">
              <a:solidFill>
                <a:schemeClr val="tx1"/>
              </a:solidFill>
            </a:endParaRPr>
          </a:p>
          <a:p>
            <a:pPr marL="0" indent="0" algn="ctr" rtl="1"/>
            <a:r>
              <a:rPr lang="ar-SA" sz="3600" dirty="0" smtClean="0">
                <a:solidFill>
                  <a:schemeClr val="tx1"/>
                </a:solidFill>
              </a:rPr>
              <a:t>في الفقرات الموالية سنشرح كيفية إيجاد قيمة بيتا للأصل مالي واحد ثم لمحفظة...</a:t>
            </a:r>
            <a:endParaRPr lang="en-US" sz="3600" dirty="0">
              <a:solidFill>
                <a:schemeClr val="tx1"/>
              </a:solidFill>
            </a:endParaRPr>
          </a:p>
        </p:txBody>
      </p:sp>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10</a:t>
            </a:fld>
            <a:endParaRPr lang="en-US" dirty="0"/>
          </a:p>
        </p:txBody>
      </p:sp>
    </p:spTree>
    <p:extLst>
      <p:ext uri="{BB962C8B-B14F-4D97-AF65-F5344CB8AC3E}">
        <p14:creationId xmlns:p14="http://schemas.microsoft.com/office/powerpoint/2010/main" val="19975710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FFFF99"/>
          </a:solidFill>
        </p:spPr>
        <p:txBody>
          <a:bodyPr/>
          <a:lstStyle/>
          <a:p>
            <a:pPr algn="ctr" rtl="1"/>
            <a:r>
              <a:rPr lang="ar-SA" dirty="0" smtClean="0">
                <a:solidFill>
                  <a:srgbClr val="009900"/>
                </a:solidFill>
                <a:cs typeface="PT Bold Heading" panose="02010400000000000000" pitchFamily="2" charset="-78"/>
              </a:rPr>
              <a:t>تقدير قيمة بيتا لأصل مالي واحد</a:t>
            </a:r>
            <a:endParaRPr lang="en-US" dirty="0">
              <a:solidFill>
                <a:srgbClr val="009900"/>
              </a:solidFill>
              <a:cs typeface="PT Bold Heading" panose="02010400000000000000" pitchFamily="2" charset="-78"/>
            </a:endParaRPr>
          </a:p>
        </p:txBody>
      </p:sp>
      <mc:AlternateContent xmlns:mc="http://schemas.openxmlformats.org/markup-compatibility/2006">
        <mc:Choice xmlns:a14="http://schemas.microsoft.com/office/drawing/2010/main" Requires="a14">
          <p:sp>
            <p:nvSpPr>
              <p:cNvPr id="3" name="Content Placeholder 2"/>
              <p:cNvSpPr>
                <a:spLocks noGrp="1"/>
              </p:cNvSpPr>
              <p:nvPr>
                <p:ph idx="1"/>
              </p:nvPr>
            </p:nvSpPr>
            <p:spPr/>
            <p:txBody>
              <a:bodyPr/>
              <a:lstStyle/>
              <a:p>
                <a:pPr/>
                <a14:m>
                  <m:oMathPara xmlns:m="http://schemas.openxmlformats.org/officeDocument/2006/math">
                    <m:oMathParaPr>
                      <m:jc m:val="centerGroup"/>
                    </m:oMathParaPr>
                    <m:oMath xmlns:m="http://schemas.openxmlformats.org/officeDocument/2006/math">
                      <m:r>
                        <a:rPr lang="en-US" sz="4000" i="1" smtClean="0">
                          <a:latin typeface="Cambria Math" panose="02040503050406030204" pitchFamily="18" charset="0"/>
                          <a:ea typeface="Cambria Math" panose="02040503050406030204" pitchFamily="18" charset="0"/>
                        </a:rPr>
                        <m:t>𝛽</m:t>
                      </m:r>
                      <m:r>
                        <a:rPr lang="en-US" sz="4000" b="0" i="1" smtClean="0">
                          <a:latin typeface="Cambria Math" panose="02040503050406030204" pitchFamily="18" charset="0"/>
                          <a:ea typeface="Cambria Math" panose="02040503050406030204" pitchFamily="18" charset="0"/>
                        </a:rPr>
                        <m:t>=</m:t>
                      </m:r>
                      <m:f>
                        <m:fPr>
                          <m:ctrlPr>
                            <a:rPr lang="en-US" sz="4000" b="0" i="1" smtClean="0">
                              <a:latin typeface="Cambria Math"/>
                              <a:ea typeface="Cambria Math" panose="02040503050406030204" pitchFamily="18" charset="0"/>
                            </a:rPr>
                          </m:ctrlPr>
                        </m:fPr>
                        <m:num>
                          <m:sSub>
                            <m:sSubPr>
                              <m:ctrlPr>
                                <a:rPr lang="en-US" sz="4000" b="0" i="1" smtClean="0">
                                  <a:latin typeface="Cambria Math"/>
                                  <a:ea typeface="Cambria Math" panose="02040503050406030204" pitchFamily="18" charset="0"/>
                                </a:rPr>
                              </m:ctrlPr>
                            </m:sSubPr>
                            <m:e>
                              <m:r>
                                <a:rPr lang="en-US" sz="4000" b="0" i="1" smtClean="0">
                                  <a:latin typeface="Cambria Math" panose="02040503050406030204" pitchFamily="18" charset="0"/>
                                  <a:ea typeface="Cambria Math" panose="02040503050406030204" pitchFamily="18" charset="0"/>
                                </a:rPr>
                                <m:t>𝐶𝑂𝑉</m:t>
                              </m:r>
                            </m:e>
                            <m:sub>
                              <m:r>
                                <a:rPr lang="en-US" sz="4000" b="0" i="1" smtClean="0">
                                  <a:latin typeface="Cambria Math" panose="02040503050406030204" pitchFamily="18" charset="0"/>
                                  <a:ea typeface="Cambria Math" panose="02040503050406030204" pitchFamily="18" charset="0"/>
                                </a:rPr>
                                <m:t>(</m:t>
                              </m:r>
                              <m:r>
                                <a:rPr lang="en-US" sz="4000" b="0" i="1" smtClean="0">
                                  <a:latin typeface="Cambria Math" panose="02040503050406030204" pitchFamily="18" charset="0"/>
                                  <a:ea typeface="Cambria Math" panose="02040503050406030204" pitchFamily="18" charset="0"/>
                                </a:rPr>
                                <m:t>𝐴</m:t>
                              </m:r>
                              <m:r>
                                <a:rPr lang="en-US" sz="4000" b="0" i="1" smtClean="0">
                                  <a:latin typeface="Cambria Math" panose="02040503050406030204" pitchFamily="18" charset="0"/>
                                  <a:ea typeface="Cambria Math" panose="02040503050406030204" pitchFamily="18" charset="0"/>
                                </a:rPr>
                                <m:t>, </m:t>
                              </m:r>
                              <m:r>
                                <a:rPr lang="en-US" sz="4000" b="0" i="1" smtClean="0">
                                  <a:latin typeface="Cambria Math" panose="02040503050406030204" pitchFamily="18" charset="0"/>
                                  <a:ea typeface="Cambria Math" panose="02040503050406030204" pitchFamily="18" charset="0"/>
                                </a:rPr>
                                <m:t>𝑀</m:t>
                              </m:r>
                              <m:r>
                                <a:rPr lang="en-US" sz="4000" b="0" i="1" smtClean="0">
                                  <a:latin typeface="Cambria Math" panose="02040503050406030204" pitchFamily="18" charset="0"/>
                                  <a:ea typeface="Cambria Math" panose="02040503050406030204" pitchFamily="18" charset="0"/>
                                </a:rPr>
                                <m:t>)</m:t>
                              </m:r>
                            </m:sub>
                          </m:sSub>
                        </m:num>
                        <m:den>
                          <m:sSubSup>
                            <m:sSubSupPr>
                              <m:ctrlPr>
                                <a:rPr lang="en-US" sz="4000" b="0" i="1" smtClean="0">
                                  <a:latin typeface="Cambria Math"/>
                                  <a:ea typeface="Cambria Math" panose="02040503050406030204" pitchFamily="18" charset="0"/>
                                </a:rPr>
                              </m:ctrlPr>
                            </m:sSubSupPr>
                            <m:e>
                              <m:r>
                                <a:rPr lang="en-US" sz="4000" b="0" i="1" smtClean="0">
                                  <a:latin typeface="Cambria Math" panose="02040503050406030204" pitchFamily="18" charset="0"/>
                                  <a:ea typeface="Cambria Math" panose="02040503050406030204" pitchFamily="18" charset="0"/>
                                </a:rPr>
                                <m:t>𝜎</m:t>
                              </m:r>
                            </m:e>
                            <m:sub>
                              <m:r>
                                <a:rPr lang="en-US" sz="4000" b="0" i="1" smtClean="0">
                                  <a:latin typeface="Cambria Math" panose="02040503050406030204" pitchFamily="18" charset="0"/>
                                  <a:ea typeface="Cambria Math" panose="02040503050406030204" pitchFamily="18" charset="0"/>
                                </a:rPr>
                                <m:t>𝑀</m:t>
                              </m:r>
                            </m:sub>
                            <m:sup>
                              <m:r>
                                <a:rPr lang="en-US" sz="4000" b="0" i="1" smtClean="0">
                                  <a:latin typeface="Cambria Math" panose="02040503050406030204" pitchFamily="18" charset="0"/>
                                  <a:ea typeface="Cambria Math" panose="02040503050406030204" pitchFamily="18" charset="0"/>
                                </a:rPr>
                                <m:t>2</m:t>
                              </m:r>
                            </m:sup>
                          </m:sSubSup>
                        </m:den>
                      </m:f>
                    </m:oMath>
                  </m:oMathPara>
                </a14:m>
                <a:endParaRPr lang="en-US" sz="4000" dirty="0" smtClean="0"/>
              </a:p>
              <a:p>
                <a:pPr algn="just" rtl="1"/>
                <a:endParaRPr lang="ar-SA" dirty="0" smtClean="0"/>
              </a:p>
              <a:p>
                <a:pPr algn="just" rtl="1"/>
                <a:r>
                  <a:rPr lang="ar-SA" dirty="0" smtClean="0"/>
                  <a:t>(</a:t>
                </a:r>
                <a:r>
                  <a:rPr lang="en-US" dirty="0" smtClean="0"/>
                  <a:t>COV (A, M)</a:t>
                </a:r>
                <a:r>
                  <a:rPr lang="ar-SA" dirty="0" smtClean="0"/>
                  <a:t>): </a:t>
                </a:r>
                <a:r>
                  <a:rPr lang="ar-SA" dirty="0" smtClean="0"/>
                  <a:t>التباين </a:t>
                </a:r>
                <a:r>
                  <a:rPr lang="ar-SA" dirty="0" smtClean="0"/>
                  <a:t>المشترك بين عوائد الأصل وعوائد السوق.</a:t>
                </a:r>
              </a:p>
              <a:p>
                <a:pPr algn="just" rtl="1"/>
                <a:r>
                  <a:rPr lang="ar-SA" dirty="0" smtClean="0"/>
                  <a:t>(</a:t>
                </a:r>
                <a14:m>
                  <m:oMath xmlns:m="http://schemas.openxmlformats.org/officeDocument/2006/math">
                    <m:sSubSup>
                      <m:sSubSupPr>
                        <m:ctrlPr>
                          <a:rPr lang="en-US" i="1">
                            <a:latin typeface="Cambria Math"/>
                            <a:ea typeface="Cambria Math" panose="02040503050406030204" pitchFamily="18" charset="0"/>
                          </a:rPr>
                        </m:ctrlPr>
                      </m:sSubSupPr>
                      <m:e>
                        <m:r>
                          <a:rPr lang="en-US" i="1">
                            <a:latin typeface="Cambria Math" panose="02040503050406030204" pitchFamily="18" charset="0"/>
                            <a:ea typeface="Cambria Math" panose="02040503050406030204" pitchFamily="18" charset="0"/>
                          </a:rPr>
                          <m:t>𝜎</m:t>
                        </m:r>
                      </m:e>
                      <m:sub>
                        <m:r>
                          <a:rPr lang="en-US" i="1">
                            <a:latin typeface="Cambria Math" panose="02040503050406030204" pitchFamily="18" charset="0"/>
                            <a:ea typeface="Cambria Math" panose="02040503050406030204" pitchFamily="18" charset="0"/>
                          </a:rPr>
                          <m:t>𝑀</m:t>
                        </m:r>
                      </m:sub>
                      <m:sup>
                        <m:r>
                          <a:rPr lang="en-US" i="1">
                            <a:latin typeface="Cambria Math" panose="02040503050406030204" pitchFamily="18" charset="0"/>
                            <a:ea typeface="Cambria Math" panose="02040503050406030204" pitchFamily="18" charset="0"/>
                          </a:rPr>
                          <m:t>2</m:t>
                        </m:r>
                      </m:sup>
                    </m:sSubSup>
                  </m:oMath>
                </a14:m>
                <a:r>
                  <a:rPr lang="ar-SA" dirty="0" smtClean="0"/>
                  <a:t>): تباين عوائد السوق.</a:t>
                </a:r>
                <a:endParaRPr lang="en-US" dirty="0"/>
              </a:p>
            </p:txBody>
          </p:sp>
        </mc:Choice>
        <mc:Fallback>
          <p:sp>
            <p:nvSpPr>
              <p:cNvPr id="3" name="Content Placeholder 2"/>
              <p:cNvSpPr>
                <a:spLocks noGrp="1" noRot="1" noChangeAspect="1" noMove="1" noResize="1" noEditPoints="1" noAdjustHandles="1" noChangeArrowheads="1" noChangeShapeType="1" noTextEdit="1"/>
              </p:cNvSpPr>
              <p:nvPr>
                <p:ph idx="1"/>
              </p:nvPr>
            </p:nvSpPr>
            <p:spPr>
              <a:blipFill rotWithShape="1">
                <a:blip r:embed="rId2"/>
                <a:stretch>
                  <a:fillRect l="-752" r="-1777"/>
                </a:stretch>
              </a:blipFill>
            </p:spPr>
            <p:txBody>
              <a:bodyPr/>
              <a:lstStyle/>
              <a:p>
                <a:r>
                  <a:rPr lang="en-US">
                    <a:noFill/>
                  </a:rPr>
                  <a:t> </a:t>
                </a:r>
              </a:p>
            </p:txBody>
          </p:sp>
        </mc:Fallback>
      </mc:AlternateContent>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11</a:t>
            </a:fld>
            <a:endParaRPr lang="en-US" dirty="0"/>
          </a:p>
        </p:txBody>
      </p:sp>
    </p:spTree>
    <p:extLst>
      <p:ext uri="{BB962C8B-B14F-4D97-AF65-F5344CB8AC3E}">
        <p14:creationId xmlns:p14="http://schemas.microsoft.com/office/powerpoint/2010/main" val="385110098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rtl="1"/>
            <a:r>
              <a:rPr lang="ar-SA" sz="3600" dirty="0" smtClean="0">
                <a:solidFill>
                  <a:schemeClr val="tx1"/>
                </a:solidFill>
                <a:cs typeface="PT Bold Heading" panose="02010400000000000000" pitchFamily="2" charset="-78"/>
              </a:rPr>
              <a:t>مثال عملي عن حساب قيمة (بيتا) لأصل مالي</a:t>
            </a:r>
            <a:endParaRPr lang="en-US" sz="3600" dirty="0">
              <a:solidFill>
                <a:schemeClr val="tx1"/>
              </a:solidFill>
              <a:cs typeface="PT Bold Heading" panose="02010400000000000000" pitchFamily="2" charset="-78"/>
            </a:endParaRPr>
          </a:p>
        </p:txBody>
      </p:sp>
      <p:sp>
        <p:nvSpPr>
          <p:cNvPr id="3" name="Content Placeholder 2"/>
          <p:cNvSpPr>
            <a:spLocks noGrp="1"/>
          </p:cNvSpPr>
          <p:nvPr>
            <p:ph idx="1"/>
          </p:nvPr>
        </p:nvSpPr>
        <p:spPr/>
        <p:txBody>
          <a:bodyPr/>
          <a:lstStyle/>
          <a:p>
            <a:pPr marL="0" indent="0" algn="just" rtl="1"/>
            <a:r>
              <a:rPr lang="ar-SA" sz="3600" dirty="0" smtClean="0">
                <a:solidFill>
                  <a:schemeClr val="tx1"/>
                </a:solidFill>
              </a:rPr>
              <a:t>يوضح الجدول التالي عوائد سهم شركة (جرير) وعوائد السوق للفترة (2010- 2014).</a:t>
            </a:r>
          </a:p>
          <a:p>
            <a:pPr marL="0" indent="0" algn="just" rtl="1"/>
            <a:endParaRPr lang="ar-SA" sz="3600" dirty="0" smtClean="0">
              <a:solidFill>
                <a:schemeClr val="tx1"/>
              </a:solidFill>
            </a:endParaRPr>
          </a:p>
          <a:p>
            <a:pPr marL="0" indent="0" algn="just" rtl="1"/>
            <a:r>
              <a:rPr lang="ar-SA" sz="3600" dirty="0" smtClean="0">
                <a:solidFill>
                  <a:schemeClr val="tx1"/>
                </a:solidFill>
              </a:rPr>
              <a:t>المطلوب:</a:t>
            </a:r>
          </a:p>
          <a:p>
            <a:pPr marL="0" indent="0" algn="just" rtl="1"/>
            <a:r>
              <a:rPr lang="ar-SA" sz="3600" dirty="0" smtClean="0">
                <a:solidFill>
                  <a:schemeClr val="tx1"/>
                </a:solidFill>
              </a:rPr>
              <a:t>حساب قيمة بيتا لسهم شركة جرير.</a:t>
            </a:r>
          </a:p>
          <a:p>
            <a:pPr marL="0" indent="0" algn="just" rtl="1"/>
            <a:endParaRPr lang="ar-SA" sz="3600" dirty="0" smtClean="0">
              <a:solidFill>
                <a:schemeClr val="tx1"/>
              </a:solidFill>
            </a:endParaRPr>
          </a:p>
          <a:p>
            <a:pPr algn="just" rtl="1"/>
            <a:endParaRPr lang="en-US" sz="3600" dirty="0">
              <a:solidFill>
                <a:schemeClr val="tx1"/>
              </a:solidFill>
            </a:endParaRPr>
          </a:p>
        </p:txBody>
      </p:sp>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12</a:t>
            </a:fld>
            <a:endParaRPr lang="en-US" dirty="0"/>
          </a:p>
        </p:txBody>
      </p:sp>
    </p:spTree>
    <p:extLst>
      <p:ext uri="{BB962C8B-B14F-4D97-AF65-F5344CB8AC3E}">
        <p14:creationId xmlns:p14="http://schemas.microsoft.com/office/powerpoint/2010/main" val="23624996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rtl="1"/>
            <a:r>
              <a:rPr lang="ar-SA" sz="2800" dirty="0">
                <a:solidFill>
                  <a:schemeClr val="tx1"/>
                </a:solidFill>
                <a:cs typeface="PT Bold Heading" panose="02010400000000000000" pitchFamily="2" charset="-78"/>
              </a:rPr>
              <a:t>عوائد سهم شركة (جرير) وعوائد السوق للفترة (2010- 2014</a:t>
            </a:r>
            <a:r>
              <a:rPr lang="ar-SA" sz="2800" dirty="0" smtClean="0">
                <a:solidFill>
                  <a:schemeClr val="tx1"/>
                </a:solidFill>
                <a:cs typeface="PT Bold Heading" panose="02010400000000000000" pitchFamily="2" charset="-78"/>
              </a:rPr>
              <a:t>).</a:t>
            </a:r>
            <a:endParaRPr lang="ar-SA" sz="2800" dirty="0">
              <a:solidFill>
                <a:schemeClr val="tx1"/>
              </a:solidFill>
              <a:cs typeface="PT Bold Heading" panose="02010400000000000000" pitchFamily="2" charset="-78"/>
            </a:endParaRPr>
          </a:p>
        </p:txBody>
      </p:sp>
      <p:sp>
        <p:nvSpPr>
          <p:cNvPr id="4" name="عنصر نائب لرقم الشريحة 3"/>
          <p:cNvSpPr>
            <a:spLocks noGrp="1"/>
          </p:cNvSpPr>
          <p:nvPr>
            <p:ph type="sldNum" sz="quarter" idx="10"/>
          </p:nvPr>
        </p:nvSpPr>
        <p:spPr/>
        <p:txBody>
          <a:bodyPr/>
          <a:lstStyle/>
          <a:p>
            <a:pPr>
              <a:defRPr/>
            </a:pPr>
            <a:fld id="{7B8EA862-7DD5-4A06-BDE1-DB7EC5FAA60C}" type="slidenum">
              <a:rPr lang="ar-SA" smtClean="0"/>
              <a:pPr>
                <a:defRPr/>
              </a:pPr>
              <a:t>13</a:t>
            </a:fld>
            <a:endParaRPr lang="en-US" dirty="0"/>
          </a:p>
        </p:txBody>
      </p:sp>
      <p:graphicFrame>
        <p:nvGraphicFramePr>
          <p:cNvPr id="5" name="عنصر نائب للمحتوى 4"/>
          <p:cNvGraphicFramePr>
            <a:graphicFrameLocks noGrp="1" noChangeAspect="1"/>
          </p:cNvGraphicFramePr>
          <p:nvPr>
            <p:ph idx="1"/>
            <p:extLst>
              <p:ext uri="{D42A27DB-BD31-4B8C-83A1-F6EECF244321}">
                <p14:modId xmlns:p14="http://schemas.microsoft.com/office/powerpoint/2010/main" val="2256062129"/>
              </p:ext>
            </p:extLst>
          </p:nvPr>
        </p:nvGraphicFramePr>
        <p:xfrm>
          <a:off x="1143000" y="2057400"/>
          <a:ext cx="8267700" cy="3124199"/>
        </p:xfrm>
        <a:graphic>
          <a:graphicData uri="http://schemas.openxmlformats.org/presentationml/2006/ole">
            <mc:AlternateContent xmlns:mc="http://schemas.openxmlformats.org/markup-compatibility/2006">
              <mc:Choice xmlns:v="urn:schemas-microsoft-com:vml" Requires="v">
                <p:oleObj spid="_x0000_s1042" name="Worksheet" r:id="rId3" imgW="3009883" imgH="1686043" progId="Excel.Sheet.12">
                  <p:embed/>
                </p:oleObj>
              </mc:Choice>
              <mc:Fallback>
                <p:oleObj name="Worksheet" r:id="rId3" imgW="3009883" imgH="1686043" progId="Excel.Sheet.12">
                  <p:embed/>
                  <p:pic>
                    <p:nvPicPr>
                      <p:cNvPr id="0" name=""/>
                      <p:cNvPicPr/>
                      <p:nvPr/>
                    </p:nvPicPr>
                    <p:blipFill>
                      <a:blip r:embed="rId4"/>
                      <a:stretch>
                        <a:fillRect/>
                      </a:stretch>
                    </p:blipFill>
                    <p:spPr>
                      <a:xfrm>
                        <a:off x="1143000" y="2057400"/>
                        <a:ext cx="8267700" cy="3124199"/>
                      </a:xfrm>
                      <a:prstGeom prst="rect">
                        <a:avLst/>
                      </a:prstGeom>
                    </p:spPr>
                  </p:pic>
                </p:oleObj>
              </mc:Fallback>
            </mc:AlternateContent>
          </a:graphicData>
        </a:graphic>
      </p:graphicFrame>
    </p:spTree>
    <p:extLst>
      <p:ext uri="{BB962C8B-B14F-4D97-AF65-F5344CB8AC3E}">
        <p14:creationId xmlns:p14="http://schemas.microsoft.com/office/powerpoint/2010/main" val="284618323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rtl="1"/>
            <a:r>
              <a:rPr lang="ar-SA" sz="3600" dirty="0" smtClean="0">
                <a:solidFill>
                  <a:schemeClr val="tx1"/>
                </a:solidFill>
                <a:cs typeface="PT Bold Heading" panose="02010400000000000000" pitchFamily="2" charset="-78"/>
              </a:rPr>
              <a:t>حل التطبيق العملي</a:t>
            </a:r>
            <a:endParaRPr lang="ar-SA" sz="3600" dirty="0">
              <a:solidFill>
                <a:schemeClr val="tx1"/>
              </a:solidFill>
              <a:cs typeface="PT Bold Heading" panose="02010400000000000000" pitchFamily="2" charset="-78"/>
            </a:endParaRPr>
          </a:p>
        </p:txBody>
      </p:sp>
      <p:sp>
        <p:nvSpPr>
          <p:cNvPr id="3" name="عنصر نائب للمحتوى 2"/>
          <p:cNvSpPr>
            <a:spLocks noGrp="1"/>
          </p:cNvSpPr>
          <p:nvPr>
            <p:ph idx="1"/>
          </p:nvPr>
        </p:nvSpPr>
        <p:spPr/>
        <p:txBody>
          <a:bodyPr/>
          <a:lstStyle/>
          <a:p>
            <a:pPr algn="just" rtl="1"/>
            <a:r>
              <a:rPr lang="ar-SA" sz="3600" dirty="0" smtClean="0">
                <a:solidFill>
                  <a:schemeClr val="tx1"/>
                </a:solidFill>
              </a:rPr>
              <a:t>يتم تقدير قيمة بيتا من خلال ما يلي:</a:t>
            </a:r>
          </a:p>
          <a:p>
            <a:pPr marL="514350" indent="-514350" algn="just" rtl="1">
              <a:buFont typeface="+mj-lt"/>
              <a:buAutoNum type="arabicPeriod"/>
            </a:pPr>
            <a:r>
              <a:rPr lang="ar-SA" sz="3600" dirty="0" smtClean="0">
                <a:solidFill>
                  <a:schemeClr val="tx1"/>
                </a:solidFill>
              </a:rPr>
              <a:t>حساب متوسط العائد للسهم ومتوسط العائد للسوق.</a:t>
            </a:r>
          </a:p>
          <a:p>
            <a:pPr marL="514350" indent="-514350" algn="just" rtl="1">
              <a:buFont typeface="+mj-lt"/>
              <a:buAutoNum type="arabicPeriod"/>
            </a:pPr>
            <a:r>
              <a:rPr lang="ar-SA" sz="3600" dirty="0" smtClean="0">
                <a:solidFill>
                  <a:schemeClr val="tx1"/>
                </a:solidFill>
              </a:rPr>
              <a:t>حساب التباين المشترك (التغاير) بين عوائد السهم وعوائد السوق.</a:t>
            </a:r>
          </a:p>
          <a:p>
            <a:pPr marL="514350" indent="-514350" algn="just" rtl="1">
              <a:buFont typeface="+mj-lt"/>
              <a:buAutoNum type="arabicPeriod"/>
            </a:pPr>
            <a:r>
              <a:rPr lang="ar-SA" sz="3600" dirty="0" smtClean="0">
                <a:solidFill>
                  <a:schemeClr val="tx1"/>
                </a:solidFill>
              </a:rPr>
              <a:t>حساب تباين عوائد السوق.</a:t>
            </a:r>
          </a:p>
          <a:p>
            <a:pPr marL="514350" indent="-514350" algn="just" rtl="1">
              <a:buFont typeface="+mj-lt"/>
              <a:buAutoNum type="arabicPeriod"/>
            </a:pPr>
            <a:r>
              <a:rPr lang="ar-SA" sz="3600" dirty="0" smtClean="0">
                <a:solidFill>
                  <a:schemeClr val="tx1"/>
                </a:solidFill>
              </a:rPr>
              <a:t>حساب قيمة بيتا (قسمة التباين المشترك على تباين عوائد السوق)</a:t>
            </a:r>
            <a:endParaRPr lang="ar-SA" sz="3600" dirty="0">
              <a:solidFill>
                <a:schemeClr val="tx1"/>
              </a:solidFill>
            </a:endParaRPr>
          </a:p>
        </p:txBody>
      </p:sp>
      <p:sp>
        <p:nvSpPr>
          <p:cNvPr id="4" name="عنصر نائب لرقم الشريحة 3"/>
          <p:cNvSpPr>
            <a:spLocks noGrp="1"/>
          </p:cNvSpPr>
          <p:nvPr>
            <p:ph type="sldNum" sz="quarter" idx="10"/>
          </p:nvPr>
        </p:nvSpPr>
        <p:spPr/>
        <p:txBody>
          <a:bodyPr/>
          <a:lstStyle/>
          <a:p>
            <a:pPr>
              <a:defRPr/>
            </a:pPr>
            <a:fld id="{7B8EA862-7DD5-4A06-BDE1-DB7EC5FAA60C}" type="slidenum">
              <a:rPr lang="ar-SA" smtClean="0"/>
              <a:pPr>
                <a:defRPr/>
              </a:pPr>
              <a:t>14</a:t>
            </a:fld>
            <a:endParaRPr lang="en-US" dirty="0"/>
          </a:p>
        </p:txBody>
      </p:sp>
    </p:spTree>
    <p:extLst>
      <p:ext uri="{BB962C8B-B14F-4D97-AF65-F5344CB8AC3E}">
        <p14:creationId xmlns:p14="http://schemas.microsoft.com/office/powerpoint/2010/main" val="74048289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1"/>
            <a:r>
              <a:rPr lang="ar-SA" sz="3600" dirty="0" smtClean="0">
                <a:solidFill>
                  <a:srgbClr val="008000"/>
                </a:solidFill>
                <a:cs typeface="PT Bold Heading" panose="02010400000000000000" pitchFamily="2" charset="-78"/>
              </a:rPr>
              <a:t>أولا: متوسط عائد السهم ومتوسط عائد السوق</a:t>
            </a:r>
            <a:endParaRPr lang="ar-SA" sz="3600" dirty="0">
              <a:solidFill>
                <a:srgbClr val="008000"/>
              </a:solidFill>
              <a:cs typeface="PT Bold Heading" panose="02010400000000000000" pitchFamily="2" charset="-78"/>
            </a:endParaRPr>
          </a:p>
        </p:txBody>
      </p:sp>
      <p:sp>
        <p:nvSpPr>
          <p:cNvPr id="4" name="عنصر نائب لرقم الشريحة 3"/>
          <p:cNvSpPr>
            <a:spLocks noGrp="1"/>
          </p:cNvSpPr>
          <p:nvPr>
            <p:ph type="sldNum" sz="quarter" idx="10"/>
          </p:nvPr>
        </p:nvSpPr>
        <p:spPr/>
        <p:txBody>
          <a:bodyPr/>
          <a:lstStyle/>
          <a:p>
            <a:pPr>
              <a:defRPr/>
            </a:pPr>
            <a:fld id="{7B8EA862-7DD5-4A06-BDE1-DB7EC5FAA60C}" type="slidenum">
              <a:rPr lang="ar-SA" smtClean="0"/>
              <a:pPr>
                <a:defRPr/>
              </a:pPr>
              <a:t>15</a:t>
            </a:fld>
            <a:endParaRPr lang="en-US" dirty="0"/>
          </a:p>
        </p:txBody>
      </p:sp>
      <p:graphicFrame>
        <p:nvGraphicFramePr>
          <p:cNvPr id="5" name="عنصر نائب للمحتوى 4"/>
          <p:cNvGraphicFramePr>
            <a:graphicFrameLocks noGrp="1" noChangeAspect="1"/>
          </p:cNvGraphicFramePr>
          <p:nvPr>
            <p:ph idx="1"/>
            <p:extLst>
              <p:ext uri="{D42A27DB-BD31-4B8C-83A1-F6EECF244321}">
                <p14:modId xmlns:p14="http://schemas.microsoft.com/office/powerpoint/2010/main" val="3021942389"/>
              </p:ext>
            </p:extLst>
          </p:nvPr>
        </p:nvGraphicFramePr>
        <p:xfrm>
          <a:off x="838200" y="1676400"/>
          <a:ext cx="8381999" cy="3886200"/>
        </p:xfrm>
        <a:graphic>
          <a:graphicData uri="http://schemas.openxmlformats.org/presentationml/2006/ole">
            <mc:AlternateContent xmlns:mc="http://schemas.openxmlformats.org/markup-compatibility/2006">
              <mc:Choice xmlns:v="urn:schemas-microsoft-com:vml" Requires="v">
                <p:oleObj spid="_x0000_s2064" name="Worksheet" r:id="rId3" imgW="3429082" imgH="2466774" progId="Excel.Sheet.12">
                  <p:embed/>
                </p:oleObj>
              </mc:Choice>
              <mc:Fallback>
                <p:oleObj name="Worksheet" r:id="rId3" imgW="3429082" imgH="2466774" progId="Excel.Sheet.12">
                  <p:embed/>
                  <p:pic>
                    <p:nvPicPr>
                      <p:cNvPr id="0" name=""/>
                      <p:cNvPicPr/>
                      <p:nvPr/>
                    </p:nvPicPr>
                    <p:blipFill>
                      <a:blip r:embed="rId4"/>
                      <a:stretch>
                        <a:fillRect/>
                      </a:stretch>
                    </p:blipFill>
                    <p:spPr>
                      <a:xfrm>
                        <a:off x="838200" y="1676400"/>
                        <a:ext cx="8381999" cy="3886200"/>
                      </a:xfrm>
                      <a:prstGeom prst="rect">
                        <a:avLst/>
                      </a:prstGeom>
                    </p:spPr>
                  </p:pic>
                </p:oleObj>
              </mc:Fallback>
            </mc:AlternateContent>
          </a:graphicData>
        </a:graphic>
      </p:graphicFrame>
    </p:spTree>
    <p:extLst>
      <p:ext uri="{BB962C8B-B14F-4D97-AF65-F5344CB8AC3E}">
        <p14:creationId xmlns:p14="http://schemas.microsoft.com/office/powerpoint/2010/main" val="269013078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1"/>
            <a:r>
              <a:rPr lang="ar-SA" sz="2800" dirty="0" smtClean="0">
                <a:solidFill>
                  <a:srgbClr val="008000"/>
                </a:solidFill>
                <a:cs typeface="PT Bold Heading" panose="02010400000000000000" pitchFamily="2" charset="-78"/>
              </a:rPr>
              <a:t>ثانيا: حساب التباين المشترك بين عوائد السهم وعوائد السوق</a:t>
            </a:r>
            <a:endParaRPr lang="ar-SA" sz="2800" dirty="0">
              <a:solidFill>
                <a:srgbClr val="008000"/>
              </a:solidFill>
              <a:cs typeface="PT Bold Heading" panose="02010400000000000000" pitchFamily="2" charset="-78"/>
            </a:endParaRPr>
          </a:p>
        </p:txBody>
      </p:sp>
      <p:sp>
        <p:nvSpPr>
          <p:cNvPr id="4" name="عنصر نائب لرقم الشريحة 3"/>
          <p:cNvSpPr>
            <a:spLocks noGrp="1"/>
          </p:cNvSpPr>
          <p:nvPr>
            <p:ph type="sldNum" sz="quarter" idx="10"/>
          </p:nvPr>
        </p:nvSpPr>
        <p:spPr/>
        <p:txBody>
          <a:bodyPr/>
          <a:lstStyle/>
          <a:p>
            <a:pPr>
              <a:defRPr/>
            </a:pPr>
            <a:fld id="{7B8EA862-7DD5-4A06-BDE1-DB7EC5FAA60C}" type="slidenum">
              <a:rPr lang="ar-SA" smtClean="0"/>
              <a:pPr>
                <a:defRPr/>
              </a:pPr>
              <a:t>16</a:t>
            </a:fld>
            <a:endParaRPr lang="en-US" dirty="0"/>
          </a:p>
        </p:txBody>
      </p:sp>
      <p:graphicFrame>
        <p:nvGraphicFramePr>
          <p:cNvPr id="5" name="عنصر نائب للمحتوى 4"/>
          <p:cNvGraphicFramePr>
            <a:graphicFrameLocks noGrp="1" noChangeAspect="1"/>
          </p:cNvGraphicFramePr>
          <p:nvPr>
            <p:ph idx="1"/>
            <p:extLst>
              <p:ext uri="{D42A27DB-BD31-4B8C-83A1-F6EECF244321}">
                <p14:modId xmlns:p14="http://schemas.microsoft.com/office/powerpoint/2010/main" val="1037027865"/>
              </p:ext>
            </p:extLst>
          </p:nvPr>
        </p:nvGraphicFramePr>
        <p:xfrm>
          <a:off x="304800" y="1752600"/>
          <a:ext cx="9296400" cy="3581400"/>
        </p:xfrm>
        <a:graphic>
          <a:graphicData uri="http://schemas.openxmlformats.org/presentationml/2006/ole">
            <mc:AlternateContent xmlns:mc="http://schemas.openxmlformats.org/markup-compatibility/2006">
              <mc:Choice xmlns:v="urn:schemas-microsoft-com:vml" Requires="v">
                <p:oleObj spid="_x0000_s3088" name="Worksheet" r:id="rId3" imgW="7524708" imgH="2629039" progId="Excel.Sheet.12">
                  <p:embed/>
                </p:oleObj>
              </mc:Choice>
              <mc:Fallback>
                <p:oleObj name="Worksheet" r:id="rId3" imgW="7524708" imgH="2629039" progId="Excel.Sheet.12">
                  <p:embed/>
                  <p:pic>
                    <p:nvPicPr>
                      <p:cNvPr id="0" name=""/>
                      <p:cNvPicPr/>
                      <p:nvPr/>
                    </p:nvPicPr>
                    <p:blipFill>
                      <a:blip r:embed="rId4"/>
                      <a:stretch>
                        <a:fillRect/>
                      </a:stretch>
                    </p:blipFill>
                    <p:spPr>
                      <a:xfrm>
                        <a:off x="304800" y="1752600"/>
                        <a:ext cx="9296400" cy="3581400"/>
                      </a:xfrm>
                      <a:prstGeom prst="rect">
                        <a:avLst/>
                      </a:prstGeom>
                    </p:spPr>
                  </p:pic>
                </p:oleObj>
              </mc:Fallback>
            </mc:AlternateContent>
          </a:graphicData>
        </a:graphic>
      </p:graphicFrame>
    </p:spTree>
    <p:extLst>
      <p:ext uri="{BB962C8B-B14F-4D97-AF65-F5344CB8AC3E}">
        <p14:creationId xmlns:p14="http://schemas.microsoft.com/office/powerpoint/2010/main" val="356740131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1"/>
            <a:r>
              <a:rPr lang="ar-SA" sz="2800" dirty="0" smtClean="0">
                <a:solidFill>
                  <a:srgbClr val="008000"/>
                </a:solidFill>
                <a:cs typeface="PT Bold Heading" panose="02010400000000000000" pitchFamily="2" charset="-78"/>
              </a:rPr>
              <a:t>ثالثا: حساب تباين عوائد السوق</a:t>
            </a:r>
            <a:endParaRPr lang="ar-SA" sz="2800" dirty="0">
              <a:solidFill>
                <a:srgbClr val="008000"/>
              </a:solidFill>
              <a:cs typeface="PT Bold Heading" panose="02010400000000000000" pitchFamily="2" charset="-78"/>
            </a:endParaRPr>
          </a:p>
        </p:txBody>
      </p:sp>
      <p:sp>
        <p:nvSpPr>
          <p:cNvPr id="4" name="عنصر نائب لرقم الشريحة 3"/>
          <p:cNvSpPr>
            <a:spLocks noGrp="1"/>
          </p:cNvSpPr>
          <p:nvPr>
            <p:ph type="sldNum" sz="quarter" idx="10"/>
          </p:nvPr>
        </p:nvSpPr>
        <p:spPr/>
        <p:txBody>
          <a:bodyPr/>
          <a:lstStyle/>
          <a:p>
            <a:pPr>
              <a:defRPr/>
            </a:pPr>
            <a:fld id="{7B8EA862-7DD5-4A06-BDE1-DB7EC5FAA60C}" type="slidenum">
              <a:rPr lang="ar-SA" smtClean="0"/>
              <a:pPr>
                <a:defRPr/>
              </a:pPr>
              <a:t>17</a:t>
            </a:fld>
            <a:endParaRPr lang="en-US" dirty="0"/>
          </a:p>
        </p:txBody>
      </p:sp>
      <p:graphicFrame>
        <p:nvGraphicFramePr>
          <p:cNvPr id="5" name="عنصر نائب للمحتوى 4"/>
          <p:cNvGraphicFramePr>
            <a:graphicFrameLocks noGrp="1" noChangeAspect="1"/>
          </p:cNvGraphicFramePr>
          <p:nvPr>
            <p:ph idx="1"/>
            <p:extLst>
              <p:ext uri="{D42A27DB-BD31-4B8C-83A1-F6EECF244321}">
                <p14:modId xmlns:p14="http://schemas.microsoft.com/office/powerpoint/2010/main" val="3433548805"/>
              </p:ext>
            </p:extLst>
          </p:nvPr>
        </p:nvGraphicFramePr>
        <p:xfrm>
          <a:off x="495301" y="1676400"/>
          <a:ext cx="8915400" cy="3886200"/>
        </p:xfrm>
        <a:graphic>
          <a:graphicData uri="http://schemas.openxmlformats.org/presentationml/2006/ole">
            <mc:AlternateContent xmlns:mc="http://schemas.openxmlformats.org/markup-compatibility/2006">
              <mc:Choice xmlns:v="urn:schemas-microsoft-com:vml" Requires="v">
                <p:oleObj spid="_x0000_s4111" name="Worksheet" r:id="rId3" imgW="5315033" imgH="2629039" progId="Excel.Sheet.12">
                  <p:embed/>
                </p:oleObj>
              </mc:Choice>
              <mc:Fallback>
                <p:oleObj name="Worksheet" r:id="rId3" imgW="5315033" imgH="2629039" progId="Excel.Sheet.12">
                  <p:embed/>
                  <p:pic>
                    <p:nvPicPr>
                      <p:cNvPr id="0" name=""/>
                      <p:cNvPicPr/>
                      <p:nvPr/>
                    </p:nvPicPr>
                    <p:blipFill>
                      <a:blip r:embed="rId4"/>
                      <a:stretch>
                        <a:fillRect/>
                      </a:stretch>
                    </p:blipFill>
                    <p:spPr>
                      <a:xfrm>
                        <a:off x="495301" y="1676400"/>
                        <a:ext cx="8915400" cy="3886200"/>
                      </a:xfrm>
                      <a:prstGeom prst="rect">
                        <a:avLst/>
                      </a:prstGeom>
                    </p:spPr>
                  </p:pic>
                </p:oleObj>
              </mc:Fallback>
            </mc:AlternateContent>
          </a:graphicData>
        </a:graphic>
      </p:graphicFrame>
    </p:spTree>
    <p:extLst>
      <p:ext uri="{BB962C8B-B14F-4D97-AF65-F5344CB8AC3E}">
        <p14:creationId xmlns:p14="http://schemas.microsoft.com/office/powerpoint/2010/main" val="93698280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1"/>
            <a:r>
              <a:rPr lang="ar-SA" sz="2800" dirty="0" smtClean="0">
                <a:solidFill>
                  <a:srgbClr val="008000"/>
                </a:solidFill>
                <a:cs typeface="PT Bold Heading" panose="02010400000000000000" pitchFamily="2" charset="-78"/>
              </a:rPr>
              <a:t>ثالثا: حساب قيمة بيتا</a:t>
            </a:r>
            <a:endParaRPr lang="ar-SA" sz="2800" dirty="0">
              <a:solidFill>
                <a:srgbClr val="008000"/>
              </a:solidFill>
              <a:cs typeface="PT Bold Heading" panose="02010400000000000000" pitchFamily="2" charset="-78"/>
            </a:endParaRPr>
          </a:p>
        </p:txBody>
      </p:sp>
      <p:sp>
        <p:nvSpPr>
          <p:cNvPr id="4" name="عنصر نائب لرقم الشريحة 3"/>
          <p:cNvSpPr>
            <a:spLocks noGrp="1"/>
          </p:cNvSpPr>
          <p:nvPr>
            <p:ph type="sldNum" sz="quarter" idx="10"/>
          </p:nvPr>
        </p:nvSpPr>
        <p:spPr/>
        <p:txBody>
          <a:bodyPr/>
          <a:lstStyle/>
          <a:p>
            <a:pPr>
              <a:defRPr/>
            </a:pPr>
            <a:fld id="{7B8EA862-7DD5-4A06-BDE1-DB7EC5FAA60C}" type="slidenum">
              <a:rPr lang="ar-SA" smtClean="0"/>
              <a:pPr>
                <a:defRPr/>
              </a:pPr>
              <a:t>18</a:t>
            </a:fld>
            <a:endParaRPr lang="en-US" dirty="0"/>
          </a:p>
        </p:txBody>
      </p:sp>
      <mc:AlternateContent xmlns:mc="http://schemas.openxmlformats.org/markup-compatibility/2006">
        <mc:Choice xmlns:a14="http://schemas.microsoft.com/office/drawing/2010/main" Requires="a14">
          <p:sp>
            <p:nvSpPr>
              <p:cNvPr id="3" name="عنصر نائب للمحتوى 2"/>
              <p:cNvSpPr>
                <a:spLocks noGrp="1"/>
              </p:cNvSpPr>
              <p:nvPr>
                <p:ph idx="1"/>
              </p:nvPr>
            </p:nvSpPr>
            <p:spPr/>
            <p:txBody>
              <a:bodyPr/>
              <a:lstStyle/>
              <a:p>
                <a:pPr/>
                <a14:m>
                  <m:oMathPara xmlns:m="http://schemas.openxmlformats.org/officeDocument/2006/math">
                    <m:oMathParaPr>
                      <m:jc m:val="centerGroup"/>
                    </m:oMathParaPr>
                    <m:oMath xmlns:m="http://schemas.openxmlformats.org/officeDocument/2006/math">
                      <m:r>
                        <a:rPr lang="en-US" sz="3600" i="1" smtClean="0">
                          <a:solidFill>
                            <a:schemeClr val="tx1"/>
                          </a:solidFill>
                          <a:latin typeface="Cambria Math" panose="02040503050406030204" pitchFamily="18" charset="0"/>
                          <a:ea typeface="Cambria Math" panose="02040503050406030204" pitchFamily="18" charset="0"/>
                        </a:rPr>
                        <m:t>𝛽</m:t>
                      </m:r>
                      <m:r>
                        <a:rPr lang="en-US" sz="3600" i="1" smtClean="0">
                          <a:solidFill>
                            <a:schemeClr val="tx1"/>
                          </a:solidFill>
                          <a:latin typeface="Cambria Math" panose="02040503050406030204" pitchFamily="18" charset="0"/>
                          <a:ea typeface="Cambria Math" panose="02040503050406030204" pitchFamily="18" charset="0"/>
                        </a:rPr>
                        <m:t>=</m:t>
                      </m:r>
                      <m:f>
                        <m:fPr>
                          <m:ctrlPr>
                            <a:rPr lang="en-US" sz="3600" i="1">
                              <a:solidFill>
                                <a:schemeClr val="tx1"/>
                              </a:solidFill>
                              <a:latin typeface="Cambria Math"/>
                              <a:ea typeface="Cambria Math" panose="02040503050406030204" pitchFamily="18" charset="0"/>
                            </a:rPr>
                          </m:ctrlPr>
                        </m:fPr>
                        <m:num>
                          <m:sSub>
                            <m:sSubPr>
                              <m:ctrlPr>
                                <a:rPr lang="en-US" sz="3600" i="1">
                                  <a:solidFill>
                                    <a:schemeClr val="tx1"/>
                                  </a:solidFill>
                                  <a:latin typeface="Cambria Math"/>
                                  <a:ea typeface="Cambria Math" panose="02040503050406030204" pitchFamily="18" charset="0"/>
                                </a:rPr>
                              </m:ctrlPr>
                            </m:sSubPr>
                            <m:e>
                              <m:r>
                                <a:rPr lang="en-US" sz="3600" i="1">
                                  <a:solidFill>
                                    <a:schemeClr val="tx1"/>
                                  </a:solidFill>
                                  <a:latin typeface="Cambria Math" panose="02040503050406030204" pitchFamily="18" charset="0"/>
                                  <a:ea typeface="Cambria Math" panose="02040503050406030204" pitchFamily="18" charset="0"/>
                                </a:rPr>
                                <m:t>𝐶𝑂𝑉</m:t>
                              </m:r>
                            </m:e>
                            <m:sub>
                              <m:r>
                                <a:rPr lang="en-US" sz="3600" i="1">
                                  <a:solidFill>
                                    <a:schemeClr val="tx1"/>
                                  </a:solidFill>
                                  <a:latin typeface="Cambria Math" panose="02040503050406030204" pitchFamily="18" charset="0"/>
                                  <a:ea typeface="Cambria Math" panose="02040503050406030204" pitchFamily="18" charset="0"/>
                                </a:rPr>
                                <m:t>(</m:t>
                              </m:r>
                              <m:r>
                                <a:rPr lang="en-US" sz="3600" i="1">
                                  <a:solidFill>
                                    <a:schemeClr val="tx1"/>
                                  </a:solidFill>
                                  <a:latin typeface="Cambria Math" panose="02040503050406030204" pitchFamily="18" charset="0"/>
                                  <a:ea typeface="Cambria Math" panose="02040503050406030204" pitchFamily="18" charset="0"/>
                                </a:rPr>
                                <m:t>𝐴</m:t>
                              </m:r>
                              <m:r>
                                <a:rPr lang="en-US" sz="3600" i="1">
                                  <a:solidFill>
                                    <a:schemeClr val="tx1"/>
                                  </a:solidFill>
                                  <a:latin typeface="Cambria Math" panose="02040503050406030204" pitchFamily="18" charset="0"/>
                                  <a:ea typeface="Cambria Math" panose="02040503050406030204" pitchFamily="18" charset="0"/>
                                </a:rPr>
                                <m:t>, </m:t>
                              </m:r>
                              <m:r>
                                <a:rPr lang="en-US" sz="3600" i="1">
                                  <a:solidFill>
                                    <a:schemeClr val="tx1"/>
                                  </a:solidFill>
                                  <a:latin typeface="Cambria Math" panose="02040503050406030204" pitchFamily="18" charset="0"/>
                                  <a:ea typeface="Cambria Math" panose="02040503050406030204" pitchFamily="18" charset="0"/>
                                </a:rPr>
                                <m:t>𝑀</m:t>
                              </m:r>
                              <m:r>
                                <a:rPr lang="en-US" sz="3600" i="1">
                                  <a:solidFill>
                                    <a:schemeClr val="tx1"/>
                                  </a:solidFill>
                                  <a:latin typeface="Cambria Math" panose="02040503050406030204" pitchFamily="18" charset="0"/>
                                  <a:ea typeface="Cambria Math" panose="02040503050406030204" pitchFamily="18" charset="0"/>
                                </a:rPr>
                                <m:t>)</m:t>
                              </m:r>
                            </m:sub>
                          </m:sSub>
                        </m:num>
                        <m:den>
                          <m:sSubSup>
                            <m:sSubSupPr>
                              <m:ctrlPr>
                                <a:rPr lang="en-US" sz="3600" i="1">
                                  <a:solidFill>
                                    <a:schemeClr val="tx1"/>
                                  </a:solidFill>
                                  <a:latin typeface="Cambria Math"/>
                                  <a:ea typeface="Cambria Math" panose="02040503050406030204" pitchFamily="18" charset="0"/>
                                </a:rPr>
                              </m:ctrlPr>
                            </m:sSubSupPr>
                            <m:e>
                              <m:r>
                                <a:rPr lang="en-US" sz="3600" i="1">
                                  <a:solidFill>
                                    <a:schemeClr val="tx1"/>
                                  </a:solidFill>
                                  <a:latin typeface="Cambria Math" panose="02040503050406030204" pitchFamily="18" charset="0"/>
                                  <a:ea typeface="Cambria Math" panose="02040503050406030204" pitchFamily="18" charset="0"/>
                                </a:rPr>
                                <m:t>𝜎</m:t>
                              </m:r>
                            </m:e>
                            <m:sub>
                              <m:r>
                                <a:rPr lang="en-US" sz="3600" i="1">
                                  <a:solidFill>
                                    <a:schemeClr val="tx1"/>
                                  </a:solidFill>
                                  <a:latin typeface="Cambria Math" panose="02040503050406030204" pitchFamily="18" charset="0"/>
                                  <a:ea typeface="Cambria Math" panose="02040503050406030204" pitchFamily="18" charset="0"/>
                                </a:rPr>
                                <m:t>𝑀</m:t>
                              </m:r>
                            </m:sub>
                            <m:sup>
                              <m:r>
                                <a:rPr lang="en-US" sz="3600" i="1">
                                  <a:solidFill>
                                    <a:schemeClr val="tx1"/>
                                  </a:solidFill>
                                  <a:latin typeface="Cambria Math" panose="02040503050406030204" pitchFamily="18" charset="0"/>
                                  <a:ea typeface="Cambria Math" panose="02040503050406030204" pitchFamily="18" charset="0"/>
                                </a:rPr>
                                <m:t>2</m:t>
                              </m:r>
                            </m:sup>
                          </m:sSubSup>
                        </m:den>
                      </m:f>
                      <m:r>
                        <a:rPr lang="en-US" sz="3600" i="1">
                          <a:solidFill>
                            <a:schemeClr val="tx1"/>
                          </a:solidFill>
                          <a:latin typeface="Cambria Math" panose="02040503050406030204" pitchFamily="18" charset="0"/>
                          <a:ea typeface="Cambria Math" panose="02040503050406030204" pitchFamily="18" charset="0"/>
                        </a:rPr>
                        <m:t>=</m:t>
                      </m:r>
                      <m:f>
                        <m:fPr>
                          <m:ctrlPr>
                            <a:rPr lang="en-US" sz="3600" i="1">
                              <a:solidFill>
                                <a:schemeClr val="tx1"/>
                              </a:solidFill>
                              <a:latin typeface="Cambria Math"/>
                              <a:ea typeface="Cambria Math" panose="02040503050406030204" pitchFamily="18" charset="0"/>
                            </a:rPr>
                          </m:ctrlPr>
                        </m:fPr>
                        <m:num>
                          <m:r>
                            <a:rPr lang="en-US" sz="3600" i="1">
                              <a:solidFill>
                                <a:schemeClr val="tx1"/>
                              </a:solidFill>
                              <a:latin typeface="Cambria Math" panose="02040503050406030204" pitchFamily="18" charset="0"/>
                              <a:ea typeface="Cambria Math" panose="02040503050406030204" pitchFamily="18" charset="0"/>
                            </a:rPr>
                            <m:t>0</m:t>
                          </m:r>
                          <m:r>
                            <a:rPr lang="en-US" sz="3600" i="1">
                              <a:solidFill>
                                <a:schemeClr val="tx1"/>
                              </a:solidFill>
                              <a:latin typeface="Cambria Math" panose="02040503050406030204" pitchFamily="18" charset="0"/>
                              <a:ea typeface="Cambria Math" panose="02040503050406030204" pitchFamily="18" charset="0"/>
                            </a:rPr>
                            <m:t>.</m:t>
                          </m:r>
                          <m:r>
                            <a:rPr lang="en-US" sz="3600" i="1">
                              <a:solidFill>
                                <a:schemeClr val="tx1"/>
                              </a:solidFill>
                              <a:latin typeface="Cambria Math" panose="02040503050406030204" pitchFamily="18" charset="0"/>
                              <a:ea typeface="Cambria Math" panose="02040503050406030204" pitchFamily="18" charset="0"/>
                            </a:rPr>
                            <m:t>0007</m:t>
                          </m:r>
                        </m:num>
                        <m:den>
                          <m:r>
                            <a:rPr lang="en-US" sz="3600" i="1">
                              <a:solidFill>
                                <a:schemeClr val="tx1"/>
                              </a:solidFill>
                              <a:latin typeface="Cambria Math" panose="02040503050406030204" pitchFamily="18" charset="0"/>
                              <a:ea typeface="Cambria Math" panose="02040503050406030204" pitchFamily="18" charset="0"/>
                            </a:rPr>
                            <m:t>0</m:t>
                          </m:r>
                          <m:r>
                            <a:rPr lang="en-US" sz="3600" i="1">
                              <a:solidFill>
                                <a:schemeClr val="tx1"/>
                              </a:solidFill>
                              <a:latin typeface="Cambria Math" panose="02040503050406030204" pitchFamily="18" charset="0"/>
                              <a:ea typeface="Cambria Math" panose="02040503050406030204" pitchFamily="18" charset="0"/>
                            </a:rPr>
                            <m:t>.</m:t>
                          </m:r>
                          <m:r>
                            <a:rPr lang="en-US" sz="3600" i="1">
                              <a:solidFill>
                                <a:schemeClr val="tx1"/>
                              </a:solidFill>
                              <a:latin typeface="Cambria Math" panose="02040503050406030204" pitchFamily="18" charset="0"/>
                              <a:ea typeface="Cambria Math" panose="02040503050406030204" pitchFamily="18" charset="0"/>
                            </a:rPr>
                            <m:t>0018</m:t>
                          </m:r>
                        </m:den>
                      </m:f>
                    </m:oMath>
                  </m:oMathPara>
                </a14:m>
                <a:endParaRPr lang="en-US" sz="3600" dirty="0" smtClean="0">
                  <a:solidFill>
                    <a:schemeClr val="tx1"/>
                  </a:solidFill>
                </a:endParaRPr>
              </a:p>
              <a:p>
                <a:endParaRPr lang="en-US" sz="3600" dirty="0">
                  <a:solidFill>
                    <a:schemeClr val="tx1"/>
                  </a:solidFill>
                </a:endParaRPr>
              </a:p>
              <a:p>
                <a:pPr/>
                <a14:m>
                  <m:oMathPara xmlns:m="http://schemas.openxmlformats.org/officeDocument/2006/math">
                    <m:oMathParaPr>
                      <m:jc m:val="centerGroup"/>
                    </m:oMathParaPr>
                    <m:oMath xmlns:m="http://schemas.openxmlformats.org/officeDocument/2006/math">
                      <m:r>
                        <a:rPr lang="en-US" sz="3600" i="1" smtClean="0">
                          <a:solidFill>
                            <a:schemeClr val="tx1"/>
                          </a:solidFill>
                          <a:latin typeface="Cambria Math" panose="02040503050406030204" pitchFamily="18" charset="0"/>
                          <a:ea typeface="Cambria Math" panose="02040503050406030204" pitchFamily="18" charset="0"/>
                        </a:rPr>
                        <m:t>𝛽</m:t>
                      </m:r>
                      <m:r>
                        <a:rPr lang="en-US" sz="3600" i="1">
                          <a:solidFill>
                            <a:schemeClr val="tx1"/>
                          </a:solidFill>
                          <a:latin typeface="Cambria Math" panose="02040503050406030204" pitchFamily="18" charset="0"/>
                          <a:ea typeface="Cambria Math" panose="02040503050406030204" pitchFamily="18" charset="0"/>
                        </a:rPr>
                        <m:t>=</m:t>
                      </m:r>
                      <m:r>
                        <a:rPr lang="en-US" sz="3600" b="0" i="1" smtClean="0">
                          <a:solidFill>
                            <a:schemeClr val="tx1"/>
                          </a:solidFill>
                          <a:latin typeface="Cambria Math" panose="02040503050406030204" pitchFamily="18" charset="0"/>
                          <a:ea typeface="Cambria Math" panose="02040503050406030204" pitchFamily="18" charset="0"/>
                        </a:rPr>
                        <m:t>0</m:t>
                      </m:r>
                      <m:r>
                        <a:rPr lang="en-US" sz="3600" b="0" i="1" smtClean="0">
                          <a:solidFill>
                            <a:schemeClr val="tx1"/>
                          </a:solidFill>
                          <a:latin typeface="Cambria Math" panose="02040503050406030204" pitchFamily="18" charset="0"/>
                          <a:ea typeface="Cambria Math" panose="02040503050406030204" pitchFamily="18" charset="0"/>
                        </a:rPr>
                        <m:t>.</m:t>
                      </m:r>
                      <m:r>
                        <a:rPr lang="en-US" sz="3600" b="0" i="1" smtClean="0">
                          <a:solidFill>
                            <a:schemeClr val="tx1"/>
                          </a:solidFill>
                          <a:latin typeface="Cambria Math" panose="02040503050406030204" pitchFamily="18" charset="0"/>
                          <a:ea typeface="Cambria Math" panose="02040503050406030204" pitchFamily="18" charset="0"/>
                        </a:rPr>
                        <m:t>39</m:t>
                      </m:r>
                    </m:oMath>
                  </m:oMathPara>
                </a14:m>
                <a:endParaRPr lang="en-US" sz="3600" dirty="0" smtClean="0">
                  <a:solidFill>
                    <a:schemeClr val="tx1"/>
                  </a:solidFill>
                </a:endParaRPr>
              </a:p>
              <a:p>
                <a:pPr algn="just" rtl="1"/>
                <a:r>
                  <a:rPr lang="ar-SA" sz="3600" dirty="0" smtClean="0">
                    <a:solidFill>
                      <a:schemeClr val="tx1"/>
                    </a:solidFill>
                  </a:rPr>
                  <a:t>القيمة أعلاه تعني أنه في حالة ارتفاع عائد السوق بنسبة 1% فإن عائد السهم </a:t>
                </a:r>
                <a:r>
                  <a:rPr lang="ar-SA" sz="3600" smtClean="0">
                    <a:solidFill>
                      <a:schemeClr val="tx1"/>
                    </a:solidFill>
                  </a:rPr>
                  <a:t>سيرتفع </a:t>
                </a:r>
                <a:r>
                  <a:rPr lang="ar-SA" sz="3600" smtClean="0">
                    <a:solidFill>
                      <a:schemeClr val="tx1"/>
                    </a:solidFill>
                  </a:rPr>
                  <a:t>بـ: 0.39%.</a:t>
                </a:r>
                <a:endParaRPr lang="ar-SA" sz="3600" dirty="0">
                  <a:solidFill>
                    <a:schemeClr val="tx1"/>
                  </a:solidFill>
                </a:endParaRPr>
              </a:p>
            </p:txBody>
          </p:sp>
        </mc:Choice>
        <mc:Fallback>
          <p:sp>
            <p:nvSpPr>
              <p:cNvPr id="3" name="عنصر نائب للمحتوى 2"/>
              <p:cNvSpPr>
                <a:spLocks noGrp="1" noRot="1" noChangeAspect="1" noMove="1" noResize="1" noEditPoints="1" noAdjustHandles="1" noChangeArrowheads="1" noChangeShapeType="1" noTextEdit="1"/>
              </p:cNvSpPr>
              <p:nvPr>
                <p:ph idx="1"/>
              </p:nvPr>
            </p:nvSpPr>
            <p:spPr>
              <a:blipFill rotWithShape="1">
                <a:blip r:embed="rId2"/>
                <a:stretch>
                  <a:fillRect l="-3418" r="-2051"/>
                </a:stretch>
              </a:blipFill>
            </p:spPr>
            <p:txBody>
              <a:bodyPr/>
              <a:lstStyle/>
              <a:p>
                <a:r>
                  <a:rPr lang="en-US">
                    <a:noFill/>
                  </a:rPr>
                  <a:t> </a:t>
                </a:r>
              </a:p>
            </p:txBody>
          </p:sp>
        </mc:Fallback>
      </mc:AlternateContent>
    </p:spTree>
    <p:extLst>
      <p:ext uri="{BB962C8B-B14F-4D97-AF65-F5344CB8AC3E}">
        <p14:creationId xmlns:p14="http://schemas.microsoft.com/office/powerpoint/2010/main" val="172356152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rtl="1"/>
            <a:r>
              <a:rPr lang="ar-SA" sz="3200" dirty="0" smtClean="0">
                <a:solidFill>
                  <a:schemeClr val="tx1"/>
                </a:solidFill>
                <a:cs typeface="PT Bold Heading" panose="02010400000000000000" pitchFamily="2" charset="-78"/>
              </a:rPr>
              <a:t>يمكن اختصار كل الخطوات السابقة في جدول واحد</a:t>
            </a:r>
            <a:endParaRPr lang="ar-SA" sz="3200" dirty="0">
              <a:solidFill>
                <a:schemeClr val="tx1"/>
              </a:solidFill>
              <a:cs typeface="PT Bold Heading" panose="02010400000000000000" pitchFamily="2" charset="-78"/>
            </a:endParaRPr>
          </a:p>
        </p:txBody>
      </p:sp>
      <p:sp>
        <p:nvSpPr>
          <p:cNvPr id="4" name="عنصر نائب لرقم الشريحة 3"/>
          <p:cNvSpPr>
            <a:spLocks noGrp="1"/>
          </p:cNvSpPr>
          <p:nvPr>
            <p:ph type="sldNum" sz="quarter" idx="10"/>
          </p:nvPr>
        </p:nvSpPr>
        <p:spPr/>
        <p:txBody>
          <a:bodyPr/>
          <a:lstStyle/>
          <a:p>
            <a:pPr>
              <a:defRPr/>
            </a:pPr>
            <a:fld id="{7B8EA862-7DD5-4A06-BDE1-DB7EC5FAA60C}" type="slidenum">
              <a:rPr lang="ar-SA" smtClean="0"/>
              <a:pPr>
                <a:defRPr/>
              </a:pPr>
              <a:t>19</a:t>
            </a:fld>
            <a:endParaRPr lang="en-US" dirty="0"/>
          </a:p>
        </p:txBody>
      </p:sp>
      <p:graphicFrame>
        <p:nvGraphicFramePr>
          <p:cNvPr id="5" name="عنصر نائب للمحتوى 4"/>
          <p:cNvGraphicFramePr>
            <a:graphicFrameLocks noGrp="1" noChangeAspect="1"/>
          </p:cNvGraphicFramePr>
          <p:nvPr>
            <p:ph idx="1"/>
            <p:extLst>
              <p:ext uri="{D42A27DB-BD31-4B8C-83A1-F6EECF244321}">
                <p14:modId xmlns:p14="http://schemas.microsoft.com/office/powerpoint/2010/main" val="273032242"/>
              </p:ext>
            </p:extLst>
          </p:nvPr>
        </p:nvGraphicFramePr>
        <p:xfrm>
          <a:off x="228600" y="1600200"/>
          <a:ext cx="9372600" cy="3962400"/>
        </p:xfrm>
        <a:graphic>
          <a:graphicData uri="http://schemas.openxmlformats.org/presentationml/2006/ole">
            <mc:AlternateContent xmlns:mc="http://schemas.openxmlformats.org/markup-compatibility/2006">
              <mc:Choice xmlns:v="urn:schemas-microsoft-com:vml" Requires="v">
                <p:oleObj spid="_x0000_s5133" name="Worksheet" r:id="rId3" imgW="8839145" imgH="3067064" progId="Excel.Sheet.12">
                  <p:embed/>
                </p:oleObj>
              </mc:Choice>
              <mc:Fallback>
                <p:oleObj name="Worksheet" r:id="rId3" imgW="8839145" imgH="3067064" progId="Excel.Sheet.12">
                  <p:embed/>
                  <p:pic>
                    <p:nvPicPr>
                      <p:cNvPr id="0" name=""/>
                      <p:cNvPicPr/>
                      <p:nvPr/>
                    </p:nvPicPr>
                    <p:blipFill>
                      <a:blip r:embed="rId4"/>
                      <a:stretch>
                        <a:fillRect/>
                      </a:stretch>
                    </p:blipFill>
                    <p:spPr>
                      <a:xfrm>
                        <a:off x="228600" y="1600200"/>
                        <a:ext cx="9372600" cy="3962400"/>
                      </a:xfrm>
                      <a:prstGeom prst="rect">
                        <a:avLst/>
                      </a:prstGeom>
                    </p:spPr>
                  </p:pic>
                </p:oleObj>
              </mc:Fallback>
            </mc:AlternateContent>
          </a:graphicData>
        </a:graphic>
      </p:graphicFrame>
    </p:spTree>
    <p:extLst>
      <p:ext uri="{BB962C8B-B14F-4D97-AF65-F5344CB8AC3E}">
        <p14:creationId xmlns:p14="http://schemas.microsoft.com/office/powerpoint/2010/main" val="373779519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FFFF99"/>
          </a:solidFill>
        </p:spPr>
        <p:txBody>
          <a:bodyPr/>
          <a:lstStyle/>
          <a:p>
            <a:pPr algn="ctr" rtl="1"/>
            <a:r>
              <a:rPr lang="ar-SA" dirty="0" smtClean="0">
                <a:solidFill>
                  <a:srgbClr val="009900"/>
                </a:solidFill>
                <a:cs typeface="PT Bold Heading" panose="02010400000000000000" pitchFamily="2" charset="-78"/>
              </a:rPr>
              <a:t>تقدير قيمة بيتا لمحفظة استثمارية</a:t>
            </a:r>
            <a:endParaRPr lang="en-US" dirty="0">
              <a:solidFill>
                <a:srgbClr val="009900"/>
              </a:solidFill>
              <a:cs typeface="PT Bold Heading" panose="02010400000000000000" pitchFamily="2" charset="-78"/>
            </a:endParaRP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lstStyle/>
              <a:p>
                <a:pPr marL="0" indent="0" algn="just" rtl="1"/>
                <a:r>
                  <a:rPr lang="ar-SA" sz="3600" dirty="0" smtClean="0">
                    <a:solidFill>
                      <a:schemeClr val="tx1"/>
                    </a:solidFill>
                  </a:rPr>
                  <a:t>إن قيمة بيتا لمحفظة استثمارية (</a:t>
                </a:r>
                <a14:m>
                  <m:oMath xmlns:m="http://schemas.openxmlformats.org/officeDocument/2006/math">
                    <m:sSub>
                      <m:sSubPr>
                        <m:ctrlPr>
                          <a:rPr lang="en-US" sz="3600" i="1">
                            <a:latin typeface="Cambria Math"/>
                          </a:rPr>
                        </m:ctrlPr>
                      </m:sSubPr>
                      <m:e>
                        <m:r>
                          <a:rPr lang="en-US" sz="3600" i="1">
                            <a:latin typeface="Cambria Math" panose="02040503050406030204" pitchFamily="18" charset="0"/>
                            <a:ea typeface="Cambria Math" panose="02040503050406030204" pitchFamily="18" charset="0"/>
                          </a:rPr>
                          <m:t>𝛽</m:t>
                        </m:r>
                      </m:e>
                      <m:sub>
                        <m:r>
                          <a:rPr lang="en-US" sz="3600" i="1">
                            <a:latin typeface="Cambria Math" panose="02040503050406030204" pitchFamily="18" charset="0"/>
                          </a:rPr>
                          <m:t>𝑃</m:t>
                        </m:r>
                      </m:sub>
                    </m:sSub>
                  </m:oMath>
                </a14:m>
                <a:r>
                  <a:rPr lang="ar-SA" sz="3600" dirty="0" smtClean="0">
                    <a:solidFill>
                      <a:schemeClr val="tx1"/>
                    </a:solidFill>
                  </a:rPr>
                  <a:t>) هي مجموع قيم بيتا مرجحة بالأوزان النسبية للأصول المكونة للمحفظة.</a:t>
                </a:r>
              </a:p>
              <a:p>
                <a:pPr algn="ctr"/>
                <a14:m>
                  <m:oMath xmlns:m="http://schemas.openxmlformats.org/officeDocument/2006/math">
                    <m:sSub>
                      <m:sSubPr>
                        <m:ctrlPr>
                          <a:rPr lang="en-US" sz="3600" i="1" smtClean="0">
                            <a:latin typeface="Cambria Math"/>
                          </a:rPr>
                        </m:ctrlPr>
                      </m:sSubPr>
                      <m:e>
                        <m:r>
                          <a:rPr lang="en-US" sz="3600" i="1" smtClean="0">
                            <a:latin typeface="Cambria Math" panose="02040503050406030204" pitchFamily="18" charset="0"/>
                            <a:ea typeface="Cambria Math" panose="02040503050406030204" pitchFamily="18" charset="0"/>
                          </a:rPr>
                          <m:t>𝛽</m:t>
                        </m:r>
                      </m:e>
                      <m:sub>
                        <m:r>
                          <a:rPr lang="en-US" sz="3600" b="0" i="1" smtClean="0">
                            <a:latin typeface="Cambria Math" panose="02040503050406030204" pitchFamily="18" charset="0"/>
                          </a:rPr>
                          <m:t>𝑃</m:t>
                        </m:r>
                      </m:sub>
                    </m:sSub>
                    <m:r>
                      <a:rPr lang="en-US" sz="3600" b="0" i="1" smtClean="0">
                        <a:latin typeface="Cambria Math" panose="02040503050406030204" pitchFamily="18" charset="0"/>
                      </a:rPr>
                      <m:t>=</m:t>
                    </m:r>
                    <m:sSub>
                      <m:sSubPr>
                        <m:ctrlPr>
                          <a:rPr lang="en-US" sz="3600" i="1">
                            <a:latin typeface="Cambria Math"/>
                          </a:rPr>
                        </m:ctrlPr>
                      </m:sSubPr>
                      <m:e>
                        <m:r>
                          <a:rPr lang="en-US" sz="3600" b="0" i="1" smtClean="0">
                            <a:latin typeface="Cambria Math" panose="02040503050406030204" pitchFamily="18" charset="0"/>
                          </a:rPr>
                          <m:t>𝑊</m:t>
                        </m:r>
                      </m:e>
                      <m:sub>
                        <m:r>
                          <a:rPr lang="en-US" sz="3600" i="1">
                            <a:latin typeface="Cambria Math" panose="02040503050406030204" pitchFamily="18" charset="0"/>
                          </a:rPr>
                          <m:t>1</m:t>
                        </m:r>
                      </m:sub>
                    </m:sSub>
                    <m:r>
                      <a:rPr lang="en-US" sz="3600" i="1">
                        <a:latin typeface="Cambria Math" panose="02040503050406030204" pitchFamily="18" charset="0"/>
                        <a:ea typeface="Cambria Math" panose="02040503050406030204" pitchFamily="18" charset="0"/>
                      </a:rPr>
                      <m:t>×</m:t>
                    </m:r>
                    <m:sSub>
                      <m:sSubPr>
                        <m:ctrlPr>
                          <a:rPr lang="en-US" sz="3600" i="1">
                            <a:latin typeface="Cambria Math"/>
                            <a:ea typeface="Cambria Math" panose="02040503050406030204" pitchFamily="18" charset="0"/>
                          </a:rPr>
                        </m:ctrlPr>
                      </m:sSubPr>
                      <m:e>
                        <m:r>
                          <a:rPr lang="en-US" sz="3600" i="1" smtClean="0">
                            <a:latin typeface="Cambria Math" panose="02040503050406030204" pitchFamily="18" charset="0"/>
                            <a:ea typeface="Cambria Math" panose="02040503050406030204" pitchFamily="18" charset="0"/>
                          </a:rPr>
                          <m:t>𝛽</m:t>
                        </m:r>
                      </m:e>
                      <m:sub>
                        <m:r>
                          <a:rPr lang="en-US" sz="3600" i="1">
                            <a:latin typeface="Cambria Math" panose="02040503050406030204" pitchFamily="18" charset="0"/>
                            <a:ea typeface="Cambria Math" panose="02040503050406030204" pitchFamily="18" charset="0"/>
                          </a:rPr>
                          <m:t>1</m:t>
                        </m:r>
                      </m:sub>
                    </m:sSub>
                    <m:r>
                      <a:rPr lang="en-US" sz="3600" i="1">
                        <a:latin typeface="Cambria Math" panose="02040503050406030204" pitchFamily="18" charset="0"/>
                        <a:ea typeface="Cambria Math" panose="02040503050406030204" pitchFamily="18" charset="0"/>
                      </a:rPr>
                      <m:t>+</m:t>
                    </m:r>
                    <m:sSub>
                      <m:sSubPr>
                        <m:ctrlPr>
                          <a:rPr lang="en-US" sz="3600" i="1">
                            <a:latin typeface="Cambria Math"/>
                          </a:rPr>
                        </m:ctrlPr>
                      </m:sSubPr>
                      <m:e>
                        <m:r>
                          <a:rPr lang="en-US" sz="3600" b="0" i="1" smtClean="0">
                            <a:latin typeface="Cambria Math" panose="02040503050406030204" pitchFamily="18" charset="0"/>
                          </a:rPr>
                          <m:t>𝑊</m:t>
                        </m:r>
                      </m:e>
                      <m:sub>
                        <m:r>
                          <a:rPr lang="en-US" sz="3600" i="1">
                            <a:latin typeface="Cambria Math" panose="02040503050406030204" pitchFamily="18" charset="0"/>
                          </a:rPr>
                          <m:t>2</m:t>
                        </m:r>
                      </m:sub>
                    </m:sSub>
                    <m:r>
                      <a:rPr lang="en-US" sz="3600" i="1">
                        <a:latin typeface="Cambria Math" panose="02040503050406030204" pitchFamily="18" charset="0"/>
                        <a:ea typeface="Cambria Math" panose="02040503050406030204" pitchFamily="18" charset="0"/>
                      </a:rPr>
                      <m:t>×</m:t>
                    </m:r>
                    <m:sSub>
                      <m:sSubPr>
                        <m:ctrlPr>
                          <a:rPr lang="en-US" sz="3600" i="1">
                            <a:latin typeface="Cambria Math"/>
                            <a:ea typeface="Cambria Math" panose="02040503050406030204" pitchFamily="18" charset="0"/>
                          </a:rPr>
                        </m:ctrlPr>
                      </m:sSubPr>
                      <m:e>
                        <m:r>
                          <a:rPr lang="en-US" sz="3600" i="1" smtClean="0">
                            <a:latin typeface="Cambria Math" panose="02040503050406030204" pitchFamily="18" charset="0"/>
                            <a:ea typeface="Cambria Math" panose="02040503050406030204" pitchFamily="18" charset="0"/>
                          </a:rPr>
                          <m:t>𝛽</m:t>
                        </m:r>
                      </m:e>
                      <m:sub>
                        <m:r>
                          <a:rPr lang="en-US" sz="3600" i="1">
                            <a:latin typeface="Cambria Math" panose="02040503050406030204" pitchFamily="18" charset="0"/>
                            <a:ea typeface="Cambria Math" panose="02040503050406030204" pitchFamily="18" charset="0"/>
                          </a:rPr>
                          <m:t>2</m:t>
                        </m:r>
                      </m:sub>
                    </m:sSub>
                  </m:oMath>
                </a14:m>
                <a:r>
                  <a:rPr lang="en-US" sz="3600" dirty="0"/>
                  <a:t>+…+</a:t>
                </a:r>
                <a14:m>
                  <m:oMath xmlns:m="http://schemas.openxmlformats.org/officeDocument/2006/math">
                    <m:sSub>
                      <m:sSubPr>
                        <m:ctrlPr>
                          <a:rPr lang="en-US" sz="3600" i="1">
                            <a:latin typeface="Cambria Math"/>
                          </a:rPr>
                        </m:ctrlPr>
                      </m:sSubPr>
                      <m:e>
                        <m:r>
                          <a:rPr lang="en-US" sz="3600" b="0" i="1" smtClean="0">
                            <a:latin typeface="Cambria Math" panose="02040503050406030204" pitchFamily="18" charset="0"/>
                          </a:rPr>
                          <m:t>𝑊</m:t>
                        </m:r>
                      </m:e>
                      <m:sub>
                        <m:r>
                          <a:rPr lang="en-US" sz="3600" i="1">
                            <a:latin typeface="Cambria Math" panose="02040503050406030204" pitchFamily="18" charset="0"/>
                          </a:rPr>
                          <m:t>𝑛</m:t>
                        </m:r>
                      </m:sub>
                    </m:sSub>
                    <m:r>
                      <a:rPr lang="en-US" sz="3600" i="1">
                        <a:latin typeface="Cambria Math" panose="02040503050406030204" pitchFamily="18" charset="0"/>
                        <a:ea typeface="Cambria Math" panose="02040503050406030204" pitchFamily="18" charset="0"/>
                      </a:rPr>
                      <m:t>×</m:t>
                    </m:r>
                    <m:sSub>
                      <m:sSubPr>
                        <m:ctrlPr>
                          <a:rPr lang="en-US" sz="3600" i="1">
                            <a:latin typeface="Cambria Math"/>
                            <a:ea typeface="Cambria Math" panose="02040503050406030204" pitchFamily="18" charset="0"/>
                          </a:rPr>
                        </m:ctrlPr>
                      </m:sSubPr>
                      <m:e>
                        <m:r>
                          <a:rPr lang="en-US" sz="3600" i="1" smtClean="0">
                            <a:latin typeface="Cambria Math" panose="02040503050406030204" pitchFamily="18" charset="0"/>
                            <a:ea typeface="Cambria Math" panose="02040503050406030204" pitchFamily="18" charset="0"/>
                          </a:rPr>
                          <m:t>𝛽</m:t>
                        </m:r>
                      </m:e>
                      <m:sub>
                        <m:r>
                          <a:rPr lang="en-US" sz="3600" i="1">
                            <a:latin typeface="Cambria Math" panose="02040503050406030204" pitchFamily="18" charset="0"/>
                            <a:ea typeface="Cambria Math" panose="02040503050406030204" pitchFamily="18" charset="0"/>
                          </a:rPr>
                          <m:t>𝑛</m:t>
                        </m:r>
                      </m:sub>
                    </m:sSub>
                  </m:oMath>
                </a14:m>
                <a:endParaRPr lang="en-US" sz="3600" dirty="0"/>
              </a:p>
              <a:p>
                <a:pPr/>
                <a14:m>
                  <m:oMathPara xmlns:m="http://schemas.openxmlformats.org/officeDocument/2006/math">
                    <m:oMathParaPr>
                      <m:jc m:val="centerGroup"/>
                    </m:oMathParaPr>
                    <m:oMath xmlns:m="http://schemas.openxmlformats.org/officeDocument/2006/math">
                      <m:sSub>
                        <m:sSubPr>
                          <m:ctrlPr>
                            <a:rPr lang="en-US" sz="3600" i="1" smtClean="0">
                              <a:solidFill>
                                <a:srgbClr val="0000FF"/>
                              </a:solidFill>
                              <a:latin typeface="Cambria Math"/>
                            </a:rPr>
                          </m:ctrlPr>
                        </m:sSubPr>
                        <m:e>
                          <m:r>
                            <a:rPr lang="en-US" sz="3600" i="1">
                              <a:solidFill>
                                <a:srgbClr val="0000FF"/>
                              </a:solidFill>
                              <a:latin typeface="Cambria Math" panose="02040503050406030204" pitchFamily="18" charset="0"/>
                              <a:ea typeface="Cambria Math" panose="02040503050406030204" pitchFamily="18" charset="0"/>
                            </a:rPr>
                            <m:t>𝛽</m:t>
                          </m:r>
                        </m:e>
                        <m:sub>
                          <m:r>
                            <a:rPr lang="en-US" sz="3600" i="1">
                              <a:solidFill>
                                <a:srgbClr val="0000FF"/>
                              </a:solidFill>
                              <a:latin typeface="Cambria Math" panose="02040503050406030204" pitchFamily="18" charset="0"/>
                            </a:rPr>
                            <m:t>𝑃</m:t>
                          </m:r>
                        </m:sub>
                      </m:sSub>
                      <m:r>
                        <a:rPr lang="en-US" sz="3600" i="1">
                          <a:solidFill>
                            <a:srgbClr val="0000FF"/>
                          </a:solidFill>
                          <a:latin typeface="Cambria Math" panose="02040503050406030204" pitchFamily="18" charset="0"/>
                        </a:rPr>
                        <m:t>=</m:t>
                      </m:r>
                      <m:nary>
                        <m:naryPr>
                          <m:chr m:val="∑"/>
                          <m:limLoc m:val="undOvr"/>
                          <m:ctrlPr>
                            <a:rPr lang="en-US" sz="3600" i="1">
                              <a:solidFill>
                                <a:srgbClr val="0000FF"/>
                              </a:solidFill>
                              <a:latin typeface="Cambria Math"/>
                            </a:rPr>
                          </m:ctrlPr>
                        </m:naryPr>
                        <m:sub>
                          <m:r>
                            <a:rPr lang="en-US" sz="3600" i="1">
                              <a:solidFill>
                                <a:srgbClr val="0000FF"/>
                              </a:solidFill>
                              <a:latin typeface="Cambria Math" panose="02040503050406030204" pitchFamily="18" charset="0"/>
                            </a:rPr>
                            <m:t>𝑖</m:t>
                          </m:r>
                          <m:r>
                            <a:rPr lang="en-US" sz="3600" i="1">
                              <a:solidFill>
                                <a:srgbClr val="0000FF"/>
                              </a:solidFill>
                              <a:latin typeface="Cambria Math" panose="02040503050406030204" pitchFamily="18" charset="0"/>
                            </a:rPr>
                            <m:t>=</m:t>
                          </m:r>
                          <m:r>
                            <a:rPr lang="en-US" sz="3600" i="1">
                              <a:solidFill>
                                <a:srgbClr val="0000FF"/>
                              </a:solidFill>
                              <a:latin typeface="Cambria Math" panose="02040503050406030204" pitchFamily="18" charset="0"/>
                            </a:rPr>
                            <m:t>1</m:t>
                          </m:r>
                        </m:sub>
                        <m:sup>
                          <m:r>
                            <a:rPr lang="en-US" sz="3600" i="1">
                              <a:solidFill>
                                <a:srgbClr val="0000FF"/>
                              </a:solidFill>
                              <a:latin typeface="Cambria Math" panose="02040503050406030204" pitchFamily="18" charset="0"/>
                            </a:rPr>
                            <m:t>𝑛</m:t>
                          </m:r>
                        </m:sup>
                        <m:e>
                          <m:sSub>
                            <m:sSubPr>
                              <m:ctrlPr>
                                <a:rPr lang="en-US" sz="3600" i="1">
                                  <a:solidFill>
                                    <a:srgbClr val="0000FF"/>
                                  </a:solidFill>
                                  <a:latin typeface="Cambria Math"/>
                                </a:rPr>
                              </m:ctrlPr>
                            </m:sSubPr>
                            <m:e>
                              <m:r>
                                <a:rPr lang="en-US" sz="3600" b="0" i="1" smtClean="0">
                                  <a:solidFill>
                                    <a:srgbClr val="0000FF"/>
                                  </a:solidFill>
                                  <a:latin typeface="Cambria Math" panose="02040503050406030204" pitchFamily="18" charset="0"/>
                                </a:rPr>
                                <m:t>𝑊</m:t>
                              </m:r>
                            </m:e>
                            <m:sub>
                              <m:r>
                                <a:rPr lang="en-US" sz="3600" i="1">
                                  <a:solidFill>
                                    <a:srgbClr val="0000FF"/>
                                  </a:solidFill>
                                  <a:latin typeface="Cambria Math" panose="02040503050406030204" pitchFamily="18" charset="0"/>
                                </a:rPr>
                                <m:t>𝑖</m:t>
                              </m:r>
                            </m:sub>
                          </m:sSub>
                          <m:r>
                            <a:rPr lang="en-US" sz="3600" i="1">
                              <a:solidFill>
                                <a:srgbClr val="0000FF"/>
                              </a:solidFill>
                              <a:latin typeface="Cambria Math" panose="02040503050406030204" pitchFamily="18" charset="0"/>
                            </a:rPr>
                            <m:t>∙</m:t>
                          </m:r>
                          <m:sSub>
                            <m:sSubPr>
                              <m:ctrlPr>
                                <a:rPr lang="en-US" sz="3600" i="1">
                                  <a:solidFill>
                                    <a:srgbClr val="0000FF"/>
                                  </a:solidFill>
                                  <a:latin typeface="Cambria Math"/>
                                </a:rPr>
                              </m:ctrlPr>
                            </m:sSubPr>
                            <m:e>
                              <m:r>
                                <a:rPr lang="en-US" sz="3600" i="1" smtClean="0">
                                  <a:solidFill>
                                    <a:srgbClr val="0000FF"/>
                                  </a:solidFill>
                                  <a:latin typeface="Cambria Math" panose="02040503050406030204" pitchFamily="18" charset="0"/>
                                  <a:ea typeface="Cambria Math" panose="02040503050406030204" pitchFamily="18" charset="0"/>
                                </a:rPr>
                                <m:t>𝛽</m:t>
                              </m:r>
                            </m:e>
                            <m:sub>
                              <m:r>
                                <a:rPr lang="en-US" sz="3600" i="1">
                                  <a:solidFill>
                                    <a:srgbClr val="0000FF"/>
                                  </a:solidFill>
                                  <a:latin typeface="Cambria Math" panose="02040503050406030204" pitchFamily="18" charset="0"/>
                                </a:rPr>
                                <m:t>𝑖</m:t>
                              </m:r>
                            </m:sub>
                          </m:sSub>
                        </m:e>
                      </m:nary>
                    </m:oMath>
                  </m:oMathPara>
                </a14:m>
                <a:endParaRPr lang="ar-SA" sz="3600" dirty="0">
                  <a:solidFill>
                    <a:schemeClr val="tx1"/>
                  </a:solidFill>
                </a:endParaRPr>
              </a:p>
              <a:p>
                <a:pPr marL="0" indent="0" algn="just" rtl="1"/>
                <a:r>
                  <a:rPr lang="ar-SA" sz="3600" dirty="0" smtClean="0">
                    <a:solidFill>
                      <a:schemeClr val="tx1"/>
                    </a:solidFill>
                  </a:rPr>
                  <a:t>ولشرح ذلك نأخذ المثال التالي:</a:t>
                </a:r>
                <a:endParaRPr lang="en-US" sz="3600" dirty="0">
                  <a:solidFill>
                    <a:schemeClr val="tx1"/>
                  </a:solidFill>
                </a:endParaRP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rotWithShape="0">
                <a:blip r:embed="rId2"/>
                <a:stretch>
                  <a:fillRect l="-3486" t="-2156" r="-2051"/>
                </a:stretch>
              </a:blipFill>
            </p:spPr>
            <p:txBody>
              <a:bodyPr/>
              <a:lstStyle/>
              <a:p>
                <a:r>
                  <a:rPr lang="ar-SA">
                    <a:noFill/>
                  </a:rPr>
                  <a:t> </a:t>
                </a:r>
              </a:p>
            </p:txBody>
          </p:sp>
        </mc:Fallback>
      </mc:AlternateContent>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20</a:t>
            </a:fld>
            <a:endParaRPr lang="en-US" dirty="0"/>
          </a:p>
        </p:txBody>
      </p:sp>
    </p:spTree>
    <p:extLst>
      <p:ext uri="{BB962C8B-B14F-4D97-AF65-F5344CB8AC3E}">
        <p14:creationId xmlns:p14="http://schemas.microsoft.com/office/powerpoint/2010/main" val="105781838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rtl="1"/>
            <a:r>
              <a:rPr lang="ar-SA" dirty="0" smtClean="0">
                <a:solidFill>
                  <a:srgbClr val="0000FF"/>
                </a:solidFill>
                <a:cs typeface="PT Bold Heading" panose="02010400000000000000" pitchFamily="2" charset="-78"/>
              </a:rPr>
              <a:t>مثال عملي عن حساب بيتا محفظة:</a:t>
            </a:r>
            <a:endParaRPr lang="ar-SA" dirty="0">
              <a:solidFill>
                <a:srgbClr val="0000FF"/>
              </a:solidFill>
              <a:cs typeface="PT Bold Heading" panose="02010400000000000000" pitchFamily="2" charset="-78"/>
            </a:endParaRPr>
          </a:p>
        </p:txBody>
      </p:sp>
      <p:sp>
        <p:nvSpPr>
          <p:cNvPr id="3" name="عنصر نائب للمحتوى 2"/>
          <p:cNvSpPr>
            <a:spLocks noGrp="1"/>
          </p:cNvSpPr>
          <p:nvPr>
            <p:ph idx="1"/>
          </p:nvPr>
        </p:nvSpPr>
        <p:spPr/>
        <p:txBody>
          <a:bodyPr/>
          <a:lstStyle/>
          <a:p>
            <a:pPr marL="0" indent="0" algn="just" rtl="1"/>
            <a:r>
              <a:rPr lang="ar-SA" sz="3600" dirty="0" smtClean="0">
                <a:solidFill>
                  <a:schemeClr val="tx1"/>
                </a:solidFill>
              </a:rPr>
              <a:t>يريد مستثمر تشكيل محفظة استثمارية مكونة من أسهم كل من (سابك)، (المراعي) و(بنك الرياض). الجدول التالي يوضح المبلغ المستثمر في كل سهم وبيتا الأسهم</a:t>
            </a:r>
            <a:r>
              <a:rPr lang="ar-SA" sz="3600" dirty="0" smtClean="0">
                <a:solidFill>
                  <a:schemeClr val="tx1"/>
                </a:solidFill>
              </a:rPr>
              <a:t>.</a:t>
            </a:r>
          </a:p>
          <a:p>
            <a:pPr marL="0" indent="0" algn="just" rtl="1"/>
            <a:r>
              <a:rPr lang="ar-SA" sz="3600" dirty="0" smtClean="0">
                <a:solidFill>
                  <a:schemeClr val="tx1"/>
                </a:solidFill>
              </a:rPr>
              <a:t>المطلوب:</a:t>
            </a:r>
          </a:p>
          <a:p>
            <a:pPr marL="0" indent="0" algn="just" rtl="1"/>
            <a:r>
              <a:rPr lang="ar-SA" sz="3600" dirty="0" smtClean="0">
                <a:solidFill>
                  <a:schemeClr val="tx1"/>
                </a:solidFill>
              </a:rPr>
              <a:t>إيجا</a:t>
            </a:r>
            <a:r>
              <a:rPr lang="ar-SA" sz="3600" dirty="0" smtClean="0">
                <a:solidFill>
                  <a:schemeClr val="tx1"/>
                </a:solidFill>
              </a:rPr>
              <a:t>د قيمة بيتا المحفظة</a:t>
            </a:r>
            <a:endParaRPr lang="ar-SA" sz="3600" dirty="0">
              <a:solidFill>
                <a:schemeClr val="tx1"/>
              </a:solidFill>
            </a:endParaRPr>
          </a:p>
        </p:txBody>
      </p:sp>
      <p:sp>
        <p:nvSpPr>
          <p:cNvPr id="4" name="عنصر نائب لرقم الشريحة 3"/>
          <p:cNvSpPr>
            <a:spLocks noGrp="1"/>
          </p:cNvSpPr>
          <p:nvPr>
            <p:ph type="sldNum" sz="quarter" idx="10"/>
          </p:nvPr>
        </p:nvSpPr>
        <p:spPr/>
        <p:txBody>
          <a:bodyPr/>
          <a:lstStyle/>
          <a:p>
            <a:pPr>
              <a:defRPr/>
            </a:pPr>
            <a:fld id="{7B8EA862-7DD5-4A06-BDE1-DB7EC5FAA60C}" type="slidenum">
              <a:rPr lang="ar-SA" smtClean="0"/>
              <a:pPr>
                <a:defRPr/>
              </a:pPr>
              <a:t>21</a:t>
            </a:fld>
            <a:endParaRPr lang="en-US" dirty="0"/>
          </a:p>
        </p:txBody>
      </p:sp>
    </p:spTree>
    <p:extLst>
      <p:ext uri="{BB962C8B-B14F-4D97-AF65-F5344CB8AC3E}">
        <p14:creationId xmlns:p14="http://schemas.microsoft.com/office/powerpoint/2010/main" val="349539452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22</a:t>
            </a:fld>
            <a:endParaRPr lang="en-US" dirty="0"/>
          </a:p>
        </p:txBody>
      </p:sp>
      <p:graphicFrame>
        <p:nvGraphicFramePr>
          <p:cNvPr id="5" name="Content Placeholder 4"/>
          <p:cNvGraphicFramePr>
            <a:graphicFrameLocks noGrp="1" noChangeAspect="1"/>
          </p:cNvGraphicFramePr>
          <p:nvPr>
            <p:ph idx="1"/>
            <p:extLst>
              <p:ext uri="{D42A27DB-BD31-4B8C-83A1-F6EECF244321}">
                <p14:modId xmlns:p14="http://schemas.microsoft.com/office/powerpoint/2010/main" val="3605066203"/>
              </p:ext>
            </p:extLst>
          </p:nvPr>
        </p:nvGraphicFramePr>
        <p:xfrm>
          <a:off x="1066801" y="1981200"/>
          <a:ext cx="7543800" cy="3048000"/>
        </p:xfrm>
        <a:graphic>
          <a:graphicData uri="http://schemas.openxmlformats.org/presentationml/2006/ole">
            <mc:AlternateContent xmlns:mc="http://schemas.openxmlformats.org/markup-compatibility/2006">
              <mc:Choice xmlns:v="urn:schemas-microsoft-com:vml" Requires="v">
                <p:oleObj spid="_x0000_s6148" name="Worksheet" r:id="rId3" imgW="2705111" imgH="1676430" progId="Excel.Sheet.12">
                  <p:embed/>
                </p:oleObj>
              </mc:Choice>
              <mc:Fallback>
                <p:oleObj name="Worksheet" r:id="rId3" imgW="2705111" imgH="1676430" progId="Excel.Sheet.12">
                  <p:embed/>
                  <p:pic>
                    <p:nvPicPr>
                      <p:cNvPr id="0" name=""/>
                      <p:cNvPicPr/>
                      <p:nvPr/>
                    </p:nvPicPr>
                    <p:blipFill>
                      <a:blip r:embed="rId4"/>
                      <a:stretch>
                        <a:fillRect/>
                      </a:stretch>
                    </p:blipFill>
                    <p:spPr>
                      <a:xfrm>
                        <a:off x="1066801" y="1981200"/>
                        <a:ext cx="7543800" cy="3048000"/>
                      </a:xfrm>
                      <a:prstGeom prst="rect">
                        <a:avLst/>
                      </a:prstGeom>
                    </p:spPr>
                  </p:pic>
                </p:oleObj>
              </mc:Fallback>
            </mc:AlternateContent>
          </a:graphicData>
        </a:graphic>
      </p:graphicFrame>
    </p:spTree>
    <p:extLst>
      <p:ext uri="{BB962C8B-B14F-4D97-AF65-F5344CB8AC3E}">
        <p14:creationId xmlns:p14="http://schemas.microsoft.com/office/powerpoint/2010/main" val="208155904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rtl="1"/>
            <a:r>
              <a:rPr lang="ar-SA" dirty="0">
                <a:solidFill>
                  <a:srgbClr val="0000FF"/>
                </a:solidFill>
                <a:cs typeface="PT Bold Heading" panose="02010400000000000000" pitchFamily="2" charset="-78"/>
              </a:rPr>
              <a:t>حل المثال العملي</a:t>
            </a:r>
            <a:endParaRPr lang="en-US" dirty="0">
              <a:solidFill>
                <a:srgbClr val="0000FF"/>
              </a:solidFill>
              <a:cs typeface="PT Bold Heading" panose="02010400000000000000" pitchFamily="2" charset="-78"/>
            </a:endParaRPr>
          </a:p>
        </p:txBody>
      </p:sp>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23</a:t>
            </a:fld>
            <a:endParaRPr lang="en-US" dirty="0"/>
          </a:p>
        </p:txBody>
      </p:sp>
      <p:graphicFrame>
        <p:nvGraphicFramePr>
          <p:cNvPr id="5" name="Content Placeholder 4"/>
          <p:cNvGraphicFramePr>
            <a:graphicFrameLocks noGrp="1" noChangeAspect="1"/>
          </p:cNvGraphicFramePr>
          <p:nvPr>
            <p:ph idx="1"/>
            <p:extLst>
              <p:ext uri="{D42A27DB-BD31-4B8C-83A1-F6EECF244321}">
                <p14:modId xmlns:p14="http://schemas.microsoft.com/office/powerpoint/2010/main" val="712730691"/>
              </p:ext>
            </p:extLst>
          </p:nvPr>
        </p:nvGraphicFramePr>
        <p:xfrm>
          <a:off x="914401" y="2168525"/>
          <a:ext cx="8229600" cy="3241675"/>
        </p:xfrm>
        <a:graphic>
          <a:graphicData uri="http://schemas.openxmlformats.org/presentationml/2006/ole">
            <mc:AlternateContent xmlns:mc="http://schemas.openxmlformats.org/markup-compatibility/2006">
              <mc:Choice xmlns:v="urn:schemas-microsoft-com:vml" Requires="v">
                <p:oleObj spid="_x0000_s7172" name="Worksheet" r:id="rId3" imgW="4952887" imgH="1866780" progId="Excel.Sheet.12">
                  <p:embed/>
                </p:oleObj>
              </mc:Choice>
              <mc:Fallback>
                <p:oleObj name="Worksheet" r:id="rId3" imgW="4952887" imgH="1866780" progId="Excel.Sheet.12">
                  <p:embed/>
                  <p:pic>
                    <p:nvPicPr>
                      <p:cNvPr id="0" name=""/>
                      <p:cNvPicPr/>
                      <p:nvPr/>
                    </p:nvPicPr>
                    <p:blipFill>
                      <a:blip r:embed="rId4"/>
                      <a:stretch>
                        <a:fillRect/>
                      </a:stretch>
                    </p:blipFill>
                    <p:spPr>
                      <a:xfrm>
                        <a:off x="914401" y="2168525"/>
                        <a:ext cx="8229600" cy="3241675"/>
                      </a:xfrm>
                      <a:prstGeom prst="rect">
                        <a:avLst/>
                      </a:prstGeom>
                    </p:spPr>
                  </p:pic>
                </p:oleObj>
              </mc:Fallback>
            </mc:AlternateContent>
          </a:graphicData>
        </a:graphic>
      </p:graphicFrame>
    </p:spTree>
    <p:extLst>
      <p:ext uri="{BB962C8B-B14F-4D97-AF65-F5344CB8AC3E}">
        <p14:creationId xmlns:p14="http://schemas.microsoft.com/office/powerpoint/2010/main" val="331604330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rtl="1"/>
            <a:r>
              <a:rPr lang="ar-SA" sz="4000" dirty="0" smtClean="0">
                <a:solidFill>
                  <a:srgbClr val="0000FF"/>
                </a:solidFill>
                <a:cs typeface="PT Bold Heading" panose="02010400000000000000" pitchFamily="2" charset="-78"/>
              </a:rPr>
              <a:t>الحالات التي تأخذها قيمة (بيتا):</a:t>
            </a:r>
            <a:endParaRPr lang="en-US" sz="4000" dirty="0">
              <a:solidFill>
                <a:srgbClr val="0000FF"/>
              </a:solidFill>
              <a:cs typeface="PT Bold Heading" panose="02010400000000000000" pitchFamily="2" charset="-78"/>
            </a:endParaRPr>
          </a:p>
        </p:txBody>
      </p:sp>
      <p:graphicFrame>
        <p:nvGraphicFramePr>
          <p:cNvPr id="3" name="عنصر نائب للمحتوى 2"/>
          <p:cNvGraphicFramePr>
            <a:graphicFrameLocks noGrp="1"/>
          </p:cNvGraphicFramePr>
          <p:nvPr>
            <p:ph sz="half" idx="13"/>
            <p:extLst>
              <p:ext uri="{D42A27DB-BD31-4B8C-83A1-F6EECF244321}">
                <p14:modId xmlns:p14="http://schemas.microsoft.com/office/powerpoint/2010/main" val="1372350259"/>
              </p:ext>
            </p:extLst>
          </p:nvPr>
        </p:nvGraphicFramePr>
        <p:xfrm>
          <a:off x="533400" y="1600202"/>
          <a:ext cx="8880475" cy="4379496"/>
        </p:xfrm>
        <a:graphic>
          <a:graphicData uri="http://schemas.openxmlformats.org/drawingml/2006/table">
            <a:tbl>
              <a:tblPr rtl="1" firstRow="1" firstCol="1" bandRow="1">
                <a:tableStyleId>{5C22544A-7EE6-4342-B048-85BDC9FD1C3A}</a:tableStyleId>
              </a:tblPr>
              <a:tblGrid>
                <a:gridCol w="1943048"/>
                <a:gridCol w="2772484"/>
                <a:gridCol w="4164943"/>
              </a:tblGrid>
              <a:tr h="582028">
                <a:tc gridSpan="3">
                  <a:txBody>
                    <a:bodyPr/>
                    <a:lstStyle/>
                    <a:p>
                      <a:pPr algn="ctr" rtl="1">
                        <a:lnSpc>
                          <a:spcPct val="115000"/>
                        </a:lnSpc>
                        <a:spcAft>
                          <a:spcPts val="0"/>
                        </a:spcAft>
                      </a:pPr>
                      <a:r>
                        <a:rPr lang="ar-SA" sz="2400" b="0" dirty="0">
                          <a:solidFill>
                            <a:schemeClr val="tx1"/>
                          </a:solidFill>
                          <a:effectLst/>
                          <a:cs typeface="PT Bold Heading" panose="02010400000000000000" pitchFamily="2" charset="-78"/>
                        </a:rPr>
                        <a:t>بعض قيم بيتا وتفسيراتها</a:t>
                      </a:r>
                      <a:endParaRPr lang="en-US" sz="2400" b="0" dirty="0">
                        <a:solidFill>
                          <a:schemeClr val="tx1"/>
                        </a:solidFill>
                        <a:effectLst/>
                        <a:latin typeface="Calibri" panose="020F0502020204030204" pitchFamily="34" charset="0"/>
                        <a:ea typeface="Calibri" panose="020F0502020204030204" pitchFamily="34" charset="0"/>
                        <a:cs typeface="PT Bold Heading" panose="02010400000000000000" pitchFamily="2" charset="-78"/>
                      </a:endParaRPr>
                    </a:p>
                  </a:txBody>
                  <a:tcPr marL="91082" marR="91082" marT="45541" marB="45541" anchor="ctr"/>
                </a:tc>
                <a:tc hMerge="1">
                  <a:txBody>
                    <a:bodyPr/>
                    <a:lstStyle/>
                    <a:p>
                      <a:pPr rtl="1"/>
                      <a:endParaRPr lang="ar-SA"/>
                    </a:p>
                  </a:txBody>
                  <a:tcPr/>
                </a:tc>
                <a:tc hMerge="1">
                  <a:txBody>
                    <a:bodyPr/>
                    <a:lstStyle/>
                    <a:p>
                      <a:pPr rtl="1"/>
                      <a:endParaRPr lang="ar-SA"/>
                    </a:p>
                  </a:txBody>
                  <a:tcPr/>
                </a:tc>
              </a:tr>
              <a:tr h="1025692">
                <a:tc>
                  <a:txBody>
                    <a:bodyPr/>
                    <a:lstStyle/>
                    <a:p>
                      <a:pPr algn="ctr" rtl="1">
                        <a:lnSpc>
                          <a:spcPct val="115000"/>
                        </a:lnSpc>
                        <a:spcAft>
                          <a:spcPts val="0"/>
                        </a:spcAft>
                      </a:pPr>
                      <a:r>
                        <a:rPr lang="ar-SA" sz="2400" b="0" dirty="0">
                          <a:solidFill>
                            <a:schemeClr val="tx1"/>
                          </a:solidFill>
                          <a:effectLst/>
                          <a:cs typeface="PT Bold Heading" panose="02010400000000000000" pitchFamily="2" charset="-78"/>
                        </a:rPr>
                        <a:t>قيمة </a:t>
                      </a:r>
                      <a:r>
                        <a:rPr lang="ar-SA" sz="2400" b="0" dirty="0" smtClean="0">
                          <a:solidFill>
                            <a:schemeClr val="tx1"/>
                          </a:solidFill>
                          <a:effectLst/>
                          <a:cs typeface="PT Bold Heading" panose="02010400000000000000" pitchFamily="2" charset="-78"/>
                        </a:rPr>
                        <a:t>بيتا</a:t>
                      </a:r>
                      <a:endParaRPr lang="en-US" sz="2400" b="0" dirty="0">
                        <a:solidFill>
                          <a:schemeClr val="tx1"/>
                        </a:solidFill>
                        <a:effectLst/>
                        <a:latin typeface="Calibri" panose="020F0502020204030204" pitchFamily="34" charset="0"/>
                        <a:ea typeface="Calibri" panose="020F0502020204030204" pitchFamily="34" charset="0"/>
                        <a:cs typeface="PT Bold Heading" panose="02010400000000000000" pitchFamily="2" charset="-78"/>
                      </a:endParaRPr>
                    </a:p>
                  </a:txBody>
                  <a:tcPr marL="91082" marR="91082" marT="45541" marB="45541" anchor="ctr">
                    <a:solidFill>
                      <a:schemeClr val="accent3">
                        <a:lumMod val="60000"/>
                        <a:lumOff val="40000"/>
                      </a:schemeClr>
                    </a:solidFill>
                  </a:tcPr>
                </a:tc>
                <a:tc>
                  <a:txBody>
                    <a:bodyPr/>
                    <a:lstStyle/>
                    <a:p>
                      <a:pPr algn="ctr" rtl="1">
                        <a:lnSpc>
                          <a:spcPct val="115000"/>
                        </a:lnSpc>
                        <a:spcAft>
                          <a:spcPts val="0"/>
                        </a:spcAft>
                      </a:pPr>
                      <a:r>
                        <a:rPr lang="ar-SA" sz="2400" b="0" dirty="0">
                          <a:solidFill>
                            <a:schemeClr val="tx1"/>
                          </a:solidFill>
                          <a:effectLst/>
                          <a:cs typeface="PT Bold Heading" panose="02010400000000000000" pitchFamily="2" charset="-78"/>
                        </a:rPr>
                        <a:t>اتجاه تحرك العوائد</a:t>
                      </a:r>
                      <a:endParaRPr lang="en-US" sz="2400" b="0" dirty="0">
                        <a:solidFill>
                          <a:schemeClr val="tx1"/>
                        </a:solidFill>
                        <a:effectLst/>
                        <a:latin typeface="Calibri" panose="020F0502020204030204" pitchFamily="34" charset="0"/>
                        <a:ea typeface="Calibri" panose="020F0502020204030204" pitchFamily="34" charset="0"/>
                        <a:cs typeface="PT Bold Heading" panose="02010400000000000000" pitchFamily="2" charset="-78"/>
                      </a:endParaRPr>
                    </a:p>
                  </a:txBody>
                  <a:tcPr marL="91082" marR="91082" marT="45541" marB="45541" anchor="ctr">
                    <a:solidFill>
                      <a:schemeClr val="accent3">
                        <a:lumMod val="60000"/>
                        <a:lumOff val="40000"/>
                      </a:schemeClr>
                    </a:solidFill>
                  </a:tcPr>
                </a:tc>
                <a:tc>
                  <a:txBody>
                    <a:bodyPr/>
                    <a:lstStyle/>
                    <a:p>
                      <a:pPr algn="ctr" rtl="1">
                        <a:lnSpc>
                          <a:spcPct val="115000"/>
                        </a:lnSpc>
                        <a:spcAft>
                          <a:spcPts val="0"/>
                        </a:spcAft>
                      </a:pPr>
                      <a:r>
                        <a:rPr lang="ar-SA" sz="2400" b="0" dirty="0">
                          <a:solidFill>
                            <a:schemeClr val="tx1"/>
                          </a:solidFill>
                          <a:effectLst/>
                          <a:cs typeface="PT Bold Heading" panose="02010400000000000000" pitchFamily="2" charset="-78"/>
                        </a:rPr>
                        <a:t>التفسير</a:t>
                      </a:r>
                      <a:endParaRPr lang="en-US" sz="2400" b="0" dirty="0">
                        <a:solidFill>
                          <a:schemeClr val="tx1"/>
                        </a:solidFill>
                        <a:effectLst/>
                        <a:latin typeface="Calibri" panose="020F0502020204030204" pitchFamily="34" charset="0"/>
                        <a:ea typeface="Calibri" panose="020F0502020204030204" pitchFamily="34" charset="0"/>
                        <a:cs typeface="PT Bold Heading" panose="02010400000000000000" pitchFamily="2" charset="-78"/>
                      </a:endParaRPr>
                    </a:p>
                  </a:txBody>
                  <a:tcPr marL="91082" marR="91082" marT="45541" marB="45541" anchor="ctr">
                    <a:solidFill>
                      <a:schemeClr val="accent3">
                        <a:lumMod val="60000"/>
                        <a:lumOff val="40000"/>
                      </a:schemeClr>
                    </a:solidFill>
                  </a:tcPr>
                </a:tc>
              </a:tr>
              <a:tr h="582028">
                <a:tc>
                  <a:txBody>
                    <a:bodyPr/>
                    <a:lstStyle/>
                    <a:p>
                      <a:pPr marL="457200" algn="ctr" rtl="1">
                        <a:lnSpc>
                          <a:spcPct val="115000"/>
                        </a:lnSpc>
                        <a:spcAft>
                          <a:spcPts val="0"/>
                        </a:spcAft>
                      </a:pPr>
                      <a:r>
                        <a:rPr lang="ar-SA" sz="2400" b="0" dirty="0">
                          <a:solidFill>
                            <a:schemeClr val="tx1"/>
                          </a:solidFill>
                          <a:effectLst/>
                          <a:cs typeface="PT Bold Heading" panose="02010400000000000000" pitchFamily="2" charset="-78"/>
                        </a:rPr>
                        <a:t>1 </a:t>
                      </a:r>
                      <a:endParaRPr lang="en-US" sz="2400" b="0" dirty="0">
                        <a:solidFill>
                          <a:schemeClr val="tx1"/>
                        </a:solidFill>
                        <a:effectLst/>
                        <a:latin typeface="Calibri" panose="020F0502020204030204" pitchFamily="34" charset="0"/>
                        <a:ea typeface="Calibri" panose="020F0502020204030204" pitchFamily="34" charset="0"/>
                        <a:cs typeface="PT Bold Heading" panose="02010400000000000000" pitchFamily="2" charset="-78"/>
                      </a:endParaRPr>
                    </a:p>
                  </a:txBody>
                  <a:tcPr marL="91082" marR="91082" marT="45541" marB="45541" anchor="ctr">
                    <a:solidFill>
                      <a:schemeClr val="accent3">
                        <a:lumMod val="60000"/>
                        <a:lumOff val="40000"/>
                      </a:schemeClr>
                    </a:solidFill>
                  </a:tcPr>
                </a:tc>
                <a:tc>
                  <a:txBody>
                    <a:bodyPr/>
                    <a:lstStyle/>
                    <a:p>
                      <a:pPr algn="ctr" rtl="1">
                        <a:lnSpc>
                          <a:spcPct val="115000"/>
                        </a:lnSpc>
                        <a:spcAft>
                          <a:spcPts val="0"/>
                        </a:spcAft>
                      </a:pPr>
                      <a:r>
                        <a:rPr lang="ar-SA" sz="2400" b="0">
                          <a:solidFill>
                            <a:schemeClr val="tx1"/>
                          </a:solidFill>
                          <a:effectLst/>
                          <a:cs typeface="PT Bold Heading" panose="02010400000000000000" pitchFamily="2" charset="-78"/>
                        </a:rPr>
                        <a:t>مع اتجاه السوق</a:t>
                      </a:r>
                      <a:endParaRPr lang="en-US" sz="2400" b="0">
                        <a:solidFill>
                          <a:schemeClr val="tx1"/>
                        </a:solidFill>
                        <a:effectLst/>
                        <a:latin typeface="Calibri" panose="020F0502020204030204" pitchFamily="34" charset="0"/>
                        <a:ea typeface="Calibri" panose="020F0502020204030204" pitchFamily="34" charset="0"/>
                        <a:cs typeface="PT Bold Heading" panose="02010400000000000000" pitchFamily="2" charset="-78"/>
                      </a:endParaRPr>
                    </a:p>
                  </a:txBody>
                  <a:tcPr marL="91082" marR="91082" marT="45541" marB="45541" anchor="ctr"/>
                </a:tc>
                <a:tc>
                  <a:txBody>
                    <a:bodyPr/>
                    <a:lstStyle/>
                    <a:p>
                      <a:pPr algn="ctr" rtl="1">
                        <a:lnSpc>
                          <a:spcPct val="115000"/>
                        </a:lnSpc>
                        <a:spcAft>
                          <a:spcPts val="0"/>
                        </a:spcAft>
                      </a:pPr>
                      <a:r>
                        <a:rPr lang="ar-SA" sz="2400" b="0" dirty="0" smtClean="0">
                          <a:solidFill>
                            <a:schemeClr val="tx1"/>
                          </a:solidFill>
                          <a:effectLst/>
                          <a:cs typeface="PT Bold Heading" panose="02010400000000000000" pitchFamily="2" charset="-78"/>
                        </a:rPr>
                        <a:t>مخاطرة الأصل تساوي مخاطر </a:t>
                      </a:r>
                      <a:r>
                        <a:rPr lang="ar-SA" sz="2400" b="0" dirty="0">
                          <a:solidFill>
                            <a:schemeClr val="tx1"/>
                          </a:solidFill>
                          <a:effectLst/>
                          <a:cs typeface="PT Bold Heading" panose="02010400000000000000" pitchFamily="2" charset="-78"/>
                        </a:rPr>
                        <a:t>السوق</a:t>
                      </a:r>
                      <a:endParaRPr lang="en-US" sz="2400" b="0" dirty="0">
                        <a:solidFill>
                          <a:schemeClr val="tx1"/>
                        </a:solidFill>
                        <a:effectLst/>
                        <a:latin typeface="Calibri" panose="020F0502020204030204" pitchFamily="34" charset="0"/>
                        <a:ea typeface="Calibri" panose="020F0502020204030204" pitchFamily="34" charset="0"/>
                        <a:cs typeface="PT Bold Heading" panose="02010400000000000000" pitchFamily="2" charset="-78"/>
                      </a:endParaRPr>
                    </a:p>
                  </a:txBody>
                  <a:tcPr marL="91082" marR="91082" marT="45541" marB="45541" anchor="ctr"/>
                </a:tc>
              </a:tr>
              <a:tr h="582028">
                <a:tc>
                  <a:txBody>
                    <a:bodyPr/>
                    <a:lstStyle/>
                    <a:p>
                      <a:pPr marL="457200" algn="ctr" rtl="1">
                        <a:lnSpc>
                          <a:spcPct val="115000"/>
                        </a:lnSpc>
                        <a:spcAft>
                          <a:spcPts val="0"/>
                        </a:spcAft>
                      </a:pPr>
                      <a:r>
                        <a:rPr lang="ar-SA" sz="2400" b="0" dirty="0">
                          <a:solidFill>
                            <a:schemeClr val="tx1"/>
                          </a:solidFill>
                          <a:effectLst/>
                          <a:cs typeface="PT Bold Heading" panose="02010400000000000000" pitchFamily="2" charset="-78"/>
                        </a:rPr>
                        <a:t>2 </a:t>
                      </a:r>
                      <a:endParaRPr lang="en-US" sz="2400" b="0" dirty="0">
                        <a:solidFill>
                          <a:schemeClr val="tx1"/>
                        </a:solidFill>
                        <a:effectLst/>
                        <a:latin typeface="Calibri" panose="020F0502020204030204" pitchFamily="34" charset="0"/>
                        <a:ea typeface="Calibri" panose="020F0502020204030204" pitchFamily="34" charset="0"/>
                        <a:cs typeface="PT Bold Heading" panose="02010400000000000000" pitchFamily="2" charset="-78"/>
                      </a:endParaRPr>
                    </a:p>
                  </a:txBody>
                  <a:tcPr marL="91082" marR="91082" marT="45541" marB="45541" anchor="ctr">
                    <a:solidFill>
                      <a:schemeClr val="accent3">
                        <a:lumMod val="60000"/>
                        <a:lumOff val="40000"/>
                      </a:schemeClr>
                    </a:solidFill>
                  </a:tcPr>
                </a:tc>
                <a:tc>
                  <a:txBody>
                    <a:bodyPr/>
                    <a:lstStyle/>
                    <a:p>
                      <a:pPr algn="ctr" rtl="1">
                        <a:lnSpc>
                          <a:spcPct val="115000"/>
                        </a:lnSpc>
                        <a:spcAft>
                          <a:spcPts val="0"/>
                        </a:spcAft>
                      </a:pPr>
                      <a:r>
                        <a:rPr lang="ar-SA" sz="2400" b="0" dirty="0">
                          <a:solidFill>
                            <a:schemeClr val="tx1"/>
                          </a:solidFill>
                          <a:effectLst/>
                          <a:cs typeface="PT Bold Heading" panose="02010400000000000000" pitchFamily="2" charset="-78"/>
                        </a:rPr>
                        <a:t>مع اتجاه السوق</a:t>
                      </a:r>
                      <a:endParaRPr lang="en-US" sz="2400" b="0" dirty="0">
                        <a:solidFill>
                          <a:schemeClr val="tx1"/>
                        </a:solidFill>
                        <a:effectLst/>
                        <a:latin typeface="Calibri" panose="020F0502020204030204" pitchFamily="34" charset="0"/>
                        <a:ea typeface="Calibri" panose="020F0502020204030204" pitchFamily="34" charset="0"/>
                        <a:cs typeface="PT Bold Heading" panose="02010400000000000000" pitchFamily="2" charset="-78"/>
                      </a:endParaRPr>
                    </a:p>
                  </a:txBody>
                  <a:tcPr marL="91082" marR="91082" marT="45541" marB="45541" anchor="ctr"/>
                </a:tc>
                <a:tc>
                  <a:txBody>
                    <a:bodyPr/>
                    <a:lstStyle/>
                    <a:p>
                      <a:pPr algn="ctr" rtl="1">
                        <a:lnSpc>
                          <a:spcPct val="115000"/>
                        </a:lnSpc>
                        <a:spcAft>
                          <a:spcPts val="0"/>
                        </a:spcAft>
                      </a:pPr>
                      <a:r>
                        <a:rPr lang="ar-SA" sz="2400" b="0" dirty="0">
                          <a:solidFill>
                            <a:schemeClr val="tx1"/>
                          </a:solidFill>
                          <a:effectLst/>
                          <a:cs typeface="PT Bold Heading" panose="02010400000000000000" pitchFamily="2" charset="-78"/>
                        </a:rPr>
                        <a:t>مرتين مخاطر السوق</a:t>
                      </a:r>
                      <a:endParaRPr lang="en-US" sz="2400" b="0" dirty="0">
                        <a:solidFill>
                          <a:schemeClr val="tx1"/>
                        </a:solidFill>
                        <a:effectLst/>
                        <a:latin typeface="Calibri" panose="020F0502020204030204" pitchFamily="34" charset="0"/>
                        <a:ea typeface="Calibri" panose="020F0502020204030204" pitchFamily="34" charset="0"/>
                        <a:cs typeface="PT Bold Heading" panose="02010400000000000000" pitchFamily="2" charset="-78"/>
                      </a:endParaRPr>
                    </a:p>
                  </a:txBody>
                  <a:tcPr marL="91082" marR="91082" marT="45541" marB="45541" anchor="ctr"/>
                </a:tc>
              </a:tr>
              <a:tr h="582028">
                <a:tc>
                  <a:txBody>
                    <a:bodyPr/>
                    <a:lstStyle/>
                    <a:p>
                      <a:pPr marL="457200" algn="ctr" rtl="1">
                        <a:lnSpc>
                          <a:spcPct val="115000"/>
                        </a:lnSpc>
                        <a:spcAft>
                          <a:spcPts val="0"/>
                        </a:spcAft>
                      </a:pPr>
                      <a:r>
                        <a:rPr lang="ar-SA" sz="2400" b="0" dirty="0">
                          <a:solidFill>
                            <a:schemeClr val="tx1"/>
                          </a:solidFill>
                          <a:effectLst/>
                          <a:cs typeface="PT Bold Heading" panose="02010400000000000000" pitchFamily="2" charset="-78"/>
                        </a:rPr>
                        <a:t>صفر </a:t>
                      </a:r>
                      <a:endParaRPr lang="en-US" sz="2400" b="0" dirty="0">
                        <a:solidFill>
                          <a:schemeClr val="tx1"/>
                        </a:solidFill>
                        <a:effectLst/>
                        <a:latin typeface="Calibri" panose="020F0502020204030204" pitchFamily="34" charset="0"/>
                        <a:ea typeface="Calibri" panose="020F0502020204030204" pitchFamily="34" charset="0"/>
                        <a:cs typeface="PT Bold Heading" panose="02010400000000000000" pitchFamily="2" charset="-78"/>
                      </a:endParaRPr>
                    </a:p>
                  </a:txBody>
                  <a:tcPr marL="91082" marR="91082" marT="45541" marB="45541" anchor="ctr">
                    <a:solidFill>
                      <a:schemeClr val="accent3">
                        <a:lumMod val="60000"/>
                        <a:lumOff val="40000"/>
                      </a:schemeClr>
                    </a:solidFill>
                  </a:tcPr>
                </a:tc>
                <a:tc>
                  <a:txBody>
                    <a:bodyPr/>
                    <a:lstStyle/>
                    <a:p>
                      <a:pPr algn="ctr" rtl="1">
                        <a:lnSpc>
                          <a:spcPct val="115000"/>
                        </a:lnSpc>
                        <a:spcAft>
                          <a:spcPts val="0"/>
                        </a:spcAft>
                      </a:pPr>
                      <a:r>
                        <a:rPr lang="ar-SA" sz="2400" b="0" dirty="0">
                          <a:solidFill>
                            <a:schemeClr val="tx1"/>
                          </a:solidFill>
                          <a:effectLst/>
                          <a:cs typeface="PT Bold Heading" panose="02010400000000000000" pitchFamily="2" charset="-78"/>
                        </a:rPr>
                        <a:t>غير مرتبط مع السوق</a:t>
                      </a:r>
                      <a:endParaRPr lang="en-US" sz="2400" b="0" dirty="0">
                        <a:solidFill>
                          <a:schemeClr val="tx1"/>
                        </a:solidFill>
                        <a:effectLst/>
                        <a:latin typeface="Calibri" panose="020F0502020204030204" pitchFamily="34" charset="0"/>
                        <a:ea typeface="Calibri" panose="020F0502020204030204" pitchFamily="34" charset="0"/>
                        <a:cs typeface="PT Bold Heading" panose="02010400000000000000" pitchFamily="2" charset="-78"/>
                      </a:endParaRPr>
                    </a:p>
                  </a:txBody>
                  <a:tcPr marL="91082" marR="91082" marT="45541" marB="45541" anchor="ctr"/>
                </a:tc>
                <a:tc>
                  <a:txBody>
                    <a:bodyPr/>
                    <a:lstStyle/>
                    <a:p>
                      <a:pPr algn="ctr" rtl="1">
                        <a:lnSpc>
                          <a:spcPct val="115000"/>
                        </a:lnSpc>
                        <a:spcAft>
                          <a:spcPts val="0"/>
                        </a:spcAft>
                      </a:pPr>
                      <a:r>
                        <a:rPr lang="ar-SA" sz="2400" b="0" dirty="0">
                          <a:solidFill>
                            <a:schemeClr val="tx1"/>
                          </a:solidFill>
                          <a:effectLst/>
                          <a:cs typeface="PT Bold Heading" panose="02010400000000000000" pitchFamily="2" charset="-78"/>
                        </a:rPr>
                        <a:t>غير مرتبط بمخاطرة السوق</a:t>
                      </a:r>
                      <a:endParaRPr lang="en-US" sz="2400" b="0" dirty="0">
                        <a:solidFill>
                          <a:schemeClr val="tx1"/>
                        </a:solidFill>
                        <a:effectLst/>
                        <a:latin typeface="Calibri" panose="020F0502020204030204" pitchFamily="34" charset="0"/>
                        <a:ea typeface="Calibri" panose="020F0502020204030204" pitchFamily="34" charset="0"/>
                        <a:cs typeface="PT Bold Heading" panose="02010400000000000000" pitchFamily="2" charset="-78"/>
                      </a:endParaRPr>
                    </a:p>
                  </a:txBody>
                  <a:tcPr marL="91082" marR="91082" marT="45541" marB="45541" anchor="ctr"/>
                </a:tc>
              </a:tr>
              <a:tr h="1025692">
                <a:tc>
                  <a:txBody>
                    <a:bodyPr/>
                    <a:lstStyle/>
                    <a:p>
                      <a:pPr marL="457200" algn="ctr" rtl="1">
                        <a:lnSpc>
                          <a:spcPct val="115000"/>
                        </a:lnSpc>
                        <a:spcAft>
                          <a:spcPts val="0"/>
                        </a:spcAft>
                      </a:pPr>
                      <a:r>
                        <a:rPr lang="ar-SA" sz="2400" b="0" dirty="0">
                          <a:solidFill>
                            <a:schemeClr val="tx1"/>
                          </a:solidFill>
                          <a:effectLst/>
                          <a:cs typeface="PT Bold Heading" panose="02010400000000000000" pitchFamily="2" charset="-78"/>
                        </a:rPr>
                        <a:t>-0.5 </a:t>
                      </a:r>
                      <a:endParaRPr lang="en-US" sz="2400" b="0" dirty="0">
                        <a:solidFill>
                          <a:schemeClr val="tx1"/>
                        </a:solidFill>
                        <a:effectLst/>
                        <a:latin typeface="Calibri" panose="020F0502020204030204" pitchFamily="34" charset="0"/>
                        <a:ea typeface="Calibri" panose="020F0502020204030204" pitchFamily="34" charset="0"/>
                        <a:cs typeface="PT Bold Heading" panose="02010400000000000000" pitchFamily="2" charset="-78"/>
                      </a:endParaRPr>
                    </a:p>
                  </a:txBody>
                  <a:tcPr marL="91082" marR="91082" marT="45541" marB="45541" anchor="ctr">
                    <a:solidFill>
                      <a:schemeClr val="accent3">
                        <a:lumMod val="60000"/>
                        <a:lumOff val="40000"/>
                      </a:schemeClr>
                    </a:solidFill>
                  </a:tcPr>
                </a:tc>
                <a:tc>
                  <a:txBody>
                    <a:bodyPr/>
                    <a:lstStyle/>
                    <a:p>
                      <a:pPr algn="ctr" rtl="1">
                        <a:lnSpc>
                          <a:spcPct val="115000"/>
                        </a:lnSpc>
                        <a:spcAft>
                          <a:spcPts val="0"/>
                        </a:spcAft>
                      </a:pPr>
                      <a:r>
                        <a:rPr lang="ar-SA" sz="2400" b="0" dirty="0">
                          <a:solidFill>
                            <a:schemeClr val="tx1"/>
                          </a:solidFill>
                          <a:effectLst/>
                          <a:cs typeface="PT Bold Heading" panose="02010400000000000000" pitchFamily="2" charset="-78"/>
                        </a:rPr>
                        <a:t>عكس اتجاه السوق</a:t>
                      </a:r>
                      <a:endParaRPr lang="en-US" sz="2400" b="0" dirty="0">
                        <a:solidFill>
                          <a:schemeClr val="tx1"/>
                        </a:solidFill>
                        <a:effectLst/>
                        <a:latin typeface="Calibri" panose="020F0502020204030204" pitchFamily="34" charset="0"/>
                        <a:ea typeface="Calibri" panose="020F0502020204030204" pitchFamily="34" charset="0"/>
                        <a:cs typeface="PT Bold Heading" panose="02010400000000000000" pitchFamily="2" charset="-78"/>
                      </a:endParaRPr>
                    </a:p>
                  </a:txBody>
                  <a:tcPr marL="91082" marR="91082" marT="45541" marB="45541" anchor="ctr"/>
                </a:tc>
                <a:tc>
                  <a:txBody>
                    <a:bodyPr/>
                    <a:lstStyle/>
                    <a:p>
                      <a:pPr algn="ctr" rtl="1">
                        <a:lnSpc>
                          <a:spcPct val="115000"/>
                        </a:lnSpc>
                        <a:spcAft>
                          <a:spcPts val="0"/>
                        </a:spcAft>
                      </a:pPr>
                      <a:r>
                        <a:rPr lang="ar-SA" sz="2400" b="0" dirty="0">
                          <a:solidFill>
                            <a:schemeClr val="tx1"/>
                          </a:solidFill>
                          <a:effectLst/>
                          <a:cs typeface="PT Bold Heading" panose="02010400000000000000" pitchFamily="2" charset="-78"/>
                        </a:rPr>
                        <a:t>نصف اتجاه السوق ولكن في الاتجاه المضاد</a:t>
                      </a:r>
                      <a:endParaRPr lang="en-US" sz="2400" b="0" dirty="0">
                        <a:solidFill>
                          <a:schemeClr val="tx1"/>
                        </a:solidFill>
                        <a:effectLst/>
                        <a:latin typeface="Calibri" panose="020F0502020204030204" pitchFamily="34" charset="0"/>
                        <a:ea typeface="Calibri" panose="020F0502020204030204" pitchFamily="34" charset="0"/>
                        <a:cs typeface="PT Bold Heading" panose="02010400000000000000" pitchFamily="2" charset="-78"/>
                      </a:endParaRPr>
                    </a:p>
                  </a:txBody>
                  <a:tcPr marL="91082" marR="91082" marT="45541" marB="45541" anchor="ctr"/>
                </a:tc>
              </a:tr>
            </a:tbl>
          </a:graphicData>
        </a:graphic>
      </p:graphicFrame>
      <p:sp>
        <p:nvSpPr>
          <p:cNvPr id="2" name="Slide Number Placeholder 1"/>
          <p:cNvSpPr>
            <a:spLocks noGrp="1"/>
          </p:cNvSpPr>
          <p:nvPr>
            <p:ph type="sldNum" sz="quarter" idx="10"/>
          </p:nvPr>
        </p:nvSpPr>
        <p:spPr>
          <a:xfrm>
            <a:off x="4974456" y="6356350"/>
            <a:ext cx="482600" cy="365125"/>
          </a:xfrm>
          <a:prstGeom prst="rect">
            <a:avLst/>
          </a:prstGeom>
        </p:spPr>
        <p:txBody>
          <a:bodyPr/>
          <a:lstStyle/>
          <a:p>
            <a:pPr>
              <a:defRPr/>
            </a:pPr>
            <a:fld id="{7B8EA862-7DD5-4A06-BDE1-DB7EC5FAA60C}" type="slidenum">
              <a:rPr lang="ar-SA" smtClean="0"/>
              <a:pPr>
                <a:defRPr/>
              </a:pPr>
              <a:t>24</a:t>
            </a:fld>
            <a:endParaRPr lang="en-US" dirty="0"/>
          </a:p>
        </p:txBody>
      </p:sp>
    </p:spTree>
    <p:extLst>
      <p:ext uri="{BB962C8B-B14F-4D97-AF65-F5344CB8AC3E}">
        <p14:creationId xmlns:p14="http://schemas.microsoft.com/office/powerpoint/2010/main" val="3750218356"/>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rtl="1"/>
            <a:r>
              <a:rPr lang="ar-SA" sz="3600" dirty="0" smtClean="0">
                <a:solidFill>
                  <a:srgbClr val="0000FF"/>
                </a:solidFill>
                <a:cs typeface="PT Bold Heading" panose="02010400000000000000" pitchFamily="2" charset="-78"/>
              </a:rPr>
              <a:t>نموذج تسعير الأصول المالية وتقدير العائد المتوقع:</a:t>
            </a:r>
            <a:endParaRPr lang="en-US" sz="3600" dirty="0">
              <a:solidFill>
                <a:srgbClr val="0000FF"/>
              </a:solidFill>
              <a:cs typeface="PT Bold Heading" panose="02010400000000000000" pitchFamily="2" charset="-78"/>
            </a:endParaRPr>
          </a:p>
        </p:txBody>
      </p:sp>
      <p:sp>
        <p:nvSpPr>
          <p:cNvPr id="3" name="Content Placeholder 2"/>
          <p:cNvSpPr>
            <a:spLocks noGrp="1"/>
          </p:cNvSpPr>
          <p:nvPr>
            <p:ph sz="half" idx="13"/>
          </p:nvPr>
        </p:nvSpPr>
        <p:spPr>
          <a:xfrm>
            <a:off x="609600" y="1600200"/>
            <a:ext cx="8804762" cy="4525963"/>
          </a:xfrm>
        </p:spPr>
        <p:txBody>
          <a:bodyPr/>
          <a:lstStyle/>
          <a:p>
            <a:pPr marL="0" indent="0" algn="just"/>
            <a:r>
              <a:rPr lang="ar-SA" sz="3600" dirty="0" smtClean="0">
                <a:solidFill>
                  <a:schemeClr val="tx1"/>
                </a:solidFill>
              </a:rPr>
              <a:t>من أهم استخدامات نموذج (</a:t>
            </a:r>
            <a:r>
              <a:rPr lang="en-US" sz="3600" dirty="0" smtClean="0">
                <a:solidFill>
                  <a:schemeClr val="tx1"/>
                </a:solidFill>
              </a:rPr>
              <a:t>CAPM</a:t>
            </a:r>
            <a:r>
              <a:rPr lang="ar-SA" sz="3600" dirty="0" smtClean="0">
                <a:solidFill>
                  <a:schemeClr val="tx1"/>
                </a:solidFill>
              </a:rPr>
              <a:t>):</a:t>
            </a:r>
          </a:p>
          <a:p>
            <a:pPr marL="742950" indent="-742950" algn="just">
              <a:buFont typeface="+mj-lt"/>
              <a:buAutoNum type="arabicPeriod"/>
            </a:pPr>
            <a:r>
              <a:rPr lang="ar-SA" sz="4000" dirty="0" smtClean="0">
                <a:solidFill>
                  <a:schemeClr val="tx1"/>
                </a:solidFill>
              </a:rPr>
              <a:t>تحديد العائد المتوقع من الاستثمار في سهم معين. </a:t>
            </a:r>
          </a:p>
          <a:p>
            <a:pPr marL="742950" indent="-742950" algn="just">
              <a:buFont typeface="+mj-lt"/>
              <a:buAutoNum type="arabicPeriod"/>
            </a:pPr>
            <a:r>
              <a:rPr lang="ar-SA" sz="4000" dirty="0" smtClean="0">
                <a:solidFill>
                  <a:schemeClr val="tx1"/>
                </a:solidFill>
              </a:rPr>
              <a:t>تحديد العلاوة التي يجب أن يحصل عليها المستثمر مقابل تحمله المخاطر (المخاطر المنتظمة). </a:t>
            </a:r>
          </a:p>
          <a:p>
            <a:pPr marL="0" indent="0" algn="just"/>
            <a:r>
              <a:rPr lang="ar-SA" sz="3600" dirty="0" smtClean="0">
                <a:solidFill>
                  <a:schemeClr val="tx1"/>
                </a:solidFill>
              </a:rPr>
              <a:t> </a:t>
            </a:r>
            <a:endParaRPr lang="en-US" sz="3600" dirty="0">
              <a:solidFill>
                <a:schemeClr val="tx1"/>
              </a:solidFill>
            </a:endParaRPr>
          </a:p>
        </p:txBody>
      </p:sp>
      <p:sp>
        <p:nvSpPr>
          <p:cNvPr id="5" name="Slide Number Placeholder 4"/>
          <p:cNvSpPr>
            <a:spLocks noGrp="1"/>
          </p:cNvSpPr>
          <p:nvPr>
            <p:ph type="sldNum" sz="quarter" idx="10"/>
          </p:nvPr>
        </p:nvSpPr>
        <p:spPr/>
        <p:txBody>
          <a:bodyPr/>
          <a:lstStyle/>
          <a:p>
            <a:pPr>
              <a:defRPr/>
            </a:pPr>
            <a:fld id="{7B8EA862-7DD5-4A06-BDE1-DB7EC5FAA60C}" type="slidenum">
              <a:rPr lang="ar-SA" smtClean="0"/>
              <a:pPr>
                <a:defRPr/>
              </a:pPr>
              <a:t>25</a:t>
            </a:fld>
            <a:endParaRPr lang="en-US" dirty="0"/>
          </a:p>
        </p:txBody>
      </p:sp>
    </p:spTree>
    <p:extLst>
      <p:ext uri="{BB962C8B-B14F-4D97-AF65-F5344CB8AC3E}">
        <p14:creationId xmlns:p14="http://schemas.microsoft.com/office/powerpoint/2010/main" val="1050145896"/>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rtl="1"/>
            <a:r>
              <a:rPr lang="ar-SA" dirty="0" smtClean="0">
                <a:cs typeface="PT Bold Heading" panose="02010400000000000000" pitchFamily="2" charset="-78"/>
              </a:rPr>
              <a:t>إيجاد العائد المتوقع باستخدام (</a:t>
            </a:r>
            <a:r>
              <a:rPr lang="en-US" dirty="0" smtClean="0">
                <a:cs typeface="PT Bold Heading" panose="02010400000000000000" pitchFamily="2" charset="-78"/>
              </a:rPr>
              <a:t>CAPM</a:t>
            </a:r>
            <a:r>
              <a:rPr lang="ar-SA" dirty="0" smtClean="0">
                <a:cs typeface="PT Bold Heading" panose="02010400000000000000" pitchFamily="2" charset="-78"/>
              </a:rPr>
              <a:t>)</a:t>
            </a:r>
            <a:endParaRPr lang="ar-SA" dirty="0">
              <a:cs typeface="PT Bold Heading" panose="02010400000000000000" pitchFamily="2" charset="-78"/>
            </a:endParaRPr>
          </a:p>
        </p:txBody>
      </p:sp>
      <mc:AlternateContent xmlns:mc="http://schemas.openxmlformats.org/markup-compatibility/2006" xmlns:a14="http://schemas.microsoft.com/office/drawing/2010/main">
        <mc:Choice Requires="a14">
          <p:sp>
            <p:nvSpPr>
              <p:cNvPr id="3" name="عنصر نائب للمحتوى 2"/>
              <p:cNvSpPr>
                <a:spLocks noGrp="1"/>
              </p:cNvSpPr>
              <p:nvPr>
                <p:ph idx="1"/>
              </p:nvPr>
            </p:nvSpPr>
            <p:spPr/>
            <p:txBody>
              <a:bodyPr/>
              <a:lstStyle/>
              <a:p>
                <a:pPr marL="0" indent="0" algn="just" rtl="1"/>
                <a:r>
                  <a:rPr lang="ar-SA" sz="3600" dirty="0">
                    <a:solidFill>
                      <a:schemeClr val="tx1"/>
                    </a:solidFill>
                  </a:rPr>
                  <a:t>يمكن حساب العائد المطلوب من سهم معين </a:t>
                </a:r>
                <a:r>
                  <a:rPr lang="ar-SA" sz="3600" dirty="0" smtClean="0">
                    <a:solidFill>
                      <a:schemeClr val="tx1"/>
                    </a:solidFill>
                  </a:rPr>
                  <a:t>عن </a:t>
                </a:r>
                <a:r>
                  <a:rPr lang="ar-SA" sz="3600" dirty="0">
                    <a:solidFill>
                      <a:schemeClr val="tx1"/>
                    </a:solidFill>
                  </a:rPr>
                  <a:t>طريق استخدام الصيغة </a:t>
                </a:r>
                <a:r>
                  <a:rPr lang="ar-SA" sz="3600" dirty="0" smtClean="0">
                    <a:solidFill>
                      <a:schemeClr val="tx1"/>
                    </a:solidFill>
                  </a:rPr>
                  <a:t>التالية:</a:t>
                </a:r>
                <a:endParaRPr lang="en-US" sz="3600" b="1" i="1" dirty="0" smtClean="0">
                  <a:solidFill>
                    <a:schemeClr val="tx1"/>
                  </a:solidFill>
                  <a:latin typeface="Cambria Math" panose="02040503050406030204" pitchFamily="18" charset="0"/>
                </a:endParaRPr>
              </a:p>
              <a:p>
                <a:pPr/>
                <a14:m>
                  <m:oMathPara xmlns:m="http://schemas.openxmlformats.org/officeDocument/2006/math">
                    <m:oMathParaPr>
                      <m:jc m:val="centerGroup"/>
                    </m:oMathParaPr>
                    <m:oMath xmlns:m="http://schemas.openxmlformats.org/officeDocument/2006/math">
                      <m:r>
                        <a:rPr lang="en-US" sz="4000" b="1" i="1" smtClean="0">
                          <a:solidFill>
                            <a:srgbClr val="0000FF"/>
                          </a:solidFill>
                          <a:latin typeface="Cambria Math" panose="02040503050406030204" pitchFamily="18" charset="0"/>
                        </a:rPr>
                        <m:t>𝑬</m:t>
                      </m:r>
                      <m:d>
                        <m:dPr>
                          <m:ctrlPr>
                            <a:rPr lang="en-US" sz="4000" b="1" i="1" smtClean="0">
                              <a:solidFill>
                                <a:srgbClr val="0000FF"/>
                              </a:solidFill>
                              <a:latin typeface="Cambria Math"/>
                            </a:rPr>
                          </m:ctrlPr>
                        </m:dPr>
                        <m:e>
                          <m:r>
                            <a:rPr lang="en-US" sz="4000" b="1" i="1" smtClean="0">
                              <a:solidFill>
                                <a:srgbClr val="0000FF"/>
                              </a:solidFill>
                              <a:latin typeface="Cambria Math" panose="02040503050406030204" pitchFamily="18" charset="0"/>
                            </a:rPr>
                            <m:t>𝑹</m:t>
                          </m:r>
                        </m:e>
                      </m:d>
                      <m:r>
                        <a:rPr lang="en-US" sz="4000" b="1" i="1" smtClean="0">
                          <a:solidFill>
                            <a:srgbClr val="0000FF"/>
                          </a:solidFill>
                          <a:latin typeface="Cambria Math" panose="02040503050406030204" pitchFamily="18" charset="0"/>
                        </a:rPr>
                        <m:t>=</m:t>
                      </m:r>
                      <m:sSub>
                        <m:sSubPr>
                          <m:ctrlPr>
                            <a:rPr lang="en-US" sz="4000" b="1" i="1" smtClean="0">
                              <a:solidFill>
                                <a:srgbClr val="0000FF"/>
                              </a:solidFill>
                              <a:latin typeface="Cambria Math"/>
                            </a:rPr>
                          </m:ctrlPr>
                        </m:sSubPr>
                        <m:e>
                          <m:r>
                            <a:rPr lang="en-US" sz="4000" b="1" i="1" smtClean="0">
                              <a:solidFill>
                                <a:srgbClr val="0000FF"/>
                              </a:solidFill>
                              <a:latin typeface="Cambria Math" panose="02040503050406030204" pitchFamily="18" charset="0"/>
                            </a:rPr>
                            <m:t>𝑹</m:t>
                          </m:r>
                        </m:e>
                        <m:sub>
                          <m:r>
                            <a:rPr lang="en-US" sz="4000" b="1" i="1" smtClean="0">
                              <a:solidFill>
                                <a:srgbClr val="0000FF"/>
                              </a:solidFill>
                              <a:latin typeface="Cambria Math" panose="02040503050406030204" pitchFamily="18" charset="0"/>
                            </a:rPr>
                            <m:t>𝒇</m:t>
                          </m:r>
                        </m:sub>
                      </m:sSub>
                      <m:r>
                        <a:rPr lang="en-US" sz="4000" b="1" i="1" smtClean="0">
                          <a:solidFill>
                            <a:srgbClr val="0000FF"/>
                          </a:solidFill>
                          <a:latin typeface="Cambria Math" panose="02040503050406030204" pitchFamily="18" charset="0"/>
                        </a:rPr>
                        <m:t>+</m:t>
                      </m:r>
                      <m:r>
                        <a:rPr lang="en-US" sz="4000" b="1" i="1" smtClean="0">
                          <a:solidFill>
                            <a:srgbClr val="0000FF"/>
                          </a:solidFill>
                          <a:latin typeface="Cambria Math" panose="02040503050406030204" pitchFamily="18" charset="0"/>
                          <a:ea typeface="Cambria Math" panose="02040503050406030204" pitchFamily="18" charset="0"/>
                        </a:rPr>
                        <m:t>𝜷</m:t>
                      </m:r>
                      <m:d>
                        <m:dPr>
                          <m:ctrlPr>
                            <a:rPr lang="en-US" sz="4000" b="1" i="1" smtClean="0">
                              <a:solidFill>
                                <a:srgbClr val="0000FF"/>
                              </a:solidFill>
                              <a:latin typeface="Cambria Math"/>
                              <a:ea typeface="Cambria Math" panose="02040503050406030204" pitchFamily="18" charset="0"/>
                            </a:rPr>
                          </m:ctrlPr>
                        </m:dPr>
                        <m:e>
                          <m:sSub>
                            <m:sSubPr>
                              <m:ctrlPr>
                                <a:rPr lang="en-US" sz="4000" b="1" i="1" smtClean="0">
                                  <a:solidFill>
                                    <a:srgbClr val="0000FF"/>
                                  </a:solidFill>
                                  <a:latin typeface="Cambria Math"/>
                                  <a:ea typeface="Cambria Math" panose="02040503050406030204" pitchFamily="18" charset="0"/>
                                </a:rPr>
                              </m:ctrlPr>
                            </m:sSubPr>
                            <m:e>
                              <m:r>
                                <a:rPr lang="en-US" sz="4000" b="1" i="1" smtClean="0">
                                  <a:solidFill>
                                    <a:srgbClr val="0000FF"/>
                                  </a:solidFill>
                                  <a:latin typeface="Cambria Math" panose="02040503050406030204" pitchFamily="18" charset="0"/>
                                  <a:ea typeface="Cambria Math" panose="02040503050406030204" pitchFamily="18" charset="0"/>
                                </a:rPr>
                                <m:t>𝑹</m:t>
                              </m:r>
                            </m:e>
                            <m:sub>
                              <m:r>
                                <a:rPr lang="en-US" sz="4000" b="1" i="1" smtClean="0">
                                  <a:solidFill>
                                    <a:srgbClr val="0000FF"/>
                                  </a:solidFill>
                                  <a:latin typeface="Cambria Math" panose="02040503050406030204" pitchFamily="18" charset="0"/>
                                  <a:ea typeface="Cambria Math" panose="02040503050406030204" pitchFamily="18" charset="0"/>
                                </a:rPr>
                                <m:t>𝑴</m:t>
                              </m:r>
                            </m:sub>
                          </m:sSub>
                          <m:r>
                            <a:rPr lang="en-US" sz="4000" b="1" i="1" smtClean="0">
                              <a:solidFill>
                                <a:srgbClr val="0000FF"/>
                              </a:solidFill>
                              <a:latin typeface="Cambria Math" panose="02040503050406030204" pitchFamily="18" charset="0"/>
                              <a:ea typeface="Cambria Math" panose="02040503050406030204" pitchFamily="18" charset="0"/>
                            </a:rPr>
                            <m:t>−</m:t>
                          </m:r>
                          <m:sSub>
                            <m:sSubPr>
                              <m:ctrlPr>
                                <a:rPr lang="en-US" sz="4000" b="1" i="1" smtClean="0">
                                  <a:solidFill>
                                    <a:srgbClr val="0000FF"/>
                                  </a:solidFill>
                                  <a:latin typeface="Cambria Math"/>
                                  <a:ea typeface="Cambria Math" panose="02040503050406030204" pitchFamily="18" charset="0"/>
                                </a:rPr>
                              </m:ctrlPr>
                            </m:sSubPr>
                            <m:e>
                              <m:r>
                                <a:rPr lang="en-US" sz="4000" b="1" i="1" smtClean="0">
                                  <a:solidFill>
                                    <a:srgbClr val="0000FF"/>
                                  </a:solidFill>
                                  <a:latin typeface="Cambria Math" panose="02040503050406030204" pitchFamily="18" charset="0"/>
                                  <a:ea typeface="Cambria Math" panose="02040503050406030204" pitchFamily="18" charset="0"/>
                                </a:rPr>
                                <m:t>𝑹</m:t>
                              </m:r>
                            </m:e>
                            <m:sub>
                              <m:r>
                                <a:rPr lang="en-US" sz="4000" b="1" i="1" smtClean="0">
                                  <a:solidFill>
                                    <a:srgbClr val="0000FF"/>
                                  </a:solidFill>
                                  <a:latin typeface="Cambria Math" panose="02040503050406030204" pitchFamily="18" charset="0"/>
                                  <a:ea typeface="Cambria Math" panose="02040503050406030204" pitchFamily="18" charset="0"/>
                                </a:rPr>
                                <m:t>𝒇</m:t>
                              </m:r>
                            </m:sub>
                          </m:sSub>
                        </m:e>
                      </m:d>
                    </m:oMath>
                  </m:oMathPara>
                </a14:m>
                <a:endParaRPr lang="en-US" sz="4000" b="1" dirty="0" smtClean="0">
                  <a:solidFill>
                    <a:srgbClr val="0000FF"/>
                  </a:solidFill>
                  <a:ea typeface="Cambria Math" panose="02040503050406030204" pitchFamily="18" charset="0"/>
                </a:endParaRPr>
              </a:p>
              <a:p>
                <a:pPr algn="just" rtl="1"/>
                <a:endParaRPr lang="ar-SA" sz="3600" dirty="0" smtClean="0">
                  <a:solidFill>
                    <a:schemeClr val="tx1"/>
                  </a:solidFill>
                </a:endParaRPr>
              </a:p>
              <a:p>
                <a:pPr algn="just" rtl="1"/>
                <a:r>
                  <a:rPr lang="ar-SA" dirty="0" smtClean="0">
                    <a:solidFill>
                      <a:schemeClr val="tx1"/>
                    </a:solidFill>
                  </a:rPr>
                  <a:t>(</a:t>
                </a:r>
                <a14:m>
                  <m:oMath xmlns:m="http://schemas.openxmlformats.org/officeDocument/2006/math">
                    <m:sSub>
                      <m:sSubPr>
                        <m:ctrlPr>
                          <a:rPr lang="en-US" i="1">
                            <a:solidFill>
                              <a:schemeClr val="tx1"/>
                            </a:solidFill>
                            <a:latin typeface="Cambria Math"/>
                          </a:rPr>
                        </m:ctrlPr>
                      </m:sSubPr>
                      <m:e>
                        <m:r>
                          <a:rPr lang="en-US">
                            <a:solidFill>
                              <a:schemeClr val="tx1"/>
                            </a:solidFill>
                            <a:latin typeface="Cambria Math"/>
                          </a:rPr>
                          <m:t>𝑹</m:t>
                        </m:r>
                      </m:e>
                      <m:sub>
                        <m:r>
                          <a:rPr lang="en-US">
                            <a:solidFill>
                              <a:schemeClr val="tx1"/>
                            </a:solidFill>
                            <a:latin typeface="Cambria Math"/>
                          </a:rPr>
                          <m:t>𝒇</m:t>
                        </m:r>
                      </m:sub>
                    </m:sSub>
                  </m:oMath>
                </a14:m>
                <a:r>
                  <a:rPr lang="ar-SA" dirty="0">
                    <a:solidFill>
                      <a:schemeClr val="tx1"/>
                    </a:solidFill>
                  </a:rPr>
                  <a:t>): سعر الفائدة الخالي من الخطر</a:t>
                </a:r>
              </a:p>
              <a:p>
                <a:pPr algn="just" rtl="1"/>
                <a:r>
                  <a:rPr lang="ar-SA" dirty="0">
                    <a:solidFill>
                      <a:schemeClr val="tx1"/>
                    </a:solidFill>
                  </a:rPr>
                  <a:t>(</a:t>
                </a:r>
                <a14:m>
                  <m:oMath xmlns:m="http://schemas.openxmlformats.org/officeDocument/2006/math">
                    <m:sSub>
                      <m:sSubPr>
                        <m:ctrlPr>
                          <a:rPr lang="en-US" i="1">
                            <a:solidFill>
                              <a:schemeClr val="tx1"/>
                            </a:solidFill>
                            <a:latin typeface="Cambria Math"/>
                          </a:rPr>
                        </m:ctrlPr>
                      </m:sSubPr>
                      <m:e>
                        <m:r>
                          <a:rPr lang="en-US">
                            <a:solidFill>
                              <a:schemeClr val="tx1"/>
                            </a:solidFill>
                            <a:latin typeface="Cambria Math"/>
                          </a:rPr>
                          <m:t>𝑹</m:t>
                        </m:r>
                      </m:e>
                      <m:sub>
                        <m:r>
                          <a:rPr lang="en-US">
                            <a:solidFill>
                              <a:schemeClr val="tx1"/>
                            </a:solidFill>
                            <a:latin typeface="Cambria Math"/>
                          </a:rPr>
                          <m:t>𝑴</m:t>
                        </m:r>
                      </m:sub>
                    </m:sSub>
                  </m:oMath>
                </a14:m>
                <a:r>
                  <a:rPr lang="ar-SA" dirty="0">
                    <a:solidFill>
                      <a:schemeClr val="tx1"/>
                    </a:solidFill>
                  </a:rPr>
                  <a:t>): عائد السوق</a:t>
                </a:r>
                <a:endParaRPr lang="en-US" dirty="0">
                  <a:solidFill>
                    <a:schemeClr val="tx1"/>
                  </a:solidFill>
                </a:endParaRPr>
              </a:p>
              <a:p>
                <a:endParaRPr lang="ar-SA" dirty="0"/>
              </a:p>
            </p:txBody>
          </p:sp>
        </mc:Choice>
        <mc:Fallback xmlns="">
          <p:sp>
            <p:nvSpPr>
              <p:cNvPr id="3" name="عنصر نائب للمحتوى 2"/>
              <p:cNvSpPr>
                <a:spLocks noGrp="1" noRot="1" noChangeAspect="1" noMove="1" noResize="1" noEditPoints="1" noAdjustHandles="1" noChangeArrowheads="1" noChangeShapeType="1" noTextEdit="1"/>
              </p:cNvSpPr>
              <p:nvPr>
                <p:ph idx="1"/>
              </p:nvPr>
            </p:nvSpPr>
            <p:spPr>
              <a:blipFill rotWithShape="0">
                <a:blip r:embed="rId2"/>
                <a:stretch>
                  <a:fillRect l="-3418" t="-2156" r="-2051"/>
                </a:stretch>
              </a:blipFill>
            </p:spPr>
            <p:txBody>
              <a:bodyPr/>
              <a:lstStyle/>
              <a:p>
                <a:r>
                  <a:rPr lang="ar-SA">
                    <a:noFill/>
                  </a:rPr>
                  <a:t> </a:t>
                </a:r>
              </a:p>
            </p:txBody>
          </p:sp>
        </mc:Fallback>
      </mc:AlternateContent>
      <p:sp>
        <p:nvSpPr>
          <p:cNvPr id="4" name="عنصر نائب لرقم الشريحة 3"/>
          <p:cNvSpPr>
            <a:spLocks noGrp="1"/>
          </p:cNvSpPr>
          <p:nvPr>
            <p:ph type="sldNum" sz="quarter" idx="10"/>
          </p:nvPr>
        </p:nvSpPr>
        <p:spPr/>
        <p:txBody>
          <a:bodyPr/>
          <a:lstStyle/>
          <a:p>
            <a:pPr>
              <a:defRPr/>
            </a:pPr>
            <a:fld id="{7B8EA862-7DD5-4A06-BDE1-DB7EC5FAA60C}" type="slidenum">
              <a:rPr lang="ar-SA" smtClean="0"/>
              <a:pPr>
                <a:defRPr/>
              </a:pPr>
              <a:t>26</a:t>
            </a:fld>
            <a:endParaRPr lang="en-US" dirty="0"/>
          </a:p>
        </p:txBody>
      </p:sp>
    </p:spTree>
    <p:extLst>
      <p:ext uri="{BB962C8B-B14F-4D97-AF65-F5344CB8AC3E}">
        <p14:creationId xmlns:p14="http://schemas.microsoft.com/office/powerpoint/2010/main" val="401084294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1"/>
            <a:r>
              <a:rPr lang="ar-SA" sz="3600" dirty="0" smtClean="0">
                <a:cs typeface="PT Bold Heading" panose="02010400000000000000" pitchFamily="2" charset="-78"/>
              </a:rPr>
              <a:t>مثال (1):</a:t>
            </a:r>
            <a:endParaRPr lang="ar-SA" sz="3600" dirty="0">
              <a:cs typeface="PT Bold Heading" panose="02010400000000000000" pitchFamily="2" charset="-78"/>
            </a:endParaRPr>
          </a:p>
        </p:txBody>
      </p:sp>
      <p:sp>
        <p:nvSpPr>
          <p:cNvPr id="3" name="عنصر نائب للمحتوى 2"/>
          <p:cNvSpPr>
            <a:spLocks noGrp="1"/>
          </p:cNvSpPr>
          <p:nvPr>
            <p:ph idx="1"/>
          </p:nvPr>
        </p:nvSpPr>
        <p:spPr>
          <a:xfrm>
            <a:off x="495300" y="1417638"/>
            <a:ext cx="8915400" cy="4708525"/>
          </a:xfrm>
        </p:spPr>
        <p:txBody>
          <a:bodyPr/>
          <a:lstStyle/>
          <a:p>
            <a:pPr marL="0" indent="0" rtl="1"/>
            <a:r>
              <a:rPr lang="ar-SA" sz="3400" dirty="0">
                <a:solidFill>
                  <a:schemeClr val="tx1"/>
                </a:solidFill>
              </a:rPr>
              <a:t> اذا </a:t>
            </a:r>
            <a:r>
              <a:rPr lang="ar-SA" sz="3400" dirty="0" smtClean="0">
                <a:solidFill>
                  <a:schemeClr val="tx1"/>
                </a:solidFill>
              </a:rPr>
              <a:t>توفرت لديك المعلومات التالية عن سهم شركة (المراعي):</a:t>
            </a:r>
            <a:endParaRPr lang="ar-SA" sz="3400" dirty="0">
              <a:solidFill>
                <a:schemeClr val="tx1"/>
              </a:solidFill>
            </a:endParaRPr>
          </a:p>
          <a:p>
            <a:pPr marL="571500" indent="-571500" rtl="1">
              <a:buFont typeface="Arial" panose="020B0604020202020204" pitchFamily="34" charset="0"/>
              <a:buChar char="•"/>
            </a:pPr>
            <a:r>
              <a:rPr lang="ar-SA" sz="3400" dirty="0" smtClean="0">
                <a:solidFill>
                  <a:schemeClr val="tx1"/>
                </a:solidFill>
              </a:rPr>
              <a:t>بيتا السهم: </a:t>
            </a:r>
            <a:r>
              <a:rPr lang="ar-SA" sz="3400" dirty="0">
                <a:solidFill>
                  <a:schemeClr val="tx1"/>
                </a:solidFill>
              </a:rPr>
              <a:t>1.5</a:t>
            </a:r>
          </a:p>
          <a:p>
            <a:pPr marL="571500" indent="-571500" rtl="1">
              <a:buFont typeface="Arial" panose="020B0604020202020204" pitchFamily="34" charset="0"/>
              <a:buChar char="•"/>
            </a:pPr>
            <a:r>
              <a:rPr lang="ar-SA" sz="3400" dirty="0">
                <a:solidFill>
                  <a:schemeClr val="tx1"/>
                </a:solidFill>
              </a:rPr>
              <a:t>عائد </a:t>
            </a:r>
            <a:r>
              <a:rPr lang="ar-SA" sz="3400" dirty="0" smtClean="0">
                <a:solidFill>
                  <a:schemeClr val="tx1"/>
                </a:solidFill>
              </a:rPr>
              <a:t>السوق: </a:t>
            </a:r>
            <a:r>
              <a:rPr lang="ar-SA" sz="3400" dirty="0">
                <a:solidFill>
                  <a:schemeClr val="tx1"/>
                </a:solidFill>
              </a:rPr>
              <a:t>8%</a:t>
            </a:r>
          </a:p>
          <a:p>
            <a:pPr marL="571500" indent="-571500" rtl="1">
              <a:buFont typeface="Arial" panose="020B0604020202020204" pitchFamily="34" charset="0"/>
              <a:buChar char="•"/>
            </a:pPr>
            <a:r>
              <a:rPr lang="ar-SA" sz="3400" dirty="0" smtClean="0">
                <a:solidFill>
                  <a:schemeClr val="tx1"/>
                </a:solidFill>
              </a:rPr>
              <a:t>العائد الخالي من الخطر (سعر فائدة سندات الخزينة): 4</a:t>
            </a:r>
            <a:r>
              <a:rPr lang="ar-SA" sz="3400" dirty="0">
                <a:solidFill>
                  <a:schemeClr val="tx1"/>
                </a:solidFill>
              </a:rPr>
              <a:t>%</a:t>
            </a:r>
          </a:p>
          <a:p>
            <a:pPr marL="0" indent="0" rtl="1"/>
            <a:r>
              <a:rPr lang="ar-SA" sz="3400" dirty="0" smtClean="0">
                <a:solidFill>
                  <a:schemeClr val="tx1"/>
                </a:solidFill>
              </a:rPr>
              <a:t>المطلوب:</a:t>
            </a:r>
          </a:p>
          <a:p>
            <a:pPr marL="0" indent="0" rtl="1"/>
            <a:r>
              <a:rPr lang="ar-SA" sz="3400" dirty="0" smtClean="0">
                <a:solidFill>
                  <a:schemeClr val="tx1"/>
                </a:solidFill>
              </a:rPr>
              <a:t>أحسب </a:t>
            </a:r>
            <a:r>
              <a:rPr lang="ar-SA" sz="3400" dirty="0">
                <a:solidFill>
                  <a:schemeClr val="tx1"/>
                </a:solidFill>
              </a:rPr>
              <a:t>العائد المتوقع للسهم عن طريق </a:t>
            </a:r>
            <a:r>
              <a:rPr lang="ar-SA" sz="3400" dirty="0" smtClean="0">
                <a:solidFill>
                  <a:schemeClr val="tx1"/>
                </a:solidFill>
              </a:rPr>
              <a:t>استخدام (</a:t>
            </a:r>
            <a:r>
              <a:rPr lang="en-US" sz="3400" dirty="0" smtClean="0">
                <a:solidFill>
                  <a:schemeClr val="tx1"/>
                </a:solidFill>
              </a:rPr>
              <a:t>CAPM</a:t>
            </a:r>
            <a:r>
              <a:rPr lang="ar-SA" sz="3400" dirty="0" smtClean="0">
                <a:solidFill>
                  <a:schemeClr val="tx1"/>
                </a:solidFill>
              </a:rPr>
              <a:t>).</a:t>
            </a:r>
            <a:endParaRPr lang="ar-SA" sz="3400" dirty="0">
              <a:solidFill>
                <a:schemeClr val="tx1"/>
              </a:solidFill>
            </a:endParaRPr>
          </a:p>
        </p:txBody>
      </p:sp>
      <p:sp>
        <p:nvSpPr>
          <p:cNvPr id="4" name="عنصر نائب لرقم الشريحة 3"/>
          <p:cNvSpPr>
            <a:spLocks noGrp="1"/>
          </p:cNvSpPr>
          <p:nvPr>
            <p:ph type="sldNum" sz="quarter" idx="10"/>
          </p:nvPr>
        </p:nvSpPr>
        <p:spPr/>
        <p:txBody>
          <a:bodyPr/>
          <a:lstStyle/>
          <a:p>
            <a:pPr>
              <a:defRPr/>
            </a:pPr>
            <a:fld id="{7B8EA862-7DD5-4A06-BDE1-DB7EC5FAA60C}" type="slidenum">
              <a:rPr lang="ar-SA" smtClean="0"/>
              <a:pPr>
                <a:defRPr/>
              </a:pPr>
              <a:t>27</a:t>
            </a:fld>
            <a:endParaRPr lang="en-US" dirty="0"/>
          </a:p>
        </p:txBody>
      </p:sp>
    </p:spTree>
    <p:extLst>
      <p:ext uri="{BB962C8B-B14F-4D97-AF65-F5344CB8AC3E}">
        <p14:creationId xmlns:p14="http://schemas.microsoft.com/office/powerpoint/2010/main" val="299680638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1"/>
            <a:r>
              <a:rPr lang="ar-SA" sz="3200" dirty="0" smtClean="0">
                <a:solidFill>
                  <a:srgbClr val="0000FF"/>
                </a:solidFill>
                <a:cs typeface="PT Bold Heading" panose="02010400000000000000" pitchFamily="2" charset="-78"/>
              </a:rPr>
              <a:t>الحل:</a:t>
            </a:r>
            <a:endParaRPr lang="ar-SA" sz="3200" dirty="0">
              <a:solidFill>
                <a:srgbClr val="0000FF"/>
              </a:solidFill>
              <a:cs typeface="PT Bold Heading" panose="02010400000000000000" pitchFamily="2" charset="-78"/>
            </a:endParaRPr>
          </a:p>
        </p:txBody>
      </p:sp>
      <mc:AlternateContent xmlns:mc="http://schemas.openxmlformats.org/markup-compatibility/2006" xmlns:a14="http://schemas.microsoft.com/office/drawing/2010/main">
        <mc:Choice Requires="a14">
          <p:sp>
            <p:nvSpPr>
              <p:cNvPr id="3" name="عنصر نائب للمحتوى 2"/>
              <p:cNvSpPr>
                <a:spLocks noGrp="1"/>
              </p:cNvSpPr>
              <p:nvPr>
                <p:ph idx="1"/>
              </p:nvPr>
            </p:nvSpPr>
            <p:spPr>
              <a:xfrm>
                <a:off x="495300" y="1600200"/>
                <a:ext cx="8915400" cy="4525963"/>
              </a:xfrm>
            </p:spPr>
            <p:txBody>
              <a:bodyPr/>
              <a:lstStyle/>
              <a:p>
                <a:pPr/>
                <a14:m>
                  <m:oMathPara xmlns:m="http://schemas.openxmlformats.org/officeDocument/2006/math">
                    <m:oMathParaPr>
                      <m:jc m:val="centerGroup"/>
                    </m:oMathParaPr>
                    <m:oMath xmlns:m="http://schemas.openxmlformats.org/officeDocument/2006/math">
                      <m:r>
                        <a:rPr lang="en-US" b="1" i="1" smtClean="0">
                          <a:solidFill>
                            <a:schemeClr val="tx1"/>
                          </a:solidFill>
                          <a:latin typeface="Cambria Math" panose="02040503050406030204" pitchFamily="18" charset="0"/>
                        </a:rPr>
                        <m:t>𝑬</m:t>
                      </m:r>
                      <m:d>
                        <m:dPr>
                          <m:ctrlPr>
                            <a:rPr lang="en-US" b="1" i="1">
                              <a:solidFill>
                                <a:schemeClr val="tx1"/>
                              </a:solidFill>
                              <a:latin typeface="Cambria Math"/>
                            </a:rPr>
                          </m:ctrlPr>
                        </m:dPr>
                        <m:e>
                          <m:r>
                            <a:rPr lang="en-US" b="1" i="1">
                              <a:solidFill>
                                <a:schemeClr val="tx1"/>
                              </a:solidFill>
                              <a:latin typeface="Cambria Math" panose="02040503050406030204" pitchFamily="18" charset="0"/>
                            </a:rPr>
                            <m:t>𝑹</m:t>
                          </m:r>
                        </m:e>
                      </m:d>
                      <m:r>
                        <a:rPr lang="en-US" b="1" i="1">
                          <a:solidFill>
                            <a:schemeClr val="tx1"/>
                          </a:solidFill>
                          <a:latin typeface="Cambria Math" panose="02040503050406030204" pitchFamily="18" charset="0"/>
                        </a:rPr>
                        <m:t>=</m:t>
                      </m:r>
                      <m:sSub>
                        <m:sSubPr>
                          <m:ctrlPr>
                            <a:rPr lang="en-US" b="1" i="1">
                              <a:solidFill>
                                <a:schemeClr val="tx1"/>
                              </a:solidFill>
                              <a:latin typeface="Cambria Math"/>
                            </a:rPr>
                          </m:ctrlPr>
                        </m:sSubPr>
                        <m:e>
                          <m:r>
                            <a:rPr lang="en-US" b="1" i="1">
                              <a:solidFill>
                                <a:schemeClr val="tx1"/>
                              </a:solidFill>
                              <a:latin typeface="Cambria Math" panose="02040503050406030204" pitchFamily="18" charset="0"/>
                            </a:rPr>
                            <m:t>𝑹</m:t>
                          </m:r>
                        </m:e>
                        <m:sub>
                          <m:r>
                            <a:rPr lang="en-US" b="1" i="1">
                              <a:solidFill>
                                <a:schemeClr val="tx1"/>
                              </a:solidFill>
                              <a:latin typeface="Cambria Math" panose="02040503050406030204" pitchFamily="18" charset="0"/>
                            </a:rPr>
                            <m:t>𝒇</m:t>
                          </m:r>
                        </m:sub>
                      </m:sSub>
                      <m:r>
                        <a:rPr lang="en-US" b="1" i="1">
                          <a:solidFill>
                            <a:schemeClr val="tx1"/>
                          </a:solidFill>
                          <a:latin typeface="Cambria Math" panose="02040503050406030204" pitchFamily="18" charset="0"/>
                        </a:rPr>
                        <m:t>+</m:t>
                      </m:r>
                      <m:r>
                        <a:rPr lang="en-US" b="1" i="1">
                          <a:solidFill>
                            <a:schemeClr val="tx1"/>
                          </a:solidFill>
                          <a:latin typeface="Cambria Math" panose="02040503050406030204" pitchFamily="18" charset="0"/>
                          <a:ea typeface="Cambria Math" panose="02040503050406030204" pitchFamily="18" charset="0"/>
                        </a:rPr>
                        <m:t>𝜷</m:t>
                      </m:r>
                      <m:r>
                        <a:rPr lang="en-US" b="1" i="1">
                          <a:solidFill>
                            <a:schemeClr val="tx1"/>
                          </a:solidFill>
                          <a:latin typeface="Cambria Math" panose="02040503050406030204" pitchFamily="18" charset="0"/>
                          <a:ea typeface="Cambria Math" panose="02040503050406030204" pitchFamily="18" charset="0"/>
                        </a:rPr>
                        <m:t>(</m:t>
                      </m:r>
                      <m:sSub>
                        <m:sSubPr>
                          <m:ctrlPr>
                            <a:rPr lang="en-US" b="1" i="1">
                              <a:solidFill>
                                <a:schemeClr val="tx1"/>
                              </a:solidFill>
                              <a:latin typeface="Cambria Math"/>
                              <a:ea typeface="Cambria Math" panose="02040503050406030204" pitchFamily="18" charset="0"/>
                            </a:rPr>
                          </m:ctrlPr>
                        </m:sSubPr>
                        <m:e>
                          <m:r>
                            <a:rPr lang="en-US" b="1" i="1">
                              <a:solidFill>
                                <a:schemeClr val="tx1"/>
                              </a:solidFill>
                              <a:latin typeface="Cambria Math" panose="02040503050406030204" pitchFamily="18" charset="0"/>
                              <a:ea typeface="Cambria Math" panose="02040503050406030204" pitchFamily="18" charset="0"/>
                            </a:rPr>
                            <m:t>𝑹</m:t>
                          </m:r>
                        </m:e>
                        <m:sub>
                          <m:r>
                            <a:rPr lang="en-US" b="1" i="1">
                              <a:solidFill>
                                <a:schemeClr val="tx1"/>
                              </a:solidFill>
                              <a:latin typeface="Cambria Math" panose="02040503050406030204" pitchFamily="18" charset="0"/>
                              <a:ea typeface="Cambria Math" panose="02040503050406030204" pitchFamily="18" charset="0"/>
                            </a:rPr>
                            <m:t>𝑴</m:t>
                          </m:r>
                        </m:sub>
                      </m:sSub>
                      <m:r>
                        <a:rPr lang="en-US" b="1" i="1">
                          <a:solidFill>
                            <a:schemeClr val="tx1"/>
                          </a:solidFill>
                          <a:latin typeface="Cambria Math" panose="02040503050406030204" pitchFamily="18" charset="0"/>
                          <a:ea typeface="Cambria Math" panose="02040503050406030204" pitchFamily="18" charset="0"/>
                        </a:rPr>
                        <m:t>−</m:t>
                      </m:r>
                      <m:sSub>
                        <m:sSubPr>
                          <m:ctrlPr>
                            <a:rPr lang="en-US" b="1" i="1">
                              <a:solidFill>
                                <a:schemeClr val="tx1"/>
                              </a:solidFill>
                              <a:latin typeface="Cambria Math"/>
                              <a:ea typeface="Cambria Math" panose="02040503050406030204" pitchFamily="18" charset="0"/>
                            </a:rPr>
                          </m:ctrlPr>
                        </m:sSubPr>
                        <m:e>
                          <m:r>
                            <a:rPr lang="en-US" b="1" i="1">
                              <a:solidFill>
                                <a:schemeClr val="tx1"/>
                              </a:solidFill>
                              <a:latin typeface="Cambria Math" panose="02040503050406030204" pitchFamily="18" charset="0"/>
                              <a:ea typeface="Cambria Math" panose="02040503050406030204" pitchFamily="18" charset="0"/>
                            </a:rPr>
                            <m:t>𝑹</m:t>
                          </m:r>
                        </m:e>
                        <m:sub>
                          <m:r>
                            <a:rPr lang="en-US" b="1" i="1">
                              <a:solidFill>
                                <a:schemeClr val="tx1"/>
                              </a:solidFill>
                              <a:latin typeface="Cambria Math" panose="02040503050406030204" pitchFamily="18" charset="0"/>
                              <a:ea typeface="Cambria Math" panose="02040503050406030204" pitchFamily="18" charset="0"/>
                            </a:rPr>
                            <m:t>𝒇</m:t>
                          </m:r>
                        </m:sub>
                      </m:sSub>
                      <m:r>
                        <a:rPr lang="en-US" b="1" i="1">
                          <a:solidFill>
                            <a:schemeClr val="tx1"/>
                          </a:solidFill>
                          <a:latin typeface="Cambria Math" panose="02040503050406030204" pitchFamily="18" charset="0"/>
                          <a:ea typeface="Cambria Math" panose="02040503050406030204" pitchFamily="18" charset="0"/>
                        </a:rPr>
                        <m:t>)</m:t>
                      </m:r>
                    </m:oMath>
                  </m:oMathPara>
                </a14:m>
                <a:endParaRPr lang="en-US" b="1" dirty="0" smtClean="0">
                  <a:solidFill>
                    <a:schemeClr val="tx1"/>
                  </a:solidFill>
                </a:endParaRPr>
              </a:p>
              <a:p>
                <a:endParaRPr lang="en-US" b="1" dirty="0">
                  <a:solidFill>
                    <a:schemeClr val="tx1"/>
                  </a:solidFill>
                </a:endParaRPr>
              </a:p>
              <a:p>
                <a:pPr/>
                <a14:m>
                  <m:oMathPara xmlns:m="http://schemas.openxmlformats.org/officeDocument/2006/math">
                    <m:oMathParaPr>
                      <m:jc m:val="centerGroup"/>
                    </m:oMathParaPr>
                    <m:oMath xmlns:m="http://schemas.openxmlformats.org/officeDocument/2006/math">
                      <m:r>
                        <a:rPr lang="en-US" b="1" i="1">
                          <a:solidFill>
                            <a:schemeClr val="tx1"/>
                          </a:solidFill>
                          <a:latin typeface="Cambria Math" panose="02040503050406030204" pitchFamily="18" charset="0"/>
                        </a:rPr>
                        <m:t>𝑬</m:t>
                      </m:r>
                      <m:d>
                        <m:dPr>
                          <m:ctrlPr>
                            <a:rPr lang="en-US" b="1" i="1">
                              <a:solidFill>
                                <a:schemeClr val="tx1"/>
                              </a:solidFill>
                              <a:latin typeface="Cambria Math"/>
                            </a:rPr>
                          </m:ctrlPr>
                        </m:dPr>
                        <m:e>
                          <m:r>
                            <a:rPr lang="en-US" b="1" i="1">
                              <a:solidFill>
                                <a:schemeClr val="tx1"/>
                              </a:solidFill>
                              <a:latin typeface="Cambria Math" panose="02040503050406030204" pitchFamily="18" charset="0"/>
                            </a:rPr>
                            <m:t>𝑹</m:t>
                          </m:r>
                        </m:e>
                      </m:d>
                      <m:r>
                        <a:rPr lang="en-US" b="1" i="1">
                          <a:solidFill>
                            <a:schemeClr val="tx1"/>
                          </a:solidFill>
                          <a:latin typeface="Cambria Math" panose="02040503050406030204" pitchFamily="18" charset="0"/>
                        </a:rPr>
                        <m:t>=</m:t>
                      </m:r>
                      <m:r>
                        <a:rPr lang="en-US" b="1" i="1" smtClean="0">
                          <a:solidFill>
                            <a:schemeClr val="tx1"/>
                          </a:solidFill>
                          <a:latin typeface="Cambria Math" panose="02040503050406030204" pitchFamily="18" charset="0"/>
                        </a:rPr>
                        <m:t>𝟒</m:t>
                      </m:r>
                      <m:r>
                        <a:rPr lang="en-US" b="1" i="1" smtClean="0">
                          <a:solidFill>
                            <a:schemeClr val="tx1"/>
                          </a:solidFill>
                          <a:latin typeface="Cambria Math" panose="02040503050406030204" pitchFamily="18" charset="0"/>
                        </a:rPr>
                        <m:t>%</m:t>
                      </m:r>
                      <m:r>
                        <a:rPr lang="en-US" b="1" i="1" smtClean="0">
                          <a:solidFill>
                            <a:schemeClr val="tx1"/>
                          </a:solidFill>
                          <a:latin typeface="Cambria Math" panose="02040503050406030204" pitchFamily="18" charset="0"/>
                        </a:rPr>
                        <m:t>+</m:t>
                      </m:r>
                      <m:r>
                        <a:rPr lang="en-US" b="1" i="1" smtClean="0">
                          <a:solidFill>
                            <a:schemeClr val="tx1"/>
                          </a:solidFill>
                          <a:latin typeface="Cambria Math" panose="02040503050406030204" pitchFamily="18" charset="0"/>
                          <a:ea typeface="Cambria Math" panose="02040503050406030204" pitchFamily="18" charset="0"/>
                        </a:rPr>
                        <m:t>𝟏</m:t>
                      </m:r>
                      <m:r>
                        <a:rPr lang="en-US" b="1" i="1" smtClean="0">
                          <a:solidFill>
                            <a:schemeClr val="tx1"/>
                          </a:solidFill>
                          <a:latin typeface="Cambria Math" panose="02040503050406030204" pitchFamily="18" charset="0"/>
                          <a:ea typeface="Cambria Math" panose="02040503050406030204" pitchFamily="18" charset="0"/>
                        </a:rPr>
                        <m:t>.</m:t>
                      </m:r>
                      <m:r>
                        <a:rPr lang="en-US" b="1" i="1" smtClean="0">
                          <a:solidFill>
                            <a:schemeClr val="tx1"/>
                          </a:solidFill>
                          <a:latin typeface="Cambria Math" panose="02040503050406030204" pitchFamily="18" charset="0"/>
                          <a:ea typeface="Cambria Math" panose="02040503050406030204" pitchFamily="18" charset="0"/>
                        </a:rPr>
                        <m:t>𝟓</m:t>
                      </m:r>
                      <m:r>
                        <a:rPr lang="en-US" b="1" i="1">
                          <a:solidFill>
                            <a:schemeClr val="tx1"/>
                          </a:solidFill>
                          <a:latin typeface="Cambria Math" panose="02040503050406030204" pitchFamily="18" charset="0"/>
                          <a:ea typeface="Cambria Math" panose="02040503050406030204" pitchFamily="18" charset="0"/>
                        </a:rPr>
                        <m:t>(</m:t>
                      </m:r>
                      <m:r>
                        <a:rPr lang="en-US" b="1" i="1" smtClean="0">
                          <a:solidFill>
                            <a:schemeClr val="tx1"/>
                          </a:solidFill>
                          <a:latin typeface="Cambria Math" panose="02040503050406030204" pitchFamily="18" charset="0"/>
                          <a:ea typeface="Cambria Math" panose="02040503050406030204" pitchFamily="18" charset="0"/>
                        </a:rPr>
                        <m:t>𝟖</m:t>
                      </m:r>
                      <m:r>
                        <a:rPr lang="en-US" b="1" i="1" smtClean="0">
                          <a:solidFill>
                            <a:schemeClr val="tx1"/>
                          </a:solidFill>
                          <a:latin typeface="Cambria Math" panose="02040503050406030204" pitchFamily="18" charset="0"/>
                          <a:ea typeface="Cambria Math" panose="02040503050406030204" pitchFamily="18" charset="0"/>
                        </a:rPr>
                        <m:t>%−</m:t>
                      </m:r>
                      <m:r>
                        <a:rPr lang="en-US" b="1" i="1" smtClean="0">
                          <a:solidFill>
                            <a:schemeClr val="tx1"/>
                          </a:solidFill>
                          <a:latin typeface="Cambria Math" panose="02040503050406030204" pitchFamily="18" charset="0"/>
                          <a:ea typeface="Cambria Math" panose="02040503050406030204" pitchFamily="18" charset="0"/>
                        </a:rPr>
                        <m:t>𝟒</m:t>
                      </m:r>
                      <m:r>
                        <a:rPr lang="en-US" b="1" i="1" smtClean="0">
                          <a:solidFill>
                            <a:schemeClr val="tx1"/>
                          </a:solidFill>
                          <a:latin typeface="Cambria Math" panose="02040503050406030204" pitchFamily="18" charset="0"/>
                          <a:ea typeface="Cambria Math" panose="02040503050406030204" pitchFamily="18" charset="0"/>
                        </a:rPr>
                        <m:t>%</m:t>
                      </m:r>
                      <m:r>
                        <a:rPr lang="en-US" b="1" i="1" smtClean="0">
                          <a:solidFill>
                            <a:schemeClr val="tx1"/>
                          </a:solidFill>
                          <a:latin typeface="Cambria Math" panose="02040503050406030204" pitchFamily="18" charset="0"/>
                          <a:ea typeface="Cambria Math" panose="02040503050406030204" pitchFamily="18" charset="0"/>
                        </a:rPr>
                        <m:t>)</m:t>
                      </m:r>
                    </m:oMath>
                  </m:oMathPara>
                </a14:m>
                <a:endParaRPr lang="en-US" b="1" dirty="0" smtClean="0">
                  <a:solidFill>
                    <a:schemeClr val="tx1"/>
                  </a:solidFill>
                </a:endParaRPr>
              </a:p>
              <a:p>
                <a:endParaRPr lang="en-US" b="1" dirty="0">
                  <a:solidFill>
                    <a:schemeClr val="tx1"/>
                  </a:solidFill>
                </a:endParaRPr>
              </a:p>
              <a:p>
                <a:pPr/>
                <a14:m>
                  <m:oMathPara xmlns:m="http://schemas.openxmlformats.org/officeDocument/2006/math">
                    <m:oMathParaPr>
                      <m:jc m:val="centerGroup"/>
                    </m:oMathParaPr>
                    <m:oMath xmlns:m="http://schemas.openxmlformats.org/officeDocument/2006/math">
                      <m:r>
                        <a:rPr lang="en-US" b="1" i="1">
                          <a:solidFill>
                            <a:schemeClr val="tx1"/>
                          </a:solidFill>
                          <a:latin typeface="Cambria Math" panose="02040503050406030204" pitchFamily="18" charset="0"/>
                        </a:rPr>
                        <m:t>𝑬</m:t>
                      </m:r>
                      <m:d>
                        <m:dPr>
                          <m:ctrlPr>
                            <a:rPr lang="en-US" b="1" i="1">
                              <a:solidFill>
                                <a:schemeClr val="tx1"/>
                              </a:solidFill>
                              <a:latin typeface="Cambria Math"/>
                            </a:rPr>
                          </m:ctrlPr>
                        </m:dPr>
                        <m:e>
                          <m:r>
                            <a:rPr lang="en-US" b="1" i="1">
                              <a:solidFill>
                                <a:schemeClr val="tx1"/>
                              </a:solidFill>
                              <a:latin typeface="Cambria Math" panose="02040503050406030204" pitchFamily="18" charset="0"/>
                            </a:rPr>
                            <m:t>𝑹</m:t>
                          </m:r>
                        </m:e>
                      </m:d>
                      <m:r>
                        <a:rPr lang="en-US" b="1" i="1" smtClean="0">
                          <a:solidFill>
                            <a:schemeClr val="tx1"/>
                          </a:solidFill>
                          <a:latin typeface="Cambria Math" panose="02040503050406030204" pitchFamily="18" charset="0"/>
                        </a:rPr>
                        <m:t>=</m:t>
                      </m:r>
                      <m:r>
                        <a:rPr lang="en-US" b="1" i="1" smtClean="0">
                          <a:solidFill>
                            <a:schemeClr val="tx1"/>
                          </a:solidFill>
                          <a:latin typeface="Cambria Math" panose="02040503050406030204" pitchFamily="18" charset="0"/>
                        </a:rPr>
                        <m:t>𝟗</m:t>
                      </m:r>
                      <m:r>
                        <a:rPr lang="en-US" b="1" i="1" smtClean="0">
                          <a:solidFill>
                            <a:schemeClr val="tx1"/>
                          </a:solidFill>
                          <a:latin typeface="Cambria Math" panose="02040503050406030204" pitchFamily="18" charset="0"/>
                        </a:rPr>
                        <m:t>.</m:t>
                      </m:r>
                      <m:r>
                        <a:rPr lang="en-US" b="1" i="1" smtClean="0">
                          <a:solidFill>
                            <a:schemeClr val="tx1"/>
                          </a:solidFill>
                          <a:latin typeface="Cambria Math" panose="02040503050406030204" pitchFamily="18" charset="0"/>
                        </a:rPr>
                        <m:t>𝟔</m:t>
                      </m:r>
                      <m:r>
                        <a:rPr lang="en-US" b="1" i="1" smtClean="0">
                          <a:solidFill>
                            <a:schemeClr val="tx1"/>
                          </a:solidFill>
                          <a:latin typeface="Cambria Math" panose="02040503050406030204" pitchFamily="18" charset="0"/>
                        </a:rPr>
                        <m:t>%</m:t>
                      </m:r>
                    </m:oMath>
                  </m:oMathPara>
                </a14:m>
                <a:endParaRPr lang="en-US" b="1" dirty="0" smtClean="0">
                  <a:solidFill>
                    <a:schemeClr val="tx1"/>
                  </a:solidFill>
                </a:endParaRPr>
              </a:p>
              <a:p>
                <a:pPr algn="just" rtl="1"/>
                <a:r>
                  <a:rPr lang="ar-SA" sz="3600" dirty="0" smtClean="0">
                    <a:solidFill>
                      <a:schemeClr val="tx1"/>
                    </a:solidFill>
                  </a:rPr>
                  <a:t>إذن فالعائد المتوقع لسهم شركة المراعي هو 9.6%.</a:t>
                </a:r>
                <a:endParaRPr lang="ar-SA" sz="3600" dirty="0">
                  <a:solidFill>
                    <a:schemeClr val="tx1"/>
                  </a:solidFill>
                </a:endParaRPr>
              </a:p>
            </p:txBody>
          </p:sp>
        </mc:Choice>
        <mc:Fallback xmlns="">
          <p:sp>
            <p:nvSpPr>
              <p:cNvPr id="3" name="عنصر نائب للمحتوى 2"/>
              <p:cNvSpPr>
                <a:spLocks noGrp="1" noRot="1" noChangeAspect="1" noMove="1" noResize="1" noEditPoints="1" noAdjustHandles="1" noChangeArrowheads="1" noChangeShapeType="1" noTextEdit="1"/>
              </p:cNvSpPr>
              <p:nvPr>
                <p:ph idx="1"/>
              </p:nvPr>
            </p:nvSpPr>
            <p:spPr>
              <a:xfrm>
                <a:off x="495300" y="1600200"/>
                <a:ext cx="8915400" cy="4525963"/>
              </a:xfrm>
              <a:blipFill rotWithShape="0">
                <a:blip r:embed="rId2"/>
                <a:stretch>
                  <a:fillRect r="-2051"/>
                </a:stretch>
              </a:blipFill>
            </p:spPr>
            <p:txBody>
              <a:bodyPr/>
              <a:lstStyle/>
              <a:p>
                <a:r>
                  <a:rPr lang="ar-SA">
                    <a:noFill/>
                  </a:rPr>
                  <a:t> </a:t>
                </a:r>
              </a:p>
            </p:txBody>
          </p:sp>
        </mc:Fallback>
      </mc:AlternateContent>
      <p:sp>
        <p:nvSpPr>
          <p:cNvPr id="4" name="عنصر نائب لرقم الشريحة 3"/>
          <p:cNvSpPr>
            <a:spLocks noGrp="1"/>
          </p:cNvSpPr>
          <p:nvPr>
            <p:ph type="sldNum" sz="quarter" idx="10"/>
          </p:nvPr>
        </p:nvSpPr>
        <p:spPr/>
        <p:txBody>
          <a:bodyPr/>
          <a:lstStyle/>
          <a:p>
            <a:pPr>
              <a:defRPr/>
            </a:pPr>
            <a:fld id="{7B8EA862-7DD5-4A06-BDE1-DB7EC5FAA60C}" type="slidenum">
              <a:rPr lang="ar-SA" smtClean="0"/>
              <a:pPr>
                <a:defRPr/>
              </a:pPr>
              <a:t>28</a:t>
            </a:fld>
            <a:endParaRPr lang="en-US" dirty="0"/>
          </a:p>
        </p:txBody>
      </p:sp>
    </p:spTree>
    <p:extLst>
      <p:ext uri="{BB962C8B-B14F-4D97-AF65-F5344CB8AC3E}">
        <p14:creationId xmlns:p14="http://schemas.microsoft.com/office/powerpoint/2010/main" val="8375672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rtl="1"/>
            <a:r>
              <a:rPr lang="ar-SA" sz="3600" dirty="0" smtClean="0">
                <a:solidFill>
                  <a:srgbClr val="C00000"/>
                </a:solidFill>
                <a:cs typeface="PT Bold Heading" panose="02010400000000000000" pitchFamily="2" charset="-78"/>
              </a:rPr>
              <a:t>مثال (2): </a:t>
            </a:r>
            <a:endParaRPr lang="en-US" sz="3600" dirty="0">
              <a:solidFill>
                <a:srgbClr val="C00000"/>
              </a:solidFill>
              <a:cs typeface="PT Bold Heading" panose="02010400000000000000" pitchFamily="2" charset="-78"/>
            </a:endParaRPr>
          </a:p>
        </p:txBody>
      </p:sp>
      <p:sp>
        <p:nvSpPr>
          <p:cNvPr id="3" name="Content Placeholder 2"/>
          <p:cNvSpPr>
            <a:spLocks noGrp="1"/>
          </p:cNvSpPr>
          <p:nvPr>
            <p:ph sz="half" idx="13"/>
          </p:nvPr>
        </p:nvSpPr>
        <p:spPr>
          <a:xfrm>
            <a:off x="533400" y="1600201"/>
            <a:ext cx="8880962" cy="4525963"/>
          </a:xfrm>
        </p:spPr>
        <p:txBody>
          <a:bodyPr/>
          <a:lstStyle/>
          <a:p>
            <a:pPr marL="0" indent="0" algn="just"/>
            <a:r>
              <a:rPr lang="ar-SA" sz="4000" dirty="0" smtClean="0">
                <a:solidFill>
                  <a:schemeClr val="tx1"/>
                </a:solidFill>
              </a:rPr>
              <a:t>اذا كان معامل العائد على الاستثمارات عديمة المخاطرة 10% وعائد محفظة السوق15% و معامل بيتا لأسهم شركة جرير 1. </a:t>
            </a:r>
            <a:endParaRPr lang="ar-SA" sz="4000" dirty="0">
              <a:solidFill>
                <a:schemeClr val="tx1"/>
              </a:solidFill>
            </a:endParaRPr>
          </a:p>
          <a:p>
            <a:pPr marL="0" indent="0" algn="just"/>
            <a:r>
              <a:rPr lang="ar-SA" sz="4000" dirty="0" smtClean="0">
                <a:solidFill>
                  <a:schemeClr val="tx1"/>
                </a:solidFill>
              </a:rPr>
              <a:t>ما هو معدل العائد المتوقع لسهم شركة جرير؟ </a:t>
            </a:r>
          </a:p>
        </p:txBody>
      </p:sp>
      <p:sp>
        <p:nvSpPr>
          <p:cNvPr id="5" name="Slide Number Placeholder 4"/>
          <p:cNvSpPr>
            <a:spLocks noGrp="1"/>
          </p:cNvSpPr>
          <p:nvPr>
            <p:ph type="sldNum" sz="quarter" idx="10"/>
          </p:nvPr>
        </p:nvSpPr>
        <p:spPr/>
        <p:txBody>
          <a:bodyPr/>
          <a:lstStyle/>
          <a:p>
            <a:pPr>
              <a:defRPr/>
            </a:pPr>
            <a:fld id="{7B8EA862-7DD5-4A06-BDE1-DB7EC5FAA60C}" type="slidenum">
              <a:rPr lang="ar-SA" smtClean="0"/>
              <a:pPr>
                <a:defRPr/>
              </a:pPr>
              <a:t>29</a:t>
            </a:fld>
            <a:endParaRPr lang="en-US" dirty="0"/>
          </a:p>
        </p:txBody>
      </p:sp>
    </p:spTree>
    <p:extLst>
      <p:ext uri="{BB962C8B-B14F-4D97-AF65-F5344CB8AC3E}">
        <p14:creationId xmlns:p14="http://schemas.microsoft.com/office/powerpoint/2010/main" val="444959632"/>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1"/>
            <a:r>
              <a:rPr lang="ar-SA" sz="3200" dirty="0" smtClean="0">
                <a:solidFill>
                  <a:srgbClr val="0000FF"/>
                </a:solidFill>
                <a:cs typeface="PT Bold Heading" panose="02010400000000000000" pitchFamily="2" charset="-78"/>
              </a:rPr>
              <a:t>الحل:</a:t>
            </a:r>
            <a:endParaRPr lang="ar-SA" sz="3200" dirty="0">
              <a:solidFill>
                <a:srgbClr val="0000FF"/>
              </a:solidFill>
              <a:cs typeface="PT Bold Heading" panose="02010400000000000000" pitchFamily="2" charset="-78"/>
            </a:endParaRPr>
          </a:p>
        </p:txBody>
      </p:sp>
      <mc:AlternateContent xmlns:mc="http://schemas.openxmlformats.org/markup-compatibility/2006" xmlns:a14="http://schemas.microsoft.com/office/drawing/2010/main">
        <mc:Choice Requires="a14">
          <p:sp>
            <p:nvSpPr>
              <p:cNvPr id="3" name="عنصر نائب للمحتوى 2"/>
              <p:cNvSpPr>
                <a:spLocks noGrp="1"/>
              </p:cNvSpPr>
              <p:nvPr>
                <p:ph idx="1"/>
              </p:nvPr>
            </p:nvSpPr>
            <p:spPr>
              <a:xfrm>
                <a:off x="495300" y="1600200"/>
                <a:ext cx="8915400" cy="4525963"/>
              </a:xfrm>
            </p:spPr>
            <p:txBody>
              <a:bodyPr/>
              <a:lstStyle/>
              <a:p>
                <a:pPr/>
                <a14:m>
                  <m:oMathPara xmlns:m="http://schemas.openxmlformats.org/officeDocument/2006/math">
                    <m:oMathParaPr>
                      <m:jc m:val="centerGroup"/>
                    </m:oMathParaPr>
                    <m:oMath xmlns:m="http://schemas.openxmlformats.org/officeDocument/2006/math">
                      <m:r>
                        <a:rPr lang="en-US" b="1" i="1" smtClean="0">
                          <a:solidFill>
                            <a:schemeClr val="tx1"/>
                          </a:solidFill>
                          <a:latin typeface="Cambria Math" panose="02040503050406030204" pitchFamily="18" charset="0"/>
                        </a:rPr>
                        <m:t>𝑬</m:t>
                      </m:r>
                      <m:d>
                        <m:dPr>
                          <m:ctrlPr>
                            <a:rPr lang="en-US" b="1" i="1">
                              <a:solidFill>
                                <a:schemeClr val="tx1"/>
                              </a:solidFill>
                              <a:latin typeface="Cambria Math"/>
                            </a:rPr>
                          </m:ctrlPr>
                        </m:dPr>
                        <m:e>
                          <m:r>
                            <a:rPr lang="en-US" b="1" i="1">
                              <a:solidFill>
                                <a:schemeClr val="tx1"/>
                              </a:solidFill>
                              <a:latin typeface="Cambria Math" panose="02040503050406030204" pitchFamily="18" charset="0"/>
                            </a:rPr>
                            <m:t>𝑹</m:t>
                          </m:r>
                        </m:e>
                      </m:d>
                      <m:r>
                        <a:rPr lang="en-US" b="1" i="1">
                          <a:solidFill>
                            <a:schemeClr val="tx1"/>
                          </a:solidFill>
                          <a:latin typeface="Cambria Math" panose="02040503050406030204" pitchFamily="18" charset="0"/>
                        </a:rPr>
                        <m:t>=</m:t>
                      </m:r>
                      <m:r>
                        <a:rPr lang="en-US" b="1" i="1" smtClean="0">
                          <a:solidFill>
                            <a:schemeClr val="tx1"/>
                          </a:solidFill>
                          <a:latin typeface="Cambria Math" panose="02040503050406030204" pitchFamily="18" charset="0"/>
                        </a:rPr>
                        <m:t>𝟏𝟎</m:t>
                      </m:r>
                      <m:r>
                        <a:rPr lang="en-US" b="1" i="1" smtClean="0">
                          <a:solidFill>
                            <a:schemeClr val="tx1"/>
                          </a:solidFill>
                          <a:latin typeface="Cambria Math" panose="02040503050406030204" pitchFamily="18" charset="0"/>
                        </a:rPr>
                        <m:t>%</m:t>
                      </m:r>
                      <m:r>
                        <a:rPr lang="en-US" b="1" i="1" smtClean="0">
                          <a:solidFill>
                            <a:schemeClr val="tx1"/>
                          </a:solidFill>
                          <a:latin typeface="Cambria Math" panose="02040503050406030204" pitchFamily="18" charset="0"/>
                        </a:rPr>
                        <m:t>+</m:t>
                      </m:r>
                      <m:r>
                        <a:rPr lang="en-US" b="1" i="1" smtClean="0">
                          <a:solidFill>
                            <a:schemeClr val="tx1"/>
                          </a:solidFill>
                          <a:latin typeface="Cambria Math" panose="02040503050406030204" pitchFamily="18" charset="0"/>
                          <a:ea typeface="Cambria Math" panose="02040503050406030204" pitchFamily="18" charset="0"/>
                        </a:rPr>
                        <m:t>𝟏</m:t>
                      </m:r>
                      <m:r>
                        <a:rPr lang="en-US" b="1" i="1" smtClean="0">
                          <a:solidFill>
                            <a:schemeClr val="tx1"/>
                          </a:solidFill>
                          <a:latin typeface="Cambria Math" panose="02040503050406030204" pitchFamily="18" charset="0"/>
                          <a:ea typeface="Cambria Math" panose="02040503050406030204" pitchFamily="18" charset="0"/>
                        </a:rPr>
                        <m:t> (</m:t>
                      </m:r>
                      <m:r>
                        <a:rPr lang="en-US" b="1" i="1" smtClean="0">
                          <a:solidFill>
                            <a:schemeClr val="tx1"/>
                          </a:solidFill>
                          <a:latin typeface="Cambria Math" panose="02040503050406030204" pitchFamily="18" charset="0"/>
                          <a:ea typeface="Cambria Math" panose="02040503050406030204" pitchFamily="18" charset="0"/>
                        </a:rPr>
                        <m:t>𝟏𝟓</m:t>
                      </m:r>
                      <m:r>
                        <a:rPr lang="en-US" b="1" i="1" smtClean="0">
                          <a:solidFill>
                            <a:schemeClr val="tx1"/>
                          </a:solidFill>
                          <a:latin typeface="Cambria Math" panose="02040503050406030204" pitchFamily="18" charset="0"/>
                          <a:ea typeface="Cambria Math" panose="02040503050406030204" pitchFamily="18" charset="0"/>
                        </a:rPr>
                        <m:t>%−</m:t>
                      </m:r>
                      <m:r>
                        <a:rPr lang="en-US" b="1" i="1" smtClean="0">
                          <a:solidFill>
                            <a:schemeClr val="tx1"/>
                          </a:solidFill>
                          <a:latin typeface="Cambria Math" panose="02040503050406030204" pitchFamily="18" charset="0"/>
                          <a:ea typeface="Cambria Math" panose="02040503050406030204" pitchFamily="18" charset="0"/>
                        </a:rPr>
                        <m:t>𝟏𝟎</m:t>
                      </m:r>
                      <m:r>
                        <a:rPr lang="en-US" b="1" i="1" smtClean="0">
                          <a:solidFill>
                            <a:schemeClr val="tx1"/>
                          </a:solidFill>
                          <a:latin typeface="Cambria Math" panose="02040503050406030204" pitchFamily="18" charset="0"/>
                          <a:ea typeface="Cambria Math" panose="02040503050406030204" pitchFamily="18" charset="0"/>
                        </a:rPr>
                        <m:t>%</m:t>
                      </m:r>
                      <m:r>
                        <a:rPr lang="en-US" b="1" i="1" smtClean="0">
                          <a:solidFill>
                            <a:schemeClr val="tx1"/>
                          </a:solidFill>
                          <a:latin typeface="Cambria Math" panose="02040503050406030204" pitchFamily="18" charset="0"/>
                          <a:ea typeface="Cambria Math" panose="02040503050406030204" pitchFamily="18" charset="0"/>
                        </a:rPr>
                        <m:t>)</m:t>
                      </m:r>
                    </m:oMath>
                  </m:oMathPara>
                </a14:m>
                <a:endParaRPr lang="en-US" b="1" dirty="0" smtClean="0">
                  <a:solidFill>
                    <a:schemeClr val="tx1"/>
                  </a:solidFill>
                </a:endParaRPr>
              </a:p>
              <a:p>
                <a:endParaRPr lang="en-US" b="1" dirty="0">
                  <a:solidFill>
                    <a:schemeClr val="tx1"/>
                  </a:solidFill>
                </a:endParaRPr>
              </a:p>
              <a:p>
                <a:pPr/>
                <a14:m>
                  <m:oMathPara xmlns:m="http://schemas.openxmlformats.org/officeDocument/2006/math">
                    <m:oMathParaPr>
                      <m:jc m:val="centerGroup"/>
                    </m:oMathParaPr>
                    <m:oMath xmlns:m="http://schemas.openxmlformats.org/officeDocument/2006/math">
                      <m:r>
                        <a:rPr lang="en-US" b="1" i="1">
                          <a:solidFill>
                            <a:schemeClr val="tx1"/>
                          </a:solidFill>
                          <a:latin typeface="Cambria Math" panose="02040503050406030204" pitchFamily="18" charset="0"/>
                        </a:rPr>
                        <m:t>𝑬</m:t>
                      </m:r>
                      <m:d>
                        <m:dPr>
                          <m:ctrlPr>
                            <a:rPr lang="en-US" b="1" i="1">
                              <a:solidFill>
                                <a:schemeClr val="tx1"/>
                              </a:solidFill>
                              <a:latin typeface="Cambria Math"/>
                            </a:rPr>
                          </m:ctrlPr>
                        </m:dPr>
                        <m:e>
                          <m:r>
                            <a:rPr lang="en-US" b="1" i="1">
                              <a:solidFill>
                                <a:schemeClr val="tx1"/>
                              </a:solidFill>
                              <a:latin typeface="Cambria Math" panose="02040503050406030204" pitchFamily="18" charset="0"/>
                            </a:rPr>
                            <m:t>𝑹</m:t>
                          </m:r>
                        </m:e>
                      </m:d>
                      <m:r>
                        <a:rPr lang="en-US" b="1" i="1" smtClean="0">
                          <a:solidFill>
                            <a:schemeClr val="tx1"/>
                          </a:solidFill>
                          <a:latin typeface="Cambria Math" panose="02040503050406030204" pitchFamily="18" charset="0"/>
                        </a:rPr>
                        <m:t>=</m:t>
                      </m:r>
                      <m:r>
                        <a:rPr lang="en-US" b="1" i="1" smtClean="0">
                          <a:solidFill>
                            <a:schemeClr val="tx1"/>
                          </a:solidFill>
                          <a:latin typeface="Cambria Math" panose="02040503050406030204" pitchFamily="18" charset="0"/>
                        </a:rPr>
                        <m:t>𝟏𝟓</m:t>
                      </m:r>
                      <m:r>
                        <a:rPr lang="en-US" b="1" i="1" smtClean="0">
                          <a:solidFill>
                            <a:schemeClr val="tx1"/>
                          </a:solidFill>
                          <a:latin typeface="Cambria Math" panose="02040503050406030204" pitchFamily="18" charset="0"/>
                        </a:rPr>
                        <m:t>%</m:t>
                      </m:r>
                    </m:oMath>
                  </m:oMathPara>
                </a14:m>
                <a:endParaRPr lang="en-US" b="1" dirty="0" smtClean="0">
                  <a:solidFill>
                    <a:schemeClr val="tx1"/>
                  </a:solidFill>
                </a:endParaRPr>
              </a:p>
              <a:p>
                <a:pPr algn="just" rtl="1"/>
                <a:r>
                  <a:rPr lang="ar-SA" sz="3600" dirty="0" smtClean="0">
                    <a:solidFill>
                      <a:schemeClr val="tx1"/>
                    </a:solidFill>
                  </a:rPr>
                  <a:t>إذن فالعائد المتوقع لسهم شركة جرير هو 15%.</a:t>
                </a:r>
                <a:endParaRPr lang="ar-SA" sz="3600" dirty="0">
                  <a:solidFill>
                    <a:schemeClr val="tx1"/>
                  </a:solidFill>
                </a:endParaRPr>
              </a:p>
            </p:txBody>
          </p:sp>
        </mc:Choice>
        <mc:Fallback xmlns="">
          <p:sp>
            <p:nvSpPr>
              <p:cNvPr id="3" name="عنصر نائب للمحتوى 2"/>
              <p:cNvSpPr>
                <a:spLocks noGrp="1" noRot="1" noChangeAspect="1" noMove="1" noResize="1" noEditPoints="1" noAdjustHandles="1" noChangeArrowheads="1" noChangeShapeType="1" noTextEdit="1"/>
              </p:cNvSpPr>
              <p:nvPr>
                <p:ph idx="1"/>
              </p:nvPr>
            </p:nvSpPr>
            <p:spPr>
              <a:xfrm>
                <a:off x="495300" y="1600200"/>
                <a:ext cx="8915400" cy="4525963"/>
              </a:xfrm>
              <a:blipFill rotWithShape="0">
                <a:blip r:embed="rId2"/>
                <a:stretch>
                  <a:fillRect r="-2051"/>
                </a:stretch>
              </a:blipFill>
            </p:spPr>
            <p:txBody>
              <a:bodyPr/>
              <a:lstStyle/>
              <a:p>
                <a:r>
                  <a:rPr lang="ar-SA">
                    <a:noFill/>
                  </a:rPr>
                  <a:t> </a:t>
                </a:r>
              </a:p>
            </p:txBody>
          </p:sp>
        </mc:Fallback>
      </mc:AlternateContent>
      <p:sp>
        <p:nvSpPr>
          <p:cNvPr id="4" name="عنصر نائب لرقم الشريحة 3"/>
          <p:cNvSpPr>
            <a:spLocks noGrp="1"/>
          </p:cNvSpPr>
          <p:nvPr>
            <p:ph type="sldNum" sz="quarter" idx="10"/>
          </p:nvPr>
        </p:nvSpPr>
        <p:spPr/>
        <p:txBody>
          <a:bodyPr/>
          <a:lstStyle/>
          <a:p>
            <a:pPr>
              <a:defRPr/>
            </a:pPr>
            <a:fld id="{7B8EA862-7DD5-4A06-BDE1-DB7EC5FAA60C}" type="slidenum">
              <a:rPr lang="ar-SA" smtClean="0"/>
              <a:pPr>
                <a:defRPr/>
              </a:pPr>
              <a:t>30</a:t>
            </a:fld>
            <a:endParaRPr lang="en-US" dirty="0"/>
          </a:p>
        </p:txBody>
      </p:sp>
    </p:spTree>
    <p:extLst>
      <p:ext uri="{BB962C8B-B14F-4D97-AF65-F5344CB8AC3E}">
        <p14:creationId xmlns:p14="http://schemas.microsoft.com/office/powerpoint/2010/main" val="8989139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543674" y="2166937"/>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sp>
        <p:nvSpPr>
          <p:cNvPr id="10" name="Oval 9"/>
          <p:cNvSpPr/>
          <p:nvPr/>
        </p:nvSpPr>
        <p:spPr>
          <a:xfrm>
            <a:off x="858838" y="2215540"/>
            <a:ext cx="2417762" cy="2410435"/>
          </a:xfrm>
          <a:prstGeom prst="ellipse">
            <a:avLst/>
          </a:prstGeom>
          <a:ln/>
        </p:spPr>
        <p:style>
          <a:lnRef idx="2">
            <a:schemeClr val="dk1"/>
          </a:lnRef>
          <a:fillRef idx="1">
            <a:schemeClr val="lt1"/>
          </a:fillRef>
          <a:effectRef idx="0">
            <a:schemeClr val="dk1"/>
          </a:effectRef>
          <a:fontRef idx="minor">
            <a:schemeClr val="dk1"/>
          </a:fontRef>
        </p:style>
      </p:sp>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4954" y="2581891"/>
            <a:ext cx="1886846" cy="1609109"/>
          </a:xfrm>
          <a:prstGeom prst="rect">
            <a:avLst/>
          </a:prstGeom>
        </p:spPr>
      </p:pic>
      <p:sp>
        <p:nvSpPr>
          <p:cNvPr id="2" name="Slide Number Placeholder 1"/>
          <p:cNvSpPr>
            <a:spLocks noGrp="1"/>
          </p:cNvSpPr>
          <p:nvPr>
            <p:ph type="sldNum" sz="quarter" idx="10"/>
          </p:nvPr>
        </p:nvSpPr>
        <p:spPr/>
        <p:txBody>
          <a:bodyPr/>
          <a:lstStyle/>
          <a:p>
            <a:pPr>
              <a:defRPr/>
            </a:pPr>
            <a:fld id="{7B8EA862-7DD5-4A06-BDE1-DB7EC5FAA60C}" type="slidenum">
              <a:rPr lang="ar-SA" smtClean="0"/>
              <a:pPr>
                <a:defRPr/>
              </a:pPr>
              <a:t>31</a:t>
            </a:fld>
            <a:endParaRPr lang="en-US"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فورم لكلية ادارة الاعمال">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xmlns="" name="Managemnt_Template1.potx" id="{2E3F7FC2-BF5D-4F3B-8ED4-D1BBF30F350D}" vid="{1E0ED8EF-011D-4378-9E13-95FE40E518D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فورم لكلية ادارة الاعمال</Template>
  <TotalTime>858</TotalTime>
  <Words>1044</Words>
  <Application>Microsoft Office PowerPoint</Application>
  <PresentationFormat>A4 Paper (210x297 mm)</PresentationFormat>
  <Paragraphs>163</Paragraphs>
  <Slides>31</Slides>
  <Notes>1</Notes>
  <HiddenSlides>0</HiddenSlides>
  <MMClips>0</MMClips>
  <ScaleCrop>false</ScaleCrop>
  <HeadingPairs>
    <vt:vector size="6" baseType="variant">
      <vt:variant>
        <vt:lpstr>Theme</vt:lpstr>
      </vt:variant>
      <vt:variant>
        <vt:i4>1</vt:i4>
      </vt:variant>
      <vt:variant>
        <vt:lpstr>Embedded OLE Servers</vt:lpstr>
      </vt:variant>
      <vt:variant>
        <vt:i4>2</vt:i4>
      </vt:variant>
      <vt:variant>
        <vt:lpstr>Slide Titles</vt:lpstr>
      </vt:variant>
      <vt:variant>
        <vt:i4>31</vt:i4>
      </vt:variant>
    </vt:vector>
  </HeadingPairs>
  <TitlesOfParts>
    <vt:vector size="34" baseType="lpstr">
      <vt:lpstr>فورم لكلية ادارة الاعمال</vt:lpstr>
      <vt:lpstr>Worksheet</vt:lpstr>
      <vt:lpstr>Microsoft Excel Worksheet</vt:lpstr>
      <vt:lpstr>         ر رلالرااااااااااااااالا</vt:lpstr>
      <vt:lpstr>المحاضرة الرابعة</vt:lpstr>
      <vt:lpstr>نموذج تسعير الأصول الرأسمالية</vt:lpstr>
      <vt:lpstr>مبدأ نظرية تسعير الأصول الرأسمالية</vt:lpstr>
      <vt:lpstr>PowerPoint Presentation</vt:lpstr>
      <vt:lpstr>مصادر المخاطر المنتظمة </vt:lpstr>
      <vt:lpstr>بيتا وقياس المخاطر المنتظمة</vt:lpstr>
      <vt:lpstr>المبدأ الرياضي والإحصائي لقيمة (بيتا)</vt:lpstr>
      <vt:lpstr>بيتا أصل وبيتا محفظة استثمارية</vt:lpstr>
      <vt:lpstr>بيتا لأصل وبيتا محفظة استثمارية</vt:lpstr>
      <vt:lpstr>تقدير قيمة بيتا لأصل مالي واحد</vt:lpstr>
      <vt:lpstr>مثال عملي عن حساب قيمة (بيتا) لأصل مالي</vt:lpstr>
      <vt:lpstr>عوائد سهم شركة (جرير) وعوائد السوق للفترة (2010- 2014).</vt:lpstr>
      <vt:lpstr>حل التطبيق العملي</vt:lpstr>
      <vt:lpstr>أولا: متوسط عائد السهم ومتوسط عائد السوق</vt:lpstr>
      <vt:lpstr>ثانيا: حساب التباين المشترك بين عوائد السهم وعوائد السوق</vt:lpstr>
      <vt:lpstr>ثالثا: حساب تباين عوائد السوق</vt:lpstr>
      <vt:lpstr>ثالثا: حساب قيمة بيتا</vt:lpstr>
      <vt:lpstr>يمكن اختصار كل الخطوات السابقة في جدول واحد</vt:lpstr>
      <vt:lpstr>تقدير قيمة بيتا لمحفظة استثمارية</vt:lpstr>
      <vt:lpstr>مثال عملي عن حساب بيتا محفظة:</vt:lpstr>
      <vt:lpstr>PowerPoint Presentation</vt:lpstr>
      <vt:lpstr>حل المثال العملي</vt:lpstr>
      <vt:lpstr>الحالات التي تأخذها قيمة (بيتا):</vt:lpstr>
      <vt:lpstr>نموذج تسعير الأصول المالية وتقدير العائد المتوقع:</vt:lpstr>
      <vt:lpstr>إيجاد العائد المتوقع باستخدام (CAPM)</vt:lpstr>
      <vt:lpstr>مثال (1):</vt:lpstr>
      <vt:lpstr>الحل:</vt:lpstr>
      <vt:lpstr>مثال (2): </vt:lpstr>
      <vt:lpstr>الحل:</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Abdullah Abdulrahman Aljuqhaiman</dc:creator>
  <cp:lastModifiedBy>Abdelkrim  Guenoouz</cp:lastModifiedBy>
  <cp:revision>58</cp:revision>
  <dcterms:created xsi:type="dcterms:W3CDTF">2014-03-02T14:56:03Z</dcterms:created>
  <dcterms:modified xsi:type="dcterms:W3CDTF">2015-09-13T07:04:05Z</dcterms:modified>
</cp:coreProperties>
</file>