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16" r:id="rId3"/>
    <p:sldId id="317" r:id="rId4"/>
    <p:sldId id="318" r:id="rId5"/>
    <p:sldId id="319" r:id="rId6"/>
    <p:sldId id="320" r:id="rId7"/>
    <p:sldId id="330" r:id="rId8"/>
    <p:sldId id="321" r:id="rId9"/>
    <p:sldId id="322" r:id="rId10"/>
    <p:sldId id="323" r:id="rId11"/>
    <p:sldId id="327" r:id="rId12"/>
    <p:sldId id="328" r:id="rId13"/>
    <p:sldId id="329" r:id="rId14"/>
    <p:sldId id="324" r:id="rId15"/>
    <p:sldId id="325" r:id="rId16"/>
    <p:sldId id="32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7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7D3677-27AF-4D4C-9CCB-2501687EC558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93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A058A5-FE6E-446D-B31C-D3B3C6110FF3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A706493-90DB-45A2-A556-F7D5CFDBF55E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54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F9B907-B3CA-42F7-911A-1FAB3C35CF1A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199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5F253C-4F11-4BA3-9299-463BD87B719D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275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2970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9CA2DE6-241D-41F6-B309-71D24E691978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081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latin typeface="AYM Wadiy S_U normal."/>
                <a:cs typeface="Times New Roman" pitchFamily="18" charset="0"/>
              </a:rPr>
              <a:t>أساسيات البحث العلمي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Fundamentals of Scientific Research</a:t>
            </a:r>
          </a:p>
          <a:p>
            <a:pPr algn="ctr"/>
            <a:r>
              <a:rPr lang="ar-SA" sz="3700" b="1" dirty="0" err="1" smtClean="0">
                <a:latin typeface="AYM Wadiy S_U normal."/>
                <a:cs typeface="Times New Roman" pitchFamily="18" charset="0"/>
              </a:rPr>
              <a:t>أ.د</a:t>
            </a:r>
            <a:r>
              <a:rPr lang="ar-SA" sz="3700" b="1" dirty="0" smtClean="0">
                <a:latin typeface="AYM Wadiy S_U normal."/>
                <a:cs typeface="Times New Roman" pitchFamily="18" charset="0"/>
              </a:rPr>
              <a:t> عيسى </a:t>
            </a:r>
            <a:r>
              <a:rPr lang="ar-SA" sz="3700" b="1" dirty="0" err="1" smtClean="0">
                <a:latin typeface="AYM Wadiy S_U normal."/>
                <a:cs typeface="Times New Roman" pitchFamily="18" charset="0"/>
              </a:rPr>
              <a:t>حيرش</a:t>
            </a:r>
            <a:endParaRPr lang="ar-SA" sz="3700" b="1" dirty="0"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الثامنة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136576" y="414908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altLang="en-US" sz="4800" b="1" dirty="0" smtClean="0">
                <a:solidFill>
                  <a:schemeClr val="tx1"/>
                </a:solidFill>
              </a:rPr>
              <a:t>العينات</a:t>
            </a:r>
            <a:r>
              <a:rPr lang="ar-SA" altLang="en-US" sz="4800" b="1" dirty="0" smtClean="0">
                <a:solidFill>
                  <a:schemeClr val="tx1"/>
                </a:solidFill>
              </a:rPr>
              <a:t> </a:t>
            </a:r>
            <a:r>
              <a:rPr lang="ar-SA" altLang="en-US" sz="3600" b="1" dirty="0" smtClean="0">
                <a:solidFill>
                  <a:schemeClr val="tx1"/>
                </a:solidFill>
              </a:rPr>
              <a:t>(</a:t>
            </a:r>
            <a:r>
              <a:rPr lang="ar-SA" altLang="en-US" sz="4800" b="1" dirty="0" smtClean="0">
                <a:solidFill>
                  <a:schemeClr val="tx1"/>
                </a:solidFill>
              </a:rPr>
              <a:t>1</a:t>
            </a:r>
            <a:r>
              <a:rPr lang="ar-SA" altLang="en-US" sz="3600" b="1" dirty="0" smtClean="0">
                <a:solidFill>
                  <a:schemeClr val="tx1"/>
                </a:solidFill>
              </a:rPr>
              <a:t>)</a:t>
            </a:r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72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4623" y="443379"/>
            <a:ext cx="4572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200" dirty="0">
                <a:solidFill>
                  <a:srgbClr val="000000"/>
                </a:solidFill>
                <a:cs typeface="+mn-cs"/>
              </a:rPr>
              <a:t>محتوى المحاضرة</a:t>
            </a:r>
          </a:p>
        </p:txBody>
      </p:sp>
      <p:sp>
        <p:nvSpPr>
          <p:cNvPr id="3" name="Rectangle 2"/>
          <p:cNvSpPr/>
          <p:nvPr/>
        </p:nvSpPr>
        <p:spPr>
          <a:xfrm>
            <a:off x="6230356" y="1299339"/>
            <a:ext cx="20281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altLang="en-US" sz="3200" dirty="0">
                <a:solidFill>
                  <a:srgbClr val="000000"/>
                </a:solidFill>
                <a:cs typeface="+mn-cs"/>
              </a:rPr>
              <a:t>ضرورة العينة</a:t>
            </a:r>
            <a:endParaRPr lang="fr-FR" altLang="en-US" sz="3200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43297" y="1872734"/>
            <a:ext cx="17716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altLang="en-US" sz="3200" dirty="0">
                <a:solidFill>
                  <a:srgbClr val="000000"/>
                </a:solidFill>
                <a:cs typeface="+mn-cs"/>
              </a:rPr>
              <a:t>أنواع العينة </a:t>
            </a:r>
            <a:endParaRPr lang="fr-FR" altLang="en-US" sz="3200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ZoneTexte 2"/>
          <p:cNvSpPr txBox="1">
            <a:spLocks noChangeArrowheads="1"/>
          </p:cNvSpPr>
          <p:nvPr/>
        </p:nvSpPr>
        <p:spPr bwMode="auto">
          <a:xfrm>
            <a:off x="3555807" y="2460171"/>
            <a:ext cx="4000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1- العينة العشوائية البسيطة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2667000" y="3044371"/>
            <a:ext cx="49736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2- العينة العشوائية المنتظمة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ZoneTexte 1"/>
          <p:cNvSpPr txBox="1">
            <a:spLocks noChangeArrowheads="1"/>
          </p:cNvSpPr>
          <p:nvPr/>
        </p:nvSpPr>
        <p:spPr bwMode="auto">
          <a:xfrm>
            <a:off x="4640262" y="3554576"/>
            <a:ext cx="3000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3-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العينة الطبقية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ZoneTexte 2"/>
          <p:cNvSpPr txBox="1">
            <a:spLocks noChangeArrowheads="1"/>
          </p:cNvSpPr>
          <p:nvPr/>
        </p:nvSpPr>
        <p:spPr bwMode="auto">
          <a:xfrm>
            <a:off x="2667000" y="4495800"/>
            <a:ext cx="3716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latin typeface="Arial" panose="020B0604020202020204" pitchFamily="34" charset="0"/>
                <a:cs typeface="+mn-cs"/>
              </a:rPr>
              <a:t>التوزيع </a:t>
            </a:r>
            <a:r>
              <a:rPr lang="ar-SA" altLang="en-US" sz="3200" dirty="0">
                <a:latin typeface="Arial" panose="020B0604020202020204" pitchFamily="34" charset="0"/>
                <a:cs typeface="+mn-cs"/>
              </a:rPr>
              <a:t>المتساوي </a:t>
            </a:r>
            <a:endParaRPr lang="fr-FR" altLang="en-US" sz="3200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9" name="ZoneTexte 2"/>
          <p:cNvSpPr txBox="1">
            <a:spLocks noChangeArrowheads="1"/>
          </p:cNvSpPr>
          <p:nvPr/>
        </p:nvSpPr>
        <p:spPr bwMode="auto">
          <a:xfrm>
            <a:off x="3551423" y="4064781"/>
            <a:ext cx="2819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latin typeface="Arial" panose="020B0604020202020204" pitchFamily="34" charset="0"/>
                <a:cs typeface="+mn-cs"/>
              </a:rPr>
              <a:t>التوزيع المتناسب</a:t>
            </a:r>
            <a:endParaRPr lang="fr-FR" altLang="en-US" sz="3200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10" name="ZoneTexte 2"/>
          <p:cNvSpPr txBox="1">
            <a:spLocks noChangeArrowheads="1"/>
          </p:cNvSpPr>
          <p:nvPr/>
        </p:nvSpPr>
        <p:spPr bwMode="auto">
          <a:xfrm>
            <a:off x="4186237" y="5038170"/>
            <a:ext cx="22145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latin typeface="Arial" panose="020B0604020202020204" pitchFamily="34" charset="0"/>
                <a:cs typeface="+mn-cs"/>
              </a:rPr>
              <a:t>التوزيع </a:t>
            </a:r>
            <a:r>
              <a:rPr lang="ar-SA" altLang="en-US" sz="3200" dirty="0">
                <a:latin typeface="Arial" panose="020B0604020202020204" pitchFamily="34" charset="0"/>
                <a:cs typeface="+mn-cs"/>
              </a:rPr>
              <a:t>الأمثل</a:t>
            </a:r>
            <a:endParaRPr lang="fr-FR" altLang="en-US" sz="3200" dirty="0">
              <a:latin typeface="Arial" panose="020B0604020202020204" pitchFamily="34" charset="0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924800" y="2457509"/>
            <a:ext cx="0" cy="1352491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5" idx="3"/>
          </p:cNvCxnSpPr>
          <p:nvPr/>
        </p:nvCxnSpPr>
        <p:spPr>
          <a:xfrm flipH="1">
            <a:off x="7556307" y="2743200"/>
            <a:ext cx="368493" cy="9071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7554259" y="3318329"/>
            <a:ext cx="368493" cy="9071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7554258" y="3805464"/>
            <a:ext cx="368493" cy="9071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820459" y="4052806"/>
            <a:ext cx="0" cy="1352491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451966" y="4338497"/>
            <a:ext cx="368493" cy="9071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449918" y="4913626"/>
            <a:ext cx="368493" cy="9071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449917" y="5400761"/>
            <a:ext cx="368493" cy="9071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60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ZoneTexte 1"/>
          <p:cNvSpPr txBox="1">
            <a:spLocks noChangeArrowheads="1"/>
          </p:cNvSpPr>
          <p:nvPr/>
        </p:nvSpPr>
        <p:spPr bwMode="auto">
          <a:xfrm>
            <a:off x="5381626" y="571500"/>
            <a:ext cx="3571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ضرورة العينة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4099" name="ZoneTexte 2"/>
          <p:cNvSpPr txBox="1">
            <a:spLocks noChangeArrowheads="1"/>
          </p:cNvSpPr>
          <p:nvPr/>
        </p:nvSpPr>
        <p:spPr bwMode="auto">
          <a:xfrm>
            <a:off x="2476500" y="1557339"/>
            <a:ext cx="52149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عموما لا يستطيع الباحث أن يجري دراسته على كل أفراد مجتمع الدراسة</a:t>
            </a:r>
            <a:endParaRPr lang="fr-FR" altLang="en-US" sz="32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4100" name="ZoneTexte 3"/>
          <p:cNvSpPr txBox="1">
            <a:spLocks noChangeArrowheads="1"/>
          </p:cNvSpPr>
          <p:nvPr/>
        </p:nvSpPr>
        <p:spPr bwMode="auto">
          <a:xfrm>
            <a:off x="1822451" y="2924176"/>
            <a:ext cx="478631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الاستحالة الزمنية (كم يستغرق هذا من الوقت ؟)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4101" name="ZoneTexte 4"/>
          <p:cNvSpPr txBox="1">
            <a:spLocks noChangeArrowheads="1"/>
          </p:cNvSpPr>
          <p:nvPr/>
        </p:nvSpPr>
        <p:spPr bwMode="auto">
          <a:xfrm>
            <a:off x="1809751" y="4302125"/>
            <a:ext cx="4786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الاستحالة المادية (الجسمية)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4102" name="ZoneTexte 5"/>
          <p:cNvSpPr txBox="1">
            <a:spLocks noChangeArrowheads="1"/>
          </p:cNvSpPr>
          <p:nvPr/>
        </p:nvSpPr>
        <p:spPr bwMode="auto">
          <a:xfrm>
            <a:off x="1809751" y="5094288"/>
            <a:ext cx="4786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الاستحالة المالية (التكلفة)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81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0" grpId="0"/>
      <p:bldP spid="4101" grpId="0"/>
      <p:bldP spid="41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6"/>
          <p:cNvSpPr txBox="1">
            <a:spLocks noChangeArrowheads="1"/>
          </p:cNvSpPr>
          <p:nvPr/>
        </p:nvSpPr>
        <p:spPr bwMode="auto">
          <a:xfrm>
            <a:off x="2362200" y="1405335"/>
            <a:ext cx="592931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مثال: نريد الكشف عن عوامل تحفيز طلبة 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الجامعة</a:t>
            </a: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اليابانية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.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3" name="ZoneTexte 7"/>
          <p:cNvSpPr txBox="1">
            <a:spLocks noChangeArrowheads="1"/>
          </p:cNvSpPr>
          <p:nvPr/>
        </p:nvSpPr>
        <p:spPr bwMode="auto">
          <a:xfrm>
            <a:off x="1952625" y="2841626"/>
            <a:ext cx="49291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هل نستطيع الحديث إلى كل طالب </a:t>
            </a: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ياباني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؟ 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4" name="ZoneTexte 8"/>
          <p:cNvSpPr txBox="1">
            <a:spLocks noChangeArrowheads="1"/>
          </p:cNvSpPr>
          <p:nvPr/>
        </p:nvSpPr>
        <p:spPr bwMode="auto">
          <a:xfrm>
            <a:off x="2524125" y="4187825"/>
            <a:ext cx="43576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لو استطعنا، كم يستغرق هذا ؟ </a:t>
            </a:r>
            <a:endParaRPr lang="fr-FR" altLang="en-US" sz="32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ZoneTexte 9"/>
          <p:cNvSpPr txBox="1">
            <a:spLocks noChangeArrowheads="1"/>
          </p:cNvSpPr>
          <p:nvPr/>
        </p:nvSpPr>
        <p:spPr bwMode="auto">
          <a:xfrm>
            <a:off x="2508885" y="5064365"/>
            <a:ext cx="43576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وكم يكلفنا هذا ؟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046957"/>
            <a:ext cx="1952625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77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oneTexte 1"/>
          <p:cNvSpPr txBox="1">
            <a:spLocks noChangeArrowheads="1"/>
          </p:cNvSpPr>
          <p:nvPr/>
        </p:nvSpPr>
        <p:spPr bwMode="auto">
          <a:xfrm>
            <a:off x="2028825" y="612776"/>
            <a:ext cx="54292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لهذه الأسباب وأخرى، يلجأ الباحث في علوم الإدارة إلى العينة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2" name="ZoneTexte 1"/>
          <p:cNvSpPr txBox="1">
            <a:spLocks noChangeArrowheads="1"/>
          </p:cNvSpPr>
          <p:nvPr/>
        </p:nvSpPr>
        <p:spPr bwMode="auto">
          <a:xfrm>
            <a:off x="2044351" y="2060848"/>
            <a:ext cx="542925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العينة لا تخص العلوم الإدارية لوحدها، ولا العلوم الاجتماعية لوحدها. فهي تخص البحث العلمي في مختلف حقوب المعرفة. مثل :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4" name="ZoneTexte 1"/>
          <p:cNvSpPr txBox="1">
            <a:spLocks noChangeArrowheads="1"/>
          </p:cNvSpPr>
          <p:nvPr/>
        </p:nvSpPr>
        <p:spPr bwMode="auto">
          <a:xfrm>
            <a:off x="2015957" y="4293096"/>
            <a:ext cx="236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الزراعة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5" name="ZoneTexte 1"/>
          <p:cNvSpPr txBox="1">
            <a:spLocks noChangeArrowheads="1"/>
          </p:cNvSpPr>
          <p:nvPr/>
        </p:nvSpPr>
        <p:spPr bwMode="auto">
          <a:xfrm>
            <a:off x="2015957" y="4861993"/>
            <a:ext cx="236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الطب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6" name="ZoneTexte 1"/>
          <p:cNvSpPr txBox="1">
            <a:spLocks noChangeArrowheads="1"/>
          </p:cNvSpPr>
          <p:nvPr/>
        </p:nvSpPr>
        <p:spPr bwMode="auto">
          <a:xfrm>
            <a:off x="2015956" y="5430890"/>
            <a:ext cx="236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الصيدلة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7" name="ZoneTexte 1"/>
          <p:cNvSpPr txBox="1">
            <a:spLocks noChangeArrowheads="1"/>
          </p:cNvSpPr>
          <p:nvPr/>
        </p:nvSpPr>
        <p:spPr bwMode="auto">
          <a:xfrm>
            <a:off x="128464" y="4328688"/>
            <a:ext cx="236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الهندسة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8" name="ZoneTexte 1"/>
          <p:cNvSpPr txBox="1">
            <a:spLocks noChangeArrowheads="1"/>
          </p:cNvSpPr>
          <p:nvPr/>
        </p:nvSpPr>
        <p:spPr bwMode="auto">
          <a:xfrm>
            <a:off x="128463" y="4854054"/>
            <a:ext cx="236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......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81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9" name="ZoneTexte 4"/>
          <p:cNvSpPr txBox="1">
            <a:spLocks noChangeArrowheads="1"/>
          </p:cNvSpPr>
          <p:nvPr/>
        </p:nvSpPr>
        <p:spPr bwMode="auto">
          <a:xfrm>
            <a:off x="1136576" y="3907661"/>
            <a:ext cx="60721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فهذا يجعل تعميم النتائج على المجتمع ممكنة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0" name="ZoneTexte 2"/>
          <p:cNvSpPr txBox="1">
            <a:spLocks noChangeArrowheads="1"/>
          </p:cNvSpPr>
          <p:nvPr/>
        </p:nvSpPr>
        <p:spPr bwMode="auto">
          <a:xfrm>
            <a:off x="402456" y="4979447"/>
            <a:ext cx="9144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u="sng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العينة هي مجموعة الوحدات المختارة من مجتمع الدراسة (ص.145)</a:t>
            </a:r>
            <a:endParaRPr lang="fr-FR" altLang="en-US" sz="3200" u="sng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792760" y="822087"/>
            <a:ext cx="56292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إذا توفرت بعض الشروط في العينة مثل 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370831" y="1767507"/>
            <a:ext cx="4768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أن تكون كبيرة نسبيا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521645" y="2351707"/>
            <a:ext cx="4619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وأن تكون ممثلة للمجتمع المدروس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792981" y="2953369"/>
            <a:ext cx="53482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وأن تختار بطريقة صحيحة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856" y="1868669"/>
            <a:ext cx="900113" cy="4917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25" y="2651922"/>
            <a:ext cx="900113" cy="4917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831" y="3126852"/>
            <a:ext cx="900113" cy="49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0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oneTexte 1"/>
          <p:cNvSpPr txBox="1">
            <a:spLocks noChangeArrowheads="1"/>
          </p:cNvSpPr>
          <p:nvPr/>
        </p:nvSpPr>
        <p:spPr bwMode="auto">
          <a:xfrm>
            <a:off x="5953126" y="368300"/>
            <a:ext cx="27860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أنواع العينة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47" name="ZoneTexte 2"/>
          <p:cNvSpPr txBox="1">
            <a:spLocks noChangeArrowheads="1"/>
          </p:cNvSpPr>
          <p:nvPr/>
        </p:nvSpPr>
        <p:spPr bwMode="auto">
          <a:xfrm>
            <a:off x="4238625" y="1104900"/>
            <a:ext cx="4000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1- العينة العشوائية البسيطة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48" name="ZoneTexte 3"/>
          <p:cNvSpPr txBox="1">
            <a:spLocks noChangeArrowheads="1"/>
          </p:cNvSpPr>
          <p:nvPr/>
        </p:nvSpPr>
        <p:spPr bwMode="auto">
          <a:xfrm>
            <a:off x="1712913" y="1963739"/>
            <a:ext cx="6597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هي العينة الأكثر استخداما في العلوم الاجتماعية</a:t>
            </a:r>
            <a:endParaRPr lang="fr-FR" altLang="en-US" sz="3200" b="1" dirty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49" name="ZoneTexte 4"/>
          <p:cNvSpPr txBox="1">
            <a:spLocks noChangeArrowheads="1"/>
          </p:cNvSpPr>
          <p:nvPr/>
        </p:nvSpPr>
        <p:spPr bwMode="auto">
          <a:xfrm>
            <a:off x="1881189" y="2852739"/>
            <a:ext cx="50006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تتمثل في الاختيار عن طريق المعاينة مع الحفاظ على </a:t>
            </a:r>
            <a:r>
              <a:rPr lang="ar-DZ" alt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بقاء الاحتمالات متساوية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بالنسبة لكل أفراد المجتمع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903289" y="4719638"/>
            <a:ext cx="2409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b="1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مع الإعادة 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1485900" y="5656263"/>
            <a:ext cx="1765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b="1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بدون إعادة 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152" name="ZoneTexte 9"/>
          <p:cNvSpPr txBox="1">
            <a:spLocks noChangeArrowheads="1"/>
          </p:cNvSpPr>
          <p:nvPr/>
        </p:nvSpPr>
        <p:spPr bwMode="auto">
          <a:xfrm>
            <a:off x="4267200" y="5222875"/>
            <a:ext cx="14287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طريقتان</a:t>
            </a:r>
            <a:endParaRPr lang="fr-FR" altLang="en-US" sz="32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cxnSp>
        <p:nvCxnSpPr>
          <p:cNvPr id="12" name="Connecteur droit avec flèche 11"/>
          <p:cNvCxnSpPr>
            <a:stCxn id="6152" idx="1"/>
            <a:endCxn id="6150" idx="3"/>
          </p:cNvCxnSpPr>
          <p:nvPr/>
        </p:nvCxnSpPr>
        <p:spPr>
          <a:xfrm flipH="1" flipV="1">
            <a:off x="3313114" y="5011739"/>
            <a:ext cx="954087" cy="5032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6152" idx="1"/>
            <a:endCxn id="6151" idx="3"/>
          </p:cNvCxnSpPr>
          <p:nvPr/>
        </p:nvCxnSpPr>
        <p:spPr>
          <a:xfrm flipH="1">
            <a:off x="3251200" y="5514975"/>
            <a:ext cx="1016000" cy="4333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2698751"/>
            <a:ext cx="1676730" cy="197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26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6150" grpId="0"/>
      <p:bldP spid="6151" grpId="0"/>
      <p:bldP spid="61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oneTexte 1"/>
          <p:cNvSpPr txBox="1">
            <a:spLocks noChangeArrowheads="1"/>
          </p:cNvSpPr>
          <p:nvPr/>
        </p:nvSpPr>
        <p:spPr bwMode="auto">
          <a:xfrm>
            <a:off x="1023938" y="642938"/>
            <a:ext cx="6215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مثال 1 : تحديد عينة من 15 طالبا من كلية معينة 500 طالب 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1" name="ZoneTexte 2"/>
          <p:cNvSpPr txBox="1">
            <a:spLocks noChangeArrowheads="1"/>
          </p:cNvSpPr>
          <p:nvPr/>
        </p:nvSpPr>
        <p:spPr bwMode="auto">
          <a:xfrm>
            <a:off x="381000" y="1143001"/>
            <a:ext cx="6929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مثال 2 : تحديد عينة من 30 عامل  من 100 عامل بمؤسسة معينة </a:t>
            </a:r>
            <a:endParaRPr lang="fr-FR" altLang="en-US" sz="24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2" name="ZoneTexte 3"/>
          <p:cNvSpPr txBox="1">
            <a:spLocks noChangeArrowheads="1"/>
          </p:cNvSpPr>
          <p:nvPr/>
        </p:nvSpPr>
        <p:spPr bwMode="auto">
          <a:xfrm>
            <a:off x="7239000" y="2000251"/>
            <a:ext cx="1428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مع الإعادة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3" name="ZoneTexte 4"/>
          <p:cNvSpPr txBox="1">
            <a:spLocks noChangeArrowheads="1"/>
          </p:cNvSpPr>
          <p:nvPr/>
        </p:nvSpPr>
        <p:spPr bwMode="auto">
          <a:xfrm>
            <a:off x="1595439" y="2000251"/>
            <a:ext cx="5286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(المثال الأول) : احتمال كل فرد = 1/500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4" name="ZoneTexte 11"/>
          <p:cNvSpPr txBox="1">
            <a:spLocks noChangeArrowheads="1"/>
          </p:cNvSpPr>
          <p:nvPr/>
        </p:nvSpPr>
        <p:spPr bwMode="auto">
          <a:xfrm>
            <a:off x="1595439" y="2500313"/>
            <a:ext cx="5286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(المثال الثاني) : احتمال كل فرد = 1/100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5" name="ZoneTexte 12"/>
          <p:cNvSpPr txBox="1">
            <a:spLocks noChangeArrowheads="1"/>
          </p:cNvSpPr>
          <p:nvPr/>
        </p:nvSpPr>
        <p:spPr bwMode="auto">
          <a:xfrm>
            <a:off x="7246938" y="3109913"/>
            <a:ext cx="1428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بدون إعادة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6" name="ZoneTexte 13"/>
          <p:cNvSpPr txBox="1">
            <a:spLocks noChangeArrowheads="1"/>
          </p:cNvSpPr>
          <p:nvPr/>
        </p:nvSpPr>
        <p:spPr bwMode="auto">
          <a:xfrm>
            <a:off x="1881189" y="3571876"/>
            <a:ext cx="5286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(المثال الأول) : احتمال كل فرد = 1/500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7" name="ZoneTexte 14"/>
          <p:cNvSpPr txBox="1">
            <a:spLocks noChangeArrowheads="1"/>
          </p:cNvSpPr>
          <p:nvPr/>
        </p:nvSpPr>
        <p:spPr bwMode="auto">
          <a:xfrm>
            <a:off x="1881189" y="4000501"/>
            <a:ext cx="5286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كل فرد = 1/499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8" name="ZoneTexte 15"/>
          <p:cNvSpPr txBox="1">
            <a:spLocks noChangeArrowheads="1"/>
          </p:cNvSpPr>
          <p:nvPr/>
        </p:nvSpPr>
        <p:spPr bwMode="auto">
          <a:xfrm>
            <a:off x="1881189" y="4500563"/>
            <a:ext cx="5286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كل فرد = 1/498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79" name="ZoneTexte 16"/>
          <p:cNvSpPr txBox="1">
            <a:spLocks noChangeArrowheads="1"/>
          </p:cNvSpPr>
          <p:nvPr/>
        </p:nvSpPr>
        <p:spPr bwMode="auto">
          <a:xfrm>
            <a:off x="1881189" y="5000626"/>
            <a:ext cx="5286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كل فرد = 1/497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7180" name="ZoneTexte 17"/>
          <p:cNvSpPr txBox="1">
            <a:spLocks noChangeArrowheads="1"/>
          </p:cNvSpPr>
          <p:nvPr/>
        </p:nvSpPr>
        <p:spPr bwMode="auto">
          <a:xfrm>
            <a:off x="1952626" y="5572126"/>
            <a:ext cx="5286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الخ...حتى يصبح احتمال كل فرد = 1/486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53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/>
      <p:bldP spid="7172" grpId="0"/>
      <p:bldP spid="7173" grpId="0"/>
      <p:bldP spid="7174" grpId="0"/>
      <p:bldP spid="7175" grpId="0"/>
      <p:bldP spid="7176" grpId="0"/>
      <p:bldP spid="7177" grpId="0"/>
      <p:bldP spid="7178" grpId="0"/>
      <p:bldP spid="7179" grpId="0"/>
      <p:bldP spid="71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oneTexte 1"/>
          <p:cNvSpPr txBox="1">
            <a:spLocks noChangeArrowheads="1"/>
          </p:cNvSpPr>
          <p:nvPr/>
        </p:nvSpPr>
        <p:spPr bwMode="auto">
          <a:xfrm>
            <a:off x="2809876" y="893763"/>
            <a:ext cx="5286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(المثال الثاني) : احتمال </a:t>
            </a:r>
            <a:r>
              <a:rPr lang="ar-DZ" altLang="en-US" sz="2400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كل 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1/100</a:t>
            </a:r>
            <a:endParaRPr lang="fr-FR" altLang="en-US" sz="24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195" name="ZoneTexte 2"/>
          <p:cNvSpPr txBox="1">
            <a:spLocks noChangeArrowheads="1"/>
          </p:cNvSpPr>
          <p:nvPr/>
        </p:nvSpPr>
        <p:spPr bwMode="auto">
          <a:xfrm>
            <a:off x="2809875" y="1625601"/>
            <a:ext cx="3786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</a:t>
            </a:r>
            <a:r>
              <a:rPr lang="ar-DZ" altLang="en-US" sz="2400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كل 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1/99</a:t>
            </a:r>
            <a:endParaRPr lang="fr-FR" altLang="en-US" sz="24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196" name="ZoneTexte 3"/>
          <p:cNvSpPr txBox="1">
            <a:spLocks noChangeArrowheads="1"/>
          </p:cNvSpPr>
          <p:nvPr/>
        </p:nvSpPr>
        <p:spPr bwMode="auto">
          <a:xfrm>
            <a:off x="2809875" y="2286001"/>
            <a:ext cx="3786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</a:t>
            </a:r>
            <a:r>
              <a:rPr lang="ar-DZ" altLang="en-US" sz="2400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كل 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1/98</a:t>
            </a:r>
            <a:endParaRPr lang="fr-FR" altLang="en-US" sz="24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197" name="ZoneTexte 4"/>
          <p:cNvSpPr txBox="1">
            <a:spLocks noChangeArrowheads="1"/>
          </p:cNvSpPr>
          <p:nvPr/>
        </p:nvSpPr>
        <p:spPr bwMode="auto">
          <a:xfrm>
            <a:off x="2797175" y="2944813"/>
            <a:ext cx="378618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ثم احتمال </a:t>
            </a:r>
            <a:r>
              <a:rPr lang="ar-DZ" altLang="en-US" sz="2400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كل 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1/97</a:t>
            </a:r>
            <a:endParaRPr lang="fr-FR" altLang="en-US" sz="24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198" name="ZoneTexte 5"/>
          <p:cNvSpPr txBox="1">
            <a:spLocks noChangeArrowheads="1"/>
          </p:cNvSpPr>
          <p:nvPr/>
        </p:nvSpPr>
        <p:spPr bwMode="auto">
          <a:xfrm>
            <a:off x="2809875" y="3582988"/>
            <a:ext cx="3786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الخ...</a:t>
            </a:r>
            <a:endParaRPr lang="fr-FR" altLang="en-US" sz="24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8199" name="ZoneTexte 6"/>
          <p:cNvSpPr txBox="1">
            <a:spLocks noChangeArrowheads="1"/>
          </p:cNvSpPr>
          <p:nvPr/>
        </p:nvSpPr>
        <p:spPr bwMode="auto">
          <a:xfrm>
            <a:off x="2881314" y="4221163"/>
            <a:ext cx="3786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حتى يكون احتمال </a:t>
            </a:r>
            <a:r>
              <a:rPr lang="ar-DZ" altLang="en-US" sz="2400" dirty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كل فرد </a:t>
            </a: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= 1/71</a:t>
            </a:r>
            <a:endParaRPr lang="fr-FR" altLang="en-US" sz="24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82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/>
      <p:bldP spid="8196" grpId="0"/>
      <p:bldP spid="8197" grpId="0"/>
      <p:bldP spid="8198" grpId="0"/>
      <p:bldP spid="81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28302" y="476672"/>
            <a:ext cx="459710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تطبيق في </a:t>
            </a:r>
            <a:r>
              <a:rPr lang="ar-DZ" altLang="en-US" sz="3200" dirty="0">
                <a:solidFill>
                  <a:srgbClr val="000000"/>
                </a:solidFill>
              </a:rPr>
              <a:t>العينة العشوائية البسيطة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028301" y="1412776"/>
            <a:ext cx="4597105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يوجد بالمؤسسة </a:t>
            </a:r>
            <a:r>
              <a:rPr lang="en-US" sz="3200" dirty="0" smtClean="0"/>
              <a:t>185</a:t>
            </a:r>
            <a:r>
              <a:rPr lang="ar-SA" sz="3200" dirty="0" smtClean="0"/>
              <a:t> عامل. الفريق الذي يقوم بدراسة تحفيز العمال يحتاج إلى عينة مكونة من </a:t>
            </a:r>
            <a:r>
              <a:rPr lang="en-US" sz="3200" dirty="0" smtClean="0"/>
              <a:t>37 </a:t>
            </a:r>
            <a:r>
              <a:rPr lang="ar-SA" sz="3200" dirty="0" smtClean="0"/>
              <a:t> عامل ويشترط أن تكون هذه العينة محددة بالطريقة العشوائية البسيطة.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93707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969224" y="332656"/>
            <a:ext cx="207682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المطلوب: 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424608" y="1325976"/>
            <a:ext cx="690136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1- ما عدد الكيفيات التي يمكن أن تحدد بها العينة ؟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856123" y="3422317"/>
            <a:ext cx="7384689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2- في حالة العينة العشوائية البسيطة بالإرجاع (الإعادة) ما هو حظ العامل الثامن أن يكون في العينة ؟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-87560" y="2191499"/>
            <a:ext cx="690136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</a:rPr>
              <a:t>كيفيتان. بالإرجاع وبدون إرجاع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528" y="4653136"/>
            <a:ext cx="690136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</a:rPr>
              <a:t>حظ العامل الثامن هو حظ أي عامل آخر أي : </a:t>
            </a:r>
            <a:r>
              <a:rPr lang="fr-FR" sz="3200" dirty="0" smtClean="0">
                <a:solidFill>
                  <a:srgbClr val="FF0000"/>
                </a:solidFill>
              </a:rPr>
              <a:t>1</a:t>
            </a:r>
            <a:r>
              <a:rPr lang="ar-SA" sz="3200" dirty="0" smtClean="0">
                <a:solidFill>
                  <a:srgbClr val="FF0000"/>
                </a:solidFill>
              </a:rPr>
              <a:t> من </a:t>
            </a:r>
            <a:r>
              <a:rPr lang="fr-FR" sz="3200" dirty="0" smtClean="0">
                <a:solidFill>
                  <a:srgbClr val="FF0000"/>
                </a:solidFill>
              </a:rPr>
              <a:t>185</a:t>
            </a:r>
            <a:endParaRPr lang="ar-S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39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8044" y="726158"/>
            <a:ext cx="7384689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3- في حالة العينة العشوائية البسيطة بدون إرجاع (الإعادة) ما هو حظ العامل الثامن أن يكون في العينة ؟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136576" y="2276872"/>
            <a:ext cx="73846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rgbClr val="7030A0"/>
                </a:solidFill>
              </a:rPr>
              <a:t>في هذه الحالة يكون حظ العامل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ar-SA" sz="3200" dirty="0" smtClean="0">
                <a:solidFill>
                  <a:srgbClr val="7030A0"/>
                </a:solidFill>
              </a:rPr>
              <a:t>الأول:</a:t>
            </a:r>
            <a:r>
              <a:rPr lang="ar-SA" sz="3200" dirty="0">
                <a:solidFill>
                  <a:srgbClr val="7030A0"/>
                </a:solidFill>
              </a:rPr>
              <a:t> </a:t>
            </a:r>
            <a:r>
              <a:rPr lang="ar-SA" sz="3200" dirty="0" smtClean="0">
                <a:solidFill>
                  <a:srgbClr val="7030A0"/>
                </a:solidFill>
              </a:rPr>
              <a:t>1 من  185</a:t>
            </a:r>
            <a:endParaRPr lang="ar-SA" sz="3200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6576" y="2839578"/>
            <a:ext cx="73846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rgbClr val="7030A0"/>
                </a:solidFill>
              </a:rPr>
              <a:t>ويكون حظ العامل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ar-SA" sz="3200" dirty="0" smtClean="0">
                <a:solidFill>
                  <a:srgbClr val="7030A0"/>
                </a:solidFill>
              </a:rPr>
              <a:t>الثاني              : 1 من  184</a:t>
            </a:r>
            <a:endParaRPr lang="ar-SA" sz="32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5548" y="3573016"/>
            <a:ext cx="73846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rgbClr val="7030A0"/>
                </a:solidFill>
              </a:rPr>
              <a:t>ويكون حظ العامل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ar-SA" sz="3200" dirty="0" smtClean="0">
                <a:solidFill>
                  <a:srgbClr val="7030A0"/>
                </a:solidFill>
              </a:rPr>
              <a:t>الثالث             : 1 من  183</a:t>
            </a:r>
            <a:endParaRPr lang="ar-SA" sz="32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95925" y="4135722"/>
            <a:ext cx="73846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rgbClr val="7030A0"/>
                </a:solidFill>
              </a:rPr>
              <a:t>........................................................</a:t>
            </a:r>
            <a:endParaRPr lang="ar-SA" sz="32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3143" y="4755302"/>
            <a:ext cx="73846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rgbClr val="7030A0"/>
                </a:solidFill>
              </a:rPr>
              <a:t>ويكون حظ العامل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ar-SA" sz="3200" dirty="0" smtClean="0">
                <a:solidFill>
                  <a:srgbClr val="7030A0"/>
                </a:solidFill>
              </a:rPr>
              <a:t>الثامن             : 1 من  178</a:t>
            </a:r>
            <a:endParaRPr lang="ar-SA" sz="32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2111" y="5433824"/>
            <a:ext cx="73846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smtClean="0">
                <a:solidFill>
                  <a:srgbClr val="FF0000"/>
                </a:solidFill>
              </a:rPr>
              <a:t>وتكون إجابتنا </a:t>
            </a:r>
            <a:r>
              <a:rPr lang="ar-SA" sz="3200" dirty="0" smtClean="0">
                <a:solidFill>
                  <a:srgbClr val="FF0000"/>
                </a:solidFill>
              </a:rPr>
              <a:t>أن حظ العامل الثامن هو 1 من 178</a:t>
            </a:r>
            <a:endParaRPr lang="ar-S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24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ZoneTexte 1"/>
          <p:cNvSpPr txBox="1">
            <a:spLocks noChangeArrowheads="1"/>
          </p:cNvSpPr>
          <p:nvPr/>
        </p:nvSpPr>
        <p:spPr bwMode="auto">
          <a:xfrm>
            <a:off x="3944939" y="714375"/>
            <a:ext cx="48656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من عيوب هذه الطريقة ما يلي</a:t>
            </a:r>
            <a:endParaRPr lang="fr-FR" altLang="en-US" sz="320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9219" name="ZoneTexte 2"/>
          <p:cNvSpPr txBox="1">
            <a:spLocks noChangeArrowheads="1"/>
          </p:cNvSpPr>
          <p:nvPr/>
        </p:nvSpPr>
        <p:spPr bwMode="auto">
          <a:xfrm>
            <a:off x="1273176" y="1484314"/>
            <a:ext cx="56356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كيف تكون المعاينة ؟ إذا كان المجتمع صغيرا نسبيا فلا بأس أما إذا كان كبيرا فكيف نقوم بالمعاينة ؟ </a:t>
            </a:r>
            <a:r>
              <a:rPr lang="ar-DZ" altLang="en-US" sz="3200" b="1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الأعداد العشوائية </a:t>
            </a:r>
            <a:endParaRPr lang="fr-FR" altLang="en-US" sz="3200" b="1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9220" name="ZoneTexte 3"/>
          <p:cNvSpPr txBox="1">
            <a:spLocks noChangeArrowheads="1"/>
          </p:cNvSpPr>
          <p:nvPr/>
        </p:nvSpPr>
        <p:spPr bwMode="auto">
          <a:xfrm>
            <a:off x="1622426" y="3500438"/>
            <a:ext cx="52863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تليق في حالة </a:t>
            </a:r>
            <a:r>
              <a:rPr lang="ar-DZ" altLang="en-US" sz="3200" b="1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مجتمع متجانس </a:t>
            </a: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ولا تليق في سواه، فالعينة قد لا تكون ممثلة </a:t>
            </a:r>
            <a:endParaRPr lang="fr-FR" altLang="en-US" sz="3200" b="1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9221" name="ZoneTexte 4"/>
          <p:cNvSpPr txBox="1">
            <a:spLocks noChangeArrowheads="1"/>
          </p:cNvSpPr>
          <p:nvPr/>
        </p:nvSpPr>
        <p:spPr bwMode="auto">
          <a:xfrm>
            <a:off x="1309689" y="5157789"/>
            <a:ext cx="55721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قد تكون العينة </a:t>
            </a:r>
            <a:r>
              <a:rPr lang="ar-DZ" altLang="en-US" sz="3200" b="1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مبعثرة</a:t>
            </a: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مكانيا (البعد) وبالتالي ستكون   مكلفة</a:t>
            </a:r>
            <a:endParaRPr lang="fr-FR" altLang="en-US" sz="3200" b="1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19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/>
      <p:bldP spid="92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23316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261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43</TotalTime>
  <Words>574</Words>
  <Application>Microsoft Office PowerPoint</Application>
  <PresentationFormat>A4 Paper (210x297 mm)</PresentationFormat>
  <Paragraphs>97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ae_AlMateen</vt:lpstr>
      <vt:lpstr>AL-Battar</vt:lpstr>
      <vt:lpstr>AL-Mohanad Bold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studio 3</cp:lastModifiedBy>
  <cp:revision>8</cp:revision>
  <dcterms:created xsi:type="dcterms:W3CDTF">2015-09-03T07:07:53Z</dcterms:created>
  <dcterms:modified xsi:type="dcterms:W3CDTF">2015-09-17T05:38:53Z</dcterms:modified>
</cp:coreProperties>
</file>