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327" r:id="rId3"/>
    <p:sldId id="328" r:id="rId4"/>
    <p:sldId id="329" r:id="rId5"/>
    <p:sldId id="330" r:id="rId6"/>
    <p:sldId id="331" r:id="rId7"/>
    <p:sldId id="332" r:id="rId8"/>
    <p:sldId id="333" r:id="rId9"/>
    <p:sldId id="334" r:id="rId10"/>
    <p:sldId id="335" r:id="rId11"/>
    <p:sldId id="336" r:id="rId12"/>
    <p:sldId id="340" r:id="rId13"/>
    <p:sldId id="337" r:id="rId14"/>
    <p:sldId id="338" r:id="rId15"/>
    <p:sldId id="339" r:id="rId16"/>
    <p:sldId id="325" r:id="rId17"/>
    <p:sldId id="326" r:id="rId18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9968"/>
    <a:srgbClr val="013E36"/>
    <a:srgbClr val="D9791B"/>
    <a:srgbClr val="AB1A25"/>
    <a:srgbClr val="00263A"/>
    <a:srgbClr val="009900"/>
    <a:srgbClr val="FF3300"/>
    <a:srgbClr val="709256"/>
    <a:srgbClr val="3B84A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4" autoAdjust="0"/>
  </p:normalViewPr>
  <p:slideViewPr>
    <p:cSldViewPr>
      <p:cViewPr varScale="1">
        <p:scale>
          <a:sx n="116" d="100"/>
          <a:sy n="116" d="100"/>
        </p:scale>
        <p:origin x="1164" y="8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9/17/2015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en-US" smtClean="0">
              <a:latin typeface="Arial" panose="020B0604020202020204" pitchFamily="34" charset="0"/>
            </a:endParaRPr>
          </a:p>
        </p:txBody>
      </p:sp>
      <p:sp>
        <p:nvSpPr>
          <p:cNvPr id="30724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06439B9-3B8F-48E5-902D-127EB925BDE1}" type="slidenum">
              <a:rPr lang="en-US" altLang="en-US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4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5019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altLang="en-US" smtClean="0">
              <a:latin typeface="Arial" panose="020B0604020202020204" pitchFamily="34" charset="0"/>
            </a:endParaRPr>
          </a:p>
        </p:txBody>
      </p:sp>
      <p:sp>
        <p:nvSpPr>
          <p:cNvPr id="31748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A415247-9E97-4EFC-95FB-9417CD1BC06F}" type="slidenum">
              <a:rPr lang="en-US" altLang="en-US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6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69363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1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en-US" smtClean="0">
              <a:latin typeface="Arial" panose="020B0604020202020204" pitchFamily="34" charset="0"/>
            </a:endParaRPr>
          </a:p>
        </p:txBody>
      </p:sp>
      <p:sp>
        <p:nvSpPr>
          <p:cNvPr id="32772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EA6A439-A19A-4945-93C5-FA197F76CAA8}" type="slidenum">
              <a:rPr lang="en-US" altLang="en-US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7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93671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altLang="en-US" smtClean="0">
              <a:latin typeface="Arial" panose="020B0604020202020204" pitchFamily="34" charset="0"/>
            </a:endParaRPr>
          </a:p>
        </p:txBody>
      </p:sp>
      <p:sp>
        <p:nvSpPr>
          <p:cNvPr id="33796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7AD149A-A169-42A7-9BE2-6C333DEB2847}" type="slidenum">
              <a:rPr lang="en-US" altLang="en-US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8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67630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altLang="en-US" smtClean="0">
              <a:latin typeface="Arial" panose="020B0604020202020204" pitchFamily="34" charset="0"/>
            </a:endParaRPr>
          </a:p>
        </p:txBody>
      </p:sp>
      <p:sp>
        <p:nvSpPr>
          <p:cNvPr id="34820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D2229DF-3742-43D8-82AD-6BF4BDF0B3FE}" type="slidenum">
              <a:rPr lang="en-US" altLang="en-US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13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06895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altLang="en-US" smtClean="0">
              <a:latin typeface="Arial" panose="020B0604020202020204" pitchFamily="34" charset="0"/>
            </a:endParaRPr>
          </a:p>
        </p:txBody>
      </p:sp>
      <p:sp>
        <p:nvSpPr>
          <p:cNvPr id="35844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3A61E85-ED3B-4609-9D17-FF6C3712EE33}" type="slidenum">
              <a:rPr lang="en-US" altLang="en-US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14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53848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altLang="en-US" smtClean="0">
              <a:latin typeface="Arial" panose="020B0604020202020204" pitchFamily="34" charset="0"/>
            </a:endParaRPr>
          </a:p>
        </p:txBody>
      </p:sp>
      <p:sp>
        <p:nvSpPr>
          <p:cNvPr id="36868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CB49197-EE4A-4E16-91D1-434E277E4F2A}" type="slidenum">
              <a:rPr lang="en-US" altLang="en-US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15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68644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1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SA" sz="3700" b="1" dirty="0" smtClean="0">
                <a:latin typeface="AYM Wadiy S_U normal."/>
                <a:cs typeface="Times New Roman" pitchFamily="18" charset="0"/>
              </a:rPr>
              <a:t>أساسيات البحث العلمي</a:t>
            </a:r>
          </a:p>
          <a:p>
            <a:pPr algn="ctr" rtl="0"/>
            <a:r>
              <a:rPr lang="en-US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Fundamentals of Scientific Research</a:t>
            </a:r>
          </a:p>
          <a:p>
            <a:pPr algn="ctr"/>
            <a:r>
              <a:rPr lang="ar-SA" sz="3700" b="1" dirty="0" err="1" smtClean="0">
                <a:latin typeface="AYM Wadiy S_U normal."/>
                <a:cs typeface="Times New Roman" pitchFamily="18" charset="0"/>
              </a:rPr>
              <a:t>أ.د</a:t>
            </a:r>
            <a:r>
              <a:rPr lang="ar-SA" sz="3700" b="1" dirty="0" smtClean="0">
                <a:latin typeface="AYM Wadiy S_U normal."/>
                <a:cs typeface="Times New Roman" pitchFamily="18" charset="0"/>
              </a:rPr>
              <a:t> عيسى </a:t>
            </a:r>
            <a:r>
              <a:rPr lang="ar-SA" sz="3700" b="1" dirty="0" err="1" smtClean="0">
                <a:latin typeface="AYM Wadiy S_U normal."/>
                <a:cs typeface="Times New Roman" pitchFamily="18" charset="0"/>
              </a:rPr>
              <a:t>حيرش</a:t>
            </a:r>
            <a:endParaRPr lang="ar-SA" sz="3700" b="1" dirty="0">
              <a:latin typeface="AYM Wadiy S_U normal.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91087" y="5807473"/>
            <a:ext cx="392113" cy="296664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Title 4"/>
          <p:cNvSpPr txBox="1">
            <a:spLocks/>
          </p:cNvSpPr>
          <p:nvPr/>
        </p:nvSpPr>
        <p:spPr bwMode="auto">
          <a:xfrm>
            <a:off x="1485900" y="2544169"/>
            <a:ext cx="6841331" cy="1194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4295" tIns="37148" rIns="74295" bIns="3714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charset="0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ar-EG" sz="3575" b="1" spc="-122" dirty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</a:t>
            </a:r>
            <a:r>
              <a:rPr lang="ar-EG" sz="3575" b="1" dirty="0">
                <a:solidFill>
                  <a:srgbClr val="376092"/>
                </a:solidFill>
                <a:cs typeface="Arial" pitchFamily="34" charset="0"/>
              </a:rPr>
              <a:t> </a:t>
            </a:r>
            <a:r>
              <a:rPr lang="ar-SA" sz="3575" b="1" spc="-122" dirty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التاسعة</a:t>
            </a:r>
            <a:endParaRPr lang="en-US" sz="3575" b="1" spc="-122" dirty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 bwMode="auto">
          <a:xfrm>
            <a:off x="2117835" y="4048125"/>
            <a:ext cx="5757863" cy="681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4295" tIns="37148" rIns="74295" bIns="37148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ar-DZ" altLang="en-US" sz="4400" b="1" dirty="0">
                <a:solidFill>
                  <a:schemeClr val="tx1"/>
                </a:solidFill>
              </a:rPr>
              <a:t>العينات</a:t>
            </a:r>
            <a:r>
              <a:rPr lang="ar-SA" altLang="en-US" sz="4400" b="1" dirty="0">
                <a:solidFill>
                  <a:schemeClr val="tx1"/>
                </a:solidFill>
              </a:rPr>
              <a:t> (2)</a:t>
            </a:r>
            <a:endParaRPr lang="ar-SA" sz="4400" b="1" dirty="0">
              <a:solidFill>
                <a:schemeClr val="tx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0090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47444" y="1003184"/>
            <a:ext cx="3714750" cy="492443"/>
          </a:xfrm>
          <a:prstGeom prst="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pPr algn="ctr"/>
            <a:r>
              <a:rPr lang="ar-SA" sz="2600" dirty="0">
                <a:solidFill>
                  <a:srgbClr val="000000"/>
                </a:solidFill>
              </a:rPr>
              <a:t>محتوى المحاضرة</a:t>
            </a:r>
          </a:p>
        </p:txBody>
      </p:sp>
      <p:sp>
        <p:nvSpPr>
          <p:cNvPr id="3" name="Rectangle 2"/>
          <p:cNvSpPr/>
          <p:nvPr/>
        </p:nvSpPr>
        <p:spPr>
          <a:xfrm>
            <a:off x="5955226" y="1698652"/>
            <a:ext cx="1683474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altLang="en-US" sz="2600" dirty="0">
                <a:solidFill>
                  <a:srgbClr val="000000"/>
                </a:solidFill>
              </a:rPr>
              <a:t>ضرورة العينة</a:t>
            </a:r>
            <a:endParaRPr lang="fr-FR" altLang="en-US" sz="2600" dirty="0">
              <a:solidFill>
                <a:srgbClr val="00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211094" y="2164535"/>
            <a:ext cx="1473480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altLang="en-US" sz="2600" dirty="0">
                <a:solidFill>
                  <a:srgbClr val="000000"/>
                </a:solidFill>
              </a:rPr>
              <a:t>أنواع العينة </a:t>
            </a:r>
            <a:endParaRPr lang="fr-FR" altLang="en-US" sz="2600" dirty="0">
              <a:solidFill>
                <a:srgbClr val="000000"/>
              </a:solidFill>
            </a:endParaRPr>
          </a:p>
        </p:txBody>
      </p:sp>
      <p:sp>
        <p:nvSpPr>
          <p:cNvPr id="5" name="ZoneTexte 2"/>
          <p:cNvSpPr txBox="1">
            <a:spLocks noChangeArrowheads="1"/>
          </p:cNvSpPr>
          <p:nvPr/>
        </p:nvSpPr>
        <p:spPr bwMode="auto">
          <a:xfrm>
            <a:off x="3817781" y="2641827"/>
            <a:ext cx="3250406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2600" dirty="0">
                <a:solidFill>
                  <a:srgbClr val="000000"/>
                </a:solidFill>
                <a:latin typeface="Arial" panose="020B0604020202020204" pitchFamily="34" charset="0"/>
              </a:rPr>
              <a:t>1- العينة العشوائية البسيطة</a:t>
            </a:r>
            <a:endParaRPr lang="fr-FR" altLang="en-US" sz="26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" name="ZoneTexte 1"/>
          <p:cNvSpPr txBox="1">
            <a:spLocks noChangeArrowheads="1"/>
          </p:cNvSpPr>
          <p:nvPr/>
        </p:nvSpPr>
        <p:spPr bwMode="auto">
          <a:xfrm>
            <a:off x="3095626" y="3116489"/>
            <a:ext cx="404108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2600" dirty="0">
                <a:solidFill>
                  <a:srgbClr val="000000"/>
                </a:solidFill>
                <a:latin typeface="Arial" panose="020B0604020202020204" pitchFamily="34" charset="0"/>
              </a:rPr>
              <a:t>2- العينة العشوائية المنتظمة</a:t>
            </a:r>
            <a:endParaRPr lang="fr-FR" altLang="en-US" sz="26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7" name="ZoneTexte 1"/>
          <p:cNvSpPr txBox="1">
            <a:spLocks noChangeArrowheads="1"/>
          </p:cNvSpPr>
          <p:nvPr/>
        </p:nvSpPr>
        <p:spPr bwMode="auto">
          <a:xfrm>
            <a:off x="4698901" y="3531031"/>
            <a:ext cx="2437805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SA" altLang="en-US" sz="2600" dirty="0">
                <a:solidFill>
                  <a:srgbClr val="000000"/>
                </a:solidFill>
                <a:latin typeface="Arial" panose="020B0604020202020204" pitchFamily="34" charset="0"/>
              </a:rPr>
              <a:t>3- </a:t>
            </a:r>
            <a:r>
              <a:rPr lang="ar-DZ" altLang="en-US" sz="2600" dirty="0">
                <a:solidFill>
                  <a:srgbClr val="000000"/>
                </a:solidFill>
                <a:latin typeface="Arial" panose="020B0604020202020204" pitchFamily="34" charset="0"/>
              </a:rPr>
              <a:t>العينة الطبقية</a:t>
            </a:r>
            <a:endParaRPr lang="fr-FR" altLang="en-US" sz="26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" name="ZoneTexte 2"/>
          <p:cNvSpPr txBox="1">
            <a:spLocks noChangeArrowheads="1"/>
          </p:cNvSpPr>
          <p:nvPr/>
        </p:nvSpPr>
        <p:spPr bwMode="auto">
          <a:xfrm>
            <a:off x="3095626" y="4295775"/>
            <a:ext cx="3019524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2600" dirty="0">
                <a:latin typeface="Arial" panose="020B0604020202020204" pitchFamily="34" charset="0"/>
              </a:rPr>
              <a:t>التوزيع </a:t>
            </a:r>
            <a:r>
              <a:rPr lang="ar-SA" altLang="en-US" sz="2600" dirty="0">
                <a:latin typeface="Arial" panose="020B0604020202020204" pitchFamily="34" charset="0"/>
              </a:rPr>
              <a:t>المتساوي </a:t>
            </a:r>
            <a:endParaRPr lang="fr-FR" altLang="en-US" sz="2600" dirty="0">
              <a:latin typeface="Arial" panose="020B0604020202020204" pitchFamily="34" charset="0"/>
            </a:endParaRPr>
          </a:p>
        </p:txBody>
      </p:sp>
      <p:sp>
        <p:nvSpPr>
          <p:cNvPr id="9" name="ZoneTexte 2"/>
          <p:cNvSpPr txBox="1">
            <a:spLocks noChangeArrowheads="1"/>
          </p:cNvSpPr>
          <p:nvPr/>
        </p:nvSpPr>
        <p:spPr bwMode="auto">
          <a:xfrm>
            <a:off x="3814218" y="3945572"/>
            <a:ext cx="2290763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2600" dirty="0">
                <a:latin typeface="Arial" panose="020B0604020202020204" pitchFamily="34" charset="0"/>
              </a:rPr>
              <a:t>التوزيع المتناسب</a:t>
            </a:r>
            <a:endParaRPr lang="fr-FR" altLang="en-US" sz="2600" dirty="0">
              <a:latin typeface="Arial" panose="020B0604020202020204" pitchFamily="34" charset="0"/>
            </a:endParaRPr>
          </a:p>
        </p:txBody>
      </p:sp>
      <p:sp>
        <p:nvSpPr>
          <p:cNvPr id="10" name="ZoneTexte 2"/>
          <p:cNvSpPr txBox="1">
            <a:spLocks noChangeArrowheads="1"/>
          </p:cNvSpPr>
          <p:nvPr/>
        </p:nvSpPr>
        <p:spPr bwMode="auto">
          <a:xfrm>
            <a:off x="4330007" y="4736452"/>
            <a:ext cx="1799332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2600" dirty="0">
                <a:latin typeface="Arial" panose="020B0604020202020204" pitchFamily="34" charset="0"/>
              </a:rPr>
              <a:t>التوزيع </a:t>
            </a:r>
            <a:r>
              <a:rPr lang="ar-SA" altLang="en-US" sz="2600" dirty="0">
                <a:latin typeface="Arial" panose="020B0604020202020204" pitchFamily="34" charset="0"/>
              </a:rPr>
              <a:t>الأمثل</a:t>
            </a:r>
            <a:endParaRPr lang="fr-FR" altLang="en-US" sz="2600" dirty="0">
              <a:latin typeface="Arial" panose="020B0604020202020204" pitchFamily="34" charset="0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7367588" y="2639665"/>
            <a:ext cx="0" cy="1098899"/>
          </a:xfrm>
          <a:prstGeom prst="line">
            <a:avLst/>
          </a:prstGeom>
          <a:ln w="444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endCxn id="5" idx="3"/>
          </p:cNvCxnSpPr>
          <p:nvPr/>
        </p:nvCxnSpPr>
        <p:spPr>
          <a:xfrm flipH="1">
            <a:off x="7068187" y="2871790"/>
            <a:ext cx="299402" cy="16259"/>
          </a:xfrm>
          <a:prstGeom prst="straightConnector1">
            <a:avLst/>
          </a:prstGeom>
          <a:ln w="444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>
            <a:off x="7066524" y="3339081"/>
            <a:ext cx="299401" cy="7370"/>
          </a:xfrm>
          <a:prstGeom prst="straightConnector1">
            <a:avLst/>
          </a:prstGeom>
          <a:ln w="444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>
            <a:off x="7066523" y="3734878"/>
            <a:ext cx="299401" cy="7370"/>
          </a:xfrm>
          <a:prstGeom prst="straightConnector1">
            <a:avLst/>
          </a:prstGeom>
          <a:ln w="444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470310" y="3935844"/>
            <a:ext cx="0" cy="1098899"/>
          </a:xfrm>
          <a:prstGeom prst="line">
            <a:avLst/>
          </a:prstGeom>
          <a:ln w="444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>
            <a:off x="6170911" y="4167968"/>
            <a:ext cx="299401" cy="7370"/>
          </a:xfrm>
          <a:prstGeom prst="straightConnector1">
            <a:avLst/>
          </a:prstGeom>
          <a:ln w="444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>
            <a:off x="6169247" y="4635260"/>
            <a:ext cx="299401" cy="7370"/>
          </a:xfrm>
          <a:prstGeom prst="straightConnector1">
            <a:avLst/>
          </a:prstGeom>
          <a:ln w="444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H="1">
            <a:off x="6169246" y="5031057"/>
            <a:ext cx="299401" cy="7370"/>
          </a:xfrm>
          <a:prstGeom prst="straightConnector1">
            <a:avLst/>
          </a:prstGeom>
          <a:ln w="444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5876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5" grpId="1"/>
      <p:bldP spid="7" grpId="0"/>
      <p:bldP spid="8" grpId="0"/>
      <p:bldP spid="9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ZoneTexte 1"/>
          <p:cNvSpPr txBox="1">
            <a:spLocks noChangeArrowheads="1"/>
          </p:cNvSpPr>
          <p:nvPr/>
        </p:nvSpPr>
        <p:spPr bwMode="auto">
          <a:xfrm>
            <a:off x="4162328" y="1174354"/>
            <a:ext cx="404108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b="1" dirty="0">
                <a:solidFill>
                  <a:srgbClr val="000000"/>
                </a:solidFill>
                <a:latin typeface="Arial" panose="020B0604020202020204" pitchFamily="34" charset="0"/>
              </a:rPr>
              <a:t>2- العينة العشوائية المنتظمة</a:t>
            </a:r>
            <a:endParaRPr lang="fr-FR" altLang="en-US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0243" name="ZoneTexte 2"/>
          <p:cNvSpPr txBox="1">
            <a:spLocks noChangeArrowheads="1"/>
          </p:cNvSpPr>
          <p:nvPr/>
        </p:nvSpPr>
        <p:spPr bwMode="auto">
          <a:xfrm>
            <a:off x="2144688" y="1968085"/>
            <a:ext cx="5281911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dirty="0">
                <a:solidFill>
                  <a:srgbClr val="000000"/>
                </a:solidFill>
                <a:latin typeface="Arial" panose="020B0604020202020204" pitchFamily="34" charset="0"/>
              </a:rPr>
              <a:t>هذه العينة معروفة بدورية مكان المفردة التي تؤخذ من المجتمع  </a:t>
            </a:r>
            <a:endParaRPr lang="fr-FR" altLang="en-US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0244" name="ZoneTexte 3"/>
          <p:cNvSpPr txBox="1">
            <a:spLocks noChangeArrowheads="1"/>
          </p:cNvSpPr>
          <p:nvPr/>
        </p:nvSpPr>
        <p:spPr bwMode="auto">
          <a:xfrm>
            <a:off x="1884462" y="3356992"/>
            <a:ext cx="455572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dirty="0">
                <a:solidFill>
                  <a:srgbClr val="000000"/>
                </a:solidFill>
                <a:latin typeface="Arial" panose="020B0604020202020204" pitchFamily="34" charset="0"/>
              </a:rPr>
              <a:t>نأخذ من العينة دائمة المفردة الـتي توجد في المرتبة </a:t>
            </a:r>
            <a:r>
              <a:rPr lang="fr-FR" altLang="en-US" dirty="0">
                <a:solidFill>
                  <a:srgbClr val="000000"/>
                </a:solidFill>
                <a:latin typeface="Arial" panose="020B0604020202020204" pitchFamily="34" charset="0"/>
              </a:rPr>
              <a:t>L</a:t>
            </a:r>
            <a:r>
              <a:rPr lang="ar-DZ" altLang="en-US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endParaRPr lang="fr-FR" altLang="en-US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0245" name="ZoneTexte 4"/>
          <p:cNvSpPr txBox="1">
            <a:spLocks noChangeArrowheads="1"/>
          </p:cNvSpPr>
          <p:nvPr/>
        </p:nvSpPr>
        <p:spPr bwMode="auto">
          <a:xfrm>
            <a:off x="2261096" y="4581128"/>
            <a:ext cx="4179094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dirty="0">
                <a:solidFill>
                  <a:srgbClr val="000000"/>
                </a:solidFill>
                <a:latin typeface="Arial" panose="020B0604020202020204" pitchFamily="34" charset="0"/>
              </a:rPr>
              <a:t>يمثل </a:t>
            </a:r>
            <a:r>
              <a:rPr lang="fr-FR" altLang="en-US" dirty="0">
                <a:solidFill>
                  <a:srgbClr val="000000"/>
                </a:solidFill>
                <a:latin typeface="Arial" panose="020B0604020202020204" pitchFamily="34" charset="0"/>
              </a:rPr>
              <a:t>L</a:t>
            </a:r>
            <a:r>
              <a:rPr lang="ar-DZ" altLang="en-US" dirty="0">
                <a:solidFill>
                  <a:srgbClr val="000000"/>
                </a:solidFill>
                <a:latin typeface="Arial" panose="020B0604020202020204" pitchFamily="34" charset="0"/>
              </a:rPr>
              <a:t> نسبة حجم المجتمع إلى حجم العينة</a:t>
            </a:r>
            <a:endParaRPr lang="fr-FR" altLang="en-US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8342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/>
      <p:bldP spid="10244" grpId="0"/>
      <p:bldP spid="1024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ZoneTexte 6"/>
          <p:cNvSpPr txBox="1">
            <a:spLocks noChangeArrowheads="1"/>
          </p:cNvSpPr>
          <p:nvPr/>
        </p:nvSpPr>
        <p:spPr bwMode="auto">
          <a:xfrm>
            <a:off x="2028924" y="1208872"/>
            <a:ext cx="4941391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dirty="0">
                <a:solidFill>
                  <a:srgbClr val="000000"/>
                </a:solidFill>
                <a:latin typeface="Arial" panose="020B0604020202020204" pitchFamily="34" charset="0"/>
              </a:rPr>
              <a:t>مثال : المجتمع 500 ونريد عينة بـ 25 وحدة  </a:t>
            </a:r>
            <a:endParaRPr lang="fr-FR" altLang="en-US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" name="ZoneTexte 7"/>
          <p:cNvSpPr txBox="1">
            <a:spLocks noChangeArrowheads="1"/>
          </p:cNvSpPr>
          <p:nvPr/>
        </p:nvSpPr>
        <p:spPr bwMode="auto">
          <a:xfrm>
            <a:off x="2306460" y="2563402"/>
            <a:ext cx="406300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en-US">
                <a:solidFill>
                  <a:srgbClr val="000000"/>
                </a:solidFill>
                <a:latin typeface="Arial" panose="020B0604020202020204" pitchFamily="34" charset="0"/>
              </a:rPr>
              <a:t>L = 500 / 25 = 20</a:t>
            </a:r>
          </a:p>
        </p:txBody>
      </p:sp>
      <p:sp>
        <p:nvSpPr>
          <p:cNvPr id="4" name="ZoneTexte 8"/>
          <p:cNvSpPr txBox="1">
            <a:spLocks noChangeArrowheads="1"/>
          </p:cNvSpPr>
          <p:nvPr/>
        </p:nvSpPr>
        <p:spPr bwMode="auto">
          <a:xfrm>
            <a:off x="2596675" y="3717032"/>
            <a:ext cx="3772793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dirty="0">
                <a:solidFill>
                  <a:srgbClr val="000000"/>
                </a:solidFill>
                <a:latin typeface="Arial" panose="020B0604020202020204" pitchFamily="34" charset="0"/>
              </a:rPr>
              <a:t>معناه أننا لدينا 20 مجموعة. نأخذ من الأولى وبطريقة عشوائية فردا ثم نأخذ آخر كل 20 فرد </a:t>
            </a:r>
            <a:endParaRPr lang="fr-FR" altLang="en-US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6667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ZoneTexte 1"/>
          <p:cNvSpPr txBox="1">
            <a:spLocks noChangeArrowheads="1"/>
          </p:cNvSpPr>
          <p:nvPr/>
        </p:nvSpPr>
        <p:spPr bwMode="auto">
          <a:xfrm>
            <a:off x="3008784" y="1179359"/>
            <a:ext cx="4426744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3200" dirty="0">
                <a:solidFill>
                  <a:srgbClr val="000000"/>
                </a:solidFill>
                <a:latin typeface="Arial" panose="020B0604020202020204" pitchFamily="34" charset="0"/>
              </a:rPr>
              <a:t>لهذه الطريقة أيضا نفس العيوب حيث :</a:t>
            </a:r>
            <a:endParaRPr lang="fr-FR" altLang="en-US" sz="32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1267" name="ZoneTexte 2"/>
          <p:cNvSpPr txBox="1">
            <a:spLocks noChangeArrowheads="1"/>
          </p:cNvSpPr>
          <p:nvPr/>
        </p:nvSpPr>
        <p:spPr bwMode="auto">
          <a:xfrm>
            <a:off x="2399112" y="2603501"/>
            <a:ext cx="4121051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3200">
                <a:solidFill>
                  <a:srgbClr val="000000"/>
                </a:solidFill>
                <a:latin typeface="Arial" panose="020B0604020202020204" pitchFamily="34" charset="0"/>
              </a:rPr>
              <a:t>قد تكون العينة مبعثرة في المكان وهذا يجعلها مكلفة </a:t>
            </a:r>
            <a:endParaRPr lang="fr-FR" altLang="en-US" sz="3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1268" name="ZoneTexte 4"/>
          <p:cNvSpPr txBox="1">
            <a:spLocks noChangeArrowheads="1"/>
          </p:cNvSpPr>
          <p:nvPr/>
        </p:nvSpPr>
        <p:spPr bwMode="auto">
          <a:xfrm>
            <a:off x="2320430" y="4019749"/>
            <a:ext cx="412105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3200">
                <a:solidFill>
                  <a:srgbClr val="000000"/>
                </a:solidFill>
                <a:latin typeface="Arial" panose="020B0604020202020204" pitchFamily="34" charset="0"/>
              </a:rPr>
              <a:t>قد لا تكون العينة متجانسة</a:t>
            </a:r>
            <a:endParaRPr lang="fr-FR" altLang="en-US" sz="3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2674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/>
      <p:bldP spid="1126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ZoneTexte 1"/>
          <p:cNvSpPr txBox="1">
            <a:spLocks noChangeArrowheads="1"/>
          </p:cNvSpPr>
          <p:nvPr/>
        </p:nvSpPr>
        <p:spPr bwMode="auto">
          <a:xfrm>
            <a:off x="5889104" y="404664"/>
            <a:ext cx="243780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SA" altLang="en-US" sz="3200" b="1" dirty="0">
                <a:solidFill>
                  <a:srgbClr val="000000"/>
                </a:solidFill>
                <a:latin typeface="Arial" panose="020B0604020202020204" pitchFamily="34" charset="0"/>
              </a:rPr>
              <a:t>3- </a:t>
            </a:r>
            <a:r>
              <a:rPr lang="ar-DZ" altLang="en-US" sz="3200" b="1" dirty="0">
                <a:solidFill>
                  <a:srgbClr val="000000"/>
                </a:solidFill>
                <a:latin typeface="Arial" panose="020B0604020202020204" pitchFamily="34" charset="0"/>
              </a:rPr>
              <a:t>العينة الطبقية</a:t>
            </a:r>
            <a:endParaRPr lang="fr-FR" altLang="en-US" sz="32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2291" name="ZoneTexte 2"/>
          <p:cNvSpPr txBox="1">
            <a:spLocks noChangeArrowheads="1"/>
          </p:cNvSpPr>
          <p:nvPr/>
        </p:nvSpPr>
        <p:spPr bwMode="auto">
          <a:xfrm>
            <a:off x="3171403" y="1238410"/>
            <a:ext cx="543540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3200" dirty="0">
                <a:solidFill>
                  <a:srgbClr val="000000"/>
                </a:solidFill>
                <a:latin typeface="Arial" panose="020B0604020202020204" pitchFamily="34" charset="0"/>
              </a:rPr>
              <a:t>تستعمل هذه العينة بكثرة هي الأخرى</a:t>
            </a:r>
            <a:endParaRPr lang="fr-FR" altLang="en-US" sz="32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2292" name="ZoneTexte 3"/>
          <p:cNvSpPr txBox="1">
            <a:spLocks noChangeArrowheads="1"/>
          </p:cNvSpPr>
          <p:nvPr/>
        </p:nvSpPr>
        <p:spPr bwMode="auto">
          <a:xfrm>
            <a:off x="2432720" y="2060848"/>
            <a:ext cx="619268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3200" dirty="0">
                <a:solidFill>
                  <a:srgbClr val="000000"/>
                </a:solidFill>
                <a:latin typeface="Arial" panose="020B0604020202020204" pitchFamily="34" charset="0"/>
              </a:rPr>
              <a:t>تعتمد على تقسيم المجتمع إلى مجتمعات جزئية</a:t>
            </a:r>
            <a:endParaRPr lang="fr-FR" altLang="en-US" sz="32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2293" name="ZoneTexte 4"/>
          <p:cNvSpPr txBox="1">
            <a:spLocks noChangeArrowheads="1"/>
          </p:cNvSpPr>
          <p:nvPr/>
        </p:nvSpPr>
        <p:spPr bwMode="auto">
          <a:xfrm>
            <a:off x="2072680" y="2924944"/>
            <a:ext cx="6530165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3200" dirty="0">
                <a:solidFill>
                  <a:srgbClr val="000000"/>
                </a:solidFill>
                <a:latin typeface="Arial" panose="020B0604020202020204" pitchFamily="34" charset="0"/>
              </a:rPr>
              <a:t>تعتمد على تقسيم المجتمع إلى </a:t>
            </a:r>
            <a:r>
              <a:rPr lang="ar-DZ" altLang="en-US" sz="3200" b="1" dirty="0">
                <a:solidFill>
                  <a:srgbClr val="FF0000"/>
                </a:solidFill>
                <a:latin typeface="Arial" panose="020B0604020202020204" pitchFamily="34" charset="0"/>
              </a:rPr>
              <a:t>مجتمعات جزئية </a:t>
            </a:r>
            <a:r>
              <a:rPr lang="ar-DZ" altLang="en-US" sz="3200" dirty="0">
                <a:solidFill>
                  <a:srgbClr val="000000"/>
                </a:solidFill>
                <a:latin typeface="Arial" panose="020B0604020202020204" pitchFamily="34" charset="0"/>
              </a:rPr>
              <a:t>(طبقات) </a:t>
            </a:r>
            <a:r>
              <a:rPr lang="ar-DZ" altLang="en-US" sz="3200" b="1" dirty="0">
                <a:solidFill>
                  <a:srgbClr val="FF0000"/>
                </a:solidFill>
                <a:latin typeface="Arial" panose="020B0604020202020204" pitchFamily="34" charset="0"/>
              </a:rPr>
              <a:t>متجانسة </a:t>
            </a:r>
            <a:r>
              <a:rPr lang="ar-DZ" altLang="en-US" sz="3200" dirty="0">
                <a:solidFill>
                  <a:srgbClr val="000000"/>
                </a:solidFill>
                <a:latin typeface="Arial" panose="020B0604020202020204" pitchFamily="34" charset="0"/>
              </a:rPr>
              <a:t>من حيث الخصائص المطلوب دراستها</a:t>
            </a:r>
            <a:endParaRPr lang="fr-FR" altLang="en-US" sz="32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0" name="ZoneTexte 6"/>
          <p:cNvSpPr txBox="1">
            <a:spLocks noChangeArrowheads="1"/>
          </p:cNvSpPr>
          <p:nvPr/>
        </p:nvSpPr>
        <p:spPr bwMode="auto">
          <a:xfrm>
            <a:off x="2720752" y="4684216"/>
            <a:ext cx="584810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3200" dirty="0">
                <a:solidFill>
                  <a:srgbClr val="000000"/>
                </a:solidFill>
                <a:latin typeface="Arial" panose="020B0604020202020204" pitchFamily="34" charset="0"/>
              </a:rPr>
              <a:t>ثم تؤخذ عينة عشوائية بسيطة من كل طبقة</a:t>
            </a:r>
            <a:endParaRPr lang="fr-FR" altLang="en-US" sz="32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1" name="ZoneTexte 7"/>
          <p:cNvSpPr txBox="1">
            <a:spLocks noChangeArrowheads="1"/>
          </p:cNvSpPr>
          <p:nvPr/>
        </p:nvSpPr>
        <p:spPr bwMode="auto">
          <a:xfrm>
            <a:off x="2936776" y="5445224"/>
            <a:ext cx="365474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3200" dirty="0">
                <a:solidFill>
                  <a:srgbClr val="000000"/>
                </a:solidFill>
                <a:latin typeface="Arial" panose="020B0604020202020204" pitchFamily="34" charset="0"/>
              </a:rPr>
              <a:t>تكون لدنيا عينة الدراسة</a:t>
            </a:r>
            <a:endParaRPr lang="fr-FR" altLang="en-US" sz="32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2" name="Flèche gauche 8"/>
          <p:cNvSpPr/>
          <p:nvPr/>
        </p:nvSpPr>
        <p:spPr>
          <a:xfrm>
            <a:off x="6853363" y="5365255"/>
            <a:ext cx="522387" cy="58043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fr-FR" sz="32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0726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/>
      <p:bldP spid="12292" grpId="0"/>
      <p:bldP spid="12293" grpId="0"/>
      <p:bldP spid="10" grpId="0"/>
      <p:bldP spid="11" grpId="0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ZoneTexte 1"/>
          <p:cNvSpPr txBox="1">
            <a:spLocks noChangeArrowheads="1"/>
          </p:cNvSpPr>
          <p:nvPr/>
        </p:nvSpPr>
        <p:spPr bwMode="auto">
          <a:xfrm>
            <a:off x="2504728" y="578023"/>
            <a:ext cx="547506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3200" dirty="0">
                <a:solidFill>
                  <a:srgbClr val="000000"/>
                </a:solidFill>
                <a:latin typeface="Arial" panose="020B0604020202020204" pitchFamily="34" charset="0"/>
              </a:rPr>
              <a:t>كيفية تحديد العينة في الطبقة </a:t>
            </a:r>
            <a:r>
              <a:rPr lang="ar-DZ" altLang="en-US" sz="3200" dirty="0" smtClean="0">
                <a:solidFill>
                  <a:srgbClr val="000000"/>
                </a:solidFill>
                <a:latin typeface="Arial" panose="020B0604020202020204" pitchFamily="34" charset="0"/>
              </a:rPr>
              <a:t>الجزئية</a:t>
            </a:r>
            <a:r>
              <a:rPr lang="ar-SA" altLang="en-US" sz="3200" dirty="0" smtClean="0">
                <a:solidFill>
                  <a:srgbClr val="000000"/>
                </a:solidFill>
                <a:latin typeface="Arial" panose="020B0604020202020204" pitchFamily="34" charset="0"/>
              </a:rPr>
              <a:t> ؟</a:t>
            </a:r>
            <a:endParaRPr lang="fr-FR" altLang="en-US" sz="32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3315" name="ZoneTexte 2"/>
          <p:cNvSpPr txBox="1">
            <a:spLocks noChangeArrowheads="1"/>
          </p:cNvSpPr>
          <p:nvPr/>
        </p:nvSpPr>
        <p:spPr bwMode="auto">
          <a:xfrm>
            <a:off x="5097016" y="1506895"/>
            <a:ext cx="390234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ar-DZ" altLang="en-US" sz="3200" b="1" dirty="0">
                <a:solidFill>
                  <a:srgbClr val="0070C0"/>
                </a:solidFill>
                <a:latin typeface="Arial" panose="020B0604020202020204" pitchFamily="34" charset="0"/>
              </a:rPr>
              <a:t>التوزيع المتناسب</a:t>
            </a:r>
            <a:endParaRPr lang="fr-FR" altLang="en-US" sz="3200" b="1" dirty="0">
              <a:solidFill>
                <a:srgbClr val="0070C0"/>
              </a:solidFill>
              <a:latin typeface="Arial" panose="020B0604020202020204" pitchFamily="34" charset="0"/>
            </a:endParaRPr>
          </a:p>
        </p:txBody>
      </p:sp>
      <p:sp>
        <p:nvSpPr>
          <p:cNvPr id="13316" name="ZoneTexte 3"/>
          <p:cNvSpPr txBox="1">
            <a:spLocks noChangeArrowheads="1"/>
          </p:cNvSpPr>
          <p:nvPr/>
        </p:nvSpPr>
        <p:spPr bwMode="auto">
          <a:xfrm>
            <a:off x="2228852" y="2238474"/>
            <a:ext cx="6180532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3200" dirty="0">
                <a:solidFill>
                  <a:srgbClr val="000000"/>
                </a:solidFill>
                <a:latin typeface="Arial" panose="020B0604020202020204" pitchFamily="34" charset="0"/>
              </a:rPr>
              <a:t>تكون مفردات الطبقة الجزئية في العينة بنفس نسبة العينة في المجتمع  </a:t>
            </a:r>
            <a:endParaRPr lang="fr-FR" altLang="en-US" sz="32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3317" name="ZoneTexte 4"/>
          <p:cNvSpPr txBox="1">
            <a:spLocks noChangeArrowheads="1"/>
          </p:cNvSpPr>
          <p:nvPr/>
        </p:nvSpPr>
        <p:spPr bwMode="auto">
          <a:xfrm>
            <a:off x="7959649" y="3792535"/>
            <a:ext cx="145236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ar-DZ" altLang="en-US" sz="3200" dirty="0">
                <a:solidFill>
                  <a:srgbClr val="000000"/>
                </a:solidFill>
                <a:latin typeface="Arial" panose="020B0604020202020204" pitchFamily="34" charset="0"/>
              </a:rPr>
              <a:t>مثال </a:t>
            </a:r>
            <a:endParaRPr lang="fr-FR" altLang="en-US" sz="32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3318" name="ZoneTexte 5"/>
          <p:cNvSpPr txBox="1">
            <a:spLocks noChangeArrowheads="1"/>
          </p:cNvSpPr>
          <p:nvPr/>
        </p:nvSpPr>
        <p:spPr bwMode="auto">
          <a:xfrm>
            <a:off x="1604566" y="3837881"/>
            <a:ext cx="608473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3200" dirty="0">
                <a:solidFill>
                  <a:srgbClr val="000000"/>
                </a:solidFill>
                <a:latin typeface="Arial" panose="020B0604020202020204" pitchFamily="34" charset="0"/>
              </a:rPr>
              <a:t>قسمنا المجتمع </a:t>
            </a:r>
            <a:r>
              <a:rPr lang="ar-DZ" altLang="en-US" sz="3200" dirty="0" smtClean="0">
                <a:solidFill>
                  <a:srgbClr val="000000"/>
                </a:solidFill>
                <a:latin typeface="Arial" panose="020B0604020202020204" pitchFamily="34" charset="0"/>
              </a:rPr>
              <a:t>(</a:t>
            </a:r>
            <a:r>
              <a:rPr lang="fr-FR" altLang="en-US" sz="3200" dirty="0" smtClean="0">
                <a:solidFill>
                  <a:srgbClr val="000000"/>
                </a:solidFill>
                <a:latin typeface="Arial" panose="020B0604020202020204" pitchFamily="34" charset="0"/>
              </a:rPr>
              <a:t>400</a:t>
            </a:r>
            <a:r>
              <a:rPr lang="ar-DZ" altLang="en-US" sz="3200" dirty="0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ar-DZ" altLang="en-US" sz="3200" dirty="0">
                <a:solidFill>
                  <a:srgbClr val="000000"/>
                </a:solidFill>
                <a:latin typeface="Arial" panose="020B0604020202020204" pitchFamily="34" charset="0"/>
              </a:rPr>
              <a:t>وحدة) إلى  </a:t>
            </a:r>
            <a:r>
              <a:rPr lang="fr-FR" altLang="en-US" sz="3200" dirty="0" smtClean="0">
                <a:solidFill>
                  <a:srgbClr val="000000"/>
                </a:solidFill>
                <a:latin typeface="Arial" panose="020B0604020202020204" pitchFamily="34" charset="0"/>
              </a:rPr>
              <a:t>4</a:t>
            </a:r>
            <a:r>
              <a:rPr lang="ar-DZ" altLang="en-US" sz="3200" dirty="0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ar-DZ" altLang="en-US" sz="3200" dirty="0">
                <a:solidFill>
                  <a:srgbClr val="000000"/>
                </a:solidFill>
                <a:latin typeface="Arial" panose="020B0604020202020204" pitchFamily="34" charset="0"/>
              </a:rPr>
              <a:t>طبقات </a:t>
            </a:r>
            <a:endParaRPr lang="fr-FR" altLang="en-US" sz="32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3319" name="ZoneTexte 6"/>
          <p:cNvSpPr txBox="1">
            <a:spLocks noChangeArrowheads="1"/>
          </p:cNvSpPr>
          <p:nvPr/>
        </p:nvSpPr>
        <p:spPr bwMode="auto">
          <a:xfrm>
            <a:off x="1618757" y="4716264"/>
            <a:ext cx="621456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fr-FR" altLang="en-US" sz="3200" dirty="0">
                <a:solidFill>
                  <a:srgbClr val="000000"/>
                </a:solidFill>
                <a:latin typeface="Arial" panose="020B0604020202020204" pitchFamily="34" charset="0"/>
              </a:rPr>
              <a:t>A = 200 ; B = </a:t>
            </a:r>
            <a:r>
              <a:rPr lang="fr-FR" altLang="en-US" sz="3200" dirty="0" smtClean="0">
                <a:solidFill>
                  <a:srgbClr val="000000"/>
                </a:solidFill>
                <a:latin typeface="Arial" panose="020B0604020202020204" pitchFamily="34" charset="0"/>
              </a:rPr>
              <a:t>40 </a:t>
            </a:r>
            <a:r>
              <a:rPr lang="fr-FR" altLang="en-US" sz="3200" dirty="0">
                <a:solidFill>
                  <a:srgbClr val="000000"/>
                </a:solidFill>
                <a:latin typeface="Arial" panose="020B0604020202020204" pitchFamily="34" charset="0"/>
              </a:rPr>
              <a:t>; C = 80; D = </a:t>
            </a:r>
            <a:r>
              <a:rPr lang="fr-FR" altLang="en-US" sz="3200" dirty="0" smtClean="0">
                <a:solidFill>
                  <a:srgbClr val="000000"/>
                </a:solidFill>
                <a:latin typeface="Arial" panose="020B0604020202020204" pitchFamily="34" charset="0"/>
              </a:rPr>
              <a:t>80 </a:t>
            </a:r>
            <a:endParaRPr lang="fr-FR" altLang="en-US" sz="32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000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  <p:bldP spid="13315" grpId="0"/>
      <p:bldP spid="13316" grpId="0"/>
      <p:bldP spid="13317" grpId="0"/>
      <p:bldP spid="13318" grpId="0"/>
      <p:bldP spid="133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0"/>
          <p:cNvSpPr txBox="1">
            <a:spLocks noChangeArrowheads="1"/>
          </p:cNvSpPr>
          <p:nvPr/>
        </p:nvSpPr>
        <p:spPr bwMode="auto">
          <a:xfrm>
            <a:off x="1519438" y="4540846"/>
            <a:ext cx="602585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fr-FR" altLang="en-US" sz="3200" dirty="0">
                <a:solidFill>
                  <a:srgbClr val="000000"/>
                </a:solidFill>
                <a:latin typeface="Arial" panose="020B0604020202020204" pitchFamily="34" charset="0"/>
              </a:rPr>
              <a:t>A* = </a:t>
            </a:r>
            <a:r>
              <a:rPr lang="fr-FR" altLang="en-US" sz="3200" dirty="0" smtClean="0">
                <a:solidFill>
                  <a:srgbClr val="000000"/>
                </a:solidFill>
                <a:latin typeface="Arial" panose="020B0604020202020204" pitchFamily="34" charset="0"/>
              </a:rPr>
              <a:t>15; </a:t>
            </a:r>
            <a:r>
              <a:rPr lang="fr-FR" altLang="en-US" sz="3200" dirty="0">
                <a:solidFill>
                  <a:srgbClr val="000000"/>
                </a:solidFill>
                <a:latin typeface="Arial" panose="020B0604020202020204" pitchFamily="34" charset="0"/>
              </a:rPr>
              <a:t>B* = </a:t>
            </a:r>
            <a:r>
              <a:rPr lang="fr-FR" altLang="en-US" sz="3200" dirty="0" smtClean="0">
                <a:solidFill>
                  <a:srgbClr val="000000"/>
                </a:solidFill>
                <a:latin typeface="Arial" panose="020B0604020202020204" pitchFamily="34" charset="0"/>
              </a:rPr>
              <a:t>3 </a:t>
            </a:r>
            <a:r>
              <a:rPr lang="fr-FR" altLang="en-US" sz="3200" dirty="0">
                <a:solidFill>
                  <a:srgbClr val="000000"/>
                </a:solidFill>
                <a:latin typeface="Arial" panose="020B0604020202020204" pitchFamily="34" charset="0"/>
              </a:rPr>
              <a:t>; C* = </a:t>
            </a:r>
            <a:r>
              <a:rPr lang="fr-FR" altLang="en-US" sz="3200" dirty="0" smtClean="0">
                <a:solidFill>
                  <a:srgbClr val="000000"/>
                </a:solidFill>
                <a:latin typeface="Arial" panose="020B0604020202020204" pitchFamily="34" charset="0"/>
              </a:rPr>
              <a:t>6; </a:t>
            </a:r>
            <a:r>
              <a:rPr lang="fr-FR" altLang="en-US" sz="3200" dirty="0">
                <a:solidFill>
                  <a:srgbClr val="000000"/>
                </a:solidFill>
                <a:latin typeface="Arial" panose="020B0604020202020204" pitchFamily="34" charset="0"/>
              </a:rPr>
              <a:t>D* = </a:t>
            </a:r>
            <a:r>
              <a:rPr lang="fr-FR" altLang="en-US" sz="3200" dirty="0" smtClean="0">
                <a:solidFill>
                  <a:srgbClr val="000000"/>
                </a:solidFill>
                <a:latin typeface="Arial" panose="020B0604020202020204" pitchFamily="34" charset="0"/>
              </a:rPr>
              <a:t>6 </a:t>
            </a:r>
            <a:endParaRPr lang="fr-FR" altLang="en-US" sz="32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" name="ZoneTexte 9"/>
          <p:cNvSpPr txBox="1">
            <a:spLocks noChangeArrowheads="1"/>
          </p:cNvSpPr>
          <p:nvPr/>
        </p:nvSpPr>
        <p:spPr bwMode="auto">
          <a:xfrm>
            <a:off x="1741289" y="3779838"/>
            <a:ext cx="669679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3200" dirty="0">
                <a:solidFill>
                  <a:srgbClr val="000000"/>
                </a:solidFill>
                <a:latin typeface="Arial" panose="020B0604020202020204" pitchFamily="34" charset="0"/>
              </a:rPr>
              <a:t>إذا أردنا عينة من </a:t>
            </a:r>
            <a:r>
              <a:rPr lang="fr-FR" altLang="en-US" sz="3200" dirty="0" smtClean="0">
                <a:solidFill>
                  <a:srgbClr val="000000"/>
                </a:solidFill>
                <a:latin typeface="Arial" panose="020B0604020202020204" pitchFamily="34" charset="0"/>
              </a:rPr>
              <a:t>30</a:t>
            </a:r>
            <a:r>
              <a:rPr lang="ar-DZ" altLang="en-US" sz="3200" dirty="0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ar-DZ" altLang="en-US" sz="3200" dirty="0">
                <a:solidFill>
                  <a:srgbClr val="000000"/>
                </a:solidFill>
                <a:latin typeface="Arial" panose="020B0604020202020204" pitchFamily="34" charset="0"/>
              </a:rPr>
              <a:t>وحدة يكون عينتنا</a:t>
            </a:r>
            <a:endParaRPr lang="fr-FR" altLang="en-US" sz="32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" name="ZoneTexte 8"/>
          <p:cNvSpPr txBox="1">
            <a:spLocks noChangeArrowheads="1"/>
          </p:cNvSpPr>
          <p:nvPr/>
        </p:nvSpPr>
        <p:spPr bwMode="auto">
          <a:xfrm>
            <a:off x="1630364" y="2564805"/>
            <a:ext cx="59869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fr-FR" altLang="en-US" sz="3200" dirty="0">
                <a:solidFill>
                  <a:srgbClr val="000000"/>
                </a:solidFill>
                <a:latin typeface="Arial" panose="020B0604020202020204" pitchFamily="34" charset="0"/>
              </a:rPr>
              <a:t>A* = </a:t>
            </a:r>
            <a:r>
              <a:rPr lang="fr-FR" altLang="en-US" sz="3200" dirty="0" smtClean="0">
                <a:solidFill>
                  <a:srgbClr val="000000"/>
                </a:solidFill>
                <a:latin typeface="Arial" panose="020B0604020202020204" pitchFamily="34" charset="0"/>
              </a:rPr>
              <a:t>10; </a:t>
            </a:r>
            <a:r>
              <a:rPr lang="fr-FR" altLang="en-US" sz="3200" dirty="0">
                <a:solidFill>
                  <a:srgbClr val="000000"/>
                </a:solidFill>
                <a:latin typeface="Arial" panose="020B0604020202020204" pitchFamily="34" charset="0"/>
              </a:rPr>
              <a:t>B* = </a:t>
            </a:r>
            <a:r>
              <a:rPr lang="fr-FR" altLang="en-US" sz="3200" dirty="0" smtClean="0">
                <a:solidFill>
                  <a:srgbClr val="000000"/>
                </a:solidFill>
                <a:latin typeface="Arial" panose="020B0604020202020204" pitchFamily="34" charset="0"/>
              </a:rPr>
              <a:t>2 </a:t>
            </a:r>
            <a:r>
              <a:rPr lang="fr-FR" altLang="en-US" sz="3200" dirty="0">
                <a:solidFill>
                  <a:srgbClr val="000000"/>
                </a:solidFill>
                <a:latin typeface="Arial" panose="020B0604020202020204" pitchFamily="34" charset="0"/>
              </a:rPr>
              <a:t>; C* = </a:t>
            </a:r>
            <a:r>
              <a:rPr lang="fr-FR" altLang="en-US" sz="3200" dirty="0" smtClean="0">
                <a:solidFill>
                  <a:srgbClr val="000000"/>
                </a:solidFill>
                <a:latin typeface="Arial" panose="020B0604020202020204" pitchFamily="34" charset="0"/>
              </a:rPr>
              <a:t>4; </a:t>
            </a:r>
            <a:r>
              <a:rPr lang="fr-FR" altLang="en-US" sz="3200" dirty="0">
                <a:solidFill>
                  <a:srgbClr val="000000"/>
                </a:solidFill>
                <a:latin typeface="Arial" panose="020B0604020202020204" pitchFamily="34" charset="0"/>
              </a:rPr>
              <a:t>D* = </a:t>
            </a:r>
            <a:r>
              <a:rPr lang="fr-FR" altLang="en-US" sz="3200" dirty="0" smtClean="0">
                <a:solidFill>
                  <a:srgbClr val="000000"/>
                </a:solidFill>
                <a:latin typeface="Arial" panose="020B0604020202020204" pitchFamily="34" charset="0"/>
              </a:rPr>
              <a:t>4 </a:t>
            </a:r>
            <a:endParaRPr lang="fr-FR" altLang="en-US" sz="32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" name="ZoneTexte 7"/>
          <p:cNvSpPr txBox="1">
            <a:spLocks noChangeArrowheads="1"/>
          </p:cNvSpPr>
          <p:nvPr/>
        </p:nvSpPr>
        <p:spPr bwMode="auto">
          <a:xfrm>
            <a:off x="2936776" y="1558193"/>
            <a:ext cx="550130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3200" dirty="0">
                <a:solidFill>
                  <a:srgbClr val="000000"/>
                </a:solidFill>
                <a:latin typeface="Arial" panose="020B0604020202020204" pitchFamily="34" charset="0"/>
              </a:rPr>
              <a:t>إذا أردنا عينة من </a:t>
            </a:r>
            <a:r>
              <a:rPr lang="fr-FR" altLang="en-US" sz="3200" dirty="0" smtClean="0">
                <a:solidFill>
                  <a:srgbClr val="000000"/>
                </a:solidFill>
                <a:latin typeface="Arial" panose="020B0604020202020204" pitchFamily="34" charset="0"/>
              </a:rPr>
              <a:t>20</a:t>
            </a:r>
            <a:r>
              <a:rPr lang="ar-DZ" altLang="en-US" sz="3200" dirty="0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ar-DZ" altLang="en-US" sz="3200" dirty="0">
                <a:solidFill>
                  <a:srgbClr val="000000"/>
                </a:solidFill>
                <a:latin typeface="Arial" panose="020B0604020202020204" pitchFamily="34" charset="0"/>
              </a:rPr>
              <a:t>وحدة تكون عينتنا</a:t>
            </a:r>
            <a:endParaRPr lang="fr-FR" altLang="en-US" sz="32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6390" name="ZoneTexte 6"/>
          <p:cNvSpPr txBox="1">
            <a:spLocks noChangeArrowheads="1"/>
          </p:cNvSpPr>
          <p:nvPr/>
        </p:nvSpPr>
        <p:spPr bwMode="auto">
          <a:xfrm>
            <a:off x="848544" y="383357"/>
            <a:ext cx="5089723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fr-FR" altLang="en-US" sz="2600" dirty="0">
                <a:solidFill>
                  <a:srgbClr val="000000"/>
                </a:solidFill>
                <a:latin typeface="Arial" panose="020B0604020202020204" pitchFamily="34" charset="0"/>
              </a:rPr>
              <a:t>A = 200 ; B = </a:t>
            </a:r>
            <a:r>
              <a:rPr lang="en-US" altLang="en-US" sz="2600" dirty="0" smtClean="0">
                <a:solidFill>
                  <a:srgbClr val="000000"/>
                </a:solidFill>
                <a:latin typeface="Arial" panose="020B0604020202020204" pitchFamily="34" charset="0"/>
              </a:rPr>
              <a:t>4</a:t>
            </a:r>
            <a:r>
              <a:rPr lang="fr-FR" altLang="en-US" sz="2600" dirty="0" smtClean="0">
                <a:solidFill>
                  <a:srgbClr val="000000"/>
                </a:solidFill>
                <a:latin typeface="Arial" panose="020B0604020202020204" pitchFamily="34" charset="0"/>
              </a:rPr>
              <a:t>0 </a:t>
            </a:r>
            <a:r>
              <a:rPr lang="fr-FR" altLang="en-US" sz="2600" dirty="0">
                <a:solidFill>
                  <a:srgbClr val="000000"/>
                </a:solidFill>
                <a:latin typeface="Arial" panose="020B0604020202020204" pitchFamily="34" charset="0"/>
              </a:rPr>
              <a:t>; C = 80; D = </a:t>
            </a:r>
            <a:r>
              <a:rPr lang="fr-FR" altLang="en-US" sz="2600" dirty="0" smtClean="0">
                <a:solidFill>
                  <a:srgbClr val="000000"/>
                </a:solidFill>
                <a:latin typeface="Arial" panose="020B0604020202020204" pitchFamily="34" charset="0"/>
              </a:rPr>
              <a:t>80 </a:t>
            </a:r>
            <a:endParaRPr lang="fr-FR" altLang="en-US" sz="26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3701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ZoneTexte 2"/>
          <p:cNvSpPr txBox="1">
            <a:spLocks noChangeArrowheads="1"/>
          </p:cNvSpPr>
          <p:nvPr/>
        </p:nvSpPr>
        <p:spPr bwMode="auto">
          <a:xfrm>
            <a:off x="5601072" y="404664"/>
            <a:ext cx="301952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ar-DZ" altLang="en-US" sz="3200" b="1" dirty="0">
                <a:solidFill>
                  <a:srgbClr val="0070C0"/>
                </a:solidFill>
                <a:latin typeface="Arial" panose="020B0604020202020204" pitchFamily="34" charset="0"/>
              </a:rPr>
              <a:t>التوزيع </a:t>
            </a:r>
            <a:r>
              <a:rPr lang="ar-SA" altLang="en-US" sz="3200" b="1" dirty="0">
                <a:solidFill>
                  <a:srgbClr val="0070C0"/>
                </a:solidFill>
                <a:latin typeface="Arial" panose="020B0604020202020204" pitchFamily="34" charset="0"/>
              </a:rPr>
              <a:t>المتساوي </a:t>
            </a:r>
            <a:endParaRPr lang="fr-FR" altLang="en-US" sz="3200" b="1" dirty="0">
              <a:solidFill>
                <a:srgbClr val="0070C0"/>
              </a:solidFill>
              <a:latin typeface="Arial" panose="020B0604020202020204" pitchFamily="34" charset="0"/>
            </a:endParaRPr>
          </a:p>
        </p:txBody>
      </p:sp>
      <p:sp>
        <p:nvSpPr>
          <p:cNvPr id="14339" name="ZoneTexte 2"/>
          <p:cNvSpPr txBox="1">
            <a:spLocks noChangeArrowheads="1"/>
          </p:cNvSpPr>
          <p:nvPr/>
        </p:nvSpPr>
        <p:spPr bwMode="auto">
          <a:xfrm>
            <a:off x="2000672" y="1184451"/>
            <a:ext cx="661992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SA" altLang="en-US" sz="3200" dirty="0">
                <a:solidFill>
                  <a:srgbClr val="000000"/>
                </a:solidFill>
                <a:latin typeface="Arial" panose="020B0604020202020204" pitchFamily="34" charset="0"/>
              </a:rPr>
              <a:t>يأخذ الباحث نفس العدد من المفردات من كل طبقة.</a:t>
            </a:r>
            <a:endParaRPr lang="fr-FR" altLang="en-US" sz="32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4340" name="ZoneTexte 2"/>
          <p:cNvSpPr txBox="1">
            <a:spLocks noChangeArrowheads="1"/>
          </p:cNvSpPr>
          <p:nvPr/>
        </p:nvSpPr>
        <p:spPr bwMode="auto">
          <a:xfrm>
            <a:off x="5834533" y="2087859"/>
            <a:ext cx="278606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SA" altLang="en-US" sz="3200" dirty="0">
                <a:solidFill>
                  <a:srgbClr val="000000"/>
                </a:solidFill>
                <a:latin typeface="Arial" panose="020B0604020202020204" pitchFamily="34" charset="0"/>
              </a:rPr>
              <a:t>في المثال السابق :</a:t>
            </a:r>
            <a:endParaRPr lang="fr-FR" altLang="en-US" sz="32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4341" name="ZoneTexte 6"/>
          <p:cNvSpPr txBox="1">
            <a:spLocks noChangeArrowheads="1"/>
          </p:cNvSpPr>
          <p:nvPr/>
        </p:nvSpPr>
        <p:spPr bwMode="auto">
          <a:xfrm>
            <a:off x="1697584" y="2924944"/>
            <a:ext cx="635176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fr-FR" altLang="en-US" sz="3200" dirty="0">
                <a:solidFill>
                  <a:srgbClr val="000000"/>
                </a:solidFill>
                <a:latin typeface="Arial" panose="020B0604020202020204" pitchFamily="34" charset="0"/>
              </a:rPr>
              <a:t>A = 200 ; B = </a:t>
            </a:r>
            <a:r>
              <a:rPr lang="fr-FR" altLang="en-US" sz="3200" dirty="0" smtClean="0">
                <a:solidFill>
                  <a:srgbClr val="000000"/>
                </a:solidFill>
                <a:latin typeface="Arial" panose="020B0604020202020204" pitchFamily="34" charset="0"/>
              </a:rPr>
              <a:t>40 </a:t>
            </a:r>
            <a:r>
              <a:rPr lang="fr-FR" altLang="en-US" sz="3200" dirty="0">
                <a:solidFill>
                  <a:srgbClr val="000000"/>
                </a:solidFill>
                <a:latin typeface="Arial" panose="020B0604020202020204" pitchFamily="34" charset="0"/>
              </a:rPr>
              <a:t>; C = 80; D = </a:t>
            </a:r>
            <a:r>
              <a:rPr lang="fr-FR" altLang="en-US" sz="3200" dirty="0" smtClean="0">
                <a:solidFill>
                  <a:srgbClr val="000000"/>
                </a:solidFill>
                <a:latin typeface="Arial" panose="020B0604020202020204" pitchFamily="34" charset="0"/>
              </a:rPr>
              <a:t>80 </a:t>
            </a:r>
            <a:endParaRPr lang="fr-FR" altLang="en-US" sz="32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4342" name="ZoneTexte 7"/>
          <p:cNvSpPr txBox="1">
            <a:spLocks noChangeArrowheads="1"/>
          </p:cNvSpPr>
          <p:nvPr/>
        </p:nvSpPr>
        <p:spPr bwMode="auto">
          <a:xfrm>
            <a:off x="2504728" y="3719491"/>
            <a:ext cx="611586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3200" dirty="0">
                <a:solidFill>
                  <a:srgbClr val="000000"/>
                </a:solidFill>
                <a:latin typeface="Arial" panose="020B0604020202020204" pitchFamily="34" charset="0"/>
              </a:rPr>
              <a:t>إذا أردنا عينة من </a:t>
            </a:r>
            <a:r>
              <a:rPr lang="fr-FR" altLang="en-US" sz="3200" dirty="0" smtClean="0">
                <a:solidFill>
                  <a:srgbClr val="000000"/>
                </a:solidFill>
                <a:latin typeface="Arial" panose="020B0604020202020204" pitchFamily="34" charset="0"/>
              </a:rPr>
              <a:t>20</a:t>
            </a:r>
            <a:r>
              <a:rPr lang="ar-DZ" altLang="en-US" sz="3200" dirty="0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ar-DZ" altLang="en-US" sz="3200" dirty="0">
                <a:solidFill>
                  <a:srgbClr val="000000"/>
                </a:solidFill>
                <a:latin typeface="Arial" panose="020B0604020202020204" pitchFamily="34" charset="0"/>
              </a:rPr>
              <a:t>وحدة تكون عينتنا</a:t>
            </a:r>
            <a:endParaRPr lang="fr-FR" altLang="en-US" sz="32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4343" name="ZoneTexte 8"/>
          <p:cNvSpPr txBox="1">
            <a:spLocks noChangeArrowheads="1"/>
          </p:cNvSpPr>
          <p:nvPr/>
        </p:nvSpPr>
        <p:spPr bwMode="auto">
          <a:xfrm>
            <a:off x="2144688" y="4766348"/>
            <a:ext cx="614620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fr-FR" altLang="en-US" sz="3200" dirty="0">
                <a:solidFill>
                  <a:srgbClr val="000000"/>
                </a:solidFill>
                <a:latin typeface="Arial" panose="020B0604020202020204" pitchFamily="34" charset="0"/>
              </a:rPr>
              <a:t>A* = 5</a:t>
            </a:r>
            <a:r>
              <a:rPr lang="fr-FR" altLang="en-US" sz="3200" dirty="0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fr-FR" altLang="en-US" sz="3200" dirty="0">
                <a:solidFill>
                  <a:srgbClr val="000000"/>
                </a:solidFill>
                <a:latin typeface="Arial" panose="020B0604020202020204" pitchFamily="34" charset="0"/>
              </a:rPr>
              <a:t>; B* = </a:t>
            </a:r>
            <a:r>
              <a:rPr lang="fr-FR" altLang="en-US" sz="3200" dirty="0" smtClean="0">
                <a:solidFill>
                  <a:srgbClr val="000000"/>
                </a:solidFill>
                <a:latin typeface="Arial" panose="020B0604020202020204" pitchFamily="34" charset="0"/>
              </a:rPr>
              <a:t>5 </a:t>
            </a:r>
            <a:r>
              <a:rPr lang="fr-FR" altLang="en-US" sz="3200" dirty="0">
                <a:solidFill>
                  <a:srgbClr val="000000"/>
                </a:solidFill>
                <a:latin typeface="Arial" panose="020B0604020202020204" pitchFamily="34" charset="0"/>
              </a:rPr>
              <a:t>; C* = </a:t>
            </a:r>
            <a:r>
              <a:rPr lang="en-US" altLang="en-US" sz="3200" dirty="0" smtClean="0">
                <a:solidFill>
                  <a:srgbClr val="000000"/>
                </a:solidFill>
                <a:latin typeface="Arial" panose="020B0604020202020204" pitchFamily="34" charset="0"/>
              </a:rPr>
              <a:t>5</a:t>
            </a:r>
            <a:r>
              <a:rPr lang="fr-FR" altLang="en-US" sz="3200" dirty="0" smtClean="0">
                <a:solidFill>
                  <a:srgbClr val="000000"/>
                </a:solidFill>
                <a:latin typeface="Arial" panose="020B0604020202020204" pitchFamily="34" charset="0"/>
              </a:rPr>
              <a:t>; </a:t>
            </a:r>
            <a:r>
              <a:rPr lang="fr-FR" altLang="en-US" sz="3200" dirty="0">
                <a:solidFill>
                  <a:srgbClr val="000000"/>
                </a:solidFill>
                <a:latin typeface="Arial" panose="020B0604020202020204" pitchFamily="34" charset="0"/>
              </a:rPr>
              <a:t>D* = </a:t>
            </a:r>
            <a:r>
              <a:rPr lang="fr-FR" altLang="en-US" sz="3200" dirty="0" smtClean="0">
                <a:solidFill>
                  <a:srgbClr val="000000"/>
                </a:solidFill>
                <a:latin typeface="Arial" panose="020B0604020202020204" pitchFamily="34" charset="0"/>
              </a:rPr>
              <a:t>5 </a:t>
            </a:r>
            <a:endParaRPr lang="fr-FR" altLang="en-US" sz="32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9946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/>
      <p:bldP spid="14340" grpId="0"/>
      <p:bldP spid="14341" grpId="0"/>
      <p:bldP spid="14342" grpId="0"/>
      <p:bldP spid="1434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ZoneTexte 2"/>
          <p:cNvSpPr txBox="1">
            <a:spLocks noChangeArrowheads="1"/>
          </p:cNvSpPr>
          <p:nvPr/>
        </p:nvSpPr>
        <p:spPr bwMode="auto">
          <a:xfrm>
            <a:off x="5529064" y="188640"/>
            <a:ext cx="323949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ar-DZ" altLang="en-US" sz="3200" b="1" dirty="0">
                <a:solidFill>
                  <a:srgbClr val="0070C0"/>
                </a:solidFill>
                <a:latin typeface="Arial" panose="020B0604020202020204" pitchFamily="34" charset="0"/>
              </a:rPr>
              <a:t>التوزيع </a:t>
            </a:r>
            <a:r>
              <a:rPr lang="ar-SA" altLang="en-US" sz="3200" b="1" dirty="0">
                <a:solidFill>
                  <a:srgbClr val="0070C0"/>
                </a:solidFill>
                <a:latin typeface="Arial" panose="020B0604020202020204" pitchFamily="34" charset="0"/>
              </a:rPr>
              <a:t>الأمثل</a:t>
            </a:r>
            <a:endParaRPr lang="fr-FR" altLang="en-US" sz="3200" b="1" dirty="0">
              <a:solidFill>
                <a:srgbClr val="0070C0"/>
              </a:solidFill>
              <a:latin typeface="Arial" panose="020B0604020202020204" pitchFamily="34" charset="0"/>
            </a:endParaRPr>
          </a:p>
        </p:txBody>
      </p:sp>
      <p:sp>
        <p:nvSpPr>
          <p:cNvPr id="18435" name="مربع نص 5"/>
          <p:cNvSpPr txBox="1">
            <a:spLocks noChangeArrowheads="1"/>
          </p:cNvSpPr>
          <p:nvPr/>
        </p:nvSpPr>
        <p:spPr bwMode="auto">
          <a:xfrm>
            <a:off x="2360712" y="1057288"/>
            <a:ext cx="5737522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SA" altLang="en-US" sz="3200" dirty="0">
                <a:solidFill>
                  <a:srgbClr val="000000"/>
                </a:solidFill>
                <a:latin typeface="Arial" panose="020B0604020202020204" pitchFamily="34" charset="0"/>
              </a:rPr>
              <a:t>تبحث الطريقة عن تكوين عينة من كل طبقة مع ضمان الأعداد الصحيحة </a:t>
            </a:r>
          </a:p>
        </p:txBody>
      </p:sp>
      <p:sp>
        <p:nvSpPr>
          <p:cNvPr id="15364" name="ZoneTexte 5"/>
          <p:cNvSpPr txBox="1">
            <a:spLocks noChangeArrowheads="1"/>
          </p:cNvSpPr>
          <p:nvPr/>
        </p:nvSpPr>
        <p:spPr bwMode="auto">
          <a:xfrm>
            <a:off x="1856657" y="2397026"/>
            <a:ext cx="6259688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3200" dirty="0" smtClean="0">
                <a:solidFill>
                  <a:srgbClr val="000000"/>
                </a:solidFill>
                <a:latin typeface="Arial" panose="020B0604020202020204" pitchFamily="34" charset="0"/>
              </a:rPr>
              <a:t>مجتمع </a:t>
            </a:r>
            <a:r>
              <a:rPr lang="ar-SA" altLang="en-US" sz="3200" dirty="0" smtClean="0">
                <a:solidFill>
                  <a:srgbClr val="000000"/>
                </a:solidFill>
                <a:latin typeface="Arial" panose="020B0604020202020204" pitchFamily="34" charset="0"/>
              </a:rPr>
              <a:t>الدراسة </a:t>
            </a:r>
            <a:r>
              <a:rPr lang="ar-DZ" altLang="en-US" sz="3200" dirty="0" smtClean="0">
                <a:solidFill>
                  <a:srgbClr val="000000"/>
                </a:solidFill>
                <a:latin typeface="Arial" panose="020B0604020202020204" pitchFamily="34" charset="0"/>
              </a:rPr>
              <a:t>(</a:t>
            </a:r>
            <a:r>
              <a:rPr lang="fr-FR" altLang="en-US" sz="3200" dirty="0" smtClean="0">
                <a:solidFill>
                  <a:srgbClr val="000000"/>
                </a:solidFill>
                <a:latin typeface="Arial" panose="020B0604020202020204" pitchFamily="34" charset="0"/>
              </a:rPr>
              <a:t>500 </a:t>
            </a:r>
            <a:r>
              <a:rPr lang="ar-DZ" altLang="en-US" sz="3200" dirty="0" smtClean="0">
                <a:solidFill>
                  <a:srgbClr val="000000"/>
                </a:solidFill>
                <a:latin typeface="Arial" panose="020B0604020202020204" pitchFamily="34" charset="0"/>
              </a:rPr>
              <a:t>وحدة</a:t>
            </a:r>
            <a:r>
              <a:rPr lang="ar-DZ" altLang="en-US" sz="3200" dirty="0">
                <a:solidFill>
                  <a:srgbClr val="000000"/>
                </a:solidFill>
                <a:latin typeface="Arial" panose="020B0604020202020204" pitchFamily="34" charset="0"/>
              </a:rPr>
              <a:t>) </a:t>
            </a:r>
            <a:r>
              <a:rPr lang="ar-SA" altLang="en-US" sz="3200" dirty="0" smtClean="0">
                <a:solidFill>
                  <a:srgbClr val="000000"/>
                </a:solidFill>
                <a:latin typeface="Arial" panose="020B0604020202020204" pitchFamily="34" charset="0"/>
              </a:rPr>
              <a:t>وقسمتاه </a:t>
            </a:r>
            <a:r>
              <a:rPr lang="ar-DZ" altLang="en-US" sz="3200" dirty="0" smtClean="0">
                <a:solidFill>
                  <a:srgbClr val="000000"/>
                </a:solidFill>
                <a:latin typeface="Arial" panose="020B0604020202020204" pitchFamily="34" charset="0"/>
              </a:rPr>
              <a:t>إلى </a:t>
            </a:r>
            <a:r>
              <a:rPr lang="en-US" altLang="en-US" sz="3200" dirty="0" smtClean="0">
                <a:solidFill>
                  <a:srgbClr val="000000"/>
                </a:solidFill>
                <a:latin typeface="Arial" panose="020B0604020202020204" pitchFamily="34" charset="0"/>
              </a:rPr>
              <a:t>4</a:t>
            </a:r>
            <a:r>
              <a:rPr lang="ar-DZ" altLang="en-US" sz="3200" dirty="0" smtClean="0">
                <a:solidFill>
                  <a:srgbClr val="000000"/>
                </a:solidFill>
                <a:latin typeface="Arial" panose="020B0604020202020204" pitchFamily="34" charset="0"/>
              </a:rPr>
              <a:t> طبقات</a:t>
            </a:r>
            <a:endParaRPr lang="fr-FR" altLang="en-US" sz="32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5365" name="ZoneTexte 6"/>
          <p:cNvSpPr txBox="1">
            <a:spLocks noChangeArrowheads="1"/>
          </p:cNvSpPr>
          <p:nvPr/>
        </p:nvSpPr>
        <p:spPr bwMode="auto">
          <a:xfrm>
            <a:off x="1856657" y="3645024"/>
            <a:ext cx="660030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fr-FR" altLang="en-US" sz="3200" dirty="0">
                <a:solidFill>
                  <a:srgbClr val="000000"/>
                </a:solidFill>
                <a:latin typeface="Arial" panose="020B0604020202020204" pitchFamily="34" charset="0"/>
              </a:rPr>
              <a:t>A = 250 ; B = 30 ; C = 100; D = 120 </a:t>
            </a:r>
          </a:p>
        </p:txBody>
      </p:sp>
      <p:sp>
        <p:nvSpPr>
          <p:cNvPr id="10" name="ZoneTexte 5"/>
          <p:cNvSpPr txBox="1">
            <a:spLocks noChangeArrowheads="1"/>
          </p:cNvSpPr>
          <p:nvPr/>
        </p:nvSpPr>
        <p:spPr bwMode="auto">
          <a:xfrm>
            <a:off x="1856657" y="4509120"/>
            <a:ext cx="6259688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SA" altLang="en-US" sz="3200" dirty="0" smtClean="0">
                <a:solidFill>
                  <a:srgbClr val="7030A0"/>
                </a:solidFill>
                <a:latin typeface="Arial" panose="020B0604020202020204" pitchFamily="34" charset="0"/>
              </a:rPr>
              <a:t>مثلا </a:t>
            </a:r>
            <a:r>
              <a:rPr lang="en-US" altLang="en-US" sz="3200" dirty="0" smtClean="0">
                <a:solidFill>
                  <a:srgbClr val="7030A0"/>
                </a:solidFill>
                <a:latin typeface="Arial" panose="020B0604020202020204" pitchFamily="34" charset="0"/>
              </a:rPr>
              <a:t>500</a:t>
            </a:r>
            <a:r>
              <a:rPr lang="ar-SA" altLang="en-US" sz="3200" dirty="0" smtClean="0">
                <a:solidFill>
                  <a:srgbClr val="7030A0"/>
                </a:solidFill>
                <a:latin typeface="Arial" panose="020B0604020202020204" pitchFamily="34" charset="0"/>
              </a:rPr>
              <a:t> طالب، منهم </a:t>
            </a:r>
            <a:r>
              <a:rPr lang="en-US" altLang="en-US" sz="3200" dirty="0" smtClean="0">
                <a:solidFill>
                  <a:srgbClr val="7030A0"/>
                </a:solidFill>
                <a:latin typeface="Arial" panose="020B0604020202020204" pitchFamily="34" charset="0"/>
              </a:rPr>
              <a:t>250</a:t>
            </a:r>
            <a:r>
              <a:rPr lang="ar-SA" altLang="en-US" sz="3200" dirty="0" smtClean="0">
                <a:solidFill>
                  <a:srgbClr val="7030A0"/>
                </a:solidFill>
                <a:latin typeface="Arial" panose="020B0604020202020204" pitchFamily="34" charset="0"/>
              </a:rPr>
              <a:t> طالب في التسويق، و</a:t>
            </a:r>
            <a:r>
              <a:rPr lang="en-US" altLang="en-US" sz="3200" dirty="0" smtClean="0">
                <a:solidFill>
                  <a:srgbClr val="7030A0"/>
                </a:solidFill>
                <a:latin typeface="Arial" panose="020B0604020202020204" pitchFamily="34" charset="0"/>
              </a:rPr>
              <a:t>30</a:t>
            </a:r>
            <a:r>
              <a:rPr lang="ar-SA" altLang="en-US" sz="3200" dirty="0" smtClean="0">
                <a:solidFill>
                  <a:srgbClr val="7030A0"/>
                </a:solidFill>
                <a:latin typeface="Arial" panose="020B0604020202020204" pitchFamily="34" charset="0"/>
              </a:rPr>
              <a:t>   طالب في المحاسبة، و</a:t>
            </a:r>
            <a:r>
              <a:rPr lang="fr-FR" altLang="en-US" sz="3200" dirty="0" smtClean="0">
                <a:solidFill>
                  <a:srgbClr val="7030A0"/>
                </a:solidFill>
                <a:latin typeface="Arial" panose="020B0604020202020204" pitchFamily="34" charset="0"/>
              </a:rPr>
              <a:t>100</a:t>
            </a:r>
            <a:r>
              <a:rPr lang="ar-SA" altLang="en-US" sz="3200" dirty="0" smtClean="0">
                <a:solidFill>
                  <a:srgbClr val="7030A0"/>
                </a:solidFill>
                <a:latin typeface="Arial" panose="020B0604020202020204" pitchFamily="34" charset="0"/>
              </a:rPr>
              <a:t> طالب في المالية، و </a:t>
            </a:r>
            <a:r>
              <a:rPr lang="en-US" altLang="en-US" sz="3200" dirty="0" smtClean="0">
                <a:solidFill>
                  <a:srgbClr val="7030A0"/>
                </a:solidFill>
                <a:latin typeface="Arial" panose="020B0604020202020204" pitchFamily="34" charset="0"/>
              </a:rPr>
              <a:t>120</a:t>
            </a:r>
            <a:r>
              <a:rPr lang="ar-SA" altLang="en-US" sz="3200" dirty="0" smtClean="0">
                <a:solidFill>
                  <a:srgbClr val="7030A0"/>
                </a:solidFill>
                <a:latin typeface="Arial" panose="020B0604020202020204" pitchFamily="34" charset="0"/>
              </a:rPr>
              <a:t> طالب في المحاسبة </a:t>
            </a:r>
            <a:endParaRPr lang="fr-FR" altLang="en-US" sz="3200" dirty="0">
              <a:solidFill>
                <a:srgbClr val="7030A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9801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/>
      <p:bldP spid="15364" grpId="0"/>
      <p:bldP spid="15365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3" name="ZoneTexte 7"/>
          <p:cNvSpPr txBox="1">
            <a:spLocks noChangeArrowheads="1"/>
          </p:cNvSpPr>
          <p:nvPr/>
        </p:nvSpPr>
        <p:spPr bwMode="auto">
          <a:xfrm>
            <a:off x="1166105" y="1326991"/>
            <a:ext cx="793849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SA" altLang="en-US" sz="3200" dirty="0">
                <a:solidFill>
                  <a:srgbClr val="000000"/>
                </a:solidFill>
                <a:latin typeface="Arial" panose="020B0604020202020204" pitchFamily="34" charset="0"/>
              </a:rPr>
              <a:t>إذا أخذنا أصغر عينة (</a:t>
            </a:r>
            <a:r>
              <a:rPr lang="fr-FR" altLang="en-US" sz="3200" dirty="0">
                <a:solidFill>
                  <a:srgbClr val="000000"/>
                </a:solidFill>
                <a:latin typeface="Arial" panose="020B0604020202020204" pitchFamily="34" charset="0"/>
              </a:rPr>
              <a:t>B</a:t>
            </a:r>
            <a:r>
              <a:rPr lang="ar-SA" altLang="en-US" sz="3200" dirty="0">
                <a:solidFill>
                  <a:srgbClr val="000000"/>
                </a:solidFill>
                <a:latin typeface="Arial" panose="020B0604020202020204" pitchFamily="34" charset="0"/>
              </a:rPr>
              <a:t>) وأعطيناها </a:t>
            </a:r>
            <a:r>
              <a:rPr lang="en-US" altLang="en-US" sz="3200" dirty="0" smtClean="0">
                <a:solidFill>
                  <a:srgbClr val="000000"/>
                </a:solidFill>
                <a:latin typeface="Arial" panose="020B0604020202020204" pitchFamily="34" charset="0"/>
              </a:rPr>
              <a:t>1</a:t>
            </a:r>
            <a:r>
              <a:rPr lang="ar-SA" altLang="en-US" sz="3200" dirty="0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ar-SA" altLang="en-US" sz="3200" dirty="0">
                <a:solidFill>
                  <a:srgbClr val="000000"/>
                </a:solidFill>
                <a:latin typeface="Arial" panose="020B0604020202020204" pitchFamily="34" charset="0"/>
              </a:rPr>
              <a:t>، سيكون لدينا </a:t>
            </a:r>
            <a:endParaRPr lang="fr-FR" altLang="en-US" sz="32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" name="ZoneTexte 8"/>
          <p:cNvSpPr txBox="1">
            <a:spLocks noChangeArrowheads="1"/>
          </p:cNvSpPr>
          <p:nvPr/>
        </p:nvSpPr>
        <p:spPr bwMode="auto">
          <a:xfrm>
            <a:off x="1166105" y="2345191"/>
            <a:ext cx="733653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fr-FR" altLang="en-US" sz="3200" dirty="0">
                <a:solidFill>
                  <a:srgbClr val="000000"/>
                </a:solidFill>
                <a:latin typeface="Arial" panose="020B0604020202020204" pitchFamily="34" charset="0"/>
              </a:rPr>
              <a:t>A* = </a:t>
            </a:r>
            <a:r>
              <a:rPr lang="en-US" altLang="en-US" sz="3200" dirty="0" smtClean="0">
                <a:solidFill>
                  <a:srgbClr val="000000"/>
                </a:solidFill>
                <a:latin typeface="Arial" panose="020B0604020202020204" pitchFamily="34" charset="0"/>
              </a:rPr>
              <a:t>8.33</a:t>
            </a:r>
            <a:r>
              <a:rPr lang="fr-FR" altLang="en-US" sz="3200" dirty="0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fr-FR" altLang="en-US" sz="3200" dirty="0">
                <a:solidFill>
                  <a:srgbClr val="000000"/>
                </a:solidFill>
                <a:latin typeface="Arial" panose="020B0604020202020204" pitchFamily="34" charset="0"/>
              </a:rPr>
              <a:t>; B* = </a:t>
            </a:r>
            <a:r>
              <a:rPr lang="en-US" altLang="en-US" sz="3200" dirty="0" smtClean="0">
                <a:solidFill>
                  <a:srgbClr val="000000"/>
                </a:solidFill>
                <a:latin typeface="Arial" panose="020B0604020202020204" pitchFamily="34" charset="0"/>
              </a:rPr>
              <a:t>1</a:t>
            </a:r>
            <a:r>
              <a:rPr lang="fr-FR" altLang="en-US" sz="3200" dirty="0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fr-FR" altLang="en-US" sz="3200" dirty="0">
                <a:solidFill>
                  <a:srgbClr val="000000"/>
                </a:solidFill>
                <a:latin typeface="Arial" panose="020B0604020202020204" pitchFamily="34" charset="0"/>
              </a:rPr>
              <a:t>; C* = </a:t>
            </a:r>
            <a:r>
              <a:rPr lang="en-US" altLang="en-US" sz="3200" dirty="0" smtClean="0">
                <a:solidFill>
                  <a:srgbClr val="000000"/>
                </a:solidFill>
                <a:latin typeface="Arial" panose="020B0604020202020204" pitchFamily="34" charset="0"/>
              </a:rPr>
              <a:t>3.30 </a:t>
            </a:r>
            <a:r>
              <a:rPr lang="fr-FR" altLang="en-US" sz="3200" dirty="0" smtClean="0">
                <a:solidFill>
                  <a:srgbClr val="000000"/>
                </a:solidFill>
                <a:latin typeface="Arial" panose="020B0604020202020204" pitchFamily="34" charset="0"/>
              </a:rPr>
              <a:t>; </a:t>
            </a:r>
            <a:r>
              <a:rPr lang="fr-FR" altLang="en-US" sz="3200" dirty="0">
                <a:solidFill>
                  <a:srgbClr val="000000"/>
                </a:solidFill>
                <a:latin typeface="Arial" panose="020B0604020202020204" pitchFamily="34" charset="0"/>
              </a:rPr>
              <a:t>D* = </a:t>
            </a:r>
            <a:r>
              <a:rPr lang="en-US" altLang="en-US" sz="3200" dirty="0" smtClean="0">
                <a:solidFill>
                  <a:srgbClr val="000000"/>
                </a:solidFill>
                <a:latin typeface="Arial" panose="020B0604020202020204" pitchFamily="34" charset="0"/>
              </a:rPr>
              <a:t>4</a:t>
            </a:r>
            <a:r>
              <a:rPr lang="fr-FR" altLang="en-US" sz="3200" dirty="0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endParaRPr lang="fr-FR" altLang="en-US" sz="32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" name="ZoneTexte 9"/>
          <p:cNvSpPr txBox="1">
            <a:spLocks noChangeArrowheads="1"/>
          </p:cNvSpPr>
          <p:nvPr/>
        </p:nvSpPr>
        <p:spPr bwMode="auto">
          <a:xfrm>
            <a:off x="3512840" y="3251723"/>
            <a:ext cx="576064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SA" altLang="en-US" sz="3200" dirty="0">
                <a:solidFill>
                  <a:srgbClr val="000000"/>
                </a:solidFill>
                <a:latin typeface="Arial" panose="020B0604020202020204" pitchFamily="34" charset="0"/>
              </a:rPr>
              <a:t>وهذا غير ممكن، فنأخذ </a:t>
            </a:r>
            <a:r>
              <a:rPr lang="ar-DZ" altLang="en-US" sz="3200" dirty="0">
                <a:solidFill>
                  <a:srgbClr val="000000"/>
                </a:solidFill>
                <a:latin typeface="Arial" panose="020B0604020202020204" pitchFamily="34" charset="0"/>
              </a:rPr>
              <a:t>أكبر </a:t>
            </a:r>
            <a:r>
              <a:rPr lang="ar-SA" altLang="en-US" sz="3200" dirty="0">
                <a:solidFill>
                  <a:srgbClr val="000000"/>
                </a:solidFill>
                <a:latin typeface="Arial" panose="020B0604020202020204" pitchFamily="34" charset="0"/>
              </a:rPr>
              <a:t>قاسم مشترك وهو </a:t>
            </a:r>
            <a:r>
              <a:rPr lang="en-US" altLang="en-US" sz="3200" dirty="0" smtClean="0">
                <a:solidFill>
                  <a:srgbClr val="000000"/>
                </a:solidFill>
                <a:latin typeface="Arial" panose="020B0604020202020204" pitchFamily="34" charset="0"/>
              </a:rPr>
              <a:t>10</a:t>
            </a:r>
            <a:r>
              <a:rPr lang="ar-SA" altLang="en-US" sz="3200" dirty="0" smtClean="0">
                <a:solidFill>
                  <a:srgbClr val="000000"/>
                </a:solidFill>
                <a:latin typeface="Arial" panose="020B0604020202020204" pitchFamily="34" charset="0"/>
              </a:rPr>
              <a:t>، ويصبح </a:t>
            </a:r>
            <a:r>
              <a:rPr lang="ar-SA" altLang="en-US" sz="3200" dirty="0">
                <a:solidFill>
                  <a:srgbClr val="000000"/>
                </a:solidFill>
                <a:latin typeface="Arial" panose="020B0604020202020204" pitchFamily="34" charset="0"/>
              </a:rPr>
              <a:t>لدينا</a:t>
            </a:r>
            <a:endParaRPr lang="fr-FR" altLang="en-US" sz="32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" name="ZoneTexte 10"/>
          <p:cNvSpPr txBox="1">
            <a:spLocks noChangeArrowheads="1"/>
          </p:cNvSpPr>
          <p:nvPr/>
        </p:nvSpPr>
        <p:spPr bwMode="auto">
          <a:xfrm>
            <a:off x="1280592" y="4757870"/>
            <a:ext cx="677808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fr-FR" altLang="en-US" sz="3200" dirty="0">
                <a:solidFill>
                  <a:srgbClr val="000000"/>
                </a:solidFill>
                <a:latin typeface="Arial" panose="020B0604020202020204" pitchFamily="34" charset="0"/>
              </a:rPr>
              <a:t>A* = </a:t>
            </a:r>
            <a:r>
              <a:rPr lang="fr-FR" altLang="en-US" sz="3200" dirty="0" smtClean="0">
                <a:solidFill>
                  <a:srgbClr val="000000"/>
                </a:solidFill>
                <a:latin typeface="Arial" panose="020B0604020202020204" pitchFamily="34" charset="0"/>
              </a:rPr>
              <a:t>25 </a:t>
            </a:r>
            <a:r>
              <a:rPr lang="fr-FR" altLang="en-US" sz="3200" dirty="0">
                <a:solidFill>
                  <a:srgbClr val="000000"/>
                </a:solidFill>
                <a:latin typeface="Arial" panose="020B0604020202020204" pitchFamily="34" charset="0"/>
              </a:rPr>
              <a:t>; B* = </a:t>
            </a:r>
            <a:r>
              <a:rPr lang="fr-FR" altLang="en-US" sz="3200" dirty="0" smtClean="0">
                <a:solidFill>
                  <a:srgbClr val="000000"/>
                </a:solidFill>
                <a:latin typeface="Arial" panose="020B0604020202020204" pitchFamily="34" charset="0"/>
              </a:rPr>
              <a:t>3 </a:t>
            </a:r>
            <a:r>
              <a:rPr lang="fr-FR" altLang="en-US" sz="3200" dirty="0">
                <a:solidFill>
                  <a:srgbClr val="000000"/>
                </a:solidFill>
                <a:latin typeface="Arial" panose="020B0604020202020204" pitchFamily="34" charset="0"/>
              </a:rPr>
              <a:t>; C* = </a:t>
            </a:r>
            <a:r>
              <a:rPr lang="fr-FR" altLang="en-US" sz="3200" dirty="0" smtClean="0">
                <a:solidFill>
                  <a:srgbClr val="000000"/>
                </a:solidFill>
                <a:latin typeface="Arial" panose="020B0604020202020204" pitchFamily="34" charset="0"/>
              </a:rPr>
              <a:t>10 ; </a:t>
            </a:r>
            <a:r>
              <a:rPr lang="fr-FR" altLang="en-US" sz="3200" dirty="0">
                <a:solidFill>
                  <a:srgbClr val="000000"/>
                </a:solidFill>
                <a:latin typeface="Arial" panose="020B0604020202020204" pitchFamily="34" charset="0"/>
              </a:rPr>
              <a:t>D* = </a:t>
            </a:r>
            <a:r>
              <a:rPr lang="fr-FR" altLang="en-US" sz="3200" dirty="0" smtClean="0">
                <a:solidFill>
                  <a:srgbClr val="000000"/>
                </a:solidFill>
                <a:latin typeface="Arial" panose="020B0604020202020204" pitchFamily="34" charset="0"/>
              </a:rPr>
              <a:t>12 </a:t>
            </a:r>
            <a:endParaRPr lang="fr-FR" altLang="en-US" sz="32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7" name="ZoneTexte 6"/>
          <p:cNvSpPr txBox="1">
            <a:spLocks noChangeArrowheads="1"/>
          </p:cNvSpPr>
          <p:nvPr/>
        </p:nvSpPr>
        <p:spPr bwMode="auto">
          <a:xfrm>
            <a:off x="272480" y="128620"/>
            <a:ext cx="660030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fr-FR" alt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A = 250 ; B = 30 ; C = 100; D = 120 </a:t>
            </a:r>
          </a:p>
        </p:txBody>
      </p:sp>
    </p:spTree>
    <p:extLst>
      <p:ext uri="{BB962C8B-B14F-4D97-AF65-F5344CB8AC3E}">
        <p14:creationId xmlns:p14="http://schemas.microsoft.com/office/powerpoint/2010/main" val="1162054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ZoneTexte 1"/>
          <p:cNvSpPr txBox="1">
            <a:spLocks noChangeArrowheads="1"/>
          </p:cNvSpPr>
          <p:nvPr/>
        </p:nvSpPr>
        <p:spPr bwMode="auto">
          <a:xfrm>
            <a:off x="6109231" y="556752"/>
            <a:ext cx="278606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3200" b="1" dirty="0">
                <a:solidFill>
                  <a:srgbClr val="000000"/>
                </a:solidFill>
                <a:latin typeface="Arial" panose="020B0604020202020204" pitchFamily="34" charset="0"/>
                <a:ea typeface="Majalla UI"/>
                <a:cs typeface="Majalla UI"/>
              </a:rPr>
              <a:t>تحديد حجم العينة</a:t>
            </a:r>
            <a:endParaRPr lang="fr-FR" altLang="en-US" sz="32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9459" name="ZoneTexte 2"/>
          <p:cNvSpPr txBox="1">
            <a:spLocks noChangeArrowheads="1"/>
          </p:cNvSpPr>
          <p:nvPr/>
        </p:nvSpPr>
        <p:spPr bwMode="auto">
          <a:xfrm>
            <a:off x="3080792" y="1679880"/>
            <a:ext cx="4991695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3200" dirty="0">
                <a:solidFill>
                  <a:srgbClr val="000000"/>
                </a:solidFill>
                <a:latin typeface="Arial" panose="020B0604020202020204" pitchFamily="34" charset="0"/>
                <a:ea typeface="Majalla UI"/>
                <a:cs typeface="Majalla UI"/>
              </a:rPr>
              <a:t>تتحكم متغيرات كثيرة في تحديد حجم العينة، وهي: </a:t>
            </a:r>
            <a:endParaRPr lang="fr-FR" altLang="en-US" sz="32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9460" name="ZoneTexte 3"/>
          <p:cNvSpPr txBox="1">
            <a:spLocks noChangeArrowheads="1"/>
          </p:cNvSpPr>
          <p:nvPr/>
        </p:nvSpPr>
        <p:spPr bwMode="auto">
          <a:xfrm>
            <a:off x="1626666" y="3209927"/>
            <a:ext cx="45452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3200" dirty="0">
                <a:solidFill>
                  <a:srgbClr val="000000"/>
                </a:solidFill>
                <a:latin typeface="Arial" panose="020B0604020202020204" pitchFamily="34" charset="0"/>
                <a:ea typeface="Majalla UI"/>
                <a:cs typeface="Majalla UI"/>
              </a:rPr>
              <a:t>درجة الدقة التي يريدها الباحث</a:t>
            </a:r>
            <a:endParaRPr lang="fr-FR" altLang="en-US" sz="32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9461" name="ZoneTexte 4"/>
          <p:cNvSpPr txBox="1">
            <a:spLocks noChangeArrowheads="1"/>
          </p:cNvSpPr>
          <p:nvPr/>
        </p:nvSpPr>
        <p:spPr bwMode="auto">
          <a:xfrm>
            <a:off x="3008562" y="3869593"/>
            <a:ext cx="313432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3200" dirty="0">
                <a:solidFill>
                  <a:srgbClr val="000000"/>
                </a:solidFill>
                <a:latin typeface="Arial" panose="020B0604020202020204" pitchFamily="34" charset="0"/>
                <a:ea typeface="Majalla UI"/>
                <a:cs typeface="Majalla UI"/>
              </a:rPr>
              <a:t>مستوى الثقة المطلوب</a:t>
            </a:r>
            <a:endParaRPr lang="fr-FR" altLang="en-US" sz="32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9462" name="ZoneTexte 5"/>
          <p:cNvSpPr txBox="1">
            <a:spLocks noChangeArrowheads="1"/>
          </p:cNvSpPr>
          <p:nvPr/>
        </p:nvSpPr>
        <p:spPr bwMode="auto">
          <a:xfrm>
            <a:off x="2974911" y="4581128"/>
            <a:ext cx="313432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3200" dirty="0">
                <a:solidFill>
                  <a:srgbClr val="000000"/>
                </a:solidFill>
                <a:latin typeface="Arial" panose="020B0604020202020204" pitchFamily="34" charset="0"/>
                <a:ea typeface="Majalla UI"/>
                <a:cs typeface="Majalla UI"/>
              </a:rPr>
              <a:t>حجم المجتمع </a:t>
            </a:r>
            <a:endParaRPr lang="fr-FR" altLang="en-US" sz="32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7" name="Accolade fermante 6"/>
          <p:cNvSpPr/>
          <p:nvPr/>
        </p:nvSpPr>
        <p:spPr>
          <a:xfrm>
            <a:off x="6393161" y="3502314"/>
            <a:ext cx="144016" cy="1438854"/>
          </a:xfrm>
          <a:prstGeom prst="rightBrac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 rtl="0"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8" name="عنصر نائب لرقم الشريحة 7"/>
          <p:cNvSpPr>
            <a:spLocks noGrp="1"/>
          </p:cNvSpPr>
          <p:nvPr>
            <p:ph type="sldNum" sz="quarter" idx="4294967295"/>
          </p:nvPr>
        </p:nvSpPr>
        <p:spPr>
          <a:xfrm>
            <a:off x="6696869" y="5866805"/>
            <a:ext cx="1878013" cy="263128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03647" indent="-232172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28688" indent="-185738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00163" indent="-185738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671638" indent="-185738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043113" indent="-185738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414588" indent="-185738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786063" indent="-185738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157538" indent="-185738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8732CF9-BF4B-4D4A-8257-C8666B92C46C}" type="slidenum">
              <a:rPr lang="en-US" altLang="ar-SA">
                <a:solidFill>
                  <a:srgbClr val="000000"/>
                </a:solidFill>
                <a:latin typeface="Century Gothic" panose="020B0502020202020204" pitchFamily="34" charset="0"/>
              </a:rPr>
              <a:pPr eaLnBrk="1" hangingPunct="1"/>
              <a:t>13</a:t>
            </a:fld>
            <a:endParaRPr lang="en-US" altLang="ar-SA">
              <a:solidFill>
                <a:srgbClr val="00000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4460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/>
      <p:bldP spid="19460" grpId="0"/>
      <p:bldP spid="19461" grpId="0"/>
      <p:bldP spid="19462" grpId="0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ZoneTexte 1"/>
          <p:cNvSpPr txBox="1">
            <a:spLocks noChangeArrowheads="1"/>
          </p:cNvSpPr>
          <p:nvPr/>
        </p:nvSpPr>
        <p:spPr bwMode="auto">
          <a:xfrm>
            <a:off x="1064569" y="855609"/>
            <a:ext cx="751031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3200" dirty="0">
                <a:solidFill>
                  <a:srgbClr val="000000"/>
                </a:solidFill>
                <a:latin typeface="Arial" panose="020B0604020202020204" pitchFamily="34" charset="0"/>
                <a:ea typeface="Majalla UI"/>
                <a:cs typeface="Majalla UI"/>
              </a:rPr>
              <a:t>حسب  </a:t>
            </a:r>
            <a:r>
              <a:rPr lang="fr-FR" altLang="en-US" sz="3200" dirty="0">
                <a:solidFill>
                  <a:srgbClr val="000000"/>
                </a:solidFill>
                <a:latin typeface="Arial" panose="020B0604020202020204" pitchFamily="34" charset="0"/>
              </a:rPr>
              <a:t>Uma </a:t>
            </a:r>
            <a:r>
              <a:rPr lang="fr-FR" altLang="en-US" sz="3200" dirty="0" err="1">
                <a:solidFill>
                  <a:srgbClr val="000000"/>
                </a:solidFill>
                <a:latin typeface="Arial" panose="020B0604020202020204" pitchFamily="34" charset="0"/>
              </a:rPr>
              <a:t>Sekaram</a:t>
            </a:r>
            <a:r>
              <a:rPr lang="ar-DZ" altLang="en-US" sz="3200" dirty="0">
                <a:solidFill>
                  <a:srgbClr val="000000"/>
                </a:solidFill>
                <a:latin typeface="Arial" panose="020B0604020202020204" pitchFamily="34" charset="0"/>
                <a:ea typeface="Majalla UI"/>
                <a:cs typeface="Majalla UI"/>
              </a:rPr>
              <a:t> يمكن تحديد العينة كما يلي :</a:t>
            </a:r>
            <a:endParaRPr lang="fr-FR" altLang="en-US" sz="32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0483" name="ZoneTexte 2"/>
          <p:cNvSpPr txBox="1">
            <a:spLocks noChangeArrowheads="1"/>
          </p:cNvSpPr>
          <p:nvPr/>
        </p:nvSpPr>
        <p:spPr bwMode="auto">
          <a:xfrm>
            <a:off x="1958239" y="1844824"/>
            <a:ext cx="6762648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3200" dirty="0">
                <a:solidFill>
                  <a:srgbClr val="000000"/>
                </a:solidFill>
                <a:latin typeface="Arial" panose="020B0604020202020204" pitchFamily="34" charset="0"/>
                <a:ea typeface="Majalla UI"/>
                <a:cs typeface="Majalla UI"/>
              </a:rPr>
              <a:t>1- عدد عناصر العينة يقع بين 30 و 500 بالنسبة لمعظم الدراسات</a:t>
            </a:r>
            <a:endParaRPr lang="fr-FR" altLang="en-US" sz="32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0484" name="ZoneTexte 3"/>
          <p:cNvSpPr txBox="1">
            <a:spLocks noChangeArrowheads="1"/>
          </p:cNvSpPr>
          <p:nvPr/>
        </p:nvSpPr>
        <p:spPr bwMode="auto">
          <a:xfrm>
            <a:off x="1739255" y="3145345"/>
            <a:ext cx="6958161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3200" dirty="0">
                <a:solidFill>
                  <a:srgbClr val="000000"/>
                </a:solidFill>
                <a:latin typeface="Arial" panose="020B0604020202020204" pitchFamily="34" charset="0"/>
                <a:ea typeface="Majalla UI"/>
                <a:cs typeface="Majalla UI"/>
              </a:rPr>
              <a:t>2- عند استعمال طريقة الطبقات يجب ألا تقل عناصر كل طبقة عن 30 </a:t>
            </a:r>
            <a:endParaRPr lang="fr-FR" altLang="en-US" sz="32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0485" name="ZoneTexte 5"/>
          <p:cNvSpPr txBox="1">
            <a:spLocks noChangeArrowheads="1"/>
          </p:cNvSpPr>
          <p:nvPr/>
        </p:nvSpPr>
        <p:spPr bwMode="auto">
          <a:xfrm>
            <a:off x="2312047" y="4417193"/>
            <a:ext cx="6385369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DZ" altLang="en-US" sz="3200" dirty="0">
                <a:solidFill>
                  <a:srgbClr val="000000"/>
                </a:solidFill>
                <a:latin typeface="Arial" panose="020B0604020202020204" pitchFamily="34" charset="0"/>
                <a:ea typeface="Majalla UI"/>
                <a:cs typeface="Majalla UI"/>
              </a:rPr>
              <a:t>كما وضع </a:t>
            </a:r>
            <a:r>
              <a:rPr lang="fr-FR" altLang="en-US" sz="3200" dirty="0">
                <a:solidFill>
                  <a:srgbClr val="000000"/>
                </a:solidFill>
                <a:latin typeface="Arial" panose="020B0604020202020204" pitchFamily="34" charset="0"/>
              </a:rPr>
              <a:t>Uma </a:t>
            </a:r>
            <a:r>
              <a:rPr lang="fr-FR" altLang="en-US" sz="3200" dirty="0" err="1">
                <a:solidFill>
                  <a:srgbClr val="000000"/>
                </a:solidFill>
                <a:latin typeface="Arial" panose="020B0604020202020204" pitchFamily="34" charset="0"/>
              </a:rPr>
              <a:t>Sekaram</a:t>
            </a:r>
            <a:r>
              <a:rPr lang="ar-DZ" altLang="en-US" sz="3200" dirty="0">
                <a:solidFill>
                  <a:srgbClr val="000000"/>
                </a:solidFill>
                <a:latin typeface="Arial" panose="020B0604020202020204" pitchFamily="34" charset="0"/>
                <a:ea typeface="Majalla UI"/>
                <a:cs typeface="Majalla UI"/>
              </a:rPr>
              <a:t> جدولا يبين فيه العينة حسب مستويات المجتمع، كالتالي :</a:t>
            </a:r>
            <a:endParaRPr lang="fr-FR" altLang="en-US" sz="32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4294967295"/>
          </p:nvPr>
        </p:nvSpPr>
        <p:spPr>
          <a:xfrm>
            <a:off x="6696869" y="5866805"/>
            <a:ext cx="1878013" cy="263128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03647" indent="-232172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28688" indent="-185738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00163" indent="-185738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671638" indent="-185738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043113" indent="-185738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414588" indent="-185738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786063" indent="-185738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157538" indent="-185738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3297C76-C52E-47D3-A3FC-164055BAC5E8}" type="slidenum">
              <a:rPr lang="en-US" altLang="ar-SA">
                <a:solidFill>
                  <a:srgbClr val="000000"/>
                </a:solidFill>
                <a:latin typeface="Century Gothic" panose="020B0502020202020204" pitchFamily="34" charset="0"/>
              </a:rPr>
              <a:pPr eaLnBrk="1" hangingPunct="1"/>
              <a:t>14</a:t>
            </a:fld>
            <a:endParaRPr lang="en-US" altLang="ar-SA">
              <a:solidFill>
                <a:srgbClr val="00000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9324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/>
      <p:bldP spid="20483" grpId="0"/>
      <p:bldP spid="20484" grpId="0"/>
      <p:bldP spid="2048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0024363"/>
              </p:ext>
            </p:extLst>
          </p:nvPr>
        </p:nvGraphicFramePr>
        <p:xfrm>
          <a:off x="2432720" y="1196752"/>
          <a:ext cx="4740176" cy="484351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238246"/>
                <a:gridCol w="1238246"/>
                <a:gridCol w="1238246"/>
                <a:gridCol w="1025438"/>
              </a:tblGrid>
              <a:tr h="883008">
                <a:tc>
                  <a:txBody>
                    <a:bodyPr/>
                    <a:lstStyle/>
                    <a:p>
                      <a:r>
                        <a:rPr lang="ar-DZ" sz="2400" dirty="0" smtClean="0"/>
                        <a:t>حجم العينة</a:t>
                      </a:r>
                      <a:endParaRPr lang="fr-FR" sz="24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ar-DZ" sz="2400" dirty="0" smtClean="0"/>
                        <a:t>حجم المجتمع</a:t>
                      </a:r>
                      <a:endParaRPr lang="fr-FR" sz="24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ar-DZ" sz="2400" dirty="0" smtClean="0"/>
                        <a:t>حجم العينة</a:t>
                      </a:r>
                      <a:endParaRPr lang="fr-FR" sz="24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ar-DZ" sz="2400" dirty="0" smtClean="0"/>
                        <a:t>حجم المجتمع</a:t>
                      </a:r>
                      <a:endParaRPr lang="fr-FR" sz="2400" dirty="0"/>
                    </a:p>
                  </a:txBody>
                  <a:tcPr marL="74295" marR="74295" marT="37148" marB="37148"/>
                </a:tc>
              </a:tr>
              <a:tr h="301308">
                <a:tc>
                  <a:txBody>
                    <a:bodyPr/>
                    <a:lstStyle/>
                    <a:p>
                      <a:r>
                        <a:rPr lang="ar-DZ" sz="2400" dirty="0" smtClean="0"/>
                        <a:t>226</a:t>
                      </a:r>
                      <a:endParaRPr lang="fr-FR" sz="24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ar-DZ" sz="2400" dirty="0" smtClean="0"/>
                        <a:t>550</a:t>
                      </a:r>
                      <a:endParaRPr lang="fr-FR" sz="24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ar-DZ" sz="2400" dirty="0" smtClean="0"/>
                        <a:t>10</a:t>
                      </a:r>
                      <a:endParaRPr lang="fr-FR" sz="24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ar-DZ" sz="2400" dirty="0" smtClean="0"/>
                        <a:t>10</a:t>
                      </a:r>
                      <a:endParaRPr lang="fr-FR" sz="2400" dirty="0"/>
                    </a:p>
                  </a:txBody>
                  <a:tcPr marL="74295" marR="74295" marT="37148" marB="37148"/>
                </a:tc>
              </a:tr>
              <a:tr h="301308">
                <a:tc>
                  <a:txBody>
                    <a:bodyPr/>
                    <a:lstStyle/>
                    <a:p>
                      <a:r>
                        <a:rPr lang="ar-DZ" sz="2400" dirty="0" smtClean="0"/>
                        <a:t>242</a:t>
                      </a:r>
                      <a:endParaRPr lang="fr-FR" sz="24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ar-DZ" sz="2400" dirty="0" smtClean="0"/>
                        <a:t>650</a:t>
                      </a:r>
                      <a:endParaRPr lang="fr-FR" sz="24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ar-DZ" sz="2400" dirty="0" smtClean="0"/>
                        <a:t>28</a:t>
                      </a:r>
                      <a:endParaRPr lang="fr-FR" sz="24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ar-DZ" sz="2400" dirty="0" smtClean="0"/>
                        <a:t>30</a:t>
                      </a:r>
                      <a:endParaRPr lang="fr-FR" sz="2400" dirty="0"/>
                    </a:p>
                  </a:txBody>
                  <a:tcPr marL="74295" marR="74295" marT="37148" marB="37148"/>
                </a:tc>
              </a:tr>
              <a:tr h="301308">
                <a:tc>
                  <a:txBody>
                    <a:bodyPr/>
                    <a:lstStyle/>
                    <a:p>
                      <a:r>
                        <a:rPr lang="ar-DZ" sz="2400" dirty="0" smtClean="0"/>
                        <a:t>269</a:t>
                      </a:r>
                      <a:endParaRPr lang="fr-FR" sz="24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ar-DZ" sz="2400" dirty="0" smtClean="0"/>
                        <a:t>900</a:t>
                      </a:r>
                      <a:endParaRPr lang="fr-FR" sz="24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ar-DZ" sz="2400" dirty="0" smtClean="0"/>
                        <a:t>59</a:t>
                      </a:r>
                      <a:endParaRPr lang="fr-FR" sz="24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ar-DZ" sz="2400" dirty="0" smtClean="0"/>
                        <a:t>70</a:t>
                      </a:r>
                      <a:endParaRPr lang="fr-FR" sz="2400" dirty="0"/>
                    </a:p>
                  </a:txBody>
                  <a:tcPr marL="74295" marR="74295" marT="37148" marB="37148"/>
                </a:tc>
              </a:tr>
              <a:tr h="301308">
                <a:tc>
                  <a:txBody>
                    <a:bodyPr/>
                    <a:lstStyle/>
                    <a:p>
                      <a:r>
                        <a:rPr lang="ar-DZ" sz="2400" dirty="0" smtClean="0"/>
                        <a:t>285</a:t>
                      </a:r>
                      <a:endParaRPr lang="fr-FR" sz="24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ar-DZ" sz="2400" dirty="0" smtClean="0"/>
                        <a:t>1100</a:t>
                      </a:r>
                      <a:endParaRPr lang="fr-FR" sz="24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ar-DZ" sz="2400" dirty="0" smtClean="0"/>
                        <a:t>86</a:t>
                      </a:r>
                      <a:endParaRPr lang="fr-FR" sz="24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ar-DZ" sz="2400" dirty="0" smtClean="0"/>
                        <a:t>110</a:t>
                      </a:r>
                      <a:endParaRPr lang="fr-FR" sz="2400" dirty="0"/>
                    </a:p>
                  </a:txBody>
                  <a:tcPr marL="74295" marR="74295" marT="37148" marB="37148"/>
                </a:tc>
              </a:tr>
              <a:tr h="301308">
                <a:tc>
                  <a:txBody>
                    <a:bodyPr/>
                    <a:lstStyle/>
                    <a:p>
                      <a:r>
                        <a:rPr lang="ar-DZ" sz="2400" dirty="0" smtClean="0"/>
                        <a:t>322</a:t>
                      </a:r>
                      <a:endParaRPr lang="fr-FR" sz="24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ar-DZ" sz="2400" dirty="0" smtClean="0"/>
                        <a:t>2000</a:t>
                      </a:r>
                      <a:endParaRPr lang="fr-FR" sz="24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ar-DZ" sz="2400" dirty="0" smtClean="0"/>
                        <a:t>118</a:t>
                      </a:r>
                      <a:endParaRPr lang="fr-FR" sz="24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ar-DZ" sz="2400" dirty="0" smtClean="0"/>
                        <a:t>170</a:t>
                      </a:r>
                      <a:endParaRPr lang="fr-FR" sz="2400" dirty="0"/>
                    </a:p>
                  </a:txBody>
                  <a:tcPr marL="74295" marR="74295" marT="37148" marB="37148"/>
                </a:tc>
              </a:tr>
              <a:tr h="301308">
                <a:tc>
                  <a:txBody>
                    <a:bodyPr/>
                    <a:lstStyle/>
                    <a:p>
                      <a:r>
                        <a:rPr lang="ar-DZ" sz="2400" dirty="0" smtClean="0"/>
                        <a:t>361</a:t>
                      </a:r>
                      <a:endParaRPr lang="fr-FR" sz="24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ar-DZ" sz="2400" dirty="0" smtClean="0"/>
                        <a:t>6000</a:t>
                      </a:r>
                      <a:endParaRPr lang="fr-FR" sz="24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ar-DZ" sz="2400" dirty="0" smtClean="0"/>
                        <a:t>136</a:t>
                      </a:r>
                      <a:endParaRPr lang="fr-FR" sz="24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ar-DZ" sz="2400" dirty="0" smtClean="0"/>
                        <a:t>210</a:t>
                      </a:r>
                      <a:endParaRPr lang="fr-FR" sz="2400" dirty="0"/>
                    </a:p>
                  </a:txBody>
                  <a:tcPr marL="74295" marR="74295" marT="37148" marB="37148"/>
                </a:tc>
              </a:tr>
              <a:tr h="301308">
                <a:tc>
                  <a:txBody>
                    <a:bodyPr/>
                    <a:lstStyle/>
                    <a:p>
                      <a:r>
                        <a:rPr lang="ar-DZ" sz="2400" dirty="0" smtClean="0"/>
                        <a:t>375</a:t>
                      </a:r>
                      <a:endParaRPr lang="fr-FR" sz="24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ar-DZ" sz="2400" dirty="0" smtClean="0"/>
                        <a:t>15000</a:t>
                      </a:r>
                      <a:endParaRPr lang="fr-FR" sz="24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ar-DZ" sz="2400" dirty="0" smtClean="0"/>
                        <a:t>152</a:t>
                      </a:r>
                      <a:endParaRPr lang="fr-FR" sz="24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ar-DZ" sz="2400" dirty="0" smtClean="0"/>
                        <a:t>250</a:t>
                      </a:r>
                      <a:endParaRPr lang="fr-FR" sz="2400" dirty="0"/>
                    </a:p>
                  </a:txBody>
                  <a:tcPr marL="74295" marR="74295" marT="37148" marB="37148"/>
                </a:tc>
              </a:tr>
              <a:tr h="301308">
                <a:tc>
                  <a:txBody>
                    <a:bodyPr/>
                    <a:lstStyle/>
                    <a:p>
                      <a:r>
                        <a:rPr lang="ar-DZ" sz="2400" dirty="0" smtClean="0"/>
                        <a:t>382</a:t>
                      </a:r>
                      <a:endParaRPr lang="fr-FR" sz="24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ar-DZ" sz="2400" dirty="0" smtClean="0"/>
                        <a:t>75000</a:t>
                      </a:r>
                      <a:endParaRPr lang="fr-FR" sz="24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ar-DZ" sz="2400" dirty="0" smtClean="0"/>
                        <a:t>186</a:t>
                      </a:r>
                      <a:endParaRPr lang="fr-FR" sz="24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ar-DZ" sz="2400" dirty="0" smtClean="0"/>
                        <a:t>360</a:t>
                      </a:r>
                      <a:endParaRPr lang="fr-FR" sz="2400" dirty="0"/>
                    </a:p>
                  </a:txBody>
                  <a:tcPr marL="74295" marR="74295" marT="37148" marB="37148"/>
                </a:tc>
              </a:tr>
              <a:tr h="301308">
                <a:tc>
                  <a:txBody>
                    <a:bodyPr/>
                    <a:lstStyle/>
                    <a:p>
                      <a:r>
                        <a:rPr lang="ar-DZ" sz="2400" dirty="0" smtClean="0"/>
                        <a:t>384</a:t>
                      </a:r>
                      <a:endParaRPr lang="fr-FR" sz="24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ar-DZ" sz="2400" dirty="0" smtClean="0"/>
                        <a:t>100000</a:t>
                      </a:r>
                      <a:endParaRPr lang="fr-FR" sz="24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ar-DZ" sz="2400" dirty="0" smtClean="0"/>
                        <a:t>201</a:t>
                      </a:r>
                      <a:endParaRPr lang="fr-FR" sz="24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ar-DZ" sz="2400" dirty="0" smtClean="0"/>
                        <a:t>420</a:t>
                      </a:r>
                      <a:endParaRPr lang="fr-FR" sz="2400" dirty="0"/>
                    </a:p>
                  </a:txBody>
                  <a:tcPr marL="74295" marR="74295" marT="37148" marB="37148"/>
                </a:tc>
              </a:tr>
            </a:tbl>
          </a:graphicData>
        </a:graphic>
      </p:graphicFrame>
      <p:sp>
        <p:nvSpPr>
          <p:cNvPr id="21563" name="ZoneTexte 2"/>
          <p:cNvSpPr txBox="1">
            <a:spLocks noChangeArrowheads="1"/>
          </p:cNvSpPr>
          <p:nvPr/>
        </p:nvSpPr>
        <p:spPr bwMode="auto">
          <a:xfrm>
            <a:off x="7041232" y="620688"/>
            <a:ext cx="165618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ar-DZ" altLang="en-US" sz="2400" dirty="0">
                <a:solidFill>
                  <a:srgbClr val="000000"/>
                </a:solidFill>
                <a:latin typeface="Arial" panose="020B0604020202020204" pitchFamily="34" charset="0"/>
                <a:ea typeface="Majalla UI"/>
                <a:cs typeface="Majalla UI"/>
              </a:rPr>
              <a:t>(ص.158 )</a:t>
            </a:r>
            <a:endParaRPr lang="fr-FR" altLang="en-US" sz="24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4294967295"/>
          </p:nvPr>
        </p:nvSpPr>
        <p:spPr>
          <a:xfrm>
            <a:off x="6696869" y="5866805"/>
            <a:ext cx="1878013" cy="263128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03647" indent="-232172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28688" indent="-185738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00163" indent="-185738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671638" indent="-185738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043113" indent="-185738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414588" indent="-185738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786063" indent="-185738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157538" indent="-185738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B68931B-7F55-459B-89E0-54CFA1B42282}" type="slidenum">
              <a:rPr lang="en-US" altLang="ar-SA">
                <a:solidFill>
                  <a:srgbClr val="000000"/>
                </a:solidFill>
                <a:latin typeface="Century Gothic" panose="020B0502020202020204" pitchFamily="34" charset="0"/>
              </a:rPr>
              <a:pPr eaLnBrk="1" hangingPunct="1"/>
              <a:t>15</a:t>
            </a:fld>
            <a:endParaRPr lang="en-US" altLang="ar-SA">
              <a:solidFill>
                <a:srgbClr val="00000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7968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rtl="0" eaLnBrk="1" hangingPunct="1"/>
            <a:fld id="{8F2478C0-7C04-42A0-8562-FCDBDB7BC492}" type="slidenum">
              <a:rPr lang="ar-SA" sz="1200" b="0">
                <a:solidFill>
                  <a:schemeClr val="bg1"/>
                </a:solidFill>
                <a:latin typeface="Calibri" pitchFamily="34" charset="0"/>
              </a:rPr>
              <a:pPr rtl="0" eaLnBrk="1" hangingPunct="1"/>
              <a:t>16</a:t>
            </a:fld>
            <a:endParaRPr lang="en-US" sz="1200" b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6387" name="عنوان 1"/>
          <p:cNvSpPr>
            <a:spLocks/>
          </p:cNvSpPr>
          <p:nvPr/>
        </p:nvSpPr>
        <p:spPr bwMode="auto">
          <a:xfrm>
            <a:off x="838200" y="549275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16388" name="عنصر نائب للمحتوى 2"/>
          <p:cNvSpPr>
            <a:spLocks/>
          </p:cNvSpPr>
          <p:nvPr/>
        </p:nvSpPr>
        <p:spPr bwMode="auto">
          <a:xfrm>
            <a:off x="1020763" y="1447800"/>
            <a:ext cx="8504237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73050" indent="-273050" algn="just">
              <a:spcBef>
                <a:spcPct val="20000"/>
              </a:spcBef>
              <a:buFont typeface="Arial" pitchFamily="34" charset="0"/>
              <a:buChar char="•"/>
            </a:pPr>
            <a:endParaRPr lang="ar-SA" sz="3000" b="0">
              <a:solidFill>
                <a:srgbClr val="376092"/>
              </a:solidFill>
              <a:latin typeface="Calibri" pitchFamily="34" charset="0"/>
              <a:cs typeface="AL-Mohanad Bold" pitchFamily="2" charset="-78"/>
            </a:endParaRPr>
          </a:p>
        </p:txBody>
      </p:sp>
      <p:sp>
        <p:nvSpPr>
          <p:cNvPr id="6" name="Title 1"/>
          <p:cNvSpPr>
            <a:spLocks/>
          </p:cNvSpPr>
          <p:nvPr/>
        </p:nvSpPr>
        <p:spPr bwMode="auto">
          <a:xfrm>
            <a:off x="838200" y="120650"/>
            <a:ext cx="85344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idx="4294967295"/>
          </p:nvPr>
        </p:nvSpPr>
        <p:spPr>
          <a:xfrm>
            <a:off x="-457200" y="2971800"/>
            <a:ext cx="9677400" cy="1143000"/>
          </a:xfrm>
        </p:spPr>
        <p:txBody>
          <a:bodyPr/>
          <a:lstStyle/>
          <a:p>
            <a:pPr eaLnBrk="1" hangingPunct="1"/>
            <a:r>
              <a:rPr lang="ar-SA" sz="6000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مع </a:t>
            </a:r>
            <a:r>
              <a:rPr lang="ar-SA" sz="6000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تمنياتي للجميع بالنجاح </a:t>
            </a:r>
            <a:r>
              <a:rPr lang="ar-SA" sz="6000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والتوفيق</a:t>
            </a:r>
          </a:p>
        </p:txBody>
      </p:sp>
    </p:spTree>
    <p:extLst>
      <p:ext uri="{BB962C8B-B14F-4D97-AF65-F5344CB8AC3E}">
        <p14:creationId xmlns:p14="http://schemas.microsoft.com/office/powerpoint/2010/main" val="2233164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82610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nagemnt.pptx" id="{F22824D9-EC34-4A42-AB69-470C0C916A5B}" vid="{538AD247-3A6F-4D20-915D-41AE93FC072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كلية ادارة الاعمال</Template>
  <TotalTime>77</TotalTime>
  <Words>636</Words>
  <Application>Microsoft Office PowerPoint</Application>
  <PresentationFormat>A4 Paper (210x297 mm)</PresentationFormat>
  <Paragraphs>127</Paragraphs>
  <Slides>17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8" baseType="lpstr">
      <vt:lpstr>ae_AlMateen</vt:lpstr>
      <vt:lpstr>AL-Battar</vt:lpstr>
      <vt:lpstr>AL-Mohanad Bold</vt:lpstr>
      <vt:lpstr>Arial</vt:lpstr>
      <vt:lpstr>AYM Wadiy S_U normal.</vt:lpstr>
      <vt:lpstr>Calibri</vt:lpstr>
      <vt:lpstr>Century Gothic</vt:lpstr>
      <vt:lpstr>Majalla UI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مع تمنياتي للجميع بالنجاح والتوفيق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Bassim Ali Yoseif Alsabbgh</dc:creator>
  <cp:lastModifiedBy>Aissa Mohmmad Hireshe</cp:lastModifiedBy>
  <cp:revision>14</cp:revision>
  <dcterms:created xsi:type="dcterms:W3CDTF">2015-09-03T07:07:53Z</dcterms:created>
  <dcterms:modified xsi:type="dcterms:W3CDTF">2015-09-17T04:36:46Z</dcterms:modified>
</cp:coreProperties>
</file>