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27" r:id="rId3"/>
    <p:sldId id="345" r:id="rId4"/>
    <p:sldId id="329" r:id="rId5"/>
    <p:sldId id="330" r:id="rId6"/>
    <p:sldId id="331" r:id="rId7"/>
    <p:sldId id="332" r:id="rId8"/>
    <p:sldId id="333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25" r:id="rId20"/>
    <p:sldId id="32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164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5734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80C9845-18C5-4419-B1F3-3B314A92938D}" type="slidenum">
              <a:rPr lang="en-US">
                <a:solidFill>
                  <a:prstClr val="black"/>
                </a:solidFill>
              </a:rPr>
              <a:pPr eaLnBrk="1" hangingPunct="1"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259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5837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FB34273-3630-45C4-BAAB-6DB1C01BD5AC}" type="slidenum">
              <a:rPr lang="en-US">
                <a:solidFill>
                  <a:prstClr val="black"/>
                </a:solidFill>
              </a:rPr>
              <a:pPr eaLnBrk="1" hangingPunct="1"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72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593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7DFB914-0233-4BEC-AE35-941B33B29735}" type="slidenum">
              <a:rPr 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34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04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00C03DA-2FD6-4A35-AB36-32E23A813953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06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14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30318C6-1F5F-4A85-9F6F-2D2CA4F5E1FC}" type="slidenum">
              <a:rPr 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070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24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96FAC34-559E-490B-B434-82CC535B5588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19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  <p:sp>
        <p:nvSpPr>
          <p:cNvPr id="6349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D1622E2-BDAE-4D93-A376-C23BCE2B9FE3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26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Fundamentals of Scientific Research</a:t>
            </a:r>
          </a:p>
          <a:p>
            <a:pPr algn="ctr"/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91087" y="5807473"/>
            <a:ext cx="392113" cy="296664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386929" y="908720"/>
            <a:ext cx="6841331" cy="119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3575" b="1" spc="-122" dirty="0">
                <a:solidFill>
                  <a:srgbClr val="00206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3575" b="1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3575" b="1" spc="-122" dirty="0" smtClean="0">
                <a:solidFill>
                  <a:srgbClr val="002060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endParaRPr lang="en-US" sz="3575" b="1" spc="-122" dirty="0">
              <a:solidFill>
                <a:srgbClr val="00206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855876" y="2291319"/>
            <a:ext cx="5757863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000" b="1" cap="all" dirty="0">
                <a:ln w="10541" cmpd="sng">
                  <a:solidFill>
                    <a:srgbClr val="72A376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a typeface="+mj-ea"/>
              </a:rPr>
              <a:t>جمع </a:t>
            </a:r>
            <a:r>
              <a:rPr lang="ar-SA" sz="4000" b="1" cap="all" dirty="0" smtClean="0">
                <a:ln w="10541" cmpd="sng">
                  <a:solidFill>
                    <a:srgbClr val="72A376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a typeface="+mj-ea"/>
              </a:rPr>
              <a:t>البيانات (1)</a:t>
            </a:r>
            <a:endParaRPr lang="ar-SA" sz="2925" b="1" dirty="0">
              <a:solidFill>
                <a:srgbClr val="002060"/>
              </a:solidFill>
              <a:cs typeface="Arial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" y="3177183"/>
            <a:ext cx="473710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09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34817" y="1503367"/>
            <a:ext cx="25330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2800" dirty="0"/>
              <a:t>مصادر جمع البيانات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8136" y="2142148"/>
            <a:ext cx="2406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وسائل جمع البيانات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9799" y="2780928"/>
            <a:ext cx="1438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/>
              <a:t>الاستبيان </a:t>
            </a:r>
          </a:p>
        </p:txBody>
      </p:sp>
      <p:sp>
        <p:nvSpPr>
          <p:cNvPr id="7" name="Rectangle 6"/>
          <p:cNvSpPr/>
          <p:nvPr/>
        </p:nvSpPr>
        <p:spPr>
          <a:xfrm>
            <a:off x="6728977" y="3450486"/>
            <a:ext cx="11721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/>
              <a:t>المقابلة </a:t>
            </a:r>
          </a:p>
        </p:txBody>
      </p:sp>
      <p:sp>
        <p:nvSpPr>
          <p:cNvPr id="8" name="Rectangle 7"/>
          <p:cNvSpPr/>
          <p:nvPr/>
        </p:nvSpPr>
        <p:spPr>
          <a:xfrm>
            <a:off x="6553918" y="4120044"/>
            <a:ext cx="13740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/>
              <a:t>الملاحظة</a:t>
            </a:r>
          </a:p>
        </p:txBody>
      </p:sp>
      <p:sp>
        <p:nvSpPr>
          <p:cNvPr id="9" name="Rectangle 8"/>
          <p:cNvSpPr/>
          <p:nvPr/>
        </p:nvSpPr>
        <p:spPr>
          <a:xfrm>
            <a:off x="4612450" y="44624"/>
            <a:ext cx="12747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المحتوى</a:t>
            </a:r>
            <a:endParaRPr lang="ar-SA" sz="3200" dirty="0"/>
          </a:p>
        </p:txBody>
      </p:sp>
      <p:sp>
        <p:nvSpPr>
          <p:cNvPr id="10" name="Rectangle 9"/>
          <p:cNvSpPr/>
          <p:nvPr/>
        </p:nvSpPr>
        <p:spPr>
          <a:xfrm>
            <a:off x="7076658" y="864586"/>
            <a:ext cx="17027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2800" dirty="0" smtClean="0"/>
              <a:t>أنواع البيانات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66605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09688" y="214313"/>
            <a:ext cx="7772400" cy="1143000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أنواع البيانات</a:t>
            </a:r>
            <a:endParaRPr lang="ar-S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99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rtl="1" eaLnBrk="1" hangingPunct="1">
              <a:spcBef>
                <a:spcPct val="0"/>
              </a:spcBef>
              <a:buClrTx/>
              <a:buFontTx/>
              <a:buNone/>
            </a:pPr>
            <a:fld id="{2D7375BF-71FA-4E32-92C0-51BFAD157A65}" type="slidenum">
              <a:rPr lang="ar-SA" altLang="en-US" sz="1400">
                <a:solidFill>
                  <a:prstClr val="black"/>
                </a:solidFill>
                <a:cs typeface="Arial" pitchFamily="34" charset="0"/>
              </a:rPr>
              <a:pPr algn="l" rtl="1"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101" name="مربع نص 5"/>
          <p:cNvSpPr txBox="1">
            <a:spLocks noChangeArrowheads="1"/>
          </p:cNvSpPr>
          <p:nvPr/>
        </p:nvSpPr>
        <p:spPr bwMode="auto">
          <a:xfrm>
            <a:off x="4381500" y="4265613"/>
            <a:ext cx="350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البيانات الثانوية</a:t>
            </a:r>
          </a:p>
        </p:txBody>
      </p:sp>
      <p:sp>
        <p:nvSpPr>
          <p:cNvPr id="4102" name="مربع نص 6"/>
          <p:cNvSpPr txBox="1">
            <a:spLocks noChangeArrowheads="1"/>
          </p:cNvSpPr>
          <p:nvPr/>
        </p:nvSpPr>
        <p:spPr bwMode="auto">
          <a:xfrm>
            <a:off x="2246313" y="1465071"/>
            <a:ext cx="6286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sz="2800" dirty="0">
                <a:solidFill>
                  <a:prstClr val="black"/>
                </a:solidFill>
                <a:cs typeface="Arial" pitchFamily="34" charset="0"/>
              </a:rPr>
              <a:t>بعد وضع الفرضيات، يشرع الباحث في جمع البيانات من أجل اختبار صحة فرضياته</a:t>
            </a:r>
          </a:p>
        </p:txBody>
      </p:sp>
      <p:sp>
        <p:nvSpPr>
          <p:cNvPr id="3" name="مربع نص 7"/>
          <p:cNvSpPr txBox="1">
            <a:spLocks noChangeArrowheads="1"/>
          </p:cNvSpPr>
          <p:nvPr/>
        </p:nvSpPr>
        <p:spPr bwMode="auto">
          <a:xfrm>
            <a:off x="2246313" y="3013075"/>
            <a:ext cx="62865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هناك نوعان من </a:t>
            </a:r>
            <a:r>
              <a:rPr lang="ar-SA" altLang="en-US" dirty="0" smtClean="0">
                <a:solidFill>
                  <a:prstClr val="black"/>
                </a:solidFill>
                <a:cs typeface="Arial" pitchFamily="34" charset="0"/>
              </a:rPr>
              <a:t>البيانات</a:t>
            </a:r>
            <a:endParaRPr lang="ar-SA" altLang="en-U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104" name="مربع نص 8"/>
          <p:cNvSpPr txBox="1">
            <a:spLocks noChangeArrowheads="1"/>
          </p:cNvSpPr>
          <p:nvPr/>
        </p:nvSpPr>
        <p:spPr bwMode="auto">
          <a:xfrm>
            <a:off x="4381500" y="4979988"/>
            <a:ext cx="350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البيانات الأولية</a:t>
            </a:r>
          </a:p>
        </p:txBody>
      </p:sp>
      <p:sp>
        <p:nvSpPr>
          <p:cNvPr id="10" name="معين 9"/>
          <p:cNvSpPr/>
          <p:nvPr/>
        </p:nvSpPr>
        <p:spPr>
          <a:xfrm>
            <a:off x="7881939" y="4408489"/>
            <a:ext cx="357187" cy="35718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defRPr/>
            </a:pPr>
            <a:endParaRPr lang="ar-SA" sz="3200">
              <a:solidFill>
                <a:prstClr val="white"/>
              </a:solidFill>
            </a:endParaRPr>
          </a:p>
        </p:txBody>
      </p:sp>
      <p:sp>
        <p:nvSpPr>
          <p:cNvPr id="11" name="معين 10"/>
          <p:cNvSpPr/>
          <p:nvPr/>
        </p:nvSpPr>
        <p:spPr>
          <a:xfrm>
            <a:off x="7881939" y="5122864"/>
            <a:ext cx="357187" cy="35718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defRPr/>
            </a:pPr>
            <a:endParaRPr lang="ar-SA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6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01" grpId="0"/>
      <p:bldP spid="4102" grpId="0"/>
      <p:bldP spid="3" grpId="0"/>
      <p:bldP spid="4104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D109CD12-2508-4E47-9527-7FA753997D58}" type="slidenum">
              <a:rPr lang="ar-SA" altLang="en-US" smtClean="0">
                <a:solidFill>
                  <a:prstClr val="black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124" name="مربع نص 3"/>
          <p:cNvSpPr txBox="1">
            <a:spLocks noChangeArrowheads="1"/>
          </p:cNvSpPr>
          <p:nvPr/>
        </p:nvSpPr>
        <p:spPr bwMode="auto">
          <a:xfrm>
            <a:off x="5489575" y="239713"/>
            <a:ext cx="350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البيانات الثانوية</a:t>
            </a:r>
          </a:p>
        </p:txBody>
      </p:sp>
      <p:sp>
        <p:nvSpPr>
          <p:cNvPr id="5125" name="مربع نص 4"/>
          <p:cNvSpPr txBox="1">
            <a:spLocks noChangeArrowheads="1"/>
          </p:cNvSpPr>
          <p:nvPr/>
        </p:nvSpPr>
        <p:spPr bwMode="auto">
          <a:xfrm>
            <a:off x="1881188" y="1268413"/>
            <a:ext cx="6000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هي المراجع المنشورة وغير المنشورة التي يعتمد عليها الباحث في عمله، والتي تتضمن:</a:t>
            </a:r>
          </a:p>
        </p:txBody>
      </p:sp>
      <p:sp>
        <p:nvSpPr>
          <p:cNvPr id="5126" name="مربع نص 5"/>
          <p:cNvSpPr txBox="1">
            <a:spLocks noChangeArrowheads="1"/>
          </p:cNvSpPr>
          <p:nvPr/>
        </p:nvSpPr>
        <p:spPr bwMode="auto">
          <a:xfrm>
            <a:off x="5524500" y="2928938"/>
            <a:ext cx="350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الوثائق الرسمية</a:t>
            </a:r>
          </a:p>
        </p:txBody>
      </p:sp>
      <p:sp>
        <p:nvSpPr>
          <p:cNvPr id="5127" name="مربع نص 6"/>
          <p:cNvSpPr txBox="1">
            <a:spLocks noChangeArrowheads="1"/>
          </p:cNvSpPr>
          <p:nvPr/>
        </p:nvSpPr>
        <p:spPr bwMode="auto">
          <a:xfrm>
            <a:off x="5524500" y="3792538"/>
            <a:ext cx="350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السجلات الرسمية</a:t>
            </a:r>
          </a:p>
        </p:txBody>
      </p:sp>
      <p:sp>
        <p:nvSpPr>
          <p:cNvPr id="5128" name="مربع نص 7"/>
          <p:cNvSpPr txBox="1">
            <a:spLocks noChangeArrowheads="1"/>
          </p:cNvSpPr>
          <p:nvPr/>
        </p:nvSpPr>
        <p:spPr bwMode="auto">
          <a:xfrm>
            <a:off x="3881438" y="4592638"/>
            <a:ext cx="5143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الأرقام والإحصاءات المنشورة </a:t>
            </a:r>
          </a:p>
        </p:txBody>
      </p:sp>
      <p:sp>
        <p:nvSpPr>
          <p:cNvPr id="5129" name="مربع نص 8"/>
          <p:cNvSpPr txBox="1">
            <a:spLocks noChangeArrowheads="1"/>
          </p:cNvSpPr>
          <p:nvPr/>
        </p:nvSpPr>
        <p:spPr bwMode="auto">
          <a:xfrm>
            <a:off x="1166814" y="5445125"/>
            <a:ext cx="785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الوثائق الصادرة عن أطراف رسمية (بنوك، وزارات، ...)</a:t>
            </a:r>
          </a:p>
        </p:txBody>
      </p:sp>
    </p:spTree>
    <p:extLst>
      <p:ext uri="{BB962C8B-B14F-4D97-AF65-F5344CB8AC3E}">
        <p14:creationId xmlns:p14="http://schemas.microsoft.com/office/powerpoint/2010/main" val="204926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7" grpId="0"/>
      <p:bldP spid="5128" grpId="0"/>
      <p:bldP spid="51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51B18AD9-6044-4DF6-9DA9-54C0616F8A7C}" type="slidenum">
              <a:rPr lang="ar-SA" altLang="en-US" sz="1400">
                <a:solidFill>
                  <a:prstClr val="black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148" name="مربع نص 3"/>
          <p:cNvSpPr txBox="1">
            <a:spLocks noChangeArrowheads="1"/>
          </p:cNvSpPr>
          <p:nvPr/>
        </p:nvSpPr>
        <p:spPr bwMode="auto">
          <a:xfrm>
            <a:off x="4310064" y="571500"/>
            <a:ext cx="442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مصادر جمع البيانات الثانوية</a:t>
            </a:r>
          </a:p>
        </p:txBody>
      </p:sp>
      <p:sp>
        <p:nvSpPr>
          <p:cNvPr id="6149" name="مربع نص 4"/>
          <p:cNvSpPr txBox="1">
            <a:spLocks noChangeArrowheads="1"/>
          </p:cNvSpPr>
          <p:nvPr/>
        </p:nvSpPr>
        <p:spPr bwMode="auto">
          <a:xfrm>
            <a:off x="2289176" y="1428750"/>
            <a:ext cx="6450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يمكن جمع البيانات الثانوية من مصادر كثيرة</a:t>
            </a:r>
          </a:p>
        </p:txBody>
      </p:sp>
      <p:sp>
        <p:nvSpPr>
          <p:cNvPr id="6150" name="مربع نص 5"/>
          <p:cNvSpPr txBox="1">
            <a:spLocks noChangeArrowheads="1"/>
          </p:cNvSpPr>
          <p:nvPr/>
        </p:nvSpPr>
        <p:spPr bwMode="auto">
          <a:xfrm>
            <a:off x="1809751" y="2700784"/>
            <a:ext cx="5643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المكتبات (مكتبة خاصة، مكتبة عمومية...)</a:t>
            </a:r>
          </a:p>
        </p:txBody>
      </p:sp>
      <p:sp>
        <p:nvSpPr>
          <p:cNvPr id="6151" name="مربع نص 6"/>
          <p:cNvSpPr txBox="1">
            <a:spLocks noChangeArrowheads="1"/>
          </p:cNvSpPr>
          <p:nvPr/>
        </p:nvSpPr>
        <p:spPr bwMode="auto">
          <a:xfrm>
            <a:off x="1817688" y="3405188"/>
            <a:ext cx="564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مواقع شبكة النت</a:t>
            </a:r>
          </a:p>
        </p:txBody>
      </p:sp>
      <p:sp>
        <p:nvSpPr>
          <p:cNvPr id="6152" name="مربع نص 7"/>
          <p:cNvSpPr txBox="1">
            <a:spLocks noChangeArrowheads="1"/>
          </p:cNvSpPr>
          <p:nvPr/>
        </p:nvSpPr>
        <p:spPr bwMode="auto">
          <a:xfrm>
            <a:off x="1809751" y="4077072"/>
            <a:ext cx="5643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مجلات، منشورات، دوريات</a:t>
            </a:r>
          </a:p>
        </p:txBody>
      </p:sp>
      <p:sp>
        <p:nvSpPr>
          <p:cNvPr id="6153" name="مربع نص 8"/>
          <p:cNvSpPr txBox="1">
            <a:spLocks noChangeArrowheads="1"/>
          </p:cNvSpPr>
          <p:nvPr/>
        </p:nvSpPr>
        <p:spPr bwMode="auto">
          <a:xfrm>
            <a:off x="1801813" y="4746277"/>
            <a:ext cx="564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الأرشيف</a:t>
            </a:r>
          </a:p>
        </p:txBody>
      </p:sp>
      <p:sp>
        <p:nvSpPr>
          <p:cNvPr id="6154" name="مربع نص 9"/>
          <p:cNvSpPr txBox="1">
            <a:spLocks noChangeArrowheads="1"/>
          </p:cNvSpPr>
          <p:nvPr/>
        </p:nvSpPr>
        <p:spPr bwMode="auto">
          <a:xfrm>
            <a:off x="1817688" y="5249737"/>
            <a:ext cx="56435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...</a:t>
            </a:r>
          </a:p>
        </p:txBody>
      </p:sp>
      <p:sp>
        <p:nvSpPr>
          <p:cNvPr id="11" name="شارة رتبة 10"/>
          <p:cNvSpPr/>
          <p:nvPr/>
        </p:nvSpPr>
        <p:spPr>
          <a:xfrm rot="10800000">
            <a:off x="7461251" y="2786510"/>
            <a:ext cx="500063" cy="35718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3200">
              <a:solidFill>
                <a:prstClr val="black"/>
              </a:solidFill>
            </a:endParaRPr>
          </a:p>
        </p:txBody>
      </p:sp>
      <p:sp>
        <p:nvSpPr>
          <p:cNvPr id="12" name="شارة رتبة 11"/>
          <p:cNvSpPr/>
          <p:nvPr/>
        </p:nvSpPr>
        <p:spPr>
          <a:xfrm rot="10800000">
            <a:off x="7461251" y="3476625"/>
            <a:ext cx="500063" cy="3571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3200">
              <a:solidFill>
                <a:prstClr val="black"/>
              </a:solidFill>
            </a:endParaRPr>
          </a:p>
        </p:txBody>
      </p:sp>
      <p:sp>
        <p:nvSpPr>
          <p:cNvPr id="13" name="شارة رتبة 12"/>
          <p:cNvSpPr/>
          <p:nvPr/>
        </p:nvSpPr>
        <p:spPr>
          <a:xfrm rot="10800000">
            <a:off x="7496176" y="4205659"/>
            <a:ext cx="500063" cy="3571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3200">
              <a:solidFill>
                <a:prstClr val="black"/>
              </a:solidFill>
            </a:endParaRPr>
          </a:p>
        </p:txBody>
      </p:sp>
      <p:sp>
        <p:nvSpPr>
          <p:cNvPr id="14" name="شارة رتبة 13"/>
          <p:cNvSpPr/>
          <p:nvPr/>
        </p:nvSpPr>
        <p:spPr>
          <a:xfrm rot="10800000">
            <a:off x="7516813" y="4889153"/>
            <a:ext cx="500062" cy="35718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3200">
              <a:solidFill>
                <a:prstClr val="black"/>
              </a:solidFill>
            </a:endParaRPr>
          </a:p>
        </p:txBody>
      </p:sp>
      <p:sp>
        <p:nvSpPr>
          <p:cNvPr id="15" name="شارة رتبة 14"/>
          <p:cNvSpPr/>
          <p:nvPr/>
        </p:nvSpPr>
        <p:spPr>
          <a:xfrm rot="10800000">
            <a:off x="7529513" y="5478337"/>
            <a:ext cx="500062" cy="3571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3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9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/>
      <p:bldP spid="6150" grpId="0"/>
      <p:bldP spid="6151" grpId="0"/>
      <p:bldP spid="6152" grpId="0"/>
      <p:bldP spid="6153" grpId="0"/>
      <p:bldP spid="6154" grpId="0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مربع نص 3"/>
          <p:cNvSpPr txBox="1">
            <a:spLocks noChangeArrowheads="1"/>
          </p:cNvSpPr>
          <p:nvPr/>
        </p:nvSpPr>
        <p:spPr bwMode="auto">
          <a:xfrm>
            <a:off x="5524500" y="358775"/>
            <a:ext cx="350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b="1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البيانات الأولية</a:t>
            </a:r>
          </a:p>
        </p:txBody>
      </p:sp>
      <p:sp>
        <p:nvSpPr>
          <p:cNvPr id="7173" name="مربع نص 4"/>
          <p:cNvSpPr txBox="1">
            <a:spLocks noChangeArrowheads="1"/>
          </p:cNvSpPr>
          <p:nvPr/>
        </p:nvSpPr>
        <p:spPr bwMode="auto">
          <a:xfrm>
            <a:off x="952500" y="1125539"/>
            <a:ext cx="77866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هي المعلومات التي يحصل عليها الباحث من موضوع البحث نفسه أو ممن له علاقة بالموضوع نفسه</a:t>
            </a:r>
          </a:p>
        </p:txBody>
      </p:sp>
      <p:sp>
        <p:nvSpPr>
          <p:cNvPr id="7174" name="مربع نص 5"/>
          <p:cNvSpPr txBox="1">
            <a:spLocks noChangeArrowheads="1"/>
          </p:cNvSpPr>
          <p:nvPr/>
        </p:nvSpPr>
        <p:spPr bwMode="auto">
          <a:xfrm>
            <a:off x="4703764" y="2565400"/>
            <a:ext cx="442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مصادر جمع البيانات الأولية</a:t>
            </a:r>
          </a:p>
        </p:txBody>
      </p:sp>
      <p:sp>
        <p:nvSpPr>
          <p:cNvPr id="7175" name="مربع نص 6"/>
          <p:cNvSpPr txBox="1">
            <a:spLocks noChangeArrowheads="1"/>
          </p:cNvSpPr>
          <p:nvPr/>
        </p:nvSpPr>
        <p:spPr bwMode="auto">
          <a:xfrm>
            <a:off x="1666875" y="3351213"/>
            <a:ext cx="7215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Courier New" pitchFamily="49" charset="0"/>
              <a:buChar char="o"/>
            </a:pPr>
            <a:r>
              <a:rPr lang="ar-SA" altLang="en-US" b="1" u="sng" dirty="0">
                <a:solidFill>
                  <a:prstClr val="black"/>
                </a:solidFill>
                <a:cs typeface="Arial" pitchFamily="34" charset="0"/>
              </a:rPr>
              <a:t> الملاحظة المباشرة :</a:t>
            </a:r>
          </a:p>
        </p:txBody>
      </p:sp>
      <p:sp>
        <p:nvSpPr>
          <p:cNvPr id="7176" name="مربع نص 9"/>
          <p:cNvSpPr txBox="1">
            <a:spLocks noChangeArrowheads="1"/>
          </p:cNvSpPr>
          <p:nvPr/>
        </p:nvSpPr>
        <p:spPr bwMode="auto">
          <a:xfrm>
            <a:off x="2225675" y="4076700"/>
            <a:ext cx="680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 أداة مهمة لجمع هذا النوع من البيانات</a:t>
            </a:r>
          </a:p>
        </p:txBody>
      </p:sp>
      <p:sp>
        <p:nvSpPr>
          <p:cNvPr id="7177" name="مربع نص 10"/>
          <p:cNvSpPr txBox="1">
            <a:spLocks noChangeArrowheads="1"/>
          </p:cNvSpPr>
          <p:nvPr/>
        </p:nvSpPr>
        <p:spPr bwMode="auto">
          <a:xfrm>
            <a:off x="357187" y="4662489"/>
            <a:ext cx="86439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 يجب أن تنظم وأن تحضر جيدا حتى تمكن من المعلومات الدقيقة والمفيدة </a:t>
            </a:r>
          </a:p>
        </p:txBody>
      </p:sp>
      <p:sp>
        <p:nvSpPr>
          <p:cNvPr id="2" name="مربع نص 11"/>
          <p:cNvSpPr txBox="1">
            <a:spLocks noChangeArrowheads="1"/>
          </p:cNvSpPr>
          <p:nvPr/>
        </p:nvSpPr>
        <p:spPr bwMode="auto">
          <a:xfrm>
            <a:off x="373062" y="5733256"/>
            <a:ext cx="8643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 عن طريق المشاهدة المباشرة، أو غير المباشرة، التسجيل، ... </a:t>
            </a:r>
          </a:p>
        </p:txBody>
      </p:sp>
    </p:spTree>
    <p:extLst>
      <p:ext uri="{BB962C8B-B14F-4D97-AF65-F5344CB8AC3E}">
        <p14:creationId xmlns:p14="http://schemas.microsoft.com/office/powerpoint/2010/main" val="19267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  <p:bldP spid="7175" grpId="0"/>
      <p:bldP spid="7176" grpId="0"/>
      <p:bldP spid="7177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2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rtl="1" eaLnBrk="1" hangingPunct="1">
              <a:spcBef>
                <a:spcPct val="0"/>
              </a:spcBef>
              <a:buClrTx/>
              <a:buFontTx/>
              <a:buNone/>
            </a:pPr>
            <a:fld id="{E0CAEE85-BD70-4C86-A6EB-0C46BCF1DB74}" type="slidenum">
              <a:rPr lang="ar-SA" altLang="en-US" sz="1400">
                <a:solidFill>
                  <a:prstClr val="black"/>
                </a:solidFill>
                <a:cs typeface="Arial" pitchFamily="34" charset="0"/>
              </a:rPr>
              <a:pPr algn="l" rtl="1"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195" name="مربع نص 3"/>
          <p:cNvSpPr txBox="1">
            <a:spLocks noChangeArrowheads="1"/>
          </p:cNvSpPr>
          <p:nvPr/>
        </p:nvSpPr>
        <p:spPr bwMode="auto">
          <a:xfrm>
            <a:off x="6667500" y="571500"/>
            <a:ext cx="2643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Courier New" pitchFamily="49" charset="0"/>
              <a:buChar char="o"/>
            </a:pPr>
            <a:r>
              <a:rPr lang="ar-SA" altLang="en-US" b="1" u="sng" dirty="0">
                <a:solidFill>
                  <a:prstClr val="black"/>
                </a:solidFill>
                <a:cs typeface="Arial" pitchFamily="34" charset="0"/>
              </a:rPr>
              <a:t> المقابلة: </a:t>
            </a:r>
          </a:p>
        </p:txBody>
      </p:sp>
      <p:sp>
        <p:nvSpPr>
          <p:cNvPr id="8197" name="مربع نص 4"/>
          <p:cNvSpPr txBox="1">
            <a:spLocks noChangeArrowheads="1"/>
          </p:cNvSpPr>
          <p:nvPr/>
        </p:nvSpPr>
        <p:spPr bwMode="auto">
          <a:xfrm>
            <a:off x="6881814" y="3280492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 typeface="Courier New" pitchFamily="49" charset="0"/>
              <a:buChar char="o"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altLang="en-US" b="1" u="sng" dirty="0">
                <a:solidFill>
                  <a:prstClr val="black"/>
                </a:solidFill>
                <a:cs typeface="Arial" pitchFamily="34" charset="0"/>
              </a:rPr>
              <a:t>الاستبيان</a:t>
            </a:r>
          </a:p>
        </p:txBody>
      </p:sp>
      <p:sp>
        <p:nvSpPr>
          <p:cNvPr id="8198" name="مربع نص 5"/>
          <p:cNvSpPr txBox="1">
            <a:spLocks noChangeArrowheads="1"/>
          </p:cNvSpPr>
          <p:nvPr/>
        </p:nvSpPr>
        <p:spPr bwMode="auto">
          <a:xfrm>
            <a:off x="666750" y="1333501"/>
            <a:ext cx="8001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 هي محادثة مباشرة هادفة بين شخصين أو أكثر حول موضوع البحث</a:t>
            </a:r>
          </a:p>
        </p:txBody>
      </p:sp>
      <p:sp>
        <p:nvSpPr>
          <p:cNvPr id="8199" name="مربع نص 6"/>
          <p:cNvSpPr txBox="1">
            <a:spLocks noChangeArrowheads="1"/>
          </p:cNvSpPr>
          <p:nvPr/>
        </p:nvSpPr>
        <p:spPr bwMode="auto">
          <a:xfrm>
            <a:off x="2595562" y="2397229"/>
            <a:ext cx="6072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 تعتمد على القدرة على إدارة المقابلة</a:t>
            </a:r>
          </a:p>
        </p:txBody>
      </p:sp>
      <p:sp>
        <p:nvSpPr>
          <p:cNvPr id="8201" name="مربع نص 8"/>
          <p:cNvSpPr txBox="1">
            <a:spLocks noChangeArrowheads="1"/>
          </p:cNvSpPr>
          <p:nvPr/>
        </p:nvSpPr>
        <p:spPr bwMode="auto">
          <a:xfrm>
            <a:off x="1023939" y="4076701"/>
            <a:ext cx="75723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مجموعة من الأسئلة التي </a:t>
            </a:r>
            <a:r>
              <a:rPr lang="ar-SA" altLang="en-US" dirty="0" smtClean="0">
                <a:solidFill>
                  <a:prstClr val="black"/>
                </a:solidFill>
                <a:cs typeface="Arial" pitchFamily="34" charset="0"/>
              </a:rPr>
              <a:t>يطرحها الباحث على من </a:t>
            </a:r>
            <a:r>
              <a:rPr lang="ar-SA" altLang="en-US" dirty="0">
                <a:solidFill>
                  <a:prstClr val="black"/>
                </a:solidFill>
                <a:cs typeface="Arial" pitchFamily="34" charset="0"/>
              </a:rPr>
              <a:t>لهم علاقة بالموضوع قصد الحصول على المعلومات </a:t>
            </a:r>
          </a:p>
        </p:txBody>
      </p:sp>
      <p:sp>
        <p:nvSpPr>
          <p:cNvPr id="8202" name="مربع نص 9"/>
          <p:cNvSpPr txBox="1">
            <a:spLocks noChangeArrowheads="1"/>
          </p:cNvSpPr>
          <p:nvPr/>
        </p:nvSpPr>
        <p:spPr bwMode="auto">
          <a:xfrm>
            <a:off x="1023939" y="5456239"/>
            <a:ext cx="75723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FontTx/>
              <a:buNone/>
            </a:pPr>
            <a:r>
              <a:rPr lang="ar-SA" altLang="en-US">
                <a:solidFill>
                  <a:prstClr val="black"/>
                </a:solidFill>
                <a:cs typeface="Arial" pitchFamily="34" charset="0"/>
              </a:rPr>
              <a:t> يعتمد على مدى الحصر الجيد للباحث لهدف البحث</a:t>
            </a:r>
          </a:p>
        </p:txBody>
      </p:sp>
    </p:spTree>
    <p:extLst>
      <p:ext uri="{BB962C8B-B14F-4D97-AF65-F5344CB8AC3E}">
        <p14:creationId xmlns:p14="http://schemas.microsoft.com/office/powerpoint/2010/main" val="45964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8" grpId="0"/>
      <p:bldP spid="8199" grpId="0"/>
      <p:bldP spid="8201" grpId="0"/>
      <p:bldP spid="82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50A99E9-22E8-4E56-8710-9D1933FD86B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8397" y="1405927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800" b="1" dirty="0">
                <a:cs typeface="+mj-cs"/>
              </a:rPr>
              <a:t>الاستبيان </a:t>
            </a:r>
            <a:endParaRPr lang="en-US" sz="4800" b="1" dirty="0"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33339" y="2996952"/>
            <a:ext cx="17812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4800" b="1" dirty="0">
                <a:solidFill>
                  <a:prstClr val="black"/>
                </a:solidFill>
                <a:cs typeface="+mj-cs"/>
              </a:rPr>
              <a:t>المقابلة </a:t>
            </a:r>
            <a:endParaRPr lang="en-US" dirty="0"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52199" y="4581128"/>
            <a:ext cx="19623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DZ" sz="4800" b="1" dirty="0">
                <a:solidFill>
                  <a:prstClr val="black"/>
                </a:solidFill>
                <a:cs typeface="+mj-cs"/>
              </a:rPr>
              <a:t>الملاحظة</a:t>
            </a:r>
            <a:endParaRPr lang="en-US" sz="4800" b="1" dirty="0">
              <a:solidFill>
                <a:prstClr val="black"/>
              </a:solidFill>
              <a:cs typeface="+mj-cs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5601072" y="1821425"/>
            <a:ext cx="216024" cy="3263759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649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50A99E9-22E8-4E56-8710-9D1933FD86B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2819401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800" b="1" dirty="0">
                <a:cs typeface="Old Antic Outline Shaded" panose="02010400000000000000" pitchFamily="2" charset="-78"/>
              </a:rPr>
              <a:t>1- الاستبيان </a:t>
            </a:r>
            <a:endParaRPr lang="en-US" sz="4800" b="1" dirty="0">
              <a:cs typeface="Old Antic Outline Shaded" panose="02010400000000000000" pitchFamily="2" charset="-78"/>
            </a:endParaRPr>
          </a:p>
        </p:txBody>
      </p:sp>
      <p:pic>
        <p:nvPicPr>
          <p:cNvPr id="4" name="Picture 2" descr="https://encrypted-tbn3.gstatic.com/images?q=tbn:ANd9GcRHDsK_NL6IC-EQxUq0nGSW_qWF_clqVVSoMJ2fT7p0cDLA-QVUv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6" y="620688"/>
            <a:ext cx="338475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23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oneTexte 1"/>
          <p:cNvSpPr txBox="1">
            <a:spLocks noChangeArrowheads="1"/>
          </p:cNvSpPr>
          <p:nvPr/>
        </p:nvSpPr>
        <p:spPr bwMode="auto">
          <a:xfrm>
            <a:off x="322621" y="-65106"/>
            <a:ext cx="9143999" cy="769441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4400" b="1" dirty="0">
                <a:solidFill>
                  <a:prstClr val="black"/>
                </a:solidFill>
                <a:ea typeface="Majalla UI"/>
              </a:rPr>
              <a:t>1- الاستبيان</a:t>
            </a:r>
            <a:endParaRPr lang="fr-FR" sz="4400" b="1" dirty="0">
              <a:solidFill>
                <a:prstClr val="black"/>
              </a:solidFill>
            </a:endParaRPr>
          </a:p>
        </p:txBody>
      </p:sp>
      <p:sp>
        <p:nvSpPr>
          <p:cNvPr id="23555" name="ZoneTexte 2"/>
          <p:cNvSpPr txBox="1">
            <a:spLocks noChangeArrowheads="1"/>
          </p:cNvSpPr>
          <p:nvPr/>
        </p:nvSpPr>
        <p:spPr bwMode="auto">
          <a:xfrm>
            <a:off x="1717726" y="1145583"/>
            <a:ext cx="6858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الاستبيان يمكن من جمع المعلومات الأولية، أي المتعلقة مباشرة بالموضوع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3556" name="ZoneTexte 3"/>
          <p:cNvSpPr txBox="1">
            <a:spLocks noChangeArrowheads="1"/>
          </p:cNvSpPr>
          <p:nvPr/>
        </p:nvSpPr>
        <p:spPr bwMode="auto">
          <a:xfrm>
            <a:off x="3255092" y="2514600"/>
            <a:ext cx="47101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يتمثل الاستبيان في مجموعة أسئلة تطرح لأفراد العينة المحددة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3557" name="ZoneTexte 4"/>
          <p:cNvSpPr txBox="1">
            <a:spLocks noChangeArrowheads="1"/>
          </p:cNvSpPr>
          <p:nvPr/>
        </p:nvSpPr>
        <p:spPr bwMode="auto">
          <a:xfrm>
            <a:off x="2501540" y="3852157"/>
            <a:ext cx="67865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لوضع استبيان يجب مراعاة ما يلي: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3558" name="ZoneTexte 5"/>
          <p:cNvSpPr txBox="1">
            <a:spLocks noChangeArrowheads="1"/>
          </p:cNvSpPr>
          <p:nvPr/>
        </p:nvSpPr>
        <p:spPr bwMode="auto">
          <a:xfrm>
            <a:off x="5288063" y="4452847"/>
            <a:ext cx="2714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عدد الأسئلة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3559" name="ZoneTexte 6"/>
          <p:cNvSpPr txBox="1">
            <a:spLocks noChangeArrowheads="1"/>
          </p:cNvSpPr>
          <p:nvPr/>
        </p:nvSpPr>
        <p:spPr bwMode="auto">
          <a:xfrm>
            <a:off x="5310187" y="5089794"/>
            <a:ext cx="2714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طبيعة الأسئلة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3560" name="ZoneTexte 7"/>
          <p:cNvSpPr txBox="1">
            <a:spLocks noChangeArrowheads="1"/>
          </p:cNvSpPr>
          <p:nvPr/>
        </p:nvSpPr>
        <p:spPr bwMode="auto">
          <a:xfrm>
            <a:off x="4763268" y="5674569"/>
            <a:ext cx="3286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الصيغة العامة للاستبيان 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7BDCCC-C688-4D6B-975F-BE57010D8B81}" type="slidenum">
              <a:rPr lang="en-US" sz="140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11</a:t>
            </a:fld>
            <a:endParaRPr lang="en-US" sz="1400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ZoneTexte 5"/>
          <p:cNvSpPr txBox="1">
            <a:spLocks noChangeArrowheads="1"/>
          </p:cNvSpPr>
          <p:nvPr/>
        </p:nvSpPr>
        <p:spPr bwMode="auto">
          <a:xfrm>
            <a:off x="6573479" y="2472645"/>
            <a:ext cx="2714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تذكير: </a:t>
            </a:r>
            <a:endParaRPr lang="fr-FR" sz="3200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s://encrypted-tbn3.gstatic.com/images?q=tbn:ANd9GcRHDsK_NL6IC-EQxUq0nGSW_qWF_clqVVSoMJ2fT7p0cDLA-QVUv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2" y="2399785"/>
            <a:ext cx="3384755" cy="348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53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58" grpId="0"/>
      <p:bldP spid="23559" grpId="0"/>
      <p:bldP spid="23560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50A99E9-22E8-4E56-8710-9D1933FD86B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ZoneTexte 1"/>
          <p:cNvSpPr txBox="1">
            <a:spLocks noChangeArrowheads="1"/>
          </p:cNvSpPr>
          <p:nvPr/>
        </p:nvSpPr>
        <p:spPr bwMode="auto">
          <a:xfrm>
            <a:off x="6248401" y="339399"/>
            <a:ext cx="2714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b="1" dirty="0">
                <a:solidFill>
                  <a:prstClr val="black"/>
                </a:solidFill>
                <a:ea typeface="Majalla UI"/>
              </a:rPr>
              <a:t>عدد الأسئلة</a:t>
            </a:r>
            <a:endParaRPr lang="fr-FR" sz="3200" b="1" dirty="0">
              <a:solidFill>
                <a:prstClr val="black"/>
              </a:solidFill>
            </a:endParaRPr>
          </a:p>
        </p:txBody>
      </p:sp>
      <p:sp>
        <p:nvSpPr>
          <p:cNvPr id="4" name="ZoneTexte 1"/>
          <p:cNvSpPr txBox="1">
            <a:spLocks noChangeArrowheads="1"/>
          </p:cNvSpPr>
          <p:nvPr/>
        </p:nvSpPr>
        <p:spPr bwMode="auto">
          <a:xfrm>
            <a:off x="3276601" y="1295400"/>
            <a:ext cx="5686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عدد الأسئلة لا يجب أن يكون مملا بالنسبة للمستجيب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5" name="ZoneTexte 1"/>
          <p:cNvSpPr txBox="1">
            <a:spLocks noChangeArrowheads="1"/>
          </p:cNvSpPr>
          <p:nvPr/>
        </p:nvSpPr>
        <p:spPr bwMode="auto">
          <a:xfrm>
            <a:off x="3392898" y="3886201"/>
            <a:ext cx="5686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يحدد عدد الأسئلة حسب الموضوع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3405188" y="4904717"/>
            <a:ext cx="5686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عموما يعتمد على قياس المتغيرات في تحديد عدد الأسئلة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3276601" y="2590800"/>
            <a:ext cx="5686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يجب أن يكون كافيا للحصول على المعلومات المرغوبة</a:t>
            </a:r>
            <a:endParaRPr lang="fr-FR" sz="3200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04" y="1772816"/>
            <a:ext cx="2727872" cy="336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2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oneTexte 1"/>
          <p:cNvSpPr txBox="1">
            <a:spLocks noChangeArrowheads="1"/>
          </p:cNvSpPr>
          <p:nvPr/>
        </p:nvSpPr>
        <p:spPr bwMode="auto">
          <a:xfrm>
            <a:off x="6248401" y="339399"/>
            <a:ext cx="2714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b="1" dirty="0">
                <a:solidFill>
                  <a:prstClr val="black"/>
                </a:solidFill>
                <a:ea typeface="Majalla UI"/>
              </a:rPr>
              <a:t>طبيعة الأسئلة</a:t>
            </a:r>
            <a:endParaRPr lang="fr-FR" sz="3200" b="1" dirty="0">
              <a:solidFill>
                <a:prstClr val="black"/>
              </a:solidFill>
            </a:endParaRPr>
          </a:p>
        </p:txBody>
      </p:sp>
      <p:sp>
        <p:nvSpPr>
          <p:cNvPr id="24579" name="ZoneTexte 2"/>
          <p:cNvSpPr txBox="1">
            <a:spLocks noChangeArrowheads="1"/>
          </p:cNvSpPr>
          <p:nvPr/>
        </p:nvSpPr>
        <p:spPr bwMode="auto">
          <a:xfrm>
            <a:off x="2394156" y="1428750"/>
            <a:ext cx="6448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عند صياغة الأسئلة لابد من مراعاة ما يلي: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4580" name="ZoneTexte 3"/>
          <p:cNvSpPr txBox="1">
            <a:spLocks noChangeArrowheads="1"/>
          </p:cNvSpPr>
          <p:nvPr/>
        </p:nvSpPr>
        <p:spPr bwMode="auto">
          <a:xfrm>
            <a:off x="3631407" y="2812613"/>
            <a:ext cx="5072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1- وضوح الأسئلة (تجنب الغموض)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4581" name="ZoneTexte 4"/>
          <p:cNvSpPr txBox="1">
            <a:spLocks noChangeArrowheads="1"/>
          </p:cNvSpPr>
          <p:nvPr/>
        </p:nvSpPr>
        <p:spPr bwMode="auto">
          <a:xfrm>
            <a:off x="3631407" y="3455551"/>
            <a:ext cx="5072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>
                <a:solidFill>
                  <a:prstClr val="black"/>
                </a:solidFill>
                <a:ea typeface="Majalla UI"/>
              </a:rPr>
              <a:t>2- عدم تكرار الأسئلة</a:t>
            </a:r>
            <a:endParaRPr lang="fr-FR" sz="3200">
              <a:solidFill>
                <a:prstClr val="black"/>
              </a:solidFill>
            </a:endParaRPr>
          </a:p>
        </p:txBody>
      </p:sp>
      <p:sp>
        <p:nvSpPr>
          <p:cNvPr id="24582" name="ZoneTexte 5"/>
          <p:cNvSpPr txBox="1">
            <a:spLocks noChangeArrowheads="1"/>
          </p:cNvSpPr>
          <p:nvPr/>
        </p:nvSpPr>
        <p:spPr bwMode="auto">
          <a:xfrm>
            <a:off x="3631407" y="4098488"/>
            <a:ext cx="5072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>
                <a:solidFill>
                  <a:prstClr val="black"/>
                </a:solidFill>
                <a:ea typeface="Majalla UI"/>
              </a:rPr>
              <a:t>3- حسن اختيار الألفاظ والمصطلحات</a:t>
            </a:r>
            <a:endParaRPr lang="fr-FR" sz="3200">
              <a:solidFill>
                <a:prstClr val="black"/>
              </a:solidFill>
            </a:endParaRPr>
          </a:p>
        </p:txBody>
      </p:sp>
      <p:sp>
        <p:nvSpPr>
          <p:cNvPr id="24583" name="ZoneTexte 6"/>
          <p:cNvSpPr txBox="1">
            <a:spLocks noChangeArrowheads="1"/>
          </p:cNvSpPr>
          <p:nvPr/>
        </p:nvSpPr>
        <p:spPr bwMode="auto">
          <a:xfrm>
            <a:off x="3631407" y="4741426"/>
            <a:ext cx="5072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>
                <a:solidFill>
                  <a:prstClr val="black"/>
                </a:solidFill>
                <a:ea typeface="Majalla UI"/>
              </a:rPr>
              <a:t>4- الابتعاد عن الأحكام والتقييم</a:t>
            </a:r>
            <a:endParaRPr lang="fr-FR" sz="3200">
              <a:solidFill>
                <a:prstClr val="black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E73F1F8-14FD-41A7-BBB1-AFDA1B721E48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308370"/>
            <a:ext cx="3250407" cy="43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59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/>
      <p:bldP spid="24581" grpId="0"/>
      <p:bldP spid="24582" grpId="0"/>
      <p:bldP spid="245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oneTexte 1"/>
          <p:cNvSpPr txBox="1">
            <a:spLocks noChangeArrowheads="1"/>
          </p:cNvSpPr>
          <p:nvPr/>
        </p:nvSpPr>
        <p:spPr bwMode="auto">
          <a:xfrm>
            <a:off x="2286001" y="636063"/>
            <a:ext cx="6677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عند صياغة الإجابة لابد من مراعاة ما يلي: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5603" name="ZoneTexte 2"/>
          <p:cNvSpPr txBox="1">
            <a:spLocks noChangeArrowheads="1"/>
          </p:cNvSpPr>
          <p:nvPr/>
        </p:nvSpPr>
        <p:spPr bwMode="auto">
          <a:xfrm>
            <a:off x="1476836" y="2095264"/>
            <a:ext cx="5857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لا تصاغ الإجابة عند الأسئلة المفتوحة 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5604" name="ZoneTexte 3"/>
          <p:cNvSpPr txBox="1">
            <a:spLocks noChangeArrowheads="1"/>
          </p:cNvSpPr>
          <p:nvPr/>
        </p:nvSpPr>
        <p:spPr bwMode="auto">
          <a:xfrm>
            <a:off x="2809568" y="3656247"/>
            <a:ext cx="5857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أما عند الأسئلة ال</a:t>
            </a:r>
            <a:r>
              <a:rPr lang="ar-SA" sz="3200" dirty="0">
                <a:solidFill>
                  <a:prstClr val="black"/>
                </a:solidFill>
                <a:ea typeface="Majalla UI"/>
              </a:rPr>
              <a:t>مغلقة</a:t>
            </a:r>
            <a:r>
              <a:rPr lang="ar-DZ" sz="3200" dirty="0">
                <a:solidFill>
                  <a:prstClr val="black"/>
                </a:solidFill>
                <a:ea typeface="Majalla UI"/>
              </a:rPr>
              <a:t>، فلا بد من : 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5605" name="ZoneTexte 4"/>
          <p:cNvSpPr txBox="1">
            <a:spLocks noChangeArrowheads="1"/>
          </p:cNvSpPr>
          <p:nvPr/>
        </p:nvSpPr>
        <p:spPr bwMode="auto">
          <a:xfrm>
            <a:off x="2829234" y="4467839"/>
            <a:ext cx="5857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كتابة كل الإجابات الممكنة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5606" name="ZoneTexte 5"/>
          <p:cNvSpPr txBox="1">
            <a:spLocks noChangeArrowheads="1"/>
          </p:cNvSpPr>
          <p:nvPr/>
        </p:nvSpPr>
        <p:spPr bwMode="auto">
          <a:xfrm>
            <a:off x="2829233" y="5257801"/>
            <a:ext cx="5857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تحديد سلما للإجابات حتى يمكن القياس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1D519D8-7AFB-4763-966D-4326291C9AF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14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074" name="Picture 2" descr="https://encrypted-tbn1.gstatic.com/images?q=tbn:ANd9GcQ0_VekMN7OqsvX2TQQgQBZYNfQiIYLJ8nzHCy-stxSz5Z8Iw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6" y="2746818"/>
            <a:ext cx="2895600" cy="309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encrypted-tbn1.gstatic.com/images?q=tbn:ANd9GcS1lzUVp-LqhKOpds41GXAaXMgX4RoWdpzH7TiYVGACOXNqk4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1435969"/>
            <a:ext cx="1592609" cy="190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57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  <p:bldP spid="25605" grpId="0"/>
      <p:bldP spid="256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مربع نص 1"/>
          <p:cNvSpPr txBox="1">
            <a:spLocks noChangeArrowheads="1"/>
          </p:cNvSpPr>
          <p:nvPr/>
        </p:nvSpPr>
        <p:spPr bwMode="auto">
          <a:xfrm>
            <a:off x="4673242" y="621647"/>
            <a:ext cx="3857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b="1" dirty="0">
                <a:solidFill>
                  <a:prstClr val="black"/>
                </a:solidFill>
                <a:ea typeface="Majalla UI"/>
              </a:rPr>
              <a:t>مثال عن الأسئلة المغلقة</a:t>
            </a:r>
          </a:p>
        </p:txBody>
      </p:sp>
      <p:sp>
        <p:nvSpPr>
          <p:cNvPr id="26627" name="مربع نص 2"/>
          <p:cNvSpPr txBox="1">
            <a:spLocks noChangeArrowheads="1"/>
          </p:cNvSpPr>
          <p:nvPr/>
        </p:nvSpPr>
        <p:spPr bwMode="auto">
          <a:xfrm>
            <a:off x="2209801" y="1828801"/>
            <a:ext cx="6315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prstClr val="black"/>
                </a:solidFill>
                <a:ea typeface="Majalla UI"/>
              </a:rPr>
              <a:t>قلة الالتزام </a:t>
            </a:r>
            <a:r>
              <a:rPr lang="ar-DZ" sz="3200" dirty="0">
                <a:solidFill>
                  <a:prstClr val="black"/>
                </a:solidFill>
                <a:ea typeface="Majalla UI"/>
              </a:rPr>
              <a:t>ت</a:t>
            </a:r>
            <a:r>
              <a:rPr lang="ar-SA" sz="3200" dirty="0" err="1">
                <a:solidFill>
                  <a:prstClr val="black"/>
                </a:solidFill>
                <a:ea typeface="Majalla UI"/>
              </a:rPr>
              <a:t>ؤدي</a:t>
            </a:r>
            <a:r>
              <a:rPr lang="ar-SA" sz="3200" dirty="0">
                <a:solidFill>
                  <a:prstClr val="black"/>
                </a:solidFill>
                <a:ea typeface="Majalla UI"/>
              </a:rPr>
              <a:t> إلى سوء </a:t>
            </a:r>
            <a:r>
              <a:rPr lang="ar-DZ" sz="3200" dirty="0">
                <a:solidFill>
                  <a:prstClr val="black"/>
                </a:solidFill>
                <a:ea typeface="Majalla UI"/>
              </a:rPr>
              <a:t>إنجاز </a:t>
            </a:r>
            <a:r>
              <a:rPr lang="ar-SA" sz="3200" dirty="0">
                <a:solidFill>
                  <a:prstClr val="black"/>
                </a:solidFill>
                <a:ea typeface="Majalla UI"/>
              </a:rPr>
              <a:t>العمل </a:t>
            </a:r>
          </a:p>
        </p:txBody>
      </p:sp>
      <p:grpSp>
        <p:nvGrpSpPr>
          <p:cNvPr id="26628" name="مجموعة 13"/>
          <p:cNvGrpSpPr>
            <a:grpSpLocks/>
          </p:cNvGrpSpPr>
          <p:nvPr/>
        </p:nvGrpSpPr>
        <p:grpSpPr bwMode="auto">
          <a:xfrm>
            <a:off x="3913239" y="2864118"/>
            <a:ext cx="4357688" cy="2514106"/>
            <a:chOff x="2000232" y="2143116"/>
            <a:chExt cx="4357718" cy="2513448"/>
          </a:xfrm>
        </p:grpSpPr>
        <p:sp>
          <p:nvSpPr>
            <p:cNvPr id="4" name="شكل بيضاوي 3"/>
            <p:cNvSpPr/>
            <p:nvPr/>
          </p:nvSpPr>
          <p:spPr>
            <a:xfrm>
              <a:off x="6000760" y="2214535"/>
              <a:ext cx="357190" cy="35709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3200">
                <a:solidFill>
                  <a:prstClr val="white"/>
                </a:solidFill>
              </a:endParaRPr>
            </a:p>
          </p:txBody>
        </p:sp>
        <p:sp>
          <p:nvSpPr>
            <p:cNvPr id="26631" name="مربع نص 4"/>
            <p:cNvSpPr txBox="1">
              <a:spLocks noChangeArrowheads="1"/>
            </p:cNvSpPr>
            <p:nvPr/>
          </p:nvSpPr>
          <p:spPr bwMode="auto">
            <a:xfrm>
              <a:off x="2000232" y="2143116"/>
              <a:ext cx="3857652" cy="58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3200" dirty="0">
                  <a:solidFill>
                    <a:prstClr val="black"/>
                  </a:solidFill>
                  <a:ea typeface="Majalla UI"/>
                </a:rPr>
                <a:t>موافق بشدة</a:t>
              </a:r>
            </a:p>
          </p:txBody>
        </p:sp>
        <p:sp>
          <p:nvSpPr>
            <p:cNvPr id="6" name="شكل بيضاوي 5"/>
            <p:cNvSpPr/>
            <p:nvPr/>
          </p:nvSpPr>
          <p:spPr>
            <a:xfrm>
              <a:off x="6000760" y="2643048"/>
              <a:ext cx="357190" cy="35709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3200">
                <a:solidFill>
                  <a:prstClr val="white"/>
                </a:solidFill>
              </a:endParaRPr>
            </a:p>
          </p:txBody>
        </p:sp>
        <p:sp>
          <p:nvSpPr>
            <p:cNvPr id="26633" name="مربع نص 6"/>
            <p:cNvSpPr txBox="1">
              <a:spLocks noChangeArrowheads="1"/>
            </p:cNvSpPr>
            <p:nvPr/>
          </p:nvSpPr>
          <p:spPr bwMode="auto">
            <a:xfrm>
              <a:off x="2000232" y="2571744"/>
              <a:ext cx="3857652" cy="58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3200">
                  <a:solidFill>
                    <a:prstClr val="black"/>
                  </a:solidFill>
                  <a:ea typeface="Majalla UI"/>
                </a:rPr>
                <a:t>موافق</a:t>
              </a:r>
            </a:p>
          </p:txBody>
        </p:sp>
        <p:sp>
          <p:nvSpPr>
            <p:cNvPr id="8" name="شكل بيضاوي 7"/>
            <p:cNvSpPr/>
            <p:nvPr/>
          </p:nvSpPr>
          <p:spPr>
            <a:xfrm>
              <a:off x="6000760" y="3142979"/>
              <a:ext cx="357190" cy="357095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3200">
                <a:solidFill>
                  <a:prstClr val="white"/>
                </a:solidFill>
              </a:endParaRPr>
            </a:p>
          </p:txBody>
        </p:sp>
        <p:sp>
          <p:nvSpPr>
            <p:cNvPr id="26635" name="مربع نص 8"/>
            <p:cNvSpPr txBox="1">
              <a:spLocks noChangeArrowheads="1"/>
            </p:cNvSpPr>
            <p:nvPr/>
          </p:nvSpPr>
          <p:spPr bwMode="auto">
            <a:xfrm>
              <a:off x="2000232" y="3071810"/>
              <a:ext cx="3857652" cy="58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3200">
                  <a:solidFill>
                    <a:prstClr val="black"/>
                  </a:solidFill>
                  <a:ea typeface="Majalla UI"/>
                </a:rPr>
                <a:t>لا أدري</a:t>
              </a:r>
            </a:p>
          </p:txBody>
        </p:sp>
        <p:sp>
          <p:nvSpPr>
            <p:cNvPr id="10" name="شكل بيضاوي 9"/>
            <p:cNvSpPr/>
            <p:nvPr/>
          </p:nvSpPr>
          <p:spPr>
            <a:xfrm>
              <a:off x="6000760" y="3642911"/>
              <a:ext cx="357190" cy="357094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3200">
                <a:solidFill>
                  <a:prstClr val="white"/>
                </a:solidFill>
              </a:endParaRPr>
            </a:p>
          </p:txBody>
        </p:sp>
        <p:sp>
          <p:nvSpPr>
            <p:cNvPr id="26637" name="مربع نص 10"/>
            <p:cNvSpPr txBox="1">
              <a:spLocks noChangeArrowheads="1"/>
            </p:cNvSpPr>
            <p:nvPr/>
          </p:nvSpPr>
          <p:spPr bwMode="auto">
            <a:xfrm>
              <a:off x="2000232" y="3571876"/>
              <a:ext cx="3857652" cy="58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3200" dirty="0" smtClean="0">
                  <a:solidFill>
                    <a:prstClr val="black"/>
                  </a:solidFill>
                  <a:ea typeface="Majalla UI"/>
                </a:rPr>
                <a:t>غير موافق</a:t>
              </a:r>
              <a:endParaRPr lang="ar-SA" sz="3200" dirty="0">
                <a:solidFill>
                  <a:prstClr val="black"/>
                </a:solidFill>
                <a:ea typeface="Majalla UI"/>
              </a:endParaRPr>
            </a:p>
          </p:txBody>
        </p:sp>
        <p:sp>
          <p:nvSpPr>
            <p:cNvPr id="12" name="شكل بيضاوي 11"/>
            <p:cNvSpPr/>
            <p:nvPr/>
          </p:nvSpPr>
          <p:spPr>
            <a:xfrm>
              <a:off x="6000760" y="4142842"/>
              <a:ext cx="357190" cy="357095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sz="3200">
                <a:solidFill>
                  <a:prstClr val="white"/>
                </a:solidFill>
              </a:endParaRPr>
            </a:p>
          </p:txBody>
        </p:sp>
        <p:sp>
          <p:nvSpPr>
            <p:cNvPr id="26639" name="مربع نص 12"/>
            <p:cNvSpPr txBox="1">
              <a:spLocks noChangeArrowheads="1"/>
            </p:cNvSpPr>
            <p:nvPr/>
          </p:nvSpPr>
          <p:spPr bwMode="auto">
            <a:xfrm>
              <a:off x="2000232" y="4071942"/>
              <a:ext cx="3857652" cy="58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ar-SA" sz="3200" dirty="0" smtClean="0">
                  <a:solidFill>
                    <a:prstClr val="black"/>
                  </a:solidFill>
                  <a:ea typeface="Majalla UI"/>
                </a:rPr>
                <a:t>غير موافق </a:t>
              </a:r>
              <a:r>
                <a:rPr lang="ar-SA" sz="3200" dirty="0">
                  <a:solidFill>
                    <a:prstClr val="black"/>
                  </a:solidFill>
                  <a:ea typeface="Majalla UI"/>
                </a:rPr>
                <a:t>بشدة</a:t>
              </a:r>
            </a:p>
          </p:txBody>
        </p:sp>
      </p:grpSp>
      <p:sp>
        <p:nvSpPr>
          <p:cNvPr id="15" name="عنصر نائب لرقم الشريحة 14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383A02-5367-47FD-AC95-06F5CD88E1EA}" type="slidenum">
              <a:rPr lang="en-US" sz="140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15</a:t>
            </a:fld>
            <a:endParaRPr lang="en-US" sz="140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40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مربع نص 1"/>
          <p:cNvSpPr txBox="1">
            <a:spLocks noChangeArrowheads="1"/>
          </p:cNvSpPr>
          <p:nvPr/>
        </p:nvSpPr>
        <p:spPr bwMode="auto">
          <a:xfrm>
            <a:off x="2095500" y="928688"/>
            <a:ext cx="5715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prstClr val="black"/>
                </a:solidFill>
                <a:ea typeface="Majalla UI"/>
              </a:rPr>
              <a:t>عند الأسئلة المغلقة تعطى الخيارات في سلم حتى يتمكن الباحث من الترتيب والتحليل</a:t>
            </a:r>
          </a:p>
        </p:txBody>
      </p:sp>
      <p:sp>
        <p:nvSpPr>
          <p:cNvPr id="27651" name="مربع نص 2"/>
          <p:cNvSpPr txBox="1">
            <a:spLocks noChangeArrowheads="1"/>
          </p:cNvSpPr>
          <p:nvPr/>
        </p:nvSpPr>
        <p:spPr bwMode="auto">
          <a:xfrm>
            <a:off x="1095375" y="2143125"/>
            <a:ext cx="66436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prstClr val="black"/>
                </a:solidFill>
                <a:ea typeface="Majalla UI"/>
              </a:rPr>
              <a:t>أشهر سلم يستعمل هو سلم  </a:t>
            </a:r>
            <a:r>
              <a:rPr lang="fr-FR" sz="3200" dirty="0">
                <a:solidFill>
                  <a:prstClr val="black"/>
                </a:solidFill>
              </a:rPr>
              <a:t>LIKERT</a:t>
            </a:r>
            <a:r>
              <a:rPr lang="ar-SA" sz="3200" dirty="0">
                <a:solidFill>
                  <a:prstClr val="black"/>
                </a:solidFill>
                <a:ea typeface="Majalla UI"/>
              </a:rPr>
              <a:t>  الذي يحتوي على 5 مستويات</a:t>
            </a:r>
          </a:p>
        </p:txBody>
      </p:sp>
      <p:sp>
        <p:nvSpPr>
          <p:cNvPr id="27652" name="مربع نص 4"/>
          <p:cNvSpPr txBox="1">
            <a:spLocks noChangeArrowheads="1"/>
          </p:cNvSpPr>
          <p:nvPr/>
        </p:nvSpPr>
        <p:spPr bwMode="auto">
          <a:xfrm>
            <a:off x="6167438" y="3455254"/>
            <a:ext cx="114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400" dirty="0">
                <a:solidFill>
                  <a:prstClr val="black"/>
                </a:solidFill>
                <a:ea typeface="Majalla UI"/>
              </a:rPr>
              <a:t>موافق جدا</a:t>
            </a:r>
          </a:p>
        </p:txBody>
      </p:sp>
      <p:sp>
        <p:nvSpPr>
          <p:cNvPr id="27653" name="مربع نص 5"/>
          <p:cNvSpPr txBox="1">
            <a:spLocks noChangeArrowheads="1"/>
          </p:cNvSpPr>
          <p:nvPr/>
        </p:nvSpPr>
        <p:spPr bwMode="auto">
          <a:xfrm>
            <a:off x="4738688" y="3714751"/>
            <a:ext cx="1143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400">
                <a:solidFill>
                  <a:prstClr val="black"/>
                </a:solidFill>
                <a:ea typeface="Majalla UI"/>
              </a:rPr>
              <a:t>موافق</a:t>
            </a:r>
          </a:p>
        </p:txBody>
      </p:sp>
      <p:sp>
        <p:nvSpPr>
          <p:cNvPr id="27654" name="مربع نص 6"/>
          <p:cNvSpPr txBox="1">
            <a:spLocks noChangeArrowheads="1"/>
          </p:cNvSpPr>
          <p:nvPr/>
        </p:nvSpPr>
        <p:spPr bwMode="auto">
          <a:xfrm>
            <a:off x="3381375" y="3714751"/>
            <a:ext cx="1143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400">
                <a:solidFill>
                  <a:prstClr val="black"/>
                </a:solidFill>
                <a:ea typeface="Majalla UI"/>
              </a:rPr>
              <a:t>حيادي</a:t>
            </a:r>
          </a:p>
        </p:txBody>
      </p:sp>
      <p:sp>
        <p:nvSpPr>
          <p:cNvPr id="27655" name="مربع نص 7"/>
          <p:cNvSpPr txBox="1">
            <a:spLocks noChangeArrowheads="1"/>
          </p:cNvSpPr>
          <p:nvPr/>
        </p:nvSpPr>
        <p:spPr bwMode="auto">
          <a:xfrm>
            <a:off x="2095500" y="3358324"/>
            <a:ext cx="114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400" dirty="0">
                <a:solidFill>
                  <a:prstClr val="black"/>
                </a:solidFill>
                <a:ea typeface="Majalla UI"/>
              </a:rPr>
              <a:t>غير موافق</a:t>
            </a:r>
          </a:p>
        </p:txBody>
      </p:sp>
      <p:sp>
        <p:nvSpPr>
          <p:cNvPr id="27656" name="مربع نص 8"/>
          <p:cNvSpPr txBox="1">
            <a:spLocks noChangeArrowheads="1"/>
          </p:cNvSpPr>
          <p:nvPr/>
        </p:nvSpPr>
        <p:spPr bwMode="auto">
          <a:xfrm>
            <a:off x="273844" y="3358324"/>
            <a:ext cx="16430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400" dirty="0">
                <a:solidFill>
                  <a:prstClr val="black"/>
                </a:solidFill>
                <a:ea typeface="Majalla UI"/>
              </a:rPr>
              <a:t>غير موافق بشدة</a:t>
            </a:r>
          </a:p>
        </p:txBody>
      </p:sp>
      <p:cxnSp>
        <p:nvCxnSpPr>
          <p:cNvPr id="11" name="رابط مستقيم 10"/>
          <p:cNvCxnSpPr/>
          <p:nvPr/>
        </p:nvCxnSpPr>
        <p:spPr>
          <a:xfrm rot="10800000">
            <a:off x="1023939" y="4500563"/>
            <a:ext cx="585787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5400000">
            <a:off x="6738938" y="4429125"/>
            <a:ext cx="2857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5400000">
            <a:off x="5381625" y="4429125"/>
            <a:ext cx="2857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5400000">
            <a:off x="4024313" y="4429125"/>
            <a:ext cx="2857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5400000">
            <a:off x="2667000" y="4429125"/>
            <a:ext cx="2857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rot="5400000">
            <a:off x="881063" y="4429125"/>
            <a:ext cx="2857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663" name="مربع نص 17"/>
          <p:cNvSpPr txBox="1">
            <a:spLocks noChangeArrowheads="1"/>
          </p:cNvSpPr>
          <p:nvPr/>
        </p:nvSpPr>
        <p:spPr bwMode="auto">
          <a:xfrm>
            <a:off x="1023938" y="5143500"/>
            <a:ext cx="5715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prstClr val="black"/>
                </a:solidFill>
                <a:ea typeface="Majalla UI"/>
              </a:rPr>
              <a:t>تستعمل لأسئلة المغلقة كلما أمكن تحديد الخيارات للإجابة</a:t>
            </a: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92906-5623-4649-B335-A79FC7FF8DE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83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27652" grpId="0"/>
      <p:bldP spid="27653" grpId="0"/>
      <p:bldP spid="27654" grpId="0"/>
      <p:bldP spid="27655" grpId="0"/>
      <p:bldP spid="27656" grpId="0"/>
      <p:bldP spid="276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مربع نص 1"/>
          <p:cNvSpPr txBox="1">
            <a:spLocks noChangeArrowheads="1"/>
          </p:cNvSpPr>
          <p:nvPr/>
        </p:nvSpPr>
        <p:spPr bwMode="auto">
          <a:xfrm>
            <a:off x="4667251" y="571501"/>
            <a:ext cx="385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800" b="1" dirty="0">
                <a:solidFill>
                  <a:prstClr val="black"/>
                </a:solidFill>
                <a:ea typeface="Majalla UI"/>
              </a:rPr>
              <a:t>مثال </a:t>
            </a:r>
            <a:r>
              <a:rPr lang="ar-DZ" sz="2800" b="1" dirty="0">
                <a:solidFill>
                  <a:prstClr val="black"/>
                </a:solidFill>
                <a:ea typeface="Majalla UI"/>
              </a:rPr>
              <a:t>عن الأسئلة المفتوحة </a:t>
            </a:r>
            <a:r>
              <a:rPr lang="ar-SA" sz="2800" b="1" dirty="0">
                <a:solidFill>
                  <a:prstClr val="black"/>
                </a:solidFill>
                <a:ea typeface="Majalla UI"/>
              </a:rPr>
              <a:t>:</a:t>
            </a:r>
          </a:p>
        </p:txBody>
      </p:sp>
      <p:sp>
        <p:nvSpPr>
          <p:cNvPr id="28675" name="مربع نص 3"/>
          <p:cNvSpPr txBox="1">
            <a:spLocks noChangeArrowheads="1"/>
          </p:cNvSpPr>
          <p:nvPr/>
        </p:nvSpPr>
        <p:spPr bwMode="auto">
          <a:xfrm>
            <a:off x="3962400" y="1513218"/>
            <a:ext cx="50530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prstClr val="black"/>
                </a:solidFill>
                <a:ea typeface="Majalla UI"/>
              </a:rPr>
              <a:t>ما هي أهم الإجراءات المتخذة عندكم من أجل تحسين الإنتاجية ؟</a:t>
            </a:r>
          </a:p>
        </p:txBody>
      </p:sp>
      <p:sp>
        <p:nvSpPr>
          <p:cNvPr id="28676" name="مربع نص 4"/>
          <p:cNvSpPr txBox="1">
            <a:spLocks noChangeArrowheads="1"/>
          </p:cNvSpPr>
          <p:nvPr/>
        </p:nvSpPr>
        <p:spPr bwMode="auto">
          <a:xfrm>
            <a:off x="2657476" y="2656219"/>
            <a:ext cx="64293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prstClr val="black"/>
                </a:solidFill>
                <a:ea typeface="Majalla UI"/>
              </a:rPr>
              <a:t>كيف عالجتم مشكلة نقص المادة الأولية ؟</a:t>
            </a:r>
          </a:p>
        </p:txBody>
      </p:sp>
      <p:sp>
        <p:nvSpPr>
          <p:cNvPr id="28677" name="مربع نص 5"/>
          <p:cNvSpPr txBox="1">
            <a:spLocks noChangeArrowheads="1"/>
          </p:cNvSpPr>
          <p:nvPr/>
        </p:nvSpPr>
        <p:spPr bwMode="auto">
          <a:xfrm>
            <a:off x="3810000" y="3370593"/>
            <a:ext cx="52054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prstClr val="black"/>
                </a:solidFill>
                <a:ea typeface="Majalla UI"/>
              </a:rPr>
              <a:t>ماذا تفعل المؤسسة مع الشريك الاجتماعي عند تغيير موقعها ؟</a:t>
            </a:r>
          </a:p>
        </p:txBody>
      </p:sp>
      <p:sp>
        <p:nvSpPr>
          <p:cNvPr id="28678" name="مربع نص 6"/>
          <p:cNvSpPr txBox="1">
            <a:spLocks noChangeArrowheads="1"/>
          </p:cNvSpPr>
          <p:nvPr/>
        </p:nvSpPr>
        <p:spPr bwMode="auto">
          <a:xfrm>
            <a:off x="1424608" y="4797152"/>
            <a:ext cx="56435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b="1" u="sng" dirty="0">
                <a:solidFill>
                  <a:prstClr val="black"/>
                </a:solidFill>
                <a:ea typeface="Majalla UI"/>
              </a:rPr>
              <a:t>تستعمل الأسئلة </a:t>
            </a:r>
            <a:r>
              <a:rPr lang="ar-DZ" sz="3200" b="1" u="sng" dirty="0">
                <a:solidFill>
                  <a:prstClr val="black"/>
                </a:solidFill>
                <a:ea typeface="Majalla UI"/>
              </a:rPr>
              <a:t>المفتوحة </a:t>
            </a:r>
            <a:r>
              <a:rPr lang="ar-SA" sz="3200" b="1" u="sng" dirty="0">
                <a:solidFill>
                  <a:prstClr val="black"/>
                </a:solidFill>
                <a:ea typeface="Majalla UI"/>
              </a:rPr>
              <a:t>عندما لا يمكن تحديد الإجابات في خيارات محددة </a:t>
            </a: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1425C6-CA42-4CED-84F0-11273366CB31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  <p:bldP spid="28677" grpId="0"/>
      <p:bldP spid="2867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oneTexte 1"/>
          <p:cNvSpPr txBox="1">
            <a:spLocks noChangeArrowheads="1"/>
          </p:cNvSpPr>
          <p:nvPr/>
        </p:nvSpPr>
        <p:spPr bwMode="auto">
          <a:xfrm>
            <a:off x="4648201" y="368896"/>
            <a:ext cx="43053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b="1" dirty="0">
                <a:solidFill>
                  <a:prstClr val="black"/>
                </a:solidFill>
                <a:ea typeface="Majalla UI"/>
              </a:rPr>
              <a:t>الصيغة العامة للاستبيان </a:t>
            </a:r>
            <a:endParaRPr lang="fr-FR" sz="3200" b="1" dirty="0">
              <a:solidFill>
                <a:prstClr val="black"/>
              </a:solidFill>
            </a:endParaRPr>
          </a:p>
        </p:txBody>
      </p:sp>
      <p:sp>
        <p:nvSpPr>
          <p:cNvPr id="29699" name="ZoneTexte 2"/>
          <p:cNvSpPr txBox="1">
            <a:spLocks noChangeArrowheads="1"/>
          </p:cNvSpPr>
          <p:nvPr/>
        </p:nvSpPr>
        <p:spPr bwMode="auto">
          <a:xfrm>
            <a:off x="3184268" y="1295400"/>
            <a:ext cx="57864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عموما ينقسم لاستبيان إلى قسمين :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9700" name="ZoneTexte 3"/>
          <p:cNvSpPr txBox="1">
            <a:spLocks noChangeArrowheads="1"/>
          </p:cNvSpPr>
          <p:nvPr/>
        </p:nvSpPr>
        <p:spPr bwMode="auto">
          <a:xfrm>
            <a:off x="3487517" y="2012415"/>
            <a:ext cx="590442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algn="r" rtl="1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قسم يخص للمستجيب (الجنس، العمر، المستوى التعليمي، الوظيفة، الأقدمية ...)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9701" name="ZoneTexte 4"/>
          <p:cNvSpPr txBox="1">
            <a:spLocks noChangeArrowheads="1"/>
          </p:cNvSpPr>
          <p:nvPr/>
        </p:nvSpPr>
        <p:spPr bwMode="auto">
          <a:xfrm>
            <a:off x="3306252" y="4267201"/>
            <a:ext cx="57864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algn="r" rtl="1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قسم يخص موضوع الدراسة (الأسئلة)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9702" name="ZoneTexte 5"/>
          <p:cNvSpPr txBox="1">
            <a:spLocks noChangeArrowheads="1"/>
          </p:cNvSpPr>
          <p:nvPr/>
        </p:nvSpPr>
        <p:spPr bwMode="auto">
          <a:xfrm>
            <a:off x="3657600" y="5075617"/>
            <a:ext cx="54816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DZ" sz="3200" dirty="0">
                <a:solidFill>
                  <a:prstClr val="black"/>
                </a:solidFill>
                <a:ea typeface="Majalla UI"/>
              </a:rPr>
              <a:t>ويرفق عموما الاستبيان بمراسلة للمسؤول الأول لمكان الاستبيان </a:t>
            </a:r>
            <a:endParaRPr lang="fr-FR" sz="3200" dirty="0">
              <a:solidFill>
                <a:prstClr val="black"/>
              </a:solidFill>
            </a:endParaRPr>
          </a:p>
        </p:txBody>
      </p:sp>
      <p:sp>
        <p:nvSpPr>
          <p:cNvPr id="29703" name="ZoneTexte 4"/>
          <p:cNvSpPr txBox="1">
            <a:spLocks noChangeArrowheads="1"/>
          </p:cNvSpPr>
          <p:nvPr/>
        </p:nvSpPr>
        <p:spPr bwMode="auto">
          <a:xfrm>
            <a:off x="2288704" y="3174877"/>
            <a:ext cx="69294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b="1" u="sng" dirty="0">
                <a:solidFill>
                  <a:prstClr val="black"/>
                </a:solidFill>
                <a:ea typeface="Majalla UI"/>
              </a:rPr>
              <a:t>ملاحظة هامة جدا : لا يطلب اسم المستجيب</a:t>
            </a:r>
            <a:endParaRPr lang="fr-FR" sz="3200" b="1" u="sng" dirty="0">
              <a:solidFill>
                <a:prstClr val="black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4294967295"/>
          </p:nvPr>
        </p:nvSpPr>
        <p:spPr>
          <a:xfrm>
            <a:off x="8305800" y="6356351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4690C8-8A33-4CB8-86C5-21D1C1997DE2}" type="slidenum">
              <a:rPr lang="en-US" sz="140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18</a:t>
            </a:fld>
            <a:endParaRPr lang="en-US" sz="140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20135717">
            <a:off x="99525" y="2740391"/>
            <a:ext cx="3322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600" dirty="0"/>
              <a:t>الأسئلة الانتقائية أو المصفاة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2462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1" grpId="0"/>
      <p:bldP spid="29702" grpId="0"/>
      <p:bldP spid="29703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2331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61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78</TotalTime>
  <Words>568</Words>
  <Application>Microsoft Office PowerPoint</Application>
  <PresentationFormat>A4 Paper (210x297 mm)</PresentationFormat>
  <Paragraphs>129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ae_AlMateen</vt:lpstr>
      <vt:lpstr>AL-Battar</vt:lpstr>
      <vt:lpstr>AL-Mohanad Bold</vt:lpstr>
      <vt:lpstr>Arial</vt:lpstr>
      <vt:lpstr>AYM Wadiy S_U normal.</vt:lpstr>
      <vt:lpstr>Calibri</vt:lpstr>
      <vt:lpstr>Courier New</vt:lpstr>
      <vt:lpstr>Majalla UI</vt:lpstr>
      <vt:lpstr>Old Antic Outline Shaded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أنواع البيانات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Aissa Mohmmad Hireshe</cp:lastModifiedBy>
  <cp:revision>17</cp:revision>
  <dcterms:created xsi:type="dcterms:W3CDTF">2015-09-03T07:07:53Z</dcterms:created>
  <dcterms:modified xsi:type="dcterms:W3CDTF">2015-10-06T04:02:59Z</dcterms:modified>
</cp:coreProperties>
</file>