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330" r:id="rId3"/>
    <p:sldId id="349" r:id="rId4"/>
    <p:sldId id="332" r:id="rId5"/>
    <p:sldId id="333" r:id="rId6"/>
    <p:sldId id="334" r:id="rId7"/>
    <p:sldId id="335" r:id="rId8"/>
    <p:sldId id="336" r:id="rId9"/>
    <p:sldId id="337" r:id="rId10"/>
    <p:sldId id="338" r:id="rId11"/>
    <p:sldId id="339" r:id="rId12"/>
    <p:sldId id="340" r:id="rId13"/>
    <p:sldId id="341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25" r:id="rId22"/>
    <p:sldId id="32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3B84AF"/>
    <a:srgbClr val="AD9968"/>
    <a:srgbClr val="013E36"/>
    <a:srgbClr val="AB1A25"/>
    <a:srgbClr val="00263A"/>
    <a:srgbClr val="009900"/>
    <a:srgbClr val="FF3300"/>
    <a:srgbClr val="70925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109" d="100"/>
          <a:sy n="109" d="100"/>
        </p:scale>
        <p:origin x="120" y="27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10/22/2015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أساسيات البحث العلمي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Fundamentals of Scientific Research</a:t>
            </a:r>
          </a:p>
          <a:p>
            <a:pPr algn="ctr"/>
            <a:r>
              <a:rPr lang="ar-SA" sz="3700" b="1" dirty="0" err="1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أ.د</a:t>
            </a: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 عيسى </a:t>
            </a:r>
            <a:r>
              <a:rPr lang="ar-SA" sz="3700" b="1" dirty="0" err="1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حيرش</a:t>
            </a:r>
            <a:endParaRPr lang="ar-SA" sz="3700" b="1" dirty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b="1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الثانية عشر</a:t>
            </a:r>
            <a:endParaRPr lang="en-US" b="1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391795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ln w="10541" cmpd="sng">
                  <a:solidFill>
                    <a:srgbClr val="727CA3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Bookman Old Style"/>
                <a:cs typeface="Times New Roman" panose="02020603050405020304" pitchFamily="18" charset="0"/>
              </a:rPr>
              <a:t>تبويب </a:t>
            </a:r>
            <a:r>
              <a:rPr lang="ar-SA" sz="3600" b="1" smtClean="0">
                <a:ln w="10541" cmpd="sng">
                  <a:solidFill>
                    <a:srgbClr val="727CA3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Bookman Old Style"/>
                <a:cs typeface="Times New Roman" panose="02020603050405020304" pitchFamily="18" charset="0"/>
              </a:rPr>
              <a:t>وعرض </a:t>
            </a:r>
            <a:r>
              <a:rPr lang="ar-SA" sz="3600" b="1" smtClean="0">
                <a:ln w="10541" cmpd="sng">
                  <a:solidFill>
                    <a:srgbClr val="727CA3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Bookman Old Style"/>
                <a:cs typeface="Times New Roman" panose="02020603050405020304" pitchFamily="18" charset="0"/>
              </a:rPr>
              <a:t>البيانات (1)</a:t>
            </a:r>
            <a:endParaRPr lang="fr-FR" altLang="en-US" sz="3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840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tx1"/>
                </a:solidFill>
              </a:rPr>
              <a:t>المحتوى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36976" y="1864180"/>
            <a:ext cx="401193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مقدمة</a:t>
            </a:r>
            <a:endParaRPr lang="ar-SA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736697" y="2342576"/>
            <a:ext cx="401193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تبويب البيانات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05128" y="3035339"/>
            <a:ext cx="264349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عرض البيانات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60912" y="3857020"/>
            <a:ext cx="401193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طريقة الجداول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32920" y="4432479"/>
            <a:ext cx="401193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الطريقة البيانية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800" y="2517954"/>
            <a:ext cx="2390775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605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44888" y="1111354"/>
            <a:ext cx="474762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البيانات التي يجمعها الباحث تكون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15246" y="1951945"/>
            <a:ext cx="227130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غير مرتبة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15246" y="2427075"/>
            <a:ext cx="227130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مبعثرة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15246" y="2902205"/>
            <a:ext cx="227130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فيها تكرارات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5245" y="3408808"/>
            <a:ext cx="227130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...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61956" y="4390541"/>
            <a:ext cx="401193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لا يسهل استغلالها كما هي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61956" y="4970750"/>
            <a:ext cx="401193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يصعب معالجتها وتحليلها </a:t>
            </a:r>
          </a:p>
        </p:txBody>
      </p:sp>
    </p:spTree>
    <p:extLst>
      <p:ext uri="{BB962C8B-B14F-4D97-AF65-F5344CB8AC3E}">
        <p14:creationId xmlns:p14="http://schemas.microsoft.com/office/powerpoint/2010/main" val="94008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26346" y="964532"/>
            <a:ext cx="4961364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العملية التي تهدف إلى جعل هذه البيانات قابلة للتعامل والاستغلال قصد المعالجة والتحليل هي تبويب البيانات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55906" y="3336147"/>
            <a:ext cx="44577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قبل معالجتها واستغلالها يجري الباحث على البيانات عمليتين 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99775" y="4722598"/>
            <a:ext cx="154958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تبويبها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97016" y="5308908"/>
            <a:ext cx="154958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عرضها</a:t>
            </a:r>
          </a:p>
        </p:txBody>
      </p:sp>
    </p:spTree>
    <p:extLst>
      <p:ext uri="{BB962C8B-B14F-4D97-AF65-F5344CB8AC3E}">
        <p14:creationId xmlns:p14="http://schemas.microsoft.com/office/powerpoint/2010/main" val="84248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8744" y="2124948"/>
            <a:ext cx="5771356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تبويب البيانات هي تلك العملية التي تتمثل في تحويلها من شكلها الأول (الخام) إلى شكل قابل للقراءة والتحليل.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92960" y="980728"/>
            <a:ext cx="401193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>
                <a:solidFill>
                  <a:srgbClr val="D9791B"/>
                </a:solidFill>
              </a:rPr>
              <a:t>تبويب البيانات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6816" y="4110037"/>
            <a:ext cx="5123284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يكمن التبويب في اختصار البيانات، وجمعها، وتبويبها بحيث تكون المعلومات التي نحصل عليها ذات معنى ومفيدة متجانسة.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04" y="2420888"/>
            <a:ext cx="19431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442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05631" y="692696"/>
            <a:ext cx="401193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تنتهي عملية تبويب البيانات إلى إظهارها في شكل مناسب من الأشكال المختلفة الممكنة.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89104" y="2852936"/>
            <a:ext cx="272845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>
                <a:solidFill>
                  <a:srgbClr val="D9791B"/>
                </a:solidFill>
              </a:rPr>
              <a:t>عرض البيانات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88904" y="3827009"/>
            <a:ext cx="4614223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عرض البيانات هي الكيفية التي تظهر بها البيانات بعد تبويبها حيث يحاول الباحث أن يجعلها سهلة القراءة وواضحة المعنى بالنسبة للقارئ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36" y="2780928"/>
            <a:ext cx="3197155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76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55820" y="980728"/>
            <a:ext cx="401193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>
                <a:solidFill>
                  <a:srgbClr val="D9791B"/>
                </a:solidFill>
              </a:rPr>
              <a:t>طرق عرض البيانات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60912" y="2420888"/>
            <a:ext cx="450683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هناك طريقتان لعرض البيانات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45769" y="3278726"/>
            <a:ext cx="401193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طريقة الجداول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21042" y="3986186"/>
            <a:ext cx="401193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الطريقة البيانية</a:t>
            </a:r>
          </a:p>
        </p:txBody>
      </p:sp>
    </p:spTree>
    <p:extLst>
      <p:ext uri="{BB962C8B-B14F-4D97-AF65-F5344CB8AC3E}">
        <p14:creationId xmlns:p14="http://schemas.microsoft.com/office/powerpoint/2010/main" val="2961794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41032" y="526721"/>
            <a:ext cx="401193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>
                <a:solidFill>
                  <a:srgbClr val="3B84AF"/>
                </a:solidFill>
              </a:rPr>
              <a:t>طريقة الجداول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51226" y="2020922"/>
            <a:ext cx="573730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/>
              <a:t>للباحث </a:t>
            </a:r>
            <a:r>
              <a:rPr lang="ar-SA" sz="2800" dirty="0" smtClean="0"/>
              <a:t>أكثر </a:t>
            </a:r>
            <a:r>
              <a:rPr lang="ar-SA" sz="2800" dirty="0"/>
              <a:t>من كيفية لعرض البيانات في جدول.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76548" y="3121005"/>
            <a:ext cx="551198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>
                <a:solidFill>
                  <a:srgbClr val="D9791B"/>
                </a:solidFill>
              </a:rPr>
              <a:t>عرض البيانات في جدول تكراري بسيط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07966" y="4221088"/>
            <a:ext cx="5511981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/>
              <a:t>يتمثل عرض البيانات في جدول تكراري بسيط في </a:t>
            </a:r>
            <a:r>
              <a:rPr lang="ar-SA" sz="2800" dirty="0" smtClean="0"/>
              <a:t>عرض هذه  </a:t>
            </a:r>
            <a:r>
              <a:rPr lang="ar-SA" sz="2800" dirty="0"/>
              <a:t>البيانات بكيفية تبين تكرار كل متغير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35074">
            <a:off x="280541" y="484058"/>
            <a:ext cx="3799200" cy="215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37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41032" y="672358"/>
            <a:ext cx="40119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/>
              <a:t>مثال في الجدول التكراري البسيط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00672" y="1556768"/>
            <a:ext cx="72596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/>
              <a:t>في مادة أساسيات البحث العلمي كانت تقديرات الطلبة كالتالي: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91301" y="2832343"/>
            <a:ext cx="188214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dirty="0"/>
              <a:t>أحمد:  مقبول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91301" y="3307472"/>
            <a:ext cx="188214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dirty="0"/>
              <a:t>سالم :  مقبول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91301" y="3782602"/>
            <a:ext cx="188214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dirty="0"/>
              <a:t>محمد :  ممتاز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91301" y="4257732"/>
            <a:ext cx="188214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dirty="0"/>
              <a:t>فريد :  مقبول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91301" y="4732861"/>
            <a:ext cx="188214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dirty="0"/>
              <a:t>فريد :  جيد جدا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91301" y="5159678"/>
            <a:ext cx="188214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dirty="0"/>
              <a:t>واصل:  ممتاز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91301" y="5586495"/>
            <a:ext cx="188214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dirty="0"/>
              <a:t>أمين:  مقبول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15246" y="2814986"/>
            <a:ext cx="188214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dirty="0"/>
              <a:t>سمير:  مقبول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15246" y="3290116"/>
            <a:ext cx="188214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dirty="0"/>
              <a:t>سامي:  جيد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15246" y="3765245"/>
            <a:ext cx="188214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dirty="0"/>
              <a:t>فؤاد:  جيد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15246" y="4240375"/>
            <a:ext cx="188214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dirty="0"/>
              <a:t>صالح:  مقبول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15246" y="4715505"/>
            <a:ext cx="188214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dirty="0"/>
              <a:t>موسى:  جيد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2583" y="5142322"/>
            <a:ext cx="2504803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dirty="0"/>
              <a:t>عبد القادر:  ممتاز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15246" y="5569138"/>
            <a:ext cx="188214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dirty="0"/>
              <a:t>ناصر:  جيد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6450" y="2806600"/>
            <a:ext cx="188214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dirty="0"/>
              <a:t>جمال:  مقبول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6450" y="3281730"/>
            <a:ext cx="188214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dirty="0"/>
              <a:t>طارق:  جيد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6450" y="3756860"/>
            <a:ext cx="188214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dirty="0"/>
              <a:t>فاتح:  جيد جدا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5301" y="4231989"/>
            <a:ext cx="2363289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dirty="0"/>
              <a:t>عبد العزيز :  مقبول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6450" y="4707119"/>
            <a:ext cx="188214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dirty="0"/>
              <a:t>حامد :  مقبول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3787" y="5133936"/>
            <a:ext cx="2504803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dirty="0"/>
              <a:t>عبد القادر:  ممتاز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6450" y="5560753"/>
            <a:ext cx="1882140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dirty="0"/>
              <a:t>عبد الله:  ممتاز</a:t>
            </a:r>
          </a:p>
        </p:txBody>
      </p:sp>
    </p:spTree>
    <p:extLst>
      <p:ext uri="{BB962C8B-B14F-4D97-AF65-F5344CB8AC3E}">
        <p14:creationId xmlns:p14="http://schemas.microsoft.com/office/powerpoint/2010/main" val="455451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80792" y="692696"/>
            <a:ext cx="599313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المطلوب : عرض هذه البيانات في جدول تكراري بسيط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11575" y="2024091"/>
            <a:ext cx="599313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لإعداد الجدول التكراري البسيط، نصنف المتغير ثم نبين عدد تكراراته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11575" y="3309301"/>
            <a:ext cx="599313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في مثالنا، المتغير هو التقدير</a:t>
            </a:r>
          </a:p>
        </p:txBody>
      </p:sp>
      <p:sp>
        <p:nvSpPr>
          <p:cNvPr id="7" name="Rectangle 6"/>
          <p:cNvSpPr/>
          <p:nvPr/>
        </p:nvSpPr>
        <p:spPr>
          <a:xfrm>
            <a:off x="5511981" y="5482332"/>
            <a:ext cx="2426970" cy="531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TextBox 7"/>
          <p:cNvSpPr txBox="1"/>
          <p:nvPr/>
        </p:nvSpPr>
        <p:spPr>
          <a:xfrm>
            <a:off x="3231073" y="4395049"/>
            <a:ext cx="599313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نحسب </a:t>
            </a:r>
            <a:r>
              <a:rPr lang="ar-SA" sz="3200" dirty="0" smtClean="0"/>
              <a:t>عدد </a:t>
            </a:r>
            <a:r>
              <a:rPr lang="ar-SA" sz="3200" dirty="0"/>
              <a:t>التكرارات بالنسبة لكل تقدير فنجد أن : </a:t>
            </a:r>
          </a:p>
        </p:txBody>
      </p:sp>
    </p:spTree>
    <p:extLst>
      <p:ext uri="{BB962C8B-B14F-4D97-AF65-F5344CB8AC3E}">
        <p14:creationId xmlns:p14="http://schemas.microsoft.com/office/powerpoint/2010/main" val="49790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66840" y="1230568"/>
            <a:ext cx="599313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التقدير </a:t>
            </a:r>
            <a:r>
              <a:rPr lang="ar-SA" sz="3200" dirty="0" smtClean="0"/>
              <a:t>«مقبول» </a:t>
            </a:r>
            <a:r>
              <a:rPr lang="ar-SA" sz="3200" dirty="0"/>
              <a:t>تكرر </a:t>
            </a:r>
            <a:r>
              <a:rPr lang="en-US" sz="3200" dirty="0"/>
              <a:t>9</a:t>
            </a:r>
            <a:r>
              <a:rPr lang="ar-SA" sz="3200" dirty="0"/>
              <a:t> مرات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66840" y="2063253"/>
            <a:ext cx="599313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التقدير </a:t>
            </a:r>
            <a:r>
              <a:rPr lang="ar-SA" sz="3200" dirty="0" smtClean="0"/>
              <a:t>«ممتاز» </a:t>
            </a:r>
            <a:r>
              <a:rPr lang="ar-SA" sz="3200" dirty="0"/>
              <a:t>تكرر </a:t>
            </a:r>
            <a:r>
              <a:rPr lang="en-US" sz="3200" dirty="0"/>
              <a:t>5</a:t>
            </a:r>
            <a:r>
              <a:rPr lang="ar-SA" sz="3200" dirty="0"/>
              <a:t> مرات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75091" y="2843939"/>
            <a:ext cx="599313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التقدير </a:t>
            </a:r>
            <a:r>
              <a:rPr lang="ar-SA" sz="3200" dirty="0" smtClean="0"/>
              <a:t>«</a:t>
            </a:r>
            <a:r>
              <a:rPr lang="ar-SA" sz="3200" dirty="0" smtClean="0"/>
              <a:t>جيد جدا» </a:t>
            </a:r>
            <a:r>
              <a:rPr lang="ar-SA" sz="3200" dirty="0"/>
              <a:t>تكرر </a:t>
            </a:r>
            <a:r>
              <a:rPr lang="en-US" sz="3200" dirty="0"/>
              <a:t>2</a:t>
            </a:r>
            <a:r>
              <a:rPr lang="ar-SA" sz="3200" dirty="0"/>
              <a:t> (مرتان)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39688" y="3514803"/>
            <a:ext cx="599313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التقدير </a:t>
            </a:r>
            <a:r>
              <a:rPr lang="ar-SA" sz="3200" dirty="0" smtClean="0"/>
              <a:t>«جيد» </a:t>
            </a:r>
            <a:r>
              <a:rPr lang="ar-SA" sz="3200" dirty="0"/>
              <a:t>تكرر </a:t>
            </a:r>
            <a:r>
              <a:rPr lang="en-US" sz="3200" dirty="0"/>
              <a:t>5</a:t>
            </a:r>
            <a:r>
              <a:rPr lang="ar-SA" sz="3200" dirty="0"/>
              <a:t> مرات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36776" y="4715728"/>
            <a:ext cx="599313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نبين هذه البيانات في جدول مع الحرص على ترتيبها تصاعديا أم تنازليا</a:t>
            </a:r>
          </a:p>
        </p:txBody>
      </p:sp>
    </p:spTree>
    <p:extLst>
      <p:ext uri="{BB962C8B-B14F-4D97-AF65-F5344CB8AC3E}">
        <p14:creationId xmlns:p14="http://schemas.microsoft.com/office/powerpoint/2010/main" val="458152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7518269" y="2038782"/>
          <a:ext cx="1419860" cy="254889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419860"/>
              </a:tblGrid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300" b="0" dirty="0" smtClean="0"/>
                        <a:t>التقدير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300" b="0" dirty="0" smtClean="0"/>
                        <a:t>ممتاز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300" b="0" dirty="0" smtClean="0"/>
                        <a:t>جيد جدا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300" b="0" dirty="0" smtClean="0"/>
                        <a:t>جيد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300" b="0" dirty="0" smtClean="0"/>
                        <a:t>مقبول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300" b="0" dirty="0" smtClean="0"/>
                        <a:t>المجموع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026910"/>
              </p:ext>
            </p:extLst>
          </p:nvPr>
        </p:nvGraphicFramePr>
        <p:xfrm>
          <a:off x="6125428" y="2038782"/>
          <a:ext cx="1419860" cy="254889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419860"/>
              </a:tblGrid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300" b="0" dirty="0" smtClean="0"/>
                        <a:t>التكرار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algn="ctr" rtl="1"/>
                      <a:r>
                        <a:rPr lang="en-US" sz="2300" b="0" dirty="0" smtClean="0"/>
                        <a:t>5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algn="ctr" rtl="1"/>
                      <a:r>
                        <a:rPr lang="en-US" sz="2300" b="0" dirty="0" smtClean="0"/>
                        <a:t>2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algn="ctr" rtl="1"/>
                      <a:r>
                        <a:rPr lang="en-US" sz="2300" b="0" dirty="0" smtClean="0"/>
                        <a:t>5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algn="ctr" rtl="1"/>
                      <a:r>
                        <a:rPr lang="en-US" sz="2300" b="0" dirty="0" smtClean="0"/>
                        <a:t>9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algn="ctr" rtl="1"/>
                      <a:r>
                        <a:rPr lang="en-US" sz="2300" b="0" dirty="0" smtClean="0"/>
                        <a:t>21  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24808" y="980728"/>
            <a:ext cx="59931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/>
              <a:t>يظهر جدول التكرار البسيط في بالكيفية التالية</a:t>
            </a:r>
          </a:p>
        </p:txBody>
      </p:sp>
      <p:sp>
        <p:nvSpPr>
          <p:cNvPr id="5" name="Rectangle 4"/>
          <p:cNvSpPr/>
          <p:nvPr/>
        </p:nvSpPr>
        <p:spPr>
          <a:xfrm>
            <a:off x="5457056" y="4150415"/>
            <a:ext cx="361686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21636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69287" y="548680"/>
            <a:ext cx="551198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>
                <a:solidFill>
                  <a:srgbClr val="D9791B"/>
                </a:solidFill>
              </a:rPr>
              <a:t>عرض البيانات في جدول تكراري نسبي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37812" y="1504971"/>
            <a:ext cx="59931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/>
              <a:t>الجدول التكراري النسبي يبين نسبة كل تكرار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37812" y="2208139"/>
            <a:ext cx="599313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/>
              <a:t>يعني هذا أننا نزيد لجدول التكرار البسيط عمودا نبين فيه نسبة كل متغير في المجموع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7075500" y="3307051"/>
          <a:ext cx="1419860" cy="254889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419860"/>
              </a:tblGrid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300" b="0" dirty="0" smtClean="0"/>
                        <a:t>التقدير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300" b="0" dirty="0" smtClean="0"/>
                        <a:t>ممتاز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300" b="0" dirty="0" smtClean="0"/>
                        <a:t>جيد جدا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300" b="0" dirty="0" smtClean="0"/>
                        <a:t>جيد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300" b="0" dirty="0" smtClean="0"/>
                        <a:t>مقبول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300" b="0" dirty="0" smtClean="0"/>
                        <a:t>المجموع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5760705" y="3307051"/>
          <a:ext cx="1419860" cy="254889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419860"/>
              </a:tblGrid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300" b="0" dirty="0" smtClean="0"/>
                        <a:t>التكرار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algn="ctr" rtl="1"/>
                      <a:r>
                        <a:rPr lang="en-US" sz="2300" b="0" dirty="0" smtClean="0"/>
                        <a:t>5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algn="ctr" rtl="1"/>
                      <a:r>
                        <a:rPr lang="en-US" sz="2300" b="0" dirty="0" smtClean="0"/>
                        <a:t>2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algn="ctr" rtl="1"/>
                      <a:r>
                        <a:rPr lang="en-US" sz="2300" b="0" dirty="0" smtClean="0"/>
                        <a:t>5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algn="ctr" rtl="1"/>
                      <a:r>
                        <a:rPr lang="en-US" sz="2300" b="0" dirty="0" smtClean="0"/>
                        <a:t>9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algn="ctr" rtl="1"/>
                      <a:r>
                        <a:rPr lang="en-US" sz="2300" b="0" dirty="0" smtClean="0"/>
                        <a:t>21  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4340845" y="3307051"/>
          <a:ext cx="1419860" cy="254889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419860"/>
              </a:tblGrid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300" b="0" dirty="0" smtClean="0"/>
                        <a:t>التكرار النسي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en-US" sz="2300" b="0" dirty="0" smtClean="0"/>
                        <a:t>0.238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en-US" sz="2300" b="0" dirty="0" smtClean="0"/>
                        <a:t>0.095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en-US" sz="2300" b="0" dirty="0" smtClean="0"/>
                        <a:t>0.238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en-US" sz="2300" b="0" dirty="0" smtClean="0"/>
                        <a:t>0.428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en-US" sz="2300" b="0" dirty="0" smtClean="0"/>
                        <a:t>1</a:t>
                      </a:r>
                      <a:endParaRPr lang="ar-SA" sz="2300" b="0" dirty="0"/>
                    </a:p>
                  </a:txBody>
                  <a:tcPr marL="74295" marR="74295" marT="37148" marB="37148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3944888" y="5445224"/>
            <a:ext cx="4896544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8158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80793" y="908720"/>
            <a:ext cx="615342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>
                <a:solidFill>
                  <a:srgbClr val="D9791B"/>
                </a:solidFill>
              </a:rPr>
              <a:t>عرض البيانات في جدول تكراري ذي فئات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09192" y="2155988"/>
            <a:ext cx="4304281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في كثير من الحالات يصعب التعامل مع كل البيانات لكثرتها.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53659" y="3645024"/>
            <a:ext cx="4580556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عندها يضطر الباحث إلى اختصار هذه البيانات في فئات فيبين الجدول الذي يعرض فيه البيانات تكرار </a:t>
            </a:r>
            <a:r>
              <a:rPr lang="ar-SA" sz="3200" dirty="0" smtClean="0"/>
              <a:t>هذه الفئات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3532979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49495" y="397606"/>
            <a:ext cx="873313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600" dirty="0"/>
              <a:t>مثال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177518"/>
              </p:ext>
            </p:extLst>
          </p:nvPr>
        </p:nvGraphicFramePr>
        <p:xfrm>
          <a:off x="2619087" y="1628800"/>
          <a:ext cx="6604000" cy="3398528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60400"/>
                <a:gridCol w="660400"/>
                <a:gridCol w="660400"/>
                <a:gridCol w="660400"/>
                <a:gridCol w="660400"/>
                <a:gridCol w="660400"/>
                <a:gridCol w="660400"/>
                <a:gridCol w="660400"/>
                <a:gridCol w="660400"/>
                <a:gridCol w="660400"/>
              </a:tblGrid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50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95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85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65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75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66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48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26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51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32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30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24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86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32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62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65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63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54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23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56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26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56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46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69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32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55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59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65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65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48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45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63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72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56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56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46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92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89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20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56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59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33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15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86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84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86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65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62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32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23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65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35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63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46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94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65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32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34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kern="1200" dirty="0" smtClean="0"/>
                        <a:t>55</a:t>
                      </a:r>
                      <a:endParaRPr lang="ar-SA" sz="23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22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62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25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12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62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51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22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92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56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88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63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15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19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28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59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52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15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15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89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62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300" dirty="0" smtClean="0"/>
                        <a:t>98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40633" y="916762"/>
            <a:ext cx="710495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/>
              <a:t>إذا كانت درجات لطلبة في مقرر معين تظهر كالآتي،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8704" y="5301208"/>
            <a:ext cx="65934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/>
              <a:t>كيف يمكن عرضها في جدول تكراري ذي فئات ؟</a:t>
            </a:r>
          </a:p>
        </p:txBody>
      </p:sp>
    </p:spTree>
    <p:extLst>
      <p:ext uri="{BB962C8B-B14F-4D97-AF65-F5344CB8AC3E}">
        <p14:creationId xmlns:p14="http://schemas.microsoft.com/office/powerpoint/2010/main" val="10017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651001" y="1227666"/>
          <a:ext cx="6603999" cy="376428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01333"/>
                <a:gridCol w="2201333"/>
                <a:gridCol w="2201333"/>
              </a:tblGrid>
              <a:tr h="470535">
                <a:tc>
                  <a:txBody>
                    <a:bodyPr/>
                    <a:lstStyle/>
                    <a:p>
                      <a:pPr rtl="1"/>
                      <a:r>
                        <a:rPr lang="ar-SA" sz="2600" dirty="0" smtClean="0"/>
                        <a:t>الفئات</a:t>
                      </a:r>
                      <a:endParaRPr lang="ar-SA" sz="26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600" dirty="0" smtClean="0"/>
                        <a:t>التكرار</a:t>
                      </a:r>
                      <a:endParaRPr lang="ar-SA" sz="26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endParaRPr lang="ar-SA" sz="2600" dirty="0"/>
                    </a:p>
                  </a:txBody>
                  <a:tcPr marL="74295" marR="74295" marT="37148" marB="37148"/>
                </a:tc>
              </a:tr>
              <a:tr h="470535">
                <a:tc>
                  <a:txBody>
                    <a:bodyPr/>
                    <a:lstStyle/>
                    <a:p>
                      <a:pPr rtl="1"/>
                      <a:r>
                        <a:rPr lang="ar-SA" sz="2600" dirty="0" smtClean="0"/>
                        <a:t>أقل</a:t>
                      </a:r>
                      <a:r>
                        <a:rPr lang="ar-SA" sz="2600" baseline="0" dirty="0" smtClean="0"/>
                        <a:t> من </a:t>
                      </a:r>
                      <a:r>
                        <a:rPr lang="en-US" sz="2600" baseline="0" dirty="0" smtClean="0"/>
                        <a:t>60</a:t>
                      </a:r>
                      <a:endParaRPr lang="ar-SA" sz="26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600" dirty="0" smtClean="0"/>
                        <a:t>47</a:t>
                      </a:r>
                      <a:endParaRPr lang="ar-SA" sz="26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endParaRPr lang="ar-SA" sz="2600"/>
                    </a:p>
                  </a:txBody>
                  <a:tcPr marL="74295" marR="74295" marT="37148" marB="37148"/>
                </a:tc>
              </a:tr>
              <a:tr h="470535">
                <a:tc>
                  <a:txBody>
                    <a:bodyPr/>
                    <a:lstStyle/>
                    <a:p>
                      <a:pPr rtl="1"/>
                      <a:r>
                        <a:rPr lang="en-US" sz="2600" dirty="0" smtClean="0"/>
                        <a:t>60-64</a:t>
                      </a:r>
                      <a:endParaRPr lang="ar-SA" sz="26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600" dirty="0" smtClean="0"/>
                        <a:t>9</a:t>
                      </a:r>
                      <a:endParaRPr lang="ar-SA" sz="26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endParaRPr lang="ar-SA" sz="2600"/>
                    </a:p>
                  </a:txBody>
                  <a:tcPr marL="74295" marR="74295" marT="37148" marB="37148"/>
                </a:tc>
              </a:tr>
              <a:tr h="470535">
                <a:tc>
                  <a:txBody>
                    <a:bodyPr/>
                    <a:lstStyle/>
                    <a:p>
                      <a:pPr rtl="1"/>
                      <a:r>
                        <a:rPr lang="en-US" sz="2600" dirty="0" smtClean="0"/>
                        <a:t>65-69</a:t>
                      </a:r>
                      <a:endParaRPr lang="ar-SA" sz="26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600" dirty="0" smtClean="0"/>
                        <a:t>9</a:t>
                      </a:r>
                      <a:endParaRPr lang="ar-SA" sz="26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endParaRPr lang="ar-SA" sz="2600"/>
                    </a:p>
                  </a:txBody>
                  <a:tcPr marL="74295" marR="74295" marT="37148" marB="37148"/>
                </a:tc>
              </a:tr>
              <a:tr h="470535">
                <a:tc>
                  <a:txBody>
                    <a:bodyPr/>
                    <a:lstStyle/>
                    <a:p>
                      <a:pPr rtl="1"/>
                      <a:r>
                        <a:rPr lang="en-US" sz="2600" dirty="0" smtClean="0"/>
                        <a:t>70-74</a:t>
                      </a:r>
                      <a:endParaRPr lang="ar-SA" sz="26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600" dirty="0" smtClean="0"/>
                        <a:t>1</a:t>
                      </a:r>
                      <a:endParaRPr lang="ar-SA" sz="26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endParaRPr lang="ar-SA" sz="2600"/>
                    </a:p>
                  </a:txBody>
                  <a:tcPr marL="74295" marR="74295" marT="37148" marB="37148"/>
                </a:tc>
              </a:tr>
              <a:tr h="470535">
                <a:tc>
                  <a:txBody>
                    <a:bodyPr/>
                    <a:lstStyle/>
                    <a:p>
                      <a:pPr rtl="1"/>
                      <a:r>
                        <a:rPr lang="en-US" sz="2600" dirty="0" smtClean="0"/>
                        <a:t>75-79</a:t>
                      </a:r>
                      <a:endParaRPr lang="ar-SA" sz="26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600" dirty="0" smtClean="0"/>
                        <a:t>1</a:t>
                      </a:r>
                      <a:endParaRPr lang="ar-SA" sz="26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endParaRPr lang="ar-SA" sz="2600"/>
                    </a:p>
                  </a:txBody>
                  <a:tcPr marL="74295" marR="74295" marT="37148" marB="37148"/>
                </a:tc>
              </a:tr>
              <a:tr h="470535">
                <a:tc>
                  <a:txBody>
                    <a:bodyPr/>
                    <a:lstStyle/>
                    <a:p>
                      <a:pPr rtl="1"/>
                      <a:r>
                        <a:rPr lang="en-US" sz="2600" dirty="0" smtClean="0"/>
                        <a:t>80-84</a:t>
                      </a:r>
                      <a:endParaRPr lang="ar-SA" sz="26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600" dirty="0" smtClean="0"/>
                        <a:t>1</a:t>
                      </a:r>
                      <a:endParaRPr lang="ar-SA" sz="26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endParaRPr lang="ar-SA" sz="2600" dirty="0"/>
                    </a:p>
                  </a:txBody>
                  <a:tcPr marL="74295" marR="74295" marT="37148" marB="37148"/>
                </a:tc>
              </a:tr>
              <a:tr h="470535">
                <a:tc>
                  <a:txBody>
                    <a:bodyPr/>
                    <a:lstStyle/>
                    <a:p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85-89</a:t>
                      </a:r>
                      <a:endParaRPr lang="ar-SA" sz="2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600" dirty="0" smtClean="0"/>
                        <a:t>7</a:t>
                      </a:r>
                      <a:endParaRPr lang="ar-SA" sz="26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endParaRPr lang="ar-SA" sz="2600" dirty="0"/>
                    </a:p>
                  </a:txBody>
                  <a:tcPr marL="74295" marR="74295" marT="37148" marB="37148"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630799"/>
              </p:ext>
            </p:extLst>
          </p:nvPr>
        </p:nvGraphicFramePr>
        <p:xfrm>
          <a:off x="1651001" y="4991946"/>
          <a:ext cx="6603999" cy="470536"/>
        </p:xfrm>
        <a:graphic>
          <a:graphicData uri="http://schemas.openxmlformats.org/drawingml/2006/table">
            <a:tbl>
              <a:tblPr rtl="1" firstRow="1" bandRow="1">
                <a:tableStyleId>{69CF1AB2-1976-4502-BF36-3FF5EA218861}</a:tableStyleId>
              </a:tblPr>
              <a:tblGrid>
                <a:gridCol w="2201333"/>
                <a:gridCol w="2201333"/>
                <a:gridCol w="2201333"/>
              </a:tblGrid>
              <a:tr h="470535">
                <a:tc>
                  <a:txBody>
                    <a:bodyPr/>
                    <a:lstStyle/>
                    <a:p>
                      <a:r>
                        <a:rPr lang="en-US" sz="2600" b="0" kern="1200" dirty="0" smtClean="0"/>
                        <a:t>90-94</a:t>
                      </a:r>
                      <a:endParaRPr lang="ar-SA" sz="2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600" dirty="0" smtClean="0"/>
                        <a:t>3</a:t>
                      </a:r>
                      <a:endParaRPr lang="ar-SA" sz="26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endParaRPr lang="ar-SA" sz="2600" dirty="0"/>
                    </a:p>
                  </a:txBody>
                  <a:tcPr marL="74295" marR="74295" marT="37148" marB="37148"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396637"/>
              </p:ext>
            </p:extLst>
          </p:nvPr>
        </p:nvGraphicFramePr>
        <p:xfrm>
          <a:off x="1651000" y="5462481"/>
          <a:ext cx="6603999" cy="470536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2201333"/>
                <a:gridCol w="2201333"/>
                <a:gridCol w="2201333"/>
              </a:tblGrid>
              <a:tr h="470535">
                <a:tc>
                  <a:txBody>
                    <a:bodyPr/>
                    <a:lstStyle/>
                    <a:p>
                      <a:r>
                        <a:rPr lang="en-US" sz="2600" b="0" kern="1200" dirty="0" smtClean="0"/>
                        <a:t>95-100</a:t>
                      </a:r>
                      <a:endParaRPr lang="ar-SA" sz="2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ar-SA" sz="2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endParaRPr lang="ar-SA" sz="2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185718" y="943120"/>
            <a:ext cx="2649105" cy="51706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Rectangle 5"/>
          <p:cNvSpPr/>
          <p:nvPr/>
        </p:nvSpPr>
        <p:spPr>
          <a:xfrm>
            <a:off x="3584848" y="1052736"/>
            <a:ext cx="2448272" cy="49685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49257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72880" y="166400"/>
            <a:ext cx="532637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>
                <a:solidFill>
                  <a:srgbClr val="D9791B"/>
                </a:solidFill>
              </a:rPr>
              <a:t>عرض البيانات في جدول مزدوج</a:t>
            </a:r>
          </a:p>
        </p:txBody>
      </p:sp>
      <p:sp>
        <p:nvSpPr>
          <p:cNvPr id="2" name="Rectangle 1"/>
          <p:cNvSpPr/>
          <p:nvPr/>
        </p:nvSpPr>
        <p:spPr>
          <a:xfrm>
            <a:off x="4246257" y="865137"/>
            <a:ext cx="4953000" cy="10143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Low">
              <a:lnSpc>
                <a:spcPct val="107000"/>
              </a:lnSpc>
            </a:pPr>
            <a:r>
              <a:rPr lang="ar-SA" sz="2800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الجدول المزدوج يربط بين متغيرين </a:t>
            </a:r>
            <a:r>
              <a:rPr lang="ar-SA" sz="2800" dirty="0" err="1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فى</a:t>
            </a:r>
            <a:r>
              <a:rPr lang="ar-SA" sz="2800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 نفس الوقت </a:t>
            </a:r>
            <a:r>
              <a:rPr lang="ar-SA" sz="2800" dirty="0" smtClean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حيث </a:t>
            </a:r>
            <a:r>
              <a:rPr lang="ar-SA" sz="2800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أن كل متغير يكون له فئاته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60462" y="2170580"/>
            <a:ext cx="56396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يتم إعداد </a:t>
            </a:r>
            <a:r>
              <a:rPr lang="ar-SA" sz="2800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الجدول المزدوج حسب </a:t>
            </a:r>
            <a:r>
              <a:rPr lang="ar-SA" sz="2800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الخطوات التالية:</a:t>
            </a:r>
            <a:endParaRPr lang="ar-SA" sz="2800" dirty="0"/>
          </a:p>
        </p:txBody>
      </p:sp>
      <p:sp>
        <p:nvSpPr>
          <p:cNvPr id="6" name="Rectangle 5"/>
          <p:cNvSpPr/>
          <p:nvPr/>
        </p:nvSpPr>
        <p:spPr>
          <a:xfrm>
            <a:off x="5506754" y="2952300"/>
            <a:ext cx="2085827" cy="48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Low">
              <a:lnSpc>
                <a:spcPct val="107000"/>
              </a:lnSpc>
            </a:pPr>
            <a:r>
              <a:rPr lang="ar-SA" sz="2400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1- تحديد المتغيرين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74600" y="3351039"/>
            <a:ext cx="4264309" cy="48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Low">
              <a:lnSpc>
                <a:spcPct val="107000"/>
              </a:lnSpc>
            </a:pPr>
            <a:r>
              <a:rPr lang="ar-SA" sz="2400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2- تحديد المتغير المستقل والمتغير التابع 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77502" y="3787682"/>
            <a:ext cx="2691764" cy="48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Low">
              <a:lnSpc>
                <a:spcPct val="107000"/>
              </a:lnSpc>
            </a:pPr>
            <a:r>
              <a:rPr lang="ar-SA" sz="2400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3- تحديد فئات كل متغير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14583" y="4237284"/>
            <a:ext cx="52709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4- تكوين الجدول بحيث يكون المتغير المستقل أفقياً </a:t>
            </a:r>
            <a:endParaRPr lang="ar-SA" sz="2400" dirty="0"/>
          </a:p>
        </p:txBody>
      </p:sp>
      <p:sp>
        <p:nvSpPr>
          <p:cNvPr id="10" name="Rectangle 9"/>
          <p:cNvSpPr/>
          <p:nvPr/>
        </p:nvSpPr>
        <p:spPr>
          <a:xfrm>
            <a:off x="4282827" y="4673928"/>
            <a:ext cx="3340979" cy="48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Low">
              <a:lnSpc>
                <a:spcPct val="107000"/>
              </a:lnSpc>
            </a:pPr>
            <a:r>
              <a:rPr lang="ar-SA" sz="2400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5- جعل المتغير التابع عمودياً. 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Simplified Arabic" panose="02020603050405020304" pitchFamily="18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57648" y="5135057"/>
            <a:ext cx="19062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6- إظهار التكرار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971619">
            <a:off x="654209" y="673508"/>
            <a:ext cx="3249809" cy="261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11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905328" y="332656"/>
            <a:ext cx="771366" cy="4424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275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مثال: </a:t>
            </a:r>
          </a:p>
        </p:txBody>
      </p:sp>
      <p:sp>
        <p:nvSpPr>
          <p:cNvPr id="7" name="Rectangle 6"/>
          <p:cNvSpPr/>
          <p:nvPr/>
        </p:nvSpPr>
        <p:spPr>
          <a:xfrm>
            <a:off x="1603636" y="872209"/>
            <a:ext cx="6761922" cy="114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275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في شعبة معينة، جمعنا بيانات حول درجات الطلبة </a:t>
            </a:r>
            <a:r>
              <a:rPr lang="ar-SA" sz="2275" dirty="0" smtClean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وتخصصاتهم</a:t>
            </a:r>
            <a:r>
              <a:rPr lang="ar-SA" sz="2275" dirty="0">
                <a:latin typeface="Calibri" panose="020F0502020204030204" pitchFamily="34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. يطلب إعداد جدول مزدوج لهذه البيانات حيث تظهر العلاقة بين التخصص والتقديرات 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039132"/>
              </p:ext>
            </p:extLst>
          </p:nvPr>
        </p:nvGraphicFramePr>
        <p:xfrm>
          <a:off x="2378178" y="2348880"/>
          <a:ext cx="6023354" cy="352044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135664"/>
                <a:gridCol w="1452658"/>
                <a:gridCol w="1561158"/>
                <a:gridCol w="1873874"/>
              </a:tblGrid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التخصص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التقدير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التخصص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الدرجة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تسويق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ممتاز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تسويق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جيد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مالية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جيد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تسويق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متوسط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تسويق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ممتاز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محاسبة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جيد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تسويق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متوسط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تسويق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جيد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محاسبة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ممتاز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مالية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دون المتوسط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مالية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دون المتوسط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تسويق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ممتاز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محاسبة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دون المتوسط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مالية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دون التوسط</a:t>
                      </a:r>
                      <a:endParaRPr lang="ar-SA" sz="2400" dirty="0"/>
                    </a:p>
                  </a:txBody>
                  <a:tcPr marL="74295" marR="74295" marT="37148" marB="3714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85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562381"/>
              </p:ext>
            </p:extLst>
          </p:nvPr>
        </p:nvGraphicFramePr>
        <p:xfrm>
          <a:off x="4139292" y="1220590"/>
          <a:ext cx="4214768" cy="254889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75526"/>
                <a:gridCol w="842010"/>
                <a:gridCol w="870313"/>
                <a:gridCol w="926919"/>
              </a:tblGrid>
              <a:tr h="421005">
                <a:tc>
                  <a:txBody>
                    <a:bodyPr/>
                    <a:lstStyle/>
                    <a:p>
                      <a:pPr algn="l" rtl="1"/>
                      <a:r>
                        <a:rPr lang="ar-SA" sz="2300" dirty="0" smtClean="0"/>
                        <a:t>التخصص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 rowSpan="2">
                  <a:txBody>
                    <a:bodyPr/>
                    <a:lstStyle/>
                    <a:p>
                      <a:pPr rtl="1"/>
                      <a:r>
                        <a:rPr lang="ar-SA" sz="2300" dirty="0" smtClean="0"/>
                        <a:t>تسويق</a:t>
                      </a:r>
                      <a:endParaRPr lang="ar-SA" sz="2300" dirty="0"/>
                    </a:p>
                  </a:txBody>
                  <a:tcPr marL="74295" marR="74295" marT="37148" marB="37148" anchor="ctr"/>
                </a:tc>
                <a:tc rowSpan="2">
                  <a:txBody>
                    <a:bodyPr/>
                    <a:lstStyle/>
                    <a:p>
                      <a:pPr rtl="1"/>
                      <a:r>
                        <a:rPr lang="ar-SA" sz="2300" dirty="0" smtClean="0"/>
                        <a:t>مالية</a:t>
                      </a:r>
                      <a:endParaRPr lang="ar-SA" sz="2300" dirty="0"/>
                    </a:p>
                  </a:txBody>
                  <a:tcPr marL="74295" marR="74295" marT="37148" marB="37148" anchor="ctr"/>
                </a:tc>
                <a:tc rowSpan="2">
                  <a:txBody>
                    <a:bodyPr/>
                    <a:lstStyle/>
                    <a:p>
                      <a:pPr rtl="1"/>
                      <a:r>
                        <a:rPr lang="ar-SA" sz="2300" dirty="0" smtClean="0"/>
                        <a:t>محاسبة</a:t>
                      </a:r>
                      <a:endParaRPr lang="ar-SA" sz="2300" dirty="0"/>
                    </a:p>
                  </a:txBody>
                  <a:tcPr marL="74295" marR="74295" marT="37148" marB="37148" anchor="ctr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3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التقدير</a:t>
                      </a:r>
                      <a:endParaRPr lang="ar-SA" sz="23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300" dirty="0" smtClean="0"/>
                        <a:t>ممتاز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300" dirty="0" smtClean="0"/>
                        <a:t>3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300" dirty="0" smtClean="0"/>
                        <a:t>0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300" dirty="0" smtClean="0"/>
                        <a:t>1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300" dirty="0" smtClean="0"/>
                        <a:t>جيد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300" dirty="0" smtClean="0"/>
                        <a:t>2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300" dirty="0" smtClean="0"/>
                        <a:t>1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300" dirty="0" smtClean="0"/>
                        <a:t>1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300" dirty="0" smtClean="0"/>
                        <a:t>متوسط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300" dirty="0" smtClean="0"/>
                        <a:t>2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300" dirty="0" smtClean="0"/>
                        <a:t>0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300" dirty="0" smtClean="0"/>
                        <a:t>0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</a:tr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300" dirty="0" smtClean="0"/>
                        <a:t>دون المتوسط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300" dirty="0" smtClean="0"/>
                        <a:t>0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300" dirty="0" smtClean="0"/>
                        <a:t>3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300" dirty="0" smtClean="0"/>
                        <a:t>1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640392"/>
              </p:ext>
            </p:extLst>
          </p:nvPr>
        </p:nvGraphicFramePr>
        <p:xfrm>
          <a:off x="4139292" y="3747578"/>
          <a:ext cx="4214768" cy="42481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75526"/>
                <a:gridCol w="842010"/>
                <a:gridCol w="870313"/>
                <a:gridCol w="926919"/>
              </a:tblGrid>
              <a:tr h="421005">
                <a:tc>
                  <a:txBody>
                    <a:bodyPr/>
                    <a:lstStyle/>
                    <a:p>
                      <a:pPr rtl="1"/>
                      <a:r>
                        <a:rPr lang="ar-SA" sz="2300" dirty="0" smtClean="0"/>
                        <a:t>المجموع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300" dirty="0" smtClean="0"/>
                        <a:t>7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300" dirty="0" smtClean="0"/>
                        <a:t>4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300" dirty="0" smtClean="0"/>
                        <a:t>3</a:t>
                      </a:r>
                      <a:endParaRPr lang="ar-SA" sz="2300" dirty="0"/>
                    </a:p>
                  </a:txBody>
                  <a:tcPr marL="74295" marR="74295" marT="37148" marB="37148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280275"/>
              </p:ext>
            </p:extLst>
          </p:nvPr>
        </p:nvGraphicFramePr>
        <p:xfrm>
          <a:off x="2613102" y="1211608"/>
          <a:ext cx="1526190" cy="2577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26190"/>
              </a:tblGrid>
              <a:tr h="81000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المجموع</a:t>
                      </a:r>
                      <a:endParaRPr lang="ar-SA" dirty="0"/>
                    </a:p>
                  </a:txBody>
                  <a:tcPr anchor="ctr"/>
                </a:tc>
              </a:tr>
              <a:tr h="431492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2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ar-SA" sz="2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31492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2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ar-SA" sz="2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31492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2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ar-SA" sz="2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31492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US" sz="2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ar-SA" sz="2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613102" y="3733508"/>
            <a:ext cx="1526189" cy="3693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14</a:t>
            </a:r>
            <a:endParaRPr lang="ar-SA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04728" y="3737007"/>
            <a:ext cx="6012305" cy="905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9131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21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23316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261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ادارة الاعمال</Template>
  <TotalTime>189</TotalTime>
  <Words>760</Words>
  <Application>Microsoft Office PowerPoint</Application>
  <PresentationFormat>A4 Paper (210x297 mm)</PresentationFormat>
  <Paragraphs>292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ae_AlMateen</vt:lpstr>
      <vt:lpstr>AL-Battar</vt:lpstr>
      <vt:lpstr>AL-Mohanad Bold</vt:lpstr>
      <vt:lpstr>Arial</vt:lpstr>
      <vt:lpstr>AYM Wadiy S_U normal.</vt:lpstr>
      <vt:lpstr>Bookman Old Style</vt:lpstr>
      <vt:lpstr>Calibri</vt:lpstr>
      <vt:lpstr>Simplified Arabic</vt:lpstr>
      <vt:lpstr>Times New Roman</vt:lpstr>
      <vt:lpstr>Office Theme</vt:lpstr>
      <vt:lpstr>PowerPoint Presentation</vt:lpstr>
      <vt:lpstr>PowerPoint Presentation</vt:lpstr>
      <vt:lpstr>المحتوى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Aissa Mohmmad Hireshe</cp:lastModifiedBy>
  <cp:revision>20</cp:revision>
  <dcterms:created xsi:type="dcterms:W3CDTF">2015-09-03T07:07:53Z</dcterms:created>
  <dcterms:modified xsi:type="dcterms:W3CDTF">2015-10-22T03:59:23Z</dcterms:modified>
</cp:coreProperties>
</file>