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30" r:id="rId3"/>
    <p:sldId id="349" r:id="rId4"/>
    <p:sldId id="350" r:id="rId5"/>
    <p:sldId id="351" r:id="rId6"/>
    <p:sldId id="369" r:id="rId7"/>
    <p:sldId id="370" r:id="rId8"/>
    <p:sldId id="371" r:id="rId9"/>
    <p:sldId id="372" r:id="rId10"/>
    <p:sldId id="368" r:id="rId11"/>
    <p:sldId id="352" r:id="rId12"/>
    <p:sldId id="367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25" r:id="rId24"/>
    <p:sldId id="32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B1A25"/>
    <a:srgbClr val="D9791B"/>
    <a:srgbClr val="3B84AF"/>
    <a:srgbClr val="AD9968"/>
    <a:srgbClr val="013E36"/>
    <a:srgbClr val="00263A"/>
    <a:srgbClr val="009900"/>
    <a:srgbClr val="7092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75" d="100"/>
          <a:sy n="75" d="100"/>
        </p:scale>
        <p:origin x="451" y="365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أساسيات البحث العلمي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Fundamentals of Scientific Research</a:t>
            </a:r>
          </a:p>
          <a:p>
            <a:pPr algn="ctr"/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الرابعة عشر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391795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Bookman Old Style"/>
                <a:cs typeface="Times New Roman" panose="02020603050405020304" pitchFamily="18" charset="0"/>
              </a:rPr>
              <a:t>النواحي الفنية في كتابة البحث العلمي</a:t>
            </a:r>
            <a:endParaRPr lang="fr-FR" alt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4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chemeClr val="tx1"/>
                </a:solidFill>
              </a:rPr>
              <a:t>المحتوى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3933056"/>
            <a:ext cx="2390775" cy="1914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3955" y="1888500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مقدمة</a:t>
            </a:r>
            <a:endParaRPr lang="ar-SA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34721" y="2699285"/>
            <a:ext cx="660421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أنواع التقرير</a:t>
            </a:r>
            <a:endParaRPr lang="ar-SA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5117061" y="3717032"/>
            <a:ext cx="38988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/>
              <a:t>النواحي الفنية لكتابة التقرير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55560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97016" y="476672"/>
            <a:ext cx="40119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مقدمة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728864" y="1268760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ينتهي البحث العلمي دائما بتقرير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648744" y="2276872"/>
            <a:ext cx="64602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يأتي التقرير ليبين فيه الباحث </a:t>
            </a:r>
            <a:r>
              <a:rPr lang="ar-SA" sz="3200" dirty="0" smtClean="0"/>
              <a:t>بحثه </a:t>
            </a:r>
            <a:r>
              <a:rPr lang="ar-SA" sz="3200" dirty="0" smtClean="0"/>
              <a:t>من حيث 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640632" y="3061702"/>
            <a:ext cx="646020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السبب أو الأسباب التي أدت به إلى القيام بالبحث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640632" y="4357871"/>
            <a:ext cx="64602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كيفية القيام بالبحث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640632" y="5206395"/>
            <a:ext cx="646020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النتائج التي توصل إليها من خلال البحث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2273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60712" y="741889"/>
            <a:ext cx="660421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يظهر تقرير البحث العلمي في أنواع مختلفة. منها: 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880992" y="1449956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3200" dirty="0" smtClean="0"/>
              <a:t>التقرير 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862820" y="2911762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3200" dirty="0" smtClean="0"/>
              <a:t>الرسالة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841651" y="3743121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3200" dirty="0" smtClean="0"/>
              <a:t>الأطروحة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736976" y="4332485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3200" dirty="0" smtClean="0"/>
              <a:t>...</a:t>
            </a:r>
            <a:endParaRPr lang="ar-SA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376936" y="2121313"/>
            <a:ext cx="29136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ar-SA" sz="3200" dirty="0" smtClean="0"/>
              <a:t>البحث الفصلي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366877" y="95468"/>
            <a:ext cx="660421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أنواع التقرير</a:t>
            </a:r>
            <a:endParaRPr lang="ar-SA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77" y="1809605"/>
            <a:ext cx="3358869" cy="337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3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1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9144" y="188640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التقرير 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448944" y="980728"/>
            <a:ext cx="419207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التقرير هو عمل بحثي قصير.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84820" y="1820780"/>
            <a:ext cx="419207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يكون عموما عبارة عن 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071031" y="2635735"/>
            <a:ext cx="6488527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dirty="0" smtClean="0"/>
              <a:t>وصف لمشاهدة ظاهرة علمية يشعر بها الباحث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071031" y="3829871"/>
            <a:ext cx="64885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dirty="0" smtClean="0"/>
              <a:t>أو تلخيص لمقال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080655" y="4703586"/>
            <a:ext cx="64885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dirty="0" smtClean="0"/>
              <a:t>أو تلخيص لكتاب</a:t>
            </a:r>
            <a:endParaRPr lang="ar-SA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64246">
            <a:off x="939432" y="659368"/>
            <a:ext cx="2733675" cy="1676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80655" y="5452226"/>
            <a:ext cx="648852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r-SA" sz="3200" dirty="0" smtClean="0"/>
              <a:t>...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7867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1152" y="332656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البحث الفصلي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356065" y="1239621"/>
            <a:ext cx="5452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هو أيضا بحث قصير نسبيا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356065" y="2041740"/>
            <a:ext cx="545209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يتضمن تركيز الباحث على موضوع معين والإلمام التام به 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352600" y="3233112"/>
            <a:ext cx="545209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يستغرق هذا البحث عموما فصلا دراسيا كاملا 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366324" y="4365104"/>
            <a:ext cx="545209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يتضمن هذا النوع من التقرير البحوث المكتبية و/أو النظرية </a:t>
            </a:r>
            <a:endParaRPr lang="ar-SA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33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232" y="2047548"/>
            <a:ext cx="2688080" cy="344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3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65168" y="332656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رسالة الماجستير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68824" y="1268760"/>
            <a:ext cx="487602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هو التقرير الذي يقدمه </a:t>
            </a:r>
            <a:r>
              <a:rPr lang="ar-SA" sz="3200" dirty="0" smtClean="0"/>
              <a:t>الطالب لنيل </a:t>
            </a:r>
            <a:r>
              <a:rPr lang="ar-SA" sz="3200" dirty="0" smtClean="0"/>
              <a:t>درجة الماجستير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296816" y="2679553"/>
            <a:ext cx="487602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هذا النوع من البحوث يعطي تخصصا لصاحبه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296816" y="4051494"/>
            <a:ext cx="487602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هذا النوع من البحث قد يستغرق وقتا طويلا </a:t>
            </a:r>
            <a:endParaRPr lang="ar-SA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86160">
            <a:off x="427296" y="1076048"/>
            <a:ext cx="3158900" cy="25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6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53200" y="188640"/>
            <a:ext cx="24277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الأطروحة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974456" y="1052736"/>
            <a:ext cx="384645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يقصد بها أطروحة الدكتوراه 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974456" y="1889360"/>
            <a:ext cx="384645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هذا الحث يعطي تخصصا أكبر وأدق في حقل من </a:t>
            </a:r>
            <a:r>
              <a:rPr lang="ar-SA" sz="3200" dirty="0" smtClean="0"/>
              <a:t>حقول </a:t>
            </a:r>
            <a:r>
              <a:rPr lang="ar-SA" sz="3200" dirty="0" smtClean="0"/>
              <a:t>المعرفة والعلم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974456" y="3661946"/>
            <a:ext cx="384645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هذا البحث يحتاج إلى وقت أطول وإلى مهارات أكبر</a:t>
            </a:r>
            <a:endParaRPr lang="ar-SA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2762">
            <a:off x="696507" y="1462388"/>
            <a:ext cx="3277516" cy="24236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20919363">
            <a:off x="445135" y="1468337"/>
            <a:ext cx="3516336" cy="979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683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27815" y="1998702"/>
            <a:ext cx="660421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يقدم </a:t>
            </a:r>
            <a:r>
              <a:rPr lang="ar-SA" sz="3200" dirty="0" smtClean="0"/>
              <a:t>تقرير البحث العلمي في نمط معين 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512840" y="2996952"/>
            <a:ext cx="5420025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لا يوجد اتفاق حول النمط الذي يجب أن يقدم فيه تقرير البحث العلمي إلا أن هناك بعض الآراء المتداولة في هذا الموضوع وبعض الاتفاقات</a:t>
            </a:r>
            <a:endParaRPr lang="ar-SA" sz="3200" dirty="0"/>
          </a:p>
        </p:txBody>
      </p:sp>
      <p:sp>
        <p:nvSpPr>
          <p:cNvPr id="5" name="Rectangle 4"/>
          <p:cNvSpPr/>
          <p:nvPr/>
        </p:nvSpPr>
        <p:spPr>
          <a:xfrm>
            <a:off x="5033209" y="701407"/>
            <a:ext cx="38988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/>
              <a:t>النواحي الفنية لكتابة التقرير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73939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56856" y="476672"/>
            <a:ext cx="5380082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1- صفحة الغلاف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152800" y="1268760"/>
            <a:ext cx="586969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يسميها البعض </a:t>
            </a:r>
            <a:r>
              <a:rPr lang="ar-SA" sz="3200" dirty="0"/>
              <a:t>صفحة العنوان و تحتوي </a:t>
            </a:r>
            <a:r>
              <a:rPr lang="ar-SA" sz="3200" dirty="0" smtClean="0"/>
              <a:t>على مجموعة من البيانات، أهمها 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231144" y="3085178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اسم الباحث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231144" y="3667696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الجهة التي يرفع إليها تقرير البحث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231144" y="2553291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عنوان البحث 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231144" y="4365104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تاريخ كتابة التقرير</a:t>
            </a:r>
            <a:endParaRPr lang="ar-SA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6" y="908720"/>
            <a:ext cx="2520280" cy="36389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37214" y="5076424"/>
            <a:ext cx="5380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أي معلومات أخرى تنص عليها الجهة التي يرفع لها تقرير البحث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7399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8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89104" y="476672"/>
            <a:ext cx="3147834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2- ملخص البحث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432720" y="1268760"/>
            <a:ext cx="65931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يبين الباحث في الملخص 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784648" y="2276872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dirty="0" smtClean="0"/>
              <a:t>هدف البحث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729425" y="2885119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dirty="0" smtClean="0"/>
              <a:t>المنهج المستخدم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742861" y="3655515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dirty="0" smtClean="0"/>
              <a:t>أهم النتائج التي توصل إليها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208584" y="4581128"/>
            <a:ext cx="775634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في بعض الأحيان يطلب من الباحث كتابة الملخص بلغة التقرير بالإضافة إلى لغة أخرى (انجليزي، اسباني، صيني ...)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26071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57056" y="476672"/>
            <a:ext cx="3579882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3- المحتويات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211087" y="1568405"/>
            <a:ext cx="538008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هذه الصفحة تضم </a:t>
            </a:r>
            <a:r>
              <a:rPr lang="ar-SA" sz="3200" dirty="0" smtClean="0"/>
              <a:t>الفهرس </a:t>
            </a:r>
            <a:r>
              <a:rPr lang="ar-SA" sz="3200" dirty="0" smtClean="0"/>
              <a:t>: يعني عناوين </a:t>
            </a:r>
            <a:r>
              <a:rPr lang="ar-SA" sz="3200" dirty="0" smtClean="0"/>
              <a:t>وصفحات كل الأبواب والفصول والمباحث الواردة في التقرير.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211087" y="3645024"/>
            <a:ext cx="5380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هناك من يتبعها بقائمة الجداول والملاحق (وهذا من المستحسنات) </a:t>
            </a:r>
            <a:endParaRPr lang="ar-SA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24378">
            <a:off x="452769" y="793654"/>
            <a:ext cx="3006961" cy="210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93160" y="476672"/>
            <a:ext cx="2643778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4- </a:t>
            </a:r>
            <a:r>
              <a:rPr lang="ar-SA" sz="3200" dirty="0" smtClean="0"/>
              <a:t>المقدمة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072680" y="1340768"/>
            <a:ext cx="660421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هي عبارة عن تقديم للتقرير حيث غالبا ما تضم  :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432720" y="2180837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لمحة موجزة عن خلفية الموضوع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453238" y="2924944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أهمية الموضوع 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417813" y="3725944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هدف البحث أو الهدف من القيام بالدراسة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02400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01072" y="476672"/>
            <a:ext cx="3435866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5- </a:t>
            </a:r>
            <a:r>
              <a:rPr lang="ar-SA" sz="3200" dirty="0" smtClean="0"/>
              <a:t>متن البحث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296816" y="1556792"/>
            <a:ext cx="5380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يمثل تفصيل البحث وعادة يتضمن المواضيع التالية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640632" y="2996952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أدبيات الدراسة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640632" y="3645024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منهجية الدراسة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640632" y="4293096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نتائج الدراسة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644164" y="4941168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تحليل نتائج الدراسة</a:t>
            </a:r>
            <a:endParaRPr lang="ar-S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640632" y="5499835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الخلاصة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5966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33120" y="763066"/>
            <a:ext cx="293181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أدبيات الدراسة</a:t>
            </a:r>
            <a:endParaRPr lang="ar-SA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69322" y="2128926"/>
            <a:ext cx="60281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تهدف إلى وضع البحث في إطاره الصحيح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389868" y="2994549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وإعطاء شرح عن خلفية الدراسة 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697314" y="3933056"/>
            <a:ext cx="607263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وإظهار أوجه الاتفاق والاختلاف بين البحوث السابقة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17677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67466" y="5899896"/>
            <a:ext cx="482600" cy="365125"/>
          </a:xfr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61112" y="316326"/>
            <a:ext cx="2859802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منهجية الدراسة</a:t>
            </a:r>
            <a:endParaRPr lang="ar-SA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40832" y="1150859"/>
            <a:ext cx="5380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يحتوي على وصف آلية الدراسة ويدخل فيها خاصة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18725" y="2350062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تصميم البحث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18725" y="2979079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المنهج المستخدم في الدراسة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504728" y="3618231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طرق جمع البيانات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04728" y="4203006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اختيار العينة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504728" y="4759063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طرق معالجة البيانات</a:t>
            </a:r>
            <a:endParaRPr lang="ar-S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504728" y="5301208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طرق التحليل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58479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9144" y="548680"/>
            <a:ext cx="2499762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نتائج الدراسة</a:t>
            </a:r>
            <a:endParaRPr lang="ar-SA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37850" y="1268760"/>
            <a:ext cx="5380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وهي النتائج التي تم التوصل إليها من خلال البحث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337850" y="2735337"/>
            <a:ext cx="538008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تكون نتائج الدراسة منبثقة من أهداف البحث كما أنها تجيب على الفرضيات الواردة في البحث 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04728" y="4715528"/>
            <a:ext cx="610016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هناك من يضيف محددات البحث وهذا ليس بالأمر الضروري دائما وإنما حسب الحالات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2521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13040" y="548680"/>
            <a:ext cx="336385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تحليل نتائج الدراسة</a:t>
            </a:r>
            <a:endParaRPr lang="ar-SA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21776" y="1412776"/>
            <a:ext cx="5380082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النتائج التي يتحصل عليها الباحث لا بد من تحليلها ومقارنتها بنتائج الدراسات السابقة وإظهار أوجه التشابه والاختلاف معها.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321776" y="3787139"/>
            <a:ext cx="5380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كما يتبين على الباحث أيضا أن يبين أهمية هذه النتائج وحدود صلاحيتها.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10945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09184" y="404664"/>
            <a:ext cx="228373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الخلاصة</a:t>
            </a:r>
            <a:endParaRPr lang="ar-SA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40832" y="1124744"/>
            <a:ext cx="538008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يعطي فيها الباحث استنتاجاته من الباحث ويدل على إمكانية الاستفادة من نتائج البحث وحتى آفاق البحث التي تفتحها.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05769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01072" y="476672"/>
            <a:ext cx="3435866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5- مراجع البحث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368824" y="1484784"/>
            <a:ext cx="5380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لابد أن يبين الباحث المراجع التي اعتمد عليها في إعداد بحثه.</a:t>
            </a:r>
            <a:endParaRPr lang="ar-S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28221" y="2780928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هي قائمة المراجع التي تتكون من 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360712" y="3501008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كتب</a:t>
            </a:r>
            <a:endParaRPr lang="ar-S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309222" y="4085783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مقالات</a:t>
            </a:r>
            <a:endParaRPr lang="ar-SA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276074" y="4619447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أوراق عمل</a:t>
            </a:r>
            <a:endParaRPr lang="ar-S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216696" y="5164595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مصادر رسمية</a:t>
            </a:r>
            <a:endParaRPr lang="ar-SA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237214" y="5542839"/>
            <a:ext cx="53800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3200" dirty="0" smtClean="0"/>
              <a:t>...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39363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93160" y="476672"/>
            <a:ext cx="2643778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6- الملاحق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653479" y="1988840"/>
            <a:ext cx="5380082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هي المصادر التي اعتمدها الباحث أو الجداول التي أعدها أو استخدمها والاتي يرى أنه ليس من الضروري إدماجها في متن البحث.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110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2331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61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597</TotalTime>
  <Words>605</Words>
  <Application>Microsoft Office PowerPoint</Application>
  <PresentationFormat>A4 Paper (210x297 mm)</PresentationFormat>
  <Paragraphs>133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ae_AlMateen</vt:lpstr>
      <vt:lpstr>AL-Battar</vt:lpstr>
      <vt:lpstr>AL-Mohanad Bold</vt:lpstr>
      <vt:lpstr>Arial</vt:lpstr>
      <vt:lpstr>AYM Wadiy S_U normal.</vt:lpstr>
      <vt:lpstr>Bookman Old Style</vt:lpstr>
      <vt:lpstr>Calibri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المحتوى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Aissa Mohmmad Hireshe</cp:lastModifiedBy>
  <cp:revision>57</cp:revision>
  <dcterms:created xsi:type="dcterms:W3CDTF">2015-09-03T07:07:53Z</dcterms:created>
  <dcterms:modified xsi:type="dcterms:W3CDTF">2015-11-05T04:18:55Z</dcterms:modified>
</cp:coreProperties>
</file>