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32" r:id="rId2"/>
    <p:sldId id="333" r:id="rId3"/>
    <p:sldId id="420" r:id="rId4"/>
    <p:sldId id="381" r:id="rId5"/>
    <p:sldId id="382" r:id="rId6"/>
    <p:sldId id="343" r:id="rId7"/>
    <p:sldId id="402" r:id="rId8"/>
    <p:sldId id="403" r:id="rId9"/>
    <p:sldId id="404" r:id="rId10"/>
    <p:sldId id="407" r:id="rId11"/>
    <p:sldId id="405" r:id="rId12"/>
    <p:sldId id="406" r:id="rId13"/>
    <p:sldId id="353" r:id="rId14"/>
    <p:sldId id="368" r:id="rId15"/>
    <p:sldId id="408" r:id="rId16"/>
    <p:sldId id="409" r:id="rId17"/>
    <p:sldId id="410" r:id="rId18"/>
    <p:sldId id="411" r:id="rId19"/>
    <p:sldId id="415" r:id="rId20"/>
    <p:sldId id="417" r:id="rId21"/>
    <p:sldId id="416" r:id="rId22"/>
    <p:sldId id="418" r:id="rId23"/>
    <p:sldId id="419" r:id="rId24"/>
    <p:sldId id="369" r:id="rId25"/>
    <p:sldId id="412" r:id="rId26"/>
    <p:sldId id="413" r:id="rId27"/>
    <p:sldId id="414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08000"/>
    <a:srgbClr val="FFFFCC"/>
    <a:srgbClr val="AB1A25"/>
    <a:srgbClr val="FF3300"/>
    <a:srgbClr val="013E36"/>
    <a:srgbClr val="D9791B"/>
    <a:srgbClr val="00263A"/>
    <a:srgbClr val="009900"/>
    <a:srgbClr val="7092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>
        <p:scale>
          <a:sx n="60" d="100"/>
          <a:sy n="60" d="100"/>
        </p:scale>
        <p:origin x="-630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قصير الأجل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BDC89A9-2E65-4776-83C3-2FD352712F3A}">
      <dgm:prSet phldrT="[نص]"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الائتمان التجاري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4F3D5D3-8827-4647-8A1A-AF929D5345B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التجاري</a:t>
          </a:r>
          <a:endParaRPr lang="ar-SA" sz="20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5FC7C57-0A20-4FA4-BB04-43DA03E021BD}" type="par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23CA47D-4E56-4888-963E-73863DF52D58}" type="sib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893E79E-DBA6-4C80-B716-C7E5B81EC8F3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التجاري</a:t>
          </a:r>
          <a:endParaRPr lang="ar-SA" sz="20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57F78B-57F7-4E8A-B66F-5708CC81D917}" type="par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16FFF30-67DD-40D5-9FAF-DCFB6B1AB27F}" type="sib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376C13D-6D80-40F5-BABA-F9B856812356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الائتمان المصرفي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1EFE8A6-2DDB-4203-AF0F-911A9369B26A}" type="parTrans" cxnId="{1D4D36B9-69CA-45D1-BE8B-B5A81D7CB446}">
      <dgm:prSet/>
      <dgm:spPr/>
      <dgm:t>
        <a:bodyPr/>
        <a:lstStyle/>
        <a:p>
          <a:pPr rtl="1"/>
          <a:endParaRPr lang="ar-SA"/>
        </a:p>
      </dgm:t>
    </dgm:pt>
    <dgm:pt modelId="{AB53E356-A2E0-4D2B-A5B2-68142B0444B8}" type="sibTrans" cxnId="{1D4D36B9-69CA-45D1-BE8B-B5A81D7CB446}">
      <dgm:prSet/>
      <dgm:spPr/>
      <dgm:t>
        <a:bodyPr/>
        <a:lstStyle/>
        <a:p>
          <a:pPr rtl="1"/>
          <a:endParaRPr lang="ar-SA"/>
        </a:p>
      </dgm:t>
    </dgm:pt>
    <dgm:pt modelId="{F1713A6A-7E2E-4D6C-BB79-465DD98FB75C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التجارية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09639E0-7B98-45A2-BB3E-AAA6BDED059A}" type="parTrans" cxnId="{43F3112C-2C06-4230-8347-6E0AA311C75F}">
      <dgm:prSet/>
      <dgm:spPr/>
      <dgm:t>
        <a:bodyPr/>
        <a:lstStyle/>
        <a:p>
          <a:pPr rtl="1"/>
          <a:endParaRPr lang="ar-SA"/>
        </a:p>
      </dgm:t>
    </dgm:pt>
    <dgm:pt modelId="{8366AF60-EB97-4AC8-BAFD-8893389B4319}" type="sibTrans" cxnId="{43F3112C-2C06-4230-8347-6E0AA311C75F}">
      <dgm:prSet/>
      <dgm:spPr/>
      <dgm:t>
        <a:bodyPr/>
        <a:lstStyle/>
        <a:p>
          <a:pPr rtl="1"/>
          <a:endParaRPr lang="ar-SA"/>
        </a:p>
      </dgm:t>
    </dgm:pt>
    <dgm:pt modelId="{193B0065-C2C5-405C-8CC7-3FC35BF10B6E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الأخرى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02A023B6-F2B5-4B2A-9DFE-705ACF984178}" type="parTrans" cxnId="{14738C6C-084B-4E2F-B007-AB752F7CBC51}">
      <dgm:prSet/>
      <dgm:spPr/>
      <dgm:t>
        <a:bodyPr/>
        <a:lstStyle/>
        <a:p>
          <a:pPr rtl="1"/>
          <a:endParaRPr lang="ar-SA"/>
        </a:p>
      </dgm:t>
    </dgm:pt>
    <dgm:pt modelId="{49EBB68C-D35D-4EFE-AE4F-F685B5467732}" type="sibTrans" cxnId="{14738C6C-084B-4E2F-B007-AB752F7CBC51}">
      <dgm:prSet/>
      <dgm:spPr/>
      <dgm:t>
        <a:bodyPr/>
        <a:lstStyle/>
        <a:p>
          <a:pPr rtl="1"/>
          <a:endParaRPr lang="ar-SA"/>
        </a:p>
      </dgm:t>
    </dgm:pt>
    <dgm:pt modelId="{60F47FB6-6253-49CD-BEC1-28DC1EC4F48A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المصرفي وأنواعه</a:t>
          </a:r>
          <a:endParaRPr lang="ar-SA" sz="20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1F972D0-8DE4-4630-93FD-ACCDBE96D462}" type="parTrans" cxnId="{7C501146-92AD-416D-939C-88CAF13F500C}">
      <dgm:prSet/>
      <dgm:spPr/>
      <dgm:t>
        <a:bodyPr/>
        <a:lstStyle/>
        <a:p>
          <a:pPr rtl="1"/>
          <a:endParaRPr lang="ar-SA"/>
        </a:p>
      </dgm:t>
    </dgm:pt>
    <dgm:pt modelId="{7DE6C066-76F3-4D65-84D6-D42C846FD8C5}" type="sibTrans" cxnId="{7C501146-92AD-416D-939C-88CAF13F500C}">
      <dgm:prSet/>
      <dgm:spPr/>
      <dgm:t>
        <a:bodyPr/>
        <a:lstStyle/>
        <a:p>
          <a:pPr rtl="1"/>
          <a:endParaRPr lang="ar-SA"/>
        </a:p>
      </dgm:t>
    </dgm:pt>
    <dgm:pt modelId="{87012E3D-D002-4DDB-BFE4-19E01542684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المصرفي </a:t>
          </a:r>
          <a:r>
            <a:rPr lang="ar-SA" sz="1600" dirty="0" smtClean="0">
              <a:solidFill>
                <a:schemeClr val="tx1"/>
              </a:solidFill>
              <a:cs typeface="PT Bold Heading" panose="02010400000000000000" pitchFamily="2" charset="-78"/>
            </a:rPr>
            <a:t>(سعر الفائدة الفعلي)</a:t>
          </a:r>
          <a:endParaRPr lang="ar-SA" sz="16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7C4E370-3C74-4009-8CBE-2C4AEF254F9F}" type="parTrans" cxnId="{820C89AA-8E6B-449F-93F4-D0AE6BC3DE72}">
      <dgm:prSet/>
      <dgm:spPr/>
      <dgm:t>
        <a:bodyPr/>
        <a:lstStyle/>
        <a:p>
          <a:pPr rtl="1"/>
          <a:endParaRPr lang="ar-SA"/>
        </a:p>
      </dgm:t>
    </dgm:pt>
    <dgm:pt modelId="{1E1DBBDF-63EE-4F5C-8AD5-A6EEE26A95E1}" type="sibTrans" cxnId="{820C89AA-8E6B-449F-93F4-D0AE6BC3DE72}">
      <dgm:prSet/>
      <dgm:spPr/>
      <dgm:t>
        <a:bodyPr/>
        <a:lstStyle/>
        <a:p>
          <a:pPr rtl="1"/>
          <a:endParaRPr lang="ar-SA"/>
        </a:p>
      </dgm:t>
    </dgm:pt>
    <dgm:pt modelId="{E2E29561-EEFC-4892-98EC-98D0857D0C2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الورقة التجارية</a:t>
          </a:r>
          <a:endParaRPr lang="ar-SA" sz="20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46AD73E-A4DC-429A-B5A5-C25E06205593}" type="parTrans" cxnId="{7FD940F9-C6A8-4E6E-A74D-221D2D3B73D2}">
      <dgm:prSet/>
      <dgm:spPr/>
      <dgm:t>
        <a:bodyPr/>
        <a:lstStyle/>
        <a:p>
          <a:pPr rtl="1"/>
          <a:endParaRPr lang="ar-SA"/>
        </a:p>
      </dgm:t>
    </dgm:pt>
    <dgm:pt modelId="{DA24FCB1-0925-48B7-82B6-0A43BB256540}" type="sibTrans" cxnId="{7FD940F9-C6A8-4E6E-A74D-221D2D3B73D2}">
      <dgm:prSet/>
      <dgm:spPr/>
      <dgm:t>
        <a:bodyPr/>
        <a:lstStyle/>
        <a:p>
          <a:pPr rtl="1"/>
          <a:endParaRPr lang="ar-SA"/>
        </a:p>
      </dgm:t>
    </dgm:pt>
    <dgm:pt modelId="{5CA261FD-F264-4A5D-9712-F5017953BC7C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0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الأوراق التجارية</a:t>
          </a:r>
          <a:endParaRPr lang="ar-SA" sz="20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DC986BE-C29B-4892-AAAB-1F57F87FD840}" type="parTrans" cxnId="{B84DA144-D9A0-4F38-B627-62A0580CF0AF}">
      <dgm:prSet/>
      <dgm:spPr/>
      <dgm:t>
        <a:bodyPr/>
        <a:lstStyle/>
        <a:p>
          <a:pPr rtl="1"/>
          <a:endParaRPr lang="ar-SA"/>
        </a:p>
      </dgm:t>
    </dgm:pt>
    <dgm:pt modelId="{76080062-7B9D-445D-B605-4B514FDA2B72}" type="sibTrans" cxnId="{B84DA144-D9A0-4F38-B627-62A0580CF0AF}">
      <dgm:prSet/>
      <dgm:spPr/>
      <dgm:t>
        <a:bodyPr/>
        <a:lstStyle/>
        <a:p>
          <a:pPr rtl="1"/>
          <a:endParaRPr lang="ar-SA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</dgm:pt>
    <dgm:pt modelId="{D64F324C-F74C-4CDA-A1D6-A9A4FB4CDC2B}" type="pres">
      <dgm:prSet presAssocID="{EAB256EC-61DE-4727-8ECD-FE62F9D453CD}" presName="LevelOneTextNode" presStyleLbl="node0" presStyleIdx="0" presStyleCnt="1" custScaleY="10369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</dgm:pt>
    <dgm:pt modelId="{8DE0784C-D507-4382-B7D3-49DF7B176EBD}" type="pres">
      <dgm:prSet presAssocID="{3947438E-A859-4C0C-87E8-ABE8D1E0900E}" presName="conn2-1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</dgm:pt>
    <dgm:pt modelId="{6FFF57FD-7230-4B72-9AC4-8EC6707D5B04}" type="pres">
      <dgm:prSet presAssocID="{1BDC89A9-2E65-4776-83C3-2FD352712F3A}" presName="LevelTwoTextNode" presStyleLbl="node2" presStyleIdx="0" presStyleCnt="4" custScaleX="1496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</dgm:pt>
    <dgm:pt modelId="{F6AB8F9A-51CF-4159-B3F7-F41476B9252C}" type="pres">
      <dgm:prSet presAssocID="{E5FC7C57-0A20-4FA4-BB04-43DA03E021BD}" presName="conn2-1" presStyleLbl="parChTrans1D3" presStyleIdx="0" presStyleCnt="6"/>
      <dgm:spPr/>
      <dgm:t>
        <a:bodyPr/>
        <a:lstStyle/>
        <a:p>
          <a:pPr rtl="1"/>
          <a:endParaRPr lang="ar-SA"/>
        </a:p>
      </dgm:t>
    </dgm:pt>
    <dgm:pt modelId="{AD2D1DBA-3A92-4BEB-8129-1EF4525E53E7}" type="pres">
      <dgm:prSet presAssocID="{E5FC7C57-0A20-4FA4-BB04-43DA03E021BD}" presName="connTx" presStyleLbl="parChTrans1D3" presStyleIdx="0" presStyleCnt="6"/>
      <dgm:spPr/>
      <dgm:t>
        <a:bodyPr/>
        <a:lstStyle/>
        <a:p>
          <a:pPr rtl="1"/>
          <a:endParaRPr lang="ar-SA"/>
        </a:p>
      </dgm:t>
    </dgm:pt>
    <dgm:pt modelId="{8A0216C7-4439-43C5-AEC5-92A122BEF185}" type="pres">
      <dgm:prSet presAssocID="{14F3D5D3-8827-4647-8A1A-AF929D5345BE}" presName="root2" presStyleCnt="0"/>
      <dgm:spPr/>
    </dgm:pt>
    <dgm:pt modelId="{67B84D8F-C161-49EF-84A7-6ED70DCD8028}" type="pres">
      <dgm:prSet presAssocID="{14F3D5D3-8827-4647-8A1A-AF929D5345BE}" presName="LevelTwoTextNode" presStyleLbl="node3" presStyleIdx="0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AFB8AD-1625-4DC6-9A11-B0E17C43A943}" type="pres">
      <dgm:prSet presAssocID="{14F3D5D3-8827-4647-8A1A-AF929D5345BE}" presName="level3hierChild" presStyleCnt="0"/>
      <dgm:spPr/>
    </dgm:pt>
    <dgm:pt modelId="{ACEA6F24-C445-4BF0-AF49-F861F7B67838}" type="pres">
      <dgm:prSet presAssocID="{9857F78B-57F7-4E8A-B66F-5708CC81D917}" presName="conn2-1" presStyleLbl="parChTrans1D3" presStyleIdx="1" presStyleCnt="6"/>
      <dgm:spPr/>
      <dgm:t>
        <a:bodyPr/>
        <a:lstStyle/>
        <a:p>
          <a:pPr rtl="1"/>
          <a:endParaRPr lang="ar-SA"/>
        </a:p>
      </dgm:t>
    </dgm:pt>
    <dgm:pt modelId="{2B832A20-3A8D-4077-87FE-E0C14167051D}" type="pres">
      <dgm:prSet presAssocID="{9857F78B-57F7-4E8A-B66F-5708CC81D917}" presName="connTx" presStyleLbl="parChTrans1D3" presStyleIdx="1" presStyleCnt="6"/>
      <dgm:spPr/>
      <dgm:t>
        <a:bodyPr/>
        <a:lstStyle/>
        <a:p>
          <a:pPr rtl="1"/>
          <a:endParaRPr lang="ar-SA"/>
        </a:p>
      </dgm:t>
    </dgm:pt>
    <dgm:pt modelId="{41B4C621-706F-4535-B4CC-6ABE6B011A85}" type="pres">
      <dgm:prSet presAssocID="{B893E79E-DBA6-4C80-B716-C7E5B81EC8F3}" presName="root2" presStyleCnt="0"/>
      <dgm:spPr/>
    </dgm:pt>
    <dgm:pt modelId="{0F47CA1C-0F82-4B4E-9FFE-C2458D5715A5}" type="pres">
      <dgm:prSet presAssocID="{B893E79E-DBA6-4C80-B716-C7E5B81EC8F3}" presName="LevelTwoTextNode" presStyleLbl="node3" presStyleIdx="1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BDFB53-AC70-4FFE-BDBE-B698F866DA67}" type="pres">
      <dgm:prSet presAssocID="{B893E79E-DBA6-4C80-B716-C7E5B81EC8F3}" presName="level3hierChild" presStyleCnt="0"/>
      <dgm:spPr/>
    </dgm:pt>
    <dgm:pt modelId="{BBDFE9DE-8B4E-407E-ABFE-D1595983487F}" type="pres">
      <dgm:prSet presAssocID="{E1EFE8A6-2DDB-4203-AF0F-911A9369B26A}" presName="conn2-1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D0C9D133-3FE3-469D-B41E-DB26991F6524}" type="pres">
      <dgm:prSet presAssocID="{E1EFE8A6-2DDB-4203-AF0F-911A9369B26A}" presName="connTx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61BDF557-7691-4F32-A6DF-996729A26BD9}" type="pres">
      <dgm:prSet presAssocID="{3376C13D-6D80-40F5-BABA-F9B856812356}" presName="root2" presStyleCnt="0"/>
      <dgm:spPr/>
    </dgm:pt>
    <dgm:pt modelId="{218F04EB-6E62-458C-98C8-E9F8CA67927D}" type="pres">
      <dgm:prSet presAssocID="{3376C13D-6D80-40F5-BABA-F9B856812356}" presName="LevelTwoTextNode" presStyleLbl="node2" presStyleIdx="1" presStyleCnt="4" custScaleX="1496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D44DE4-DE27-4DE9-817D-460C83DCFF3B}" type="pres">
      <dgm:prSet presAssocID="{3376C13D-6D80-40F5-BABA-F9B856812356}" presName="level3hierChild" presStyleCnt="0"/>
      <dgm:spPr/>
    </dgm:pt>
    <dgm:pt modelId="{3EB62213-73FE-4BDD-A7A4-87B8440E0713}" type="pres">
      <dgm:prSet presAssocID="{E1F972D0-8DE4-4630-93FD-ACCDBE96D462}" presName="conn2-1" presStyleLbl="parChTrans1D3" presStyleIdx="2" presStyleCnt="6"/>
      <dgm:spPr/>
      <dgm:t>
        <a:bodyPr/>
        <a:lstStyle/>
        <a:p>
          <a:pPr rtl="1"/>
          <a:endParaRPr lang="ar-SA"/>
        </a:p>
      </dgm:t>
    </dgm:pt>
    <dgm:pt modelId="{DDEC7553-11B2-4237-BED0-25FD7A36CA4B}" type="pres">
      <dgm:prSet presAssocID="{E1F972D0-8DE4-4630-93FD-ACCDBE96D462}" presName="connTx" presStyleLbl="parChTrans1D3" presStyleIdx="2" presStyleCnt="6"/>
      <dgm:spPr/>
      <dgm:t>
        <a:bodyPr/>
        <a:lstStyle/>
        <a:p>
          <a:pPr rtl="1"/>
          <a:endParaRPr lang="ar-SA"/>
        </a:p>
      </dgm:t>
    </dgm:pt>
    <dgm:pt modelId="{DB8671D1-D444-4571-936E-16A8B434A5BA}" type="pres">
      <dgm:prSet presAssocID="{60F47FB6-6253-49CD-BEC1-28DC1EC4F48A}" presName="root2" presStyleCnt="0"/>
      <dgm:spPr/>
    </dgm:pt>
    <dgm:pt modelId="{1BDFBB61-CBB2-4A14-B101-828E00F5C1E2}" type="pres">
      <dgm:prSet presAssocID="{60F47FB6-6253-49CD-BEC1-28DC1EC4F48A}" presName="LevelTwoTextNode" presStyleLbl="node3" presStyleIdx="2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7F915D-AB72-461E-907C-CDEE4708D927}" type="pres">
      <dgm:prSet presAssocID="{60F47FB6-6253-49CD-BEC1-28DC1EC4F48A}" presName="level3hierChild" presStyleCnt="0"/>
      <dgm:spPr/>
    </dgm:pt>
    <dgm:pt modelId="{C488AD6F-DDDF-4DFA-B325-8F23C9055B05}" type="pres">
      <dgm:prSet presAssocID="{A7C4E370-3C74-4009-8CBE-2C4AEF254F9F}" presName="conn2-1" presStyleLbl="parChTrans1D3" presStyleIdx="3" presStyleCnt="6"/>
      <dgm:spPr/>
      <dgm:t>
        <a:bodyPr/>
        <a:lstStyle/>
        <a:p>
          <a:pPr rtl="1"/>
          <a:endParaRPr lang="ar-SA"/>
        </a:p>
      </dgm:t>
    </dgm:pt>
    <dgm:pt modelId="{8135B911-15C7-4D5A-A3FE-60510B85E143}" type="pres">
      <dgm:prSet presAssocID="{A7C4E370-3C74-4009-8CBE-2C4AEF254F9F}" presName="connTx" presStyleLbl="parChTrans1D3" presStyleIdx="3" presStyleCnt="6"/>
      <dgm:spPr/>
      <dgm:t>
        <a:bodyPr/>
        <a:lstStyle/>
        <a:p>
          <a:pPr rtl="1"/>
          <a:endParaRPr lang="ar-SA"/>
        </a:p>
      </dgm:t>
    </dgm:pt>
    <dgm:pt modelId="{8016CAF7-95D7-4B89-9860-FE2E04F74A1E}" type="pres">
      <dgm:prSet presAssocID="{87012E3D-D002-4DDB-BFE4-19E015426841}" presName="root2" presStyleCnt="0"/>
      <dgm:spPr/>
    </dgm:pt>
    <dgm:pt modelId="{C80638C5-9854-4200-B552-198A59504230}" type="pres">
      <dgm:prSet presAssocID="{87012E3D-D002-4DDB-BFE4-19E015426841}" presName="LevelTwoTextNode" presStyleLbl="node3" presStyleIdx="3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9738E2B-7331-4B85-9FF8-A4FF8D3AA2A6}" type="pres">
      <dgm:prSet presAssocID="{87012E3D-D002-4DDB-BFE4-19E015426841}" presName="level3hierChild" presStyleCnt="0"/>
      <dgm:spPr/>
    </dgm:pt>
    <dgm:pt modelId="{B96561CD-4F5B-4FCE-BCD7-4F5BC0004AFA}" type="pres">
      <dgm:prSet presAssocID="{E09639E0-7B98-45A2-BB3E-AAA6BDED059A}" presName="conn2-1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18D5FF8F-8B57-4EF6-9F04-4C92E81C38ED}" type="pres">
      <dgm:prSet presAssocID="{E09639E0-7B98-45A2-BB3E-AAA6BDED059A}" presName="connTx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71C1593A-8CEE-46C4-822F-B087C5590ED4}" type="pres">
      <dgm:prSet presAssocID="{F1713A6A-7E2E-4D6C-BB79-465DD98FB75C}" presName="root2" presStyleCnt="0"/>
      <dgm:spPr/>
    </dgm:pt>
    <dgm:pt modelId="{B49039A8-4E05-4247-99BD-1AED62271A47}" type="pres">
      <dgm:prSet presAssocID="{F1713A6A-7E2E-4D6C-BB79-465DD98FB75C}" presName="LevelTwoTextNode" presStyleLbl="node2" presStyleIdx="2" presStyleCnt="4" custScaleX="1496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F39C87-59E9-42A6-BDA2-2D4BE143F445}" type="pres">
      <dgm:prSet presAssocID="{F1713A6A-7E2E-4D6C-BB79-465DD98FB75C}" presName="level3hierChild" presStyleCnt="0"/>
      <dgm:spPr/>
    </dgm:pt>
    <dgm:pt modelId="{1669C6C4-A517-48ED-AFBE-444D928F3056}" type="pres">
      <dgm:prSet presAssocID="{3DC986BE-C29B-4892-AAAB-1F57F87FD840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309B556D-E600-42F2-BBC0-DF868ED20350}" type="pres">
      <dgm:prSet presAssocID="{3DC986BE-C29B-4892-AAAB-1F57F87FD840}" presName="connTx" presStyleLbl="parChTrans1D3" presStyleIdx="4" presStyleCnt="6"/>
      <dgm:spPr/>
      <dgm:t>
        <a:bodyPr/>
        <a:lstStyle/>
        <a:p>
          <a:endParaRPr lang="en-US"/>
        </a:p>
      </dgm:t>
    </dgm:pt>
    <dgm:pt modelId="{4BB957B6-B4BB-454E-9303-46C251B81125}" type="pres">
      <dgm:prSet presAssocID="{5CA261FD-F264-4A5D-9712-F5017953BC7C}" presName="root2" presStyleCnt="0"/>
      <dgm:spPr/>
    </dgm:pt>
    <dgm:pt modelId="{4CFD7271-6BF3-4784-BAAD-F15760087B0F}" type="pres">
      <dgm:prSet presAssocID="{5CA261FD-F264-4A5D-9712-F5017953BC7C}" presName="LevelTwoTextNode" presStyleLbl="node3" presStyleIdx="4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4B9B66-778C-4132-AE4B-98D16AEFD3A9}" type="pres">
      <dgm:prSet presAssocID="{5CA261FD-F264-4A5D-9712-F5017953BC7C}" presName="level3hierChild" presStyleCnt="0"/>
      <dgm:spPr/>
    </dgm:pt>
    <dgm:pt modelId="{32441348-C15E-4FDA-8487-CF61CFAE9C54}" type="pres">
      <dgm:prSet presAssocID="{546AD73E-A4DC-429A-B5A5-C25E06205593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0836CA66-9CBC-4F30-BEA1-5773C39687A7}" type="pres">
      <dgm:prSet presAssocID="{546AD73E-A4DC-429A-B5A5-C25E06205593}" presName="connTx" presStyleLbl="parChTrans1D3" presStyleIdx="5" presStyleCnt="6"/>
      <dgm:spPr/>
      <dgm:t>
        <a:bodyPr/>
        <a:lstStyle/>
        <a:p>
          <a:endParaRPr lang="en-US"/>
        </a:p>
      </dgm:t>
    </dgm:pt>
    <dgm:pt modelId="{2011F159-4A6C-4401-82C6-2C1A0747F014}" type="pres">
      <dgm:prSet presAssocID="{E2E29561-EEFC-4892-98EC-98D0857D0C21}" presName="root2" presStyleCnt="0"/>
      <dgm:spPr/>
    </dgm:pt>
    <dgm:pt modelId="{823C3BBE-F5B8-4CEA-A6E4-111CA759E92A}" type="pres">
      <dgm:prSet presAssocID="{E2E29561-EEFC-4892-98EC-98D0857D0C21}" presName="LevelTwoTextNode" presStyleLbl="node3" presStyleIdx="5" presStyleCnt="6" custScaleX="1767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8869CC5-C5C8-453B-BDDA-67B99099D867}" type="pres">
      <dgm:prSet presAssocID="{E2E29561-EEFC-4892-98EC-98D0857D0C21}" presName="level3hierChild" presStyleCnt="0"/>
      <dgm:spPr/>
    </dgm:pt>
    <dgm:pt modelId="{9640C4E4-1003-43F5-96AF-10F55D8D909F}" type="pres">
      <dgm:prSet presAssocID="{02A023B6-F2B5-4B2A-9DFE-705ACF984178}" presName="conn2-1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3CC63856-A18F-44BE-AB2A-91AC5C3E9ED3}" type="pres">
      <dgm:prSet presAssocID="{02A023B6-F2B5-4B2A-9DFE-705ACF984178}" presName="connTx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B2EC9967-5B01-4E70-84BE-5B3B5BA6542E}" type="pres">
      <dgm:prSet presAssocID="{193B0065-C2C5-405C-8CC7-3FC35BF10B6E}" presName="root2" presStyleCnt="0"/>
      <dgm:spPr/>
    </dgm:pt>
    <dgm:pt modelId="{30C7D593-C19A-4891-A859-4F33901983C8}" type="pres">
      <dgm:prSet presAssocID="{193B0065-C2C5-405C-8CC7-3FC35BF10B6E}" presName="LevelTwoTextNode" presStyleLbl="node2" presStyleIdx="3" presStyleCnt="4" custScaleX="1496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E1F12C9-9BC7-4754-BCAB-7F8418EBA91F}" type="pres">
      <dgm:prSet presAssocID="{193B0065-C2C5-405C-8CC7-3FC35BF10B6E}" presName="level3hierChild" presStyleCnt="0"/>
      <dgm:spPr/>
    </dgm:pt>
  </dgm:ptLst>
  <dgm:cxnLst>
    <dgm:cxn modelId="{7FD940F9-C6A8-4E6E-A74D-221D2D3B73D2}" srcId="{F1713A6A-7E2E-4D6C-BB79-465DD98FB75C}" destId="{E2E29561-EEFC-4892-98EC-98D0857D0C21}" srcOrd="1" destOrd="0" parTransId="{546AD73E-A4DC-429A-B5A5-C25E06205593}" sibTransId="{DA24FCB1-0925-48B7-82B6-0A43BB256540}"/>
    <dgm:cxn modelId="{A2B7B9A9-26AC-412B-977B-F1A622C3B84A}" type="presOf" srcId="{E2E29561-EEFC-4892-98EC-98D0857D0C21}" destId="{823C3BBE-F5B8-4CEA-A6E4-111CA759E92A}" srcOrd="0" destOrd="0" presId="urn:microsoft.com/office/officeart/2008/layout/HorizontalMultiLevelHierarchy"/>
    <dgm:cxn modelId="{ACD5469B-FCB4-427D-B203-838D009DE48A}" type="presOf" srcId="{3947438E-A859-4C0C-87E8-ABE8D1E0900E}" destId="{8DE0784C-D507-4382-B7D3-49DF7B176EBD}" srcOrd="0" destOrd="0" presId="urn:microsoft.com/office/officeart/2008/layout/HorizontalMultiLevelHierarchy"/>
    <dgm:cxn modelId="{14738C6C-084B-4E2F-B007-AB752F7CBC51}" srcId="{EAB256EC-61DE-4727-8ECD-FE62F9D453CD}" destId="{193B0065-C2C5-405C-8CC7-3FC35BF10B6E}" srcOrd="3" destOrd="0" parTransId="{02A023B6-F2B5-4B2A-9DFE-705ACF984178}" sibTransId="{49EBB68C-D35D-4EFE-AE4F-F685B5467732}"/>
    <dgm:cxn modelId="{CC8CE66B-8C19-4943-B99E-35466ADD0B88}" type="presOf" srcId="{E09639E0-7B98-45A2-BB3E-AAA6BDED059A}" destId="{18D5FF8F-8B57-4EF6-9F04-4C92E81C38ED}" srcOrd="1" destOrd="0" presId="urn:microsoft.com/office/officeart/2008/layout/HorizontalMultiLevelHierarchy"/>
    <dgm:cxn modelId="{6BC6767C-DEBA-4E8D-96D4-DC2895C55D21}" srcId="{1BDC89A9-2E65-4776-83C3-2FD352712F3A}" destId="{14F3D5D3-8827-4647-8A1A-AF929D5345BE}" srcOrd="0" destOrd="0" parTransId="{E5FC7C57-0A20-4FA4-BB04-43DA03E021BD}" sibTransId="{623CA47D-4E56-4888-963E-73863DF52D58}"/>
    <dgm:cxn modelId="{2B4C5266-5C13-45F4-A9C1-09527E3450B2}" type="presOf" srcId="{193B0065-C2C5-405C-8CC7-3FC35BF10B6E}" destId="{30C7D593-C19A-4891-A859-4F33901983C8}" srcOrd="0" destOrd="0" presId="urn:microsoft.com/office/officeart/2008/layout/HorizontalMultiLevelHierarchy"/>
    <dgm:cxn modelId="{566B34C1-7823-48BF-8898-9C44AD0F9C42}" type="presOf" srcId="{02A023B6-F2B5-4B2A-9DFE-705ACF984178}" destId="{9640C4E4-1003-43F5-96AF-10F55D8D909F}" srcOrd="0" destOrd="0" presId="urn:microsoft.com/office/officeart/2008/layout/HorizontalMultiLevelHierarchy"/>
    <dgm:cxn modelId="{1D4D36B9-69CA-45D1-BE8B-B5A81D7CB446}" srcId="{EAB256EC-61DE-4727-8ECD-FE62F9D453CD}" destId="{3376C13D-6D80-40F5-BABA-F9B856812356}" srcOrd="1" destOrd="0" parTransId="{E1EFE8A6-2DDB-4203-AF0F-911A9369B26A}" sibTransId="{AB53E356-A2E0-4D2B-A5B2-68142B0444B8}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9E52F4A0-222F-4583-8AF1-AFC2F9CB65C1}" type="presOf" srcId="{E1F972D0-8DE4-4630-93FD-ACCDBE96D462}" destId="{3EB62213-73FE-4BDD-A7A4-87B8440E0713}" srcOrd="0" destOrd="0" presId="urn:microsoft.com/office/officeart/2008/layout/HorizontalMultiLevelHierarchy"/>
    <dgm:cxn modelId="{143C44AB-1EFA-4485-9408-7515F0CE2741}" type="presOf" srcId="{E5FC7C57-0A20-4FA4-BB04-43DA03E021BD}" destId="{F6AB8F9A-51CF-4159-B3F7-F41476B9252C}" srcOrd="0" destOrd="0" presId="urn:microsoft.com/office/officeart/2008/layout/HorizontalMultiLevelHierarchy"/>
    <dgm:cxn modelId="{75B1BBED-E328-4F05-BAE0-4B8306BFE6CD}" type="presOf" srcId="{E1EFE8A6-2DDB-4203-AF0F-911A9369B26A}" destId="{BBDFE9DE-8B4E-407E-ABFE-D1595983487F}" srcOrd="0" destOrd="0" presId="urn:microsoft.com/office/officeart/2008/layout/HorizontalMultiLevelHierarchy"/>
    <dgm:cxn modelId="{E83FFDAB-8012-409D-A388-F56265BEE2BE}" type="presOf" srcId="{E09639E0-7B98-45A2-BB3E-AAA6BDED059A}" destId="{B96561CD-4F5B-4FCE-BCD7-4F5BC0004AFA}" srcOrd="0" destOrd="0" presId="urn:microsoft.com/office/officeart/2008/layout/HorizontalMultiLevelHierarchy"/>
    <dgm:cxn modelId="{40F3A96F-3F80-4829-98EE-5C6C6F9DBF6A}" type="presOf" srcId="{A7C4E370-3C74-4009-8CBE-2C4AEF254F9F}" destId="{8135B911-15C7-4D5A-A3FE-60510B85E143}" srcOrd="1" destOrd="0" presId="urn:microsoft.com/office/officeart/2008/layout/HorizontalMultiLevelHierarchy"/>
    <dgm:cxn modelId="{BDD7E9D5-98A4-4810-84B6-2068268B3DF1}" type="presOf" srcId="{60F47FB6-6253-49CD-BEC1-28DC1EC4F48A}" destId="{1BDFBB61-CBB2-4A14-B101-828E00F5C1E2}" srcOrd="0" destOrd="0" presId="urn:microsoft.com/office/officeart/2008/layout/HorizontalMultiLevelHierarchy"/>
    <dgm:cxn modelId="{0B0DA7E1-02C0-40E3-84D7-3A174919CF44}" type="presOf" srcId="{5CA261FD-F264-4A5D-9712-F5017953BC7C}" destId="{4CFD7271-6BF3-4784-BAAD-F15760087B0F}" srcOrd="0" destOrd="0" presId="urn:microsoft.com/office/officeart/2008/layout/HorizontalMultiLevelHierarchy"/>
    <dgm:cxn modelId="{D6C3D051-4B01-4857-BE8E-53027A1E9A3D}" type="presOf" srcId="{68BFC64D-63E5-4204-B187-1D9E76FF3327}" destId="{A406B4E3-2753-46E4-A7B7-C07BC7B0F6D8}" srcOrd="0" destOrd="0" presId="urn:microsoft.com/office/officeart/2008/layout/HorizontalMultiLevelHierarchy"/>
    <dgm:cxn modelId="{8463D033-6D80-4DE5-B6CD-277601388DC8}" type="presOf" srcId="{E1F972D0-8DE4-4630-93FD-ACCDBE96D462}" destId="{DDEC7553-11B2-4237-BED0-25FD7A36CA4B}" srcOrd="1" destOrd="0" presId="urn:microsoft.com/office/officeart/2008/layout/HorizontalMultiLevelHierarchy"/>
    <dgm:cxn modelId="{47730705-6366-41F0-8B04-1B4EEDC2206E}" type="presOf" srcId="{1BDC89A9-2E65-4776-83C3-2FD352712F3A}" destId="{6FFF57FD-7230-4B72-9AC4-8EC6707D5B04}" srcOrd="0" destOrd="0" presId="urn:microsoft.com/office/officeart/2008/layout/HorizontalMultiLevelHierarchy"/>
    <dgm:cxn modelId="{2413657A-06DE-4785-B381-6E15C96A464B}" type="presOf" srcId="{87012E3D-D002-4DDB-BFE4-19E015426841}" destId="{C80638C5-9854-4200-B552-198A59504230}" srcOrd="0" destOrd="0" presId="urn:microsoft.com/office/officeart/2008/layout/HorizontalMultiLevelHierarchy"/>
    <dgm:cxn modelId="{B852E6CE-B500-48D3-9DF3-DF24D233C7E3}" type="presOf" srcId="{3947438E-A859-4C0C-87E8-ABE8D1E0900E}" destId="{3CE28465-F8DD-4B73-8688-5C415E672B90}" srcOrd="1" destOrd="0" presId="urn:microsoft.com/office/officeart/2008/layout/HorizontalMultiLevelHierarchy"/>
    <dgm:cxn modelId="{43F3112C-2C06-4230-8347-6E0AA311C75F}" srcId="{EAB256EC-61DE-4727-8ECD-FE62F9D453CD}" destId="{F1713A6A-7E2E-4D6C-BB79-465DD98FB75C}" srcOrd="2" destOrd="0" parTransId="{E09639E0-7B98-45A2-BB3E-AAA6BDED059A}" sibTransId="{8366AF60-EB97-4AC8-BAFD-8893389B4319}"/>
    <dgm:cxn modelId="{E454D519-6863-4B89-AC7F-F316EFC084C2}" type="presOf" srcId="{E5FC7C57-0A20-4FA4-BB04-43DA03E021BD}" destId="{AD2D1DBA-3A92-4BEB-8129-1EF4525E53E7}" srcOrd="1" destOrd="0" presId="urn:microsoft.com/office/officeart/2008/layout/HorizontalMultiLevelHierarchy"/>
    <dgm:cxn modelId="{FAE35958-8927-421E-8C2B-9B806D1CC6C6}" type="presOf" srcId="{9857F78B-57F7-4E8A-B66F-5708CC81D917}" destId="{ACEA6F24-C445-4BF0-AF49-F861F7B67838}" srcOrd="0" destOrd="0" presId="urn:microsoft.com/office/officeart/2008/layout/HorizontalMultiLevelHierarchy"/>
    <dgm:cxn modelId="{0EB94685-5E3B-4AB2-91D2-78B11933629F}" type="presOf" srcId="{9857F78B-57F7-4E8A-B66F-5708CC81D917}" destId="{2B832A20-3A8D-4077-87FE-E0C14167051D}" srcOrd="1" destOrd="0" presId="urn:microsoft.com/office/officeart/2008/layout/HorizontalMultiLevelHierarchy"/>
    <dgm:cxn modelId="{7C501146-92AD-416D-939C-88CAF13F500C}" srcId="{3376C13D-6D80-40F5-BABA-F9B856812356}" destId="{60F47FB6-6253-49CD-BEC1-28DC1EC4F48A}" srcOrd="0" destOrd="0" parTransId="{E1F972D0-8DE4-4630-93FD-ACCDBE96D462}" sibTransId="{7DE6C066-76F3-4D65-84D6-D42C846FD8C5}"/>
    <dgm:cxn modelId="{9B33775C-F717-4317-A15D-6C317AAE8BF0}" type="presOf" srcId="{546AD73E-A4DC-429A-B5A5-C25E06205593}" destId="{0836CA66-9CBC-4F30-BEA1-5773C39687A7}" srcOrd="1" destOrd="0" presId="urn:microsoft.com/office/officeart/2008/layout/HorizontalMultiLevelHierarchy"/>
    <dgm:cxn modelId="{E5634C90-1591-47BA-B743-ED652251C26A}" type="presOf" srcId="{F1713A6A-7E2E-4D6C-BB79-465DD98FB75C}" destId="{B49039A8-4E05-4247-99BD-1AED62271A47}" srcOrd="0" destOrd="0" presId="urn:microsoft.com/office/officeart/2008/layout/HorizontalMultiLevelHierarchy"/>
    <dgm:cxn modelId="{0DD274D4-D1F9-4FB8-AEEA-FEAC513A900E}" type="presOf" srcId="{546AD73E-A4DC-429A-B5A5-C25E06205593}" destId="{32441348-C15E-4FDA-8487-CF61CFAE9C54}" srcOrd="0" destOrd="0" presId="urn:microsoft.com/office/officeart/2008/layout/HorizontalMultiLevelHierarchy"/>
    <dgm:cxn modelId="{09E42687-C8E7-4E91-B158-9AF636B59B58}" type="presOf" srcId="{EAB256EC-61DE-4727-8ECD-FE62F9D453CD}" destId="{D64F324C-F74C-4CDA-A1D6-A9A4FB4CDC2B}" srcOrd="0" destOrd="0" presId="urn:microsoft.com/office/officeart/2008/layout/HorizontalMultiLevelHierarchy"/>
    <dgm:cxn modelId="{324960F1-7F0B-4F1B-B889-A6DD77C0A5F5}" type="presOf" srcId="{E1EFE8A6-2DDB-4203-AF0F-911A9369B26A}" destId="{D0C9D133-3FE3-469D-B41E-DB26991F6524}" srcOrd="1" destOrd="0" presId="urn:microsoft.com/office/officeart/2008/layout/HorizontalMultiLevelHierarchy"/>
    <dgm:cxn modelId="{D419A1F8-9701-4EE8-B12E-0736E99607A8}" type="presOf" srcId="{B893E79E-DBA6-4C80-B716-C7E5B81EC8F3}" destId="{0F47CA1C-0F82-4B4E-9FFE-C2458D5715A5}" srcOrd="0" destOrd="0" presId="urn:microsoft.com/office/officeart/2008/layout/HorizontalMultiLevelHierarchy"/>
    <dgm:cxn modelId="{AE9B5D90-3C0E-4D6C-A95D-5A762A0D1EB6}" type="presOf" srcId="{14F3D5D3-8827-4647-8A1A-AF929D5345BE}" destId="{67B84D8F-C161-49EF-84A7-6ED70DCD8028}" srcOrd="0" destOrd="0" presId="urn:microsoft.com/office/officeart/2008/layout/HorizontalMultiLevelHierarchy"/>
    <dgm:cxn modelId="{820C89AA-8E6B-449F-93F4-D0AE6BC3DE72}" srcId="{3376C13D-6D80-40F5-BABA-F9B856812356}" destId="{87012E3D-D002-4DDB-BFE4-19E015426841}" srcOrd="1" destOrd="0" parTransId="{A7C4E370-3C74-4009-8CBE-2C4AEF254F9F}" sibTransId="{1E1DBBDF-63EE-4F5C-8AD5-A6EEE26A95E1}"/>
    <dgm:cxn modelId="{578966A4-579A-4BEE-9F4D-31F47BD2E92B}" type="presOf" srcId="{3376C13D-6D80-40F5-BABA-F9B856812356}" destId="{218F04EB-6E62-458C-98C8-E9F8CA67927D}" srcOrd="0" destOrd="0" presId="urn:microsoft.com/office/officeart/2008/layout/HorizontalMultiLevelHierarchy"/>
    <dgm:cxn modelId="{E37190DA-5432-4A9B-8E2C-3F6429FBB1DD}" type="presOf" srcId="{3DC986BE-C29B-4892-AAAB-1F57F87FD840}" destId="{1669C6C4-A517-48ED-AFBE-444D928F3056}" srcOrd="0" destOrd="0" presId="urn:microsoft.com/office/officeart/2008/layout/HorizontalMultiLevelHierarchy"/>
    <dgm:cxn modelId="{83687B64-0362-4788-A3B8-A9ACFD0A1A68}" srcId="{1BDC89A9-2E65-4776-83C3-2FD352712F3A}" destId="{B893E79E-DBA6-4C80-B716-C7E5B81EC8F3}" srcOrd="1" destOrd="0" parTransId="{9857F78B-57F7-4E8A-B66F-5708CC81D917}" sibTransId="{A16FFF30-67DD-40D5-9FAF-DCFB6B1AB27F}"/>
    <dgm:cxn modelId="{54A124DF-3499-422B-B200-37548FE89B41}" type="presOf" srcId="{A7C4E370-3C74-4009-8CBE-2C4AEF254F9F}" destId="{C488AD6F-DDDF-4DFA-B325-8F23C9055B05}" srcOrd="0" destOrd="0" presId="urn:microsoft.com/office/officeart/2008/layout/HorizontalMultiLevelHierarchy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AA573135-3CD8-4EF0-ABE1-0F2E7A219578}" type="presOf" srcId="{3DC986BE-C29B-4892-AAAB-1F57F87FD840}" destId="{309B556D-E600-42F2-BBC0-DF868ED20350}" srcOrd="1" destOrd="0" presId="urn:microsoft.com/office/officeart/2008/layout/HorizontalMultiLevelHierarchy"/>
    <dgm:cxn modelId="{B84DA144-D9A0-4F38-B627-62A0580CF0AF}" srcId="{F1713A6A-7E2E-4D6C-BB79-465DD98FB75C}" destId="{5CA261FD-F264-4A5D-9712-F5017953BC7C}" srcOrd="0" destOrd="0" parTransId="{3DC986BE-C29B-4892-AAAB-1F57F87FD840}" sibTransId="{76080062-7B9D-445D-B605-4B514FDA2B72}"/>
    <dgm:cxn modelId="{4EB06B9F-C4B9-4854-A2F6-399876DDE9B0}" type="presOf" srcId="{02A023B6-F2B5-4B2A-9DFE-705ACF984178}" destId="{3CC63856-A18F-44BE-AB2A-91AC5C3E9ED3}" srcOrd="1" destOrd="0" presId="urn:microsoft.com/office/officeart/2008/layout/HorizontalMultiLevelHierarchy"/>
    <dgm:cxn modelId="{5326097F-F33E-4C52-A5B4-A3A3A9533D6E}" type="presParOf" srcId="{A406B4E3-2753-46E4-A7B7-C07BC7B0F6D8}" destId="{B907BCCD-3828-4130-88EA-CAC69B282DBD}" srcOrd="0" destOrd="0" presId="urn:microsoft.com/office/officeart/2008/layout/HorizontalMultiLevelHierarchy"/>
    <dgm:cxn modelId="{C7A42702-9101-4105-BAD7-40B17432B326}" type="presParOf" srcId="{B907BCCD-3828-4130-88EA-CAC69B282DBD}" destId="{D64F324C-F74C-4CDA-A1D6-A9A4FB4CDC2B}" srcOrd="0" destOrd="0" presId="urn:microsoft.com/office/officeart/2008/layout/HorizontalMultiLevelHierarchy"/>
    <dgm:cxn modelId="{0C43584B-0201-45C0-BD7F-3FF025E88BFC}" type="presParOf" srcId="{B907BCCD-3828-4130-88EA-CAC69B282DBD}" destId="{621DE95B-B8F8-4E1C-A954-D2C87B822B4E}" srcOrd="1" destOrd="0" presId="urn:microsoft.com/office/officeart/2008/layout/HorizontalMultiLevelHierarchy"/>
    <dgm:cxn modelId="{EB977BAC-091B-4139-9D2E-F6060D3556D2}" type="presParOf" srcId="{621DE95B-B8F8-4E1C-A954-D2C87B822B4E}" destId="{8DE0784C-D507-4382-B7D3-49DF7B176EBD}" srcOrd="0" destOrd="0" presId="urn:microsoft.com/office/officeart/2008/layout/HorizontalMultiLevelHierarchy"/>
    <dgm:cxn modelId="{8837CC2E-B0A3-4803-BFF9-5384F01DB56B}" type="presParOf" srcId="{8DE0784C-D507-4382-B7D3-49DF7B176EBD}" destId="{3CE28465-F8DD-4B73-8688-5C415E672B90}" srcOrd="0" destOrd="0" presId="urn:microsoft.com/office/officeart/2008/layout/HorizontalMultiLevelHierarchy"/>
    <dgm:cxn modelId="{40B7F98B-E041-467F-A322-136E4248FD9D}" type="presParOf" srcId="{621DE95B-B8F8-4E1C-A954-D2C87B822B4E}" destId="{B7B789C3-ADE9-45BC-B2F0-8013C9BF29AE}" srcOrd="1" destOrd="0" presId="urn:microsoft.com/office/officeart/2008/layout/HorizontalMultiLevelHierarchy"/>
    <dgm:cxn modelId="{1C7F13E3-6218-459C-A9CA-F4DBFB5ACA0A}" type="presParOf" srcId="{B7B789C3-ADE9-45BC-B2F0-8013C9BF29AE}" destId="{6FFF57FD-7230-4B72-9AC4-8EC6707D5B04}" srcOrd="0" destOrd="0" presId="urn:microsoft.com/office/officeart/2008/layout/HorizontalMultiLevelHierarchy"/>
    <dgm:cxn modelId="{81DB0F85-2EFC-44D5-9358-41C9C20ABE25}" type="presParOf" srcId="{B7B789C3-ADE9-45BC-B2F0-8013C9BF29AE}" destId="{7E43AC98-6BAA-447B-BAB1-D4D8D3851B99}" srcOrd="1" destOrd="0" presId="urn:microsoft.com/office/officeart/2008/layout/HorizontalMultiLevelHierarchy"/>
    <dgm:cxn modelId="{3E3E8E31-0DC7-469B-995D-60A2DDB0B6CC}" type="presParOf" srcId="{7E43AC98-6BAA-447B-BAB1-D4D8D3851B99}" destId="{F6AB8F9A-51CF-4159-B3F7-F41476B9252C}" srcOrd="0" destOrd="0" presId="urn:microsoft.com/office/officeart/2008/layout/HorizontalMultiLevelHierarchy"/>
    <dgm:cxn modelId="{5A1CD093-97D9-403B-A44E-77374765EE10}" type="presParOf" srcId="{F6AB8F9A-51CF-4159-B3F7-F41476B9252C}" destId="{AD2D1DBA-3A92-4BEB-8129-1EF4525E53E7}" srcOrd="0" destOrd="0" presId="urn:microsoft.com/office/officeart/2008/layout/HorizontalMultiLevelHierarchy"/>
    <dgm:cxn modelId="{3BDD88CA-998C-4B45-8C8B-5A7B5A498C80}" type="presParOf" srcId="{7E43AC98-6BAA-447B-BAB1-D4D8D3851B99}" destId="{8A0216C7-4439-43C5-AEC5-92A122BEF185}" srcOrd="1" destOrd="0" presId="urn:microsoft.com/office/officeart/2008/layout/HorizontalMultiLevelHierarchy"/>
    <dgm:cxn modelId="{DF0174D2-1913-4614-B35F-22A046F02A69}" type="presParOf" srcId="{8A0216C7-4439-43C5-AEC5-92A122BEF185}" destId="{67B84D8F-C161-49EF-84A7-6ED70DCD8028}" srcOrd="0" destOrd="0" presId="urn:microsoft.com/office/officeart/2008/layout/HorizontalMultiLevelHierarchy"/>
    <dgm:cxn modelId="{6795496F-A6DA-463F-94C3-ED8D810A45F8}" type="presParOf" srcId="{8A0216C7-4439-43C5-AEC5-92A122BEF185}" destId="{B1AFB8AD-1625-4DC6-9A11-B0E17C43A943}" srcOrd="1" destOrd="0" presId="urn:microsoft.com/office/officeart/2008/layout/HorizontalMultiLevelHierarchy"/>
    <dgm:cxn modelId="{545E7C96-F08A-44A3-882A-54B5BF986B3B}" type="presParOf" srcId="{7E43AC98-6BAA-447B-BAB1-D4D8D3851B99}" destId="{ACEA6F24-C445-4BF0-AF49-F861F7B67838}" srcOrd="2" destOrd="0" presId="urn:microsoft.com/office/officeart/2008/layout/HorizontalMultiLevelHierarchy"/>
    <dgm:cxn modelId="{19FF1560-4B2C-4C27-9CFF-E81DBC254092}" type="presParOf" srcId="{ACEA6F24-C445-4BF0-AF49-F861F7B67838}" destId="{2B832A20-3A8D-4077-87FE-E0C14167051D}" srcOrd="0" destOrd="0" presId="urn:microsoft.com/office/officeart/2008/layout/HorizontalMultiLevelHierarchy"/>
    <dgm:cxn modelId="{A7A7AD20-CFD4-4747-8CB1-3518268815FF}" type="presParOf" srcId="{7E43AC98-6BAA-447B-BAB1-D4D8D3851B99}" destId="{41B4C621-706F-4535-B4CC-6ABE6B011A85}" srcOrd="3" destOrd="0" presId="urn:microsoft.com/office/officeart/2008/layout/HorizontalMultiLevelHierarchy"/>
    <dgm:cxn modelId="{85601D51-D9DD-491E-A386-0953E18C5F26}" type="presParOf" srcId="{41B4C621-706F-4535-B4CC-6ABE6B011A85}" destId="{0F47CA1C-0F82-4B4E-9FFE-C2458D5715A5}" srcOrd="0" destOrd="0" presId="urn:microsoft.com/office/officeart/2008/layout/HorizontalMultiLevelHierarchy"/>
    <dgm:cxn modelId="{67468C18-87BF-4FD4-8F0D-803BD1C9C93C}" type="presParOf" srcId="{41B4C621-706F-4535-B4CC-6ABE6B011A85}" destId="{CBBDFB53-AC70-4FFE-BDBE-B698F866DA67}" srcOrd="1" destOrd="0" presId="urn:microsoft.com/office/officeart/2008/layout/HorizontalMultiLevelHierarchy"/>
    <dgm:cxn modelId="{DB67BDF6-6980-4A08-A20D-AA4118305D15}" type="presParOf" srcId="{621DE95B-B8F8-4E1C-A954-D2C87B822B4E}" destId="{BBDFE9DE-8B4E-407E-ABFE-D1595983487F}" srcOrd="2" destOrd="0" presId="urn:microsoft.com/office/officeart/2008/layout/HorizontalMultiLevelHierarchy"/>
    <dgm:cxn modelId="{53F12AD5-DD5D-4007-BABD-95045CCFDE72}" type="presParOf" srcId="{BBDFE9DE-8B4E-407E-ABFE-D1595983487F}" destId="{D0C9D133-3FE3-469D-B41E-DB26991F6524}" srcOrd="0" destOrd="0" presId="urn:microsoft.com/office/officeart/2008/layout/HorizontalMultiLevelHierarchy"/>
    <dgm:cxn modelId="{6C814F5E-8FC3-41D9-BA2B-1F020C0DE7CA}" type="presParOf" srcId="{621DE95B-B8F8-4E1C-A954-D2C87B822B4E}" destId="{61BDF557-7691-4F32-A6DF-996729A26BD9}" srcOrd="3" destOrd="0" presId="urn:microsoft.com/office/officeart/2008/layout/HorizontalMultiLevelHierarchy"/>
    <dgm:cxn modelId="{A56DBC14-8C29-44A3-B434-E5E0ED54AE69}" type="presParOf" srcId="{61BDF557-7691-4F32-A6DF-996729A26BD9}" destId="{218F04EB-6E62-458C-98C8-E9F8CA67927D}" srcOrd="0" destOrd="0" presId="urn:microsoft.com/office/officeart/2008/layout/HorizontalMultiLevelHierarchy"/>
    <dgm:cxn modelId="{8B3953F3-52E8-4BBE-A918-D2162396723D}" type="presParOf" srcId="{61BDF557-7691-4F32-A6DF-996729A26BD9}" destId="{98D44DE4-DE27-4DE9-817D-460C83DCFF3B}" srcOrd="1" destOrd="0" presId="urn:microsoft.com/office/officeart/2008/layout/HorizontalMultiLevelHierarchy"/>
    <dgm:cxn modelId="{5E45EB55-E595-4CCE-859A-66147D452468}" type="presParOf" srcId="{98D44DE4-DE27-4DE9-817D-460C83DCFF3B}" destId="{3EB62213-73FE-4BDD-A7A4-87B8440E0713}" srcOrd="0" destOrd="0" presId="urn:microsoft.com/office/officeart/2008/layout/HorizontalMultiLevelHierarchy"/>
    <dgm:cxn modelId="{16F98C75-3E4E-4012-B3C8-038065B87698}" type="presParOf" srcId="{3EB62213-73FE-4BDD-A7A4-87B8440E0713}" destId="{DDEC7553-11B2-4237-BED0-25FD7A36CA4B}" srcOrd="0" destOrd="0" presId="urn:microsoft.com/office/officeart/2008/layout/HorizontalMultiLevelHierarchy"/>
    <dgm:cxn modelId="{74D28F52-1DB9-4D0B-9BB2-4A4671B143E8}" type="presParOf" srcId="{98D44DE4-DE27-4DE9-817D-460C83DCFF3B}" destId="{DB8671D1-D444-4571-936E-16A8B434A5BA}" srcOrd="1" destOrd="0" presId="urn:microsoft.com/office/officeart/2008/layout/HorizontalMultiLevelHierarchy"/>
    <dgm:cxn modelId="{229243C1-6000-4622-8F14-1709AAA1B27D}" type="presParOf" srcId="{DB8671D1-D444-4571-936E-16A8B434A5BA}" destId="{1BDFBB61-CBB2-4A14-B101-828E00F5C1E2}" srcOrd="0" destOrd="0" presId="urn:microsoft.com/office/officeart/2008/layout/HorizontalMultiLevelHierarchy"/>
    <dgm:cxn modelId="{E39E780B-45DD-4D92-852D-8CD7D84B1BFB}" type="presParOf" srcId="{DB8671D1-D444-4571-936E-16A8B434A5BA}" destId="{4D7F915D-AB72-461E-907C-CDEE4708D927}" srcOrd="1" destOrd="0" presId="urn:microsoft.com/office/officeart/2008/layout/HorizontalMultiLevelHierarchy"/>
    <dgm:cxn modelId="{17C4999A-651C-46EB-948F-55AC8EDE3C08}" type="presParOf" srcId="{98D44DE4-DE27-4DE9-817D-460C83DCFF3B}" destId="{C488AD6F-DDDF-4DFA-B325-8F23C9055B05}" srcOrd="2" destOrd="0" presId="urn:microsoft.com/office/officeart/2008/layout/HorizontalMultiLevelHierarchy"/>
    <dgm:cxn modelId="{BC919062-9A19-47BA-8708-D26A515E558C}" type="presParOf" srcId="{C488AD6F-DDDF-4DFA-B325-8F23C9055B05}" destId="{8135B911-15C7-4D5A-A3FE-60510B85E143}" srcOrd="0" destOrd="0" presId="urn:microsoft.com/office/officeart/2008/layout/HorizontalMultiLevelHierarchy"/>
    <dgm:cxn modelId="{97CA0599-92C3-490C-9903-158CEC54E171}" type="presParOf" srcId="{98D44DE4-DE27-4DE9-817D-460C83DCFF3B}" destId="{8016CAF7-95D7-4B89-9860-FE2E04F74A1E}" srcOrd="3" destOrd="0" presId="urn:microsoft.com/office/officeart/2008/layout/HorizontalMultiLevelHierarchy"/>
    <dgm:cxn modelId="{551D1B82-8C49-4C0A-80DC-C661E6810EF9}" type="presParOf" srcId="{8016CAF7-95D7-4B89-9860-FE2E04F74A1E}" destId="{C80638C5-9854-4200-B552-198A59504230}" srcOrd="0" destOrd="0" presId="urn:microsoft.com/office/officeart/2008/layout/HorizontalMultiLevelHierarchy"/>
    <dgm:cxn modelId="{1DED0AE2-A270-4A89-A9F3-FA85C343FF8B}" type="presParOf" srcId="{8016CAF7-95D7-4B89-9860-FE2E04F74A1E}" destId="{39738E2B-7331-4B85-9FF8-A4FF8D3AA2A6}" srcOrd="1" destOrd="0" presId="urn:microsoft.com/office/officeart/2008/layout/HorizontalMultiLevelHierarchy"/>
    <dgm:cxn modelId="{DFA768F7-F0A8-4020-AF20-02B9383DEBC4}" type="presParOf" srcId="{621DE95B-B8F8-4E1C-A954-D2C87B822B4E}" destId="{B96561CD-4F5B-4FCE-BCD7-4F5BC0004AFA}" srcOrd="4" destOrd="0" presId="urn:microsoft.com/office/officeart/2008/layout/HorizontalMultiLevelHierarchy"/>
    <dgm:cxn modelId="{FF40156D-2942-4D45-AB22-75E67A3CD5F7}" type="presParOf" srcId="{B96561CD-4F5B-4FCE-BCD7-4F5BC0004AFA}" destId="{18D5FF8F-8B57-4EF6-9F04-4C92E81C38ED}" srcOrd="0" destOrd="0" presId="urn:microsoft.com/office/officeart/2008/layout/HorizontalMultiLevelHierarchy"/>
    <dgm:cxn modelId="{66E71AF2-62DD-46B1-ABBA-99694AFA2A2D}" type="presParOf" srcId="{621DE95B-B8F8-4E1C-A954-D2C87B822B4E}" destId="{71C1593A-8CEE-46C4-822F-B087C5590ED4}" srcOrd="5" destOrd="0" presId="urn:microsoft.com/office/officeart/2008/layout/HorizontalMultiLevelHierarchy"/>
    <dgm:cxn modelId="{1DCAC408-9E28-401E-AA6C-D2E45E7728AA}" type="presParOf" srcId="{71C1593A-8CEE-46C4-822F-B087C5590ED4}" destId="{B49039A8-4E05-4247-99BD-1AED62271A47}" srcOrd="0" destOrd="0" presId="urn:microsoft.com/office/officeart/2008/layout/HorizontalMultiLevelHierarchy"/>
    <dgm:cxn modelId="{5D2BDCF7-0BBB-4A0B-9048-EAD9BA41F1E0}" type="presParOf" srcId="{71C1593A-8CEE-46C4-822F-B087C5590ED4}" destId="{D0F39C87-59E9-42A6-BDA2-2D4BE143F445}" srcOrd="1" destOrd="0" presId="urn:microsoft.com/office/officeart/2008/layout/HorizontalMultiLevelHierarchy"/>
    <dgm:cxn modelId="{C7A10CDA-4370-4DCD-BDAB-5EEB78D16A41}" type="presParOf" srcId="{D0F39C87-59E9-42A6-BDA2-2D4BE143F445}" destId="{1669C6C4-A517-48ED-AFBE-444D928F3056}" srcOrd="0" destOrd="0" presId="urn:microsoft.com/office/officeart/2008/layout/HorizontalMultiLevelHierarchy"/>
    <dgm:cxn modelId="{BE871B38-E0D2-4BEF-942D-4432A6BA1AC8}" type="presParOf" srcId="{1669C6C4-A517-48ED-AFBE-444D928F3056}" destId="{309B556D-E600-42F2-BBC0-DF868ED20350}" srcOrd="0" destOrd="0" presId="urn:microsoft.com/office/officeart/2008/layout/HorizontalMultiLevelHierarchy"/>
    <dgm:cxn modelId="{10EFE7EF-A8A9-4C7C-A255-EAE6CA0BBA34}" type="presParOf" srcId="{D0F39C87-59E9-42A6-BDA2-2D4BE143F445}" destId="{4BB957B6-B4BB-454E-9303-46C251B81125}" srcOrd="1" destOrd="0" presId="urn:microsoft.com/office/officeart/2008/layout/HorizontalMultiLevelHierarchy"/>
    <dgm:cxn modelId="{51CFCFE3-CB35-4EE5-8643-45C2D2D3044E}" type="presParOf" srcId="{4BB957B6-B4BB-454E-9303-46C251B81125}" destId="{4CFD7271-6BF3-4784-BAAD-F15760087B0F}" srcOrd="0" destOrd="0" presId="urn:microsoft.com/office/officeart/2008/layout/HorizontalMultiLevelHierarchy"/>
    <dgm:cxn modelId="{478766B7-8153-4063-9B9E-7A21A8A29C6E}" type="presParOf" srcId="{4BB957B6-B4BB-454E-9303-46C251B81125}" destId="{F74B9B66-778C-4132-AE4B-98D16AEFD3A9}" srcOrd="1" destOrd="0" presId="urn:microsoft.com/office/officeart/2008/layout/HorizontalMultiLevelHierarchy"/>
    <dgm:cxn modelId="{A4EB871B-65A2-496E-9F5C-67CE435FFCE1}" type="presParOf" srcId="{D0F39C87-59E9-42A6-BDA2-2D4BE143F445}" destId="{32441348-C15E-4FDA-8487-CF61CFAE9C54}" srcOrd="2" destOrd="0" presId="urn:microsoft.com/office/officeart/2008/layout/HorizontalMultiLevelHierarchy"/>
    <dgm:cxn modelId="{F73F6A9B-0117-482A-B989-FDDF1091E936}" type="presParOf" srcId="{32441348-C15E-4FDA-8487-CF61CFAE9C54}" destId="{0836CA66-9CBC-4F30-BEA1-5773C39687A7}" srcOrd="0" destOrd="0" presId="urn:microsoft.com/office/officeart/2008/layout/HorizontalMultiLevelHierarchy"/>
    <dgm:cxn modelId="{6C66A7CE-4680-4651-A325-5ABAE95CF45F}" type="presParOf" srcId="{D0F39C87-59E9-42A6-BDA2-2D4BE143F445}" destId="{2011F159-4A6C-4401-82C6-2C1A0747F014}" srcOrd="3" destOrd="0" presId="urn:microsoft.com/office/officeart/2008/layout/HorizontalMultiLevelHierarchy"/>
    <dgm:cxn modelId="{1228ACC8-443F-46E9-95BB-8F6F4914B0B4}" type="presParOf" srcId="{2011F159-4A6C-4401-82C6-2C1A0747F014}" destId="{823C3BBE-F5B8-4CEA-A6E4-111CA759E92A}" srcOrd="0" destOrd="0" presId="urn:microsoft.com/office/officeart/2008/layout/HorizontalMultiLevelHierarchy"/>
    <dgm:cxn modelId="{4B343D62-9DD3-4B77-93D6-9CFCE030C1A4}" type="presParOf" srcId="{2011F159-4A6C-4401-82C6-2C1A0747F014}" destId="{D8869CC5-C5C8-453B-BDDA-67B99099D867}" srcOrd="1" destOrd="0" presId="urn:microsoft.com/office/officeart/2008/layout/HorizontalMultiLevelHierarchy"/>
    <dgm:cxn modelId="{8FB5A834-1D1E-4132-93F7-5566B433CCBD}" type="presParOf" srcId="{621DE95B-B8F8-4E1C-A954-D2C87B822B4E}" destId="{9640C4E4-1003-43F5-96AF-10F55D8D909F}" srcOrd="6" destOrd="0" presId="urn:microsoft.com/office/officeart/2008/layout/HorizontalMultiLevelHierarchy"/>
    <dgm:cxn modelId="{6EF7C3E9-531A-4938-8B88-8A3D29AC6556}" type="presParOf" srcId="{9640C4E4-1003-43F5-96AF-10F55D8D909F}" destId="{3CC63856-A18F-44BE-AB2A-91AC5C3E9ED3}" srcOrd="0" destOrd="0" presId="urn:microsoft.com/office/officeart/2008/layout/HorizontalMultiLevelHierarchy"/>
    <dgm:cxn modelId="{B366CA2F-1900-4347-BAF9-FB645B719596}" type="presParOf" srcId="{621DE95B-B8F8-4E1C-A954-D2C87B822B4E}" destId="{B2EC9967-5B01-4E70-84BE-5B3B5BA6542E}" srcOrd="7" destOrd="0" presId="urn:microsoft.com/office/officeart/2008/layout/HorizontalMultiLevelHierarchy"/>
    <dgm:cxn modelId="{B4947A90-D469-47E5-83C3-FEB09FF44802}" type="presParOf" srcId="{B2EC9967-5B01-4E70-84BE-5B3B5BA6542E}" destId="{30C7D593-C19A-4891-A859-4F33901983C8}" srcOrd="0" destOrd="0" presId="urn:microsoft.com/office/officeart/2008/layout/HorizontalMultiLevelHierarchy"/>
    <dgm:cxn modelId="{325B9FE0-1876-4CA0-9212-5782B8E9604F}" type="presParOf" srcId="{B2EC9967-5B01-4E70-84BE-5B3B5BA6542E}" destId="{BE1F12C9-9BC7-4754-BCAB-7F8418EBA91F}" srcOrd="1" destOrd="0" presId="urn:microsoft.com/office/officeart/2008/layout/HorizontalMultiLevelHierarchy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40C4E4-1003-43F5-96AF-10F55D8D909F}">
      <dsp:nvSpPr>
        <dsp:cNvPr id="0" name=""/>
        <dsp:cNvSpPr/>
      </dsp:nvSpPr>
      <dsp:spPr>
        <a:xfrm>
          <a:off x="1168489" y="2540823"/>
          <a:ext cx="391628" cy="1865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814" y="0"/>
              </a:lnTo>
              <a:lnTo>
                <a:pt x="195814" y="1865607"/>
              </a:lnTo>
              <a:lnTo>
                <a:pt x="391628" y="186560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700" kern="1200"/>
        </a:p>
      </dsp:txBody>
      <dsp:txXfrm>
        <a:off x="1316647" y="3425970"/>
        <a:ext cx="95313" cy="95313"/>
      </dsp:txXfrm>
    </dsp:sp>
    <dsp:sp modelId="{32441348-C15E-4FDA-8487-CF61CFAE9C54}">
      <dsp:nvSpPr>
        <dsp:cNvPr id="0" name=""/>
        <dsp:cNvSpPr/>
      </dsp:nvSpPr>
      <dsp:spPr>
        <a:xfrm>
          <a:off x="4490555" y="3660187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814" y="0"/>
              </a:lnTo>
              <a:lnTo>
                <a:pt x="195814" y="373121"/>
              </a:lnTo>
              <a:lnTo>
                <a:pt x="391628" y="3731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672846" y="3833225"/>
        <a:ext cx="27045" cy="27045"/>
      </dsp:txXfrm>
    </dsp:sp>
    <dsp:sp modelId="{1669C6C4-A517-48ED-AFBE-444D928F3056}">
      <dsp:nvSpPr>
        <dsp:cNvPr id="0" name=""/>
        <dsp:cNvSpPr/>
      </dsp:nvSpPr>
      <dsp:spPr>
        <a:xfrm>
          <a:off x="4490555" y="3287066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373121"/>
              </a:moveTo>
              <a:lnTo>
                <a:pt x="195814" y="373121"/>
              </a:lnTo>
              <a:lnTo>
                <a:pt x="195814" y="0"/>
              </a:lnTo>
              <a:lnTo>
                <a:pt x="391628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672846" y="3460104"/>
        <a:ext cx="27045" cy="27045"/>
      </dsp:txXfrm>
    </dsp:sp>
    <dsp:sp modelId="{B96561CD-4F5B-4FCE-BCD7-4F5BC0004AFA}">
      <dsp:nvSpPr>
        <dsp:cNvPr id="0" name=""/>
        <dsp:cNvSpPr/>
      </dsp:nvSpPr>
      <dsp:spPr>
        <a:xfrm>
          <a:off x="1168489" y="2540823"/>
          <a:ext cx="391628" cy="1119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814" y="0"/>
              </a:lnTo>
              <a:lnTo>
                <a:pt x="195814" y="1119364"/>
              </a:lnTo>
              <a:lnTo>
                <a:pt x="391628" y="111936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34656" y="3070858"/>
        <a:ext cx="59294" cy="59294"/>
      </dsp:txXfrm>
    </dsp:sp>
    <dsp:sp modelId="{C488AD6F-DDDF-4DFA-B325-8F23C9055B05}">
      <dsp:nvSpPr>
        <dsp:cNvPr id="0" name=""/>
        <dsp:cNvSpPr/>
      </dsp:nvSpPr>
      <dsp:spPr>
        <a:xfrm>
          <a:off x="4490555" y="2167701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814" y="0"/>
              </a:lnTo>
              <a:lnTo>
                <a:pt x="195814" y="373121"/>
              </a:lnTo>
              <a:lnTo>
                <a:pt x="391628" y="3731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672846" y="2340739"/>
        <a:ext cx="27045" cy="27045"/>
      </dsp:txXfrm>
    </dsp:sp>
    <dsp:sp modelId="{3EB62213-73FE-4BDD-A7A4-87B8440E0713}">
      <dsp:nvSpPr>
        <dsp:cNvPr id="0" name=""/>
        <dsp:cNvSpPr/>
      </dsp:nvSpPr>
      <dsp:spPr>
        <a:xfrm>
          <a:off x="4490555" y="1794580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373121"/>
              </a:moveTo>
              <a:lnTo>
                <a:pt x="195814" y="373121"/>
              </a:lnTo>
              <a:lnTo>
                <a:pt x="195814" y="0"/>
              </a:lnTo>
              <a:lnTo>
                <a:pt x="391628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672846" y="1967618"/>
        <a:ext cx="27045" cy="27045"/>
      </dsp:txXfrm>
    </dsp:sp>
    <dsp:sp modelId="{BBDFE9DE-8B4E-407E-ABFE-D1595983487F}">
      <dsp:nvSpPr>
        <dsp:cNvPr id="0" name=""/>
        <dsp:cNvSpPr/>
      </dsp:nvSpPr>
      <dsp:spPr>
        <a:xfrm>
          <a:off x="1168489" y="2167701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373121"/>
              </a:moveTo>
              <a:lnTo>
                <a:pt x="195814" y="373121"/>
              </a:lnTo>
              <a:lnTo>
                <a:pt x="195814" y="0"/>
              </a:lnTo>
              <a:lnTo>
                <a:pt x="39162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1350780" y="2340739"/>
        <a:ext cx="27045" cy="27045"/>
      </dsp:txXfrm>
    </dsp:sp>
    <dsp:sp modelId="{ACEA6F24-C445-4BF0-AF49-F861F7B67838}">
      <dsp:nvSpPr>
        <dsp:cNvPr id="0" name=""/>
        <dsp:cNvSpPr/>
      </dsp:nvSpPr>
      <dsp:spPr>
        <a:xfrm>
          <a:off x="4490555" y="675215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814" y="0"/>
              </a:lnTo>
              <a:lnTo>
                <a:pt x="195814" y="373121"/>
              </a:lnTo>
              <a:lnTo>
                <a:pt x="391628" y="3731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672846" y="848253"/>
        <a:ext cx="27045" cy="27045"/>
      </dsp:txXfrm>
    </dsp:sp>
    <dsp:sp modelId="{F6AB8F9A-51CF-4159-B3F7-F41476B9252C}">
      <dsp:nvSpPr>
        <dsp:cNvPr id="0" name=""/>
        <dsp:cNvSpPr/>
      </dsp:nvSpPr>
      <dsp:spPr>
        <a:xfrm>
          <a:off x="4490555" y="302094"/>
          <a:ext cx="391628" cy="373121"/>
        </a:xfrm>
        <a:custGeom>
          <a:avLst/>
          <a:gdLst/>
          <a:ahLst/>
          <a:cxnLst/>
          <a:rect l="0" t="0" r="0" b="0"/>
          <a:pathLst>
            <a:path>
              <a:moveTo>
                <a:pt x="0" y="373121"/>
              </a:moveTo>
              <a:lnTo>
                <a:pt x="195814" y="373121"/>
              </a:lnTo>
              <a:lnTo>
                <a:pt x="195814" y="0"/>
              </a:lnTo>
              <a:lnTo>
                <a:pt x="391628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672846" y="475131"/>
        <a:ext cx="27045" cy="27045"/>
      </dsp:txXfrm>
    </dsp:sp>
    <dsp:sp modelId="{8DE0784C-D507-4382-B7D3-49DF7B176EBD}">
      <dsp:nvSpPr>
        <dsp:cNvPr id="0" name=""/>
        <dsp:cNvSpPr/>
      </dsp:nvSpPr>
      <dsp:spPr>
        <a:xfrm>
          <a:off x="1168489" y="675215"/>
          <a:ext cx="391628" cy="1865607"/>
        </a:xfrm>
        <a:custGeom>
          <a:avLst/>
          <a:gdLst/>
          <a:ahLst/>
          <a:cxnLst/>
          <a:rect l="0" t="0" r="0" b="0"/>
          <a:pathLst>
            <a:path>
              <a:moveTo>
                <a:pt x="0" y="1865607"/>
              </a:moveTo>
              <a:lnTo>
                <a:pt x="195814" y="1865607"/>
              </a:lnTo>
              <a:lnTo>
                <a:pt x="195814" y="0"/>
              </a:lnTo>
              <a:lnTo>
                <a:pt x="39162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316647" y="1560362"/>
        <a:ext cx="95313" cy="95313"/>
      </dsp:txXfrm>
    </dsp:sp>
    <dsp:sp modelId="{D64F324C-F74C-4CDA-A1D6-A9A4FB4CDC2B}">
      <dsp:nvSpPr>
        <dsp:cNvPr id="0" name=""/>
        <dsp:cNvSpPr/>
      </dsp:nvSpPr>
      <dsp:spPr>
        <a:xfrm rot="16200000">
          <a:off x="-759032" y="2242326"/>
          <a:ext cx="3258050" cy="5969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قصير الأجل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 rot="16200000">
        <a:off x="-759032" y="2242326"/>
        <a:ext cx="3258050" cy="596994"/>
      </dsp:txXfrm>
    </dsp:sp>
    <dsp:sp modelId="{6FFF57FD-7230-4B72-9AC4-8EC6707D5B04}">
      <dsp:nvSpPr>
        <dsp:cNvPr id="0" name=""/>
        <dsp:cNvSpPr/>
      </dsp:nvSpPr>
      <dsp:spPr>
        <a:xfrm>
          <a:off x="1560118" y="376718"/>
          <a:ext cx="2930437" cy="5969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الائتمان التجاري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560118" y="376718"/>
        <a:ext cx="2930437" cy="596994"/>
      </dsp:txXfrm>
    </dsp:sp>
    <dsp:sp modelId="{67B84D8F-C161-49EF-84A7-6ED70DCD8028}">
      <dsp:nvSpPr>
        <dsp:cNvPr id="0" name=""/>
        <dsp:cNvSpPr/>
      </dsp:nvSpPr>
      <dsp:spPr>
        <a:xfrm>
          <a:off x="4882184" y="3596"/>
          <a:ext cx="3461720" cy="596994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التجاري</a:t>
          </a:r>
          <a:endParaRPr lang="ar-SA" sz="20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3596"/>
        <a:ext cx="3461720" cy="596994"/>
      </dsp:txXfrm>
    </dsp:sp>
    <dsp:sp modelId="{0F47CA1C-0F82-4B4E-9FFE-C2458D5715A5}">
      <dsp:nvSpPr>
        <dsp:cNvPr id="0" name=""/>
        <dsp:cNvSpPr/>
      </dsp:nvSpPr>
      <dsp:spPr>
        <a:xfrm>
          <a:off x="4882184" y="749839"/>
          <a:ext cx="3461720" cy="596994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التجاري</a:t>
          </a:r>
          <a:endParaRPr lang="ar-SA" sz="20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749839"/>
        <a:ext cx="3461720" cy="596994"/>
      </dsp:txXfrm>
    </dsp:sp>
    <dsp:sp modelId="{218F04EB-6E62-458C-98C8-E9F8CA67927D}">
      <dsp:nvSpPr>
        <dsp:cNvPr id="0" name=""/>
        <dsp:cNvSpPr/>
      </dsp:nvSpPr>
      <dsp:spPr>
        <a:xfrm>
          <a:off x="1560118" y="1869204"/>
          <a:ext cx="2930437" cy="5969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الائتمان المصرفي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560118" y="1869204"/>
        <a:ext cx="2930437" cy="596994"/>
      </dsp:txXfrm>
    </dsp:sp>
    <dsp:sp modelId="{1BDFBB61-CBB2-4A14-B101-828E00F5C1E2}">
      <dsp:nvSpPr>
        <dsp:cNvPr id="0" name=""/>
        <dsp:cNvSpPr/>
      </dsp:nvSpPr>
      <dsp:spPr>
        <a:xfrm>
          <a:off x="4882184" y="1496082"/>
          <a:ext cx="3461720" cy="596994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الائتمان المصرفي وأنواعه</a:t>
          </a:r>
          <a:endParaRPr lang="ar-SA" sz="20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1496082"/>
        <a:ext cx="3461720" cy="596994"/>
      </dsp:txXfrm>
    </dsp:sp>
    <dsp:sp modelId="{C80638C5-9854-4200-B552-198A59504230}">
      <dsp:nvSpPr>
        <dsp:cNvPr id="0" name=""/>
        <dsp:cNvSpPr/>
      </dsp:nvSpPr>
      <dsp:spPr>
        <a:xfrm>
          <a:off x="4882184" y="2242326"/>
          <a:ext cx="3461720" cy="596994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الائتمان المصرفي </a:t>
          </a:r>
          <a:r>
            <a:rPr lang="ar-SA" sz="16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(سعر الفائدة الفعلي)</a:t>
          </a:r>
          <a:endParaRPr lang="ar-SA" sz="16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2242326"/>
        <a:ext cx="3461720" cy="596994"/>
      </dsp:txXfrm>
    </dsp:sp>
    <dsp:sp modelId="{B49039A8-4E05-4247-99BD-1AED62271A47}">
      <dsp:nvSpPr>
        <dsp:cNvPr id="0" name=""/>
        <dsp:cNvSpPr/>
      </dsp:nvSpPr>
      <dsp:spPr>
        <a:xfrm>
          <a:off x="1560118" y="3361690"/>
          <a:ext cx="2930437" cy="5969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التجارية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560118" y="3361690"/>
        <a:ext cx="2930437" cy="596994"/>
      </dsp:txXfrm>
    </dsp:sp>
    <dsp:sp modelId="{4CFD7271-6BF3-4784-BAAD-F15760087B0F}">
      <dsp:nvSpPr>
        <dsp:cNvPr id="0" name=""/>
        <dsp:cNvSpPr/>
      </dsp:nvSpPr>
      <dsp:spPr>
        <a:xfrm>
          <a:off x="4882184" y="2988569"/>
          <a:ext cx="3461720" cy="596994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طبيعة الأوراق التجارية</a:t>
          </a:r>
          <a:endParaRPr lang="ar-SA" sz="20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2988569"/>
        <a:ext cx="3461720" cy="596994"/>
      </dsp:txXfrm>
    </dsp:sp>
    <dsp:sp modelId="{823C3BBE-F5B8-4CEA-A6E4-111CA759E92A}">
      <dsp:nvSpPr>
        <dsp:cNvPr id="0" name=""/>
        <dsp:cNvSpPr/>
      </dsp:nvSpPr>
      <dsp:spPr>
        <a:xfrm>
          <a:off x="4882184" y="3734812"/>
          <a:ext cx="3461720" cy="596994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تكلفة الورقة التجارية</a:t>
          </a:r>
          <a:endParaRPr lang="ar-SA" sz="20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4882184" y="3734812"/>
        <a:ext cx="3461720" cy="596994"/>
      </dsp:txXfrm>
    </dsp:sp>
    <dsp:sp modelId="{30C7D593-C19A-4891-A859-4F33901983C8}">
      <dsp:nvSpPr>
        <dsp:cNvPr id="0" name=""/>
        <dsp:cNvSpPr/>
      </dsp:nvSpPr>
      <dsp:spPr>
        <a:xfrm>
          <a:off x="1560118" y="4107933"/>
          <a:ext cx="2930437" cy="5969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مصادر التمويل الأخرى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560118" y="4107933"/>
        <a:ext cx="2930437" cy="596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9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E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الثامنة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مصادر التمويل قصير الأجل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54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59519863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954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BBDFE9DE-8B4E-407E-ABFE-D15959834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218F04EB-6E62-458C-98C8-E9F8CA679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B96561CD-4F5B-4FCE-BCD7-4F5BC0004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B49039A8-4E05-4247-99BD-1AED62271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9640C4E4-1003-43F5-96AF-10F55D8D9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30C7D593-C19A-4891-A859-4F3390198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3EB62213-73FE-4BDD-A7A4-87B8440E0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1BDFBB61-CBB2-4A14-B101-828E00F5C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C488AD6F-DDDF-4DFA-B325-8F23C9055B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graphicEl>
                                              <a:dgm id="{C80638C5-9854-4200-B552-198A59504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669C6C4-A517-48ED-AFBE-444D928F3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">
                                            <p:graphicEl>
                                              <a:dgm id="{1669C6C4-A517-48ED-AFBE-444D928F30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graphicEl>
                                              <a:dgm id="{1669C6C4-A517-48ED-AFBE-444D928F3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graphicEl>
                                              <a:dgm id="{1669C6C4-A517-48ED-AFBE-444D928F3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CFD7271-6BF3-4784-BAAD-F15760087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">
                                            <p:graphicEl>
                                              <a:dgm id="{4CFD7271-6BF3-4784-BAAD-F15760087B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4CFD7271-6BF3-4784-BAAD-F15760087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">
                                            <p:graphicEl>
                                              <a:dgm id="{4CFD7271-6BF3-4784-BAAD-F15760087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2441348-C15E-4FDA-8487-CF61CFAE9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>
                                            <p:graphicEl>
                                              <a:dgm id="{32441348-C15E-4FDA-8487-CF61CFAE9C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32441348-C15E-4FDA-8487-CF61CFAE9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>
                                            <p:graphicEl>
                                              <a:dgm id="{32441348-C15E-4FDA-8487-CF61CFAE9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3C3BBE-F5B8-4CEA-A6E4-111CA759E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">
                                            <p:graphicEl>
                                              <a:dgm id="{823C3BBE-F5B8-4CEA-A6E4-111CA759E9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">
                                            <p:graphicEl>
                                              <a:dgm id="{823C3BBE-F5B8-4CEA-A6E4-111CA759E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">
                                            <p:graphicEl>
                                              <a:dgm id="{823C3BBE-F5B8-4CEA-A6E4-111CA759E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الائتمان المصرفي المكفول</a:t>
            </a:r>
            <a:endParaRPr lang="en-US" sz="3600" dirty="0"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0" indent="0" algn="just"/>
            <a:r>
              <a:rPr lang="ar-SA" sz="3600" dirty="0">
                <a:solidFill>
                  <a:schemeClr val="tx1"/>
                </a:solidFill>
              </a:rPr>
              <a:t>قد یتعذر على المنشأة في بعض </a:t>
            </a:r>
            <a:r>
              <a:rPr lang="ar-SA" sz="3600" dirty="0" smtClean="0">
                <a:solidFill>
                  <a:schemeClr val="tx1"/>
                </a:solidFill>
              </a:rPr>
              <a:t>الأحيان </a:t>
            </a:r>
            <a:r>
              <a:rPr lang="ar-SA" sz="3600" dirty="0">
                <a:solidFill>
                  <a:schemeClr val="tx1"/>
                </a:solidFill>
              </a:rPr>
              <a:t>الحصول على كامل احتياجاتها من القروض المصرفیة غیر المكفولة </a:t>
            </a:r>
            <a:r>
              <a:rPr lang="ar-SA" sz="3600" dirty="0" smtClean="0">
                <a:solidFill>
                  <a:schemeClr val="tx1"/>
                </a:solidFill>
              </a:rPr>
              <a:t>بضمان. </a:t>
            </a:r>
            <a:r>
              <a:rPr lang="ar-SA" sz="3600" dirty="0">
                <a:solidFill>
                  <a:schemeClr val="tx1"/>
                </a:solidFill>
              </a:rPr>
              <a:t>وفي </a:t>
            </a:r>
            <a:r>
              <a:rPr lang="ar-SA" sz="3600" dirty="0" err="1">
                <a:solidFill>
                  <a:schemeClr val="tx1"/>
                </a:solidFill>
              </a:rPr>
              <a:t>ھذه</a:t>
            </a:r>
            <a:r>
              <a:rPr lang="ar-SA" sz="3600" dirty="0">
                <a:solidFill>
                  <a:schemeClr val="tx1"/>
                </a:solidFill>
              </a:rPr>
              <a:t> الحالات </a:t>
            </a:r>
            <a:r>
              <a:rPr lang="ar-SA" sz="3600" dirty="0" err="1">
                <a:solidFill>
                  <a:schemeClr val="tx1"/>
                </a:solidFill>
              </a:rPr>
              <a:t>علیھا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تقدیم</a:t>
            </a:r>
            <a:r>
              <a:rPr lang="ar-SA" sz="3600" dirty="0">
                <a:solidFill>
                  <a:schemeClr val="tx1"/>
                </a:solidFill>
              </a:rPr>
              <a:t> بعض الضمانات للبنك من أجل الحصول على </a:t>
            </a:r>
            <a:r>
              <a:rPr lang="ar-SA" sz="3600" dirty="0" err="1" smtClean="0">
                <a:solidFill>
                  <a:schemeClr val="tx1"/>
                </a:solidFill>
              </a:rPr>
              <a:t>التمویل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2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أشكال الضمانات التي تقدمها الشركة للبنك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الضمانات </a:t>
            </a:r>
            <a:r>
              <a:rPr lang="ar-SA" dirty="0" err="1">
                <a:solidFill>
                  <a:schemeClr val="tx1"/>
                </a:solidFill>
              </a:rPr>
              <a:t>الشخصیة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أوراق القبض.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الأوراق </a:t>
            </a:r>
            <a:r>
              <a:rPr lang="ar-SA" dirty="0" err="1">
                <a:solidFill>
                  <a:schemeClr val="tx1"/>
                </a:solidFill>
              </a:rPr>
              <a:t>المالیة</a:t>
            </a:r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(مثل </a:t>
            </a:r>
            <a:r>
              <a:rPr lang="ar-SA" dirty="0">
                <a:solidFill>
                  <a:schemeClr val="tx1"/>
                </a:solidFill>
              </a:rPr>
              <a:t>الأسهم </a:t>
            </a:r>
            <a:r>
              <a:rPr lang="ar-SA" dirty="0" smtClean="0">
                <a:solidFill>
                  <a:schemeClr val="tx1"/>
                </a:solidFill>
              </a:rPr>
              <a:t>والسندات).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الأصول المتداولة (كالذمم </a:t>
            </a:r>
            <a:r>
              <a:rPr lang="ar-SA" dirty="0">
                <a:solidFill>
                  <a:schemeClr val="tx1"/>
                </a:solidFill>
              </a:rPr>
              <a:t>المدینة </a:t>
            </a:r>
            <a:r>
              <a:rPr lang="ar-SA" dirty="0" smtClean="0">
                <a:solidFill>
                  <a:schemeClr val="tx1"/>
                </a:solidFill>
              </a:rPr>
              <a:t>والمخزون) </a:t>
            </a:r>
            <a:r>
              <a:rPr lang="ar-SA" dirty="0">
                <a:solidFill>
                  <a:schemeClr val="tx1"/>
                </a:solidFill>
              </a:rPr>
              <a:t>وھي أكثر العناصر استخداما كضمان </a:t>
            </a:r>
            <a:r>
              <a:rPr lang="ar-SA" dirty="0" smtClean="0">
                <a:solidFill>
                  <a:schemeClr val="tx1"/>
                </a:solidFill>
              </a:rPr>
              <a:t>للقروض.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الأصول الثابتة.</a:t>
            </a:r>
            <a:endParaRPr lang="en-US" dirty="0">
              <a:solidFill>
                <a:schemeClr val="tx1"/>
              </a:solidFill>
            </a:endParaRPr>
          </a:p>
          <a:p>
            <a:pPr algn="just" rtl="1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98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التمويل بضمان الذمم المدينة:</a:t>
            </a:r>
            <a:endParaRPr lang="en-US" sz="40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0" indent="0" algn="just"/>
            <a:r>
              <a:rPr lang="ar-SA" sz="3600" dirty="0">
                <a:solidFill>
                  <a:schemeClr val="tx1"/>
                </a:solidFill>
              </a:rPr>
              <a:t>تستخدم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كضمان </a:t>
            </a:r>
            <a:r>
              <a:rPr lang="ar-SA" sz="3600" dirty="0">
                <a:solidFill>
                  <a:schemeClr val="tx1"/>
                </a:solidFill>
              </a:rPr>
              <a:t>للحصول على القروض </a:t>
            </a:r>
            <a:r>
              <a:rPr lang="ar-SA" sz="3600" dirty="0" err="1" smtClean="0">
                <a:solidFill>
                  <a:schemeClr val="tx1"/>
                </a:solidFill>
              </a:rPr>
              <a:t>المصرفیة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أو </a:t>
            </a:r>
            <a:r>
              <a:rPr lang="ar-SA" sz="3600" dirty="0" smtClean="0">
                <a:solidFill>
                  <a:schemeClr val="tx1"/>
                </a:solidFill>
              </a:rPr>
              <a:t>التسھیلات الائتمانية </a:t>
            </a:r>
            <a:r>
              <a:rPr lang="ar-SA" sz="3600" dirty="0" err="1" smtClean="0">
                <a:solidFill>
                  <a:schemeClr val="tx1"/>
                </a:solidFill>
              </a:rPr>
              <a:t>بطریقتین</a:t>
            </a:r>
            <a:r>
              <a:rPr lang="ar-SA" sz="3600" dirty="0" smtClean="0">
                <a:solidFill>
                  <a:schemeClr val="tx1"/>
                </a:solidFill>
              </a:rPr>
              <a:t>:</a:t>
            </a:r>
            <a:endParaRPr lang="ar-SA" sz="3600" dirty="0">
              <a:solidFill>
                <a:schemeClr val="tx1"/>
              </a:solidFill>
            </a:endParaRPr>
          </a:p>
          <a:p>
            <a:r>
              <a:rPr lang="ar-SA" sz="3600" dirty="0">
                <a:solidFill>
                  <a:schemeClr val="tx1"/>
                </a:solidFill>
              </a:rPr>
              <a:t>١- </a:t>
            </a:r>
            <a:r>
              <a:rPr lang="ar-SA" sz="3600" dirty="0" err="1">
                <a:solidFill>
                  <a:schemeClr val="tx1"/>
                </a:solidFill>
              </a:rPr>
              <a:t>رھن</a:t>
            </a:r>
            <a:r>
              <a:rPr lang="ar-SA" sz="3600" dirty="0">
                <a:solidFill>
                  <a:schemeClr val="tx1"/>
                </a:solidFill>
              </a:rPr>
              <a:t>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  <a:endParaRPr lang="ar-SA" sz="3600" dirty="0">
              <a:solidFill>
                <a:schemeClr val="tx1"/>
              </a:solidFill>
            </a:endParaRPr>
          </a:p>
          <a:p>
            <a:r>
              <a:rPr lang="ar-SA" sz="3600" dirty="0">
                <a:solidFill>
                  <a:schemeClr val="tx1"/>
                </a:solidFill>
              </a:rPr>
              <a:t>٢- </a:t>
            </a:r>
            <a:r>
              <a:rPr lang="ar-SA" sz="3600" dirty="0" err="1">
                <a:solidFill>
                  <a:schemeClr val="tx1"/>
                </a:solidFill>
              </a:rPr>
              <a:t>بیع</a:t>
            </a:r>
            <a:r>
              <a:rPr lang="ar-SA" sz="3600" dirty="0">
                <a:solidFill>
                  <a:schemeClr val="tx1"/>
                </a:solidFill>
              </a:rPr>
              <a:t>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061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رهن الذمم المدينة:</a:t>
            </a:r>
            <a:endParaRPr lang="en-US" sz="40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0" indent="0" algn="just"/>
            <a:r>
              <a:rPr lang="ar-SA" sz="3600" dirty="0">
                <a:solidFill>
                  <a:schemeClr val="tx1"/>
                </a:solidFill>
              </a:rPr>
              <a:t>بموجب </a:t>
            </a:r>
            <a:r>
              <a:rPr lang="ar-SA" sz="3600" dirty="0" err="1">
                <a:solidFill>
                  <a:schemeClr val="tx1"/>
                </a:solidFill>
              </a:rPr>
              <a:t>ھذه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الطریقة</a:t>
            </a:r>
            <a:r>
              <a:rPr lang="ar-SA" sz="3600" dirty="0">
                <a:solidFill>
                  <a:schemeClr val="tx1"/>
                </a:solidFill>
              </a:rPr>
              <a:t> فإن البنك </a:t>
            </a:r>
            <a:r>
              <a:rPr lang="ar-SA" sz="3600" dirty="0" err="1">
                <a:solidFill>
                  <a:schemeClr val="tx1"/>
                </a:solidFill>
              </a:rPr>
              <a:t>یقبل</a:t>
            </a:r>
            <a:r>
              <a:rPr lang="ar-SA" sz="3600" dirty="0">
                <a:solidFill>
                  <a:schemeClr val="tx1"/>
                </a:solidFill>
              </a:rPr>
              <a:t> الذمم </a:t>
            </a:r>
            <a:r>
              <a:rPr lang="ar-SA" sz="3600" dirty="0" err="1">
                <a:solidFill>
                  <a:schemeClr val="tx1"/>
                </a:solidFill>
              </a:rPr>
              <a:t>المدینة</a:t>
            </a:r>
            <a:r>
              <a:rPr lang="ar-SA" sz="3600" dirty="0">
                <a:solidFill>
                  <a:schemeClr val="tx1"/>
                </a:solidFill>
              </a:rPr>
              <a:t> كضمان ولكن </a:t>
            </a:r>
            <a:r>
              <a:rPr lang="ar-SA" sz="3600" dirty="0" err="1">
                <a:solidFill>
                  <a:schemeClr val="tx1"/>
                </a:solidFill>
              </a:rPr>
              <a:t>مسؤولیة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تحصیل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ھذه</a:t>
            </a:r>
            <a:r>
              <a:rPr lang="ar-SA" sz="3600" dirty="0">
                <a:solidFill>
                  <a:schemeClr val="tx1"/>
                </a:solidFill>
              </a:rPr>
              <a:t> الأرصدة من العملاء تقع على </a:t>
            </a:r>
            <a:r>
              <a:rPr lang="ar-SA" sz="3600" dirty="0" smtClean="0">
                <a:solidFill>
                  <a:schemeClr val="tx1"/>
                </a:solidFill>
              </a:rPr>
              <a:t>المنشأة. </a:t>
            </a:r>
            <a:r>
              <a:rPr lang="ar-SA" sz="3600" dirty="0" err="1">
                <a:solidFill>
                  <a:schemeClr val="tx1"/>
                </a:solidFill>
              </a:rPr>
              <a:t>ولتحدید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قیمة</a:t>
            </a:r>
            <a:r>
              <a:rPr lang="ar-SA" sz="3600" dirty="0">
                <a:solidFill>
                  <a:schemeClr val="tx1"/>
                </a:solidFill>
              </a:rPr>
              <a:t> القرض الذي </a:t>
            </a:r>
            <a:r>
              <a:rPr lang="ar-SA" sz="3600" dirty="0" err="1">
                <a:solidFill>
                  <a:schemeClr val="tx1"/>
                </a:solidFill>
              </a:rPr>
              <a:t>یمكن</a:t>
            </a:r>
            <a:r>
              <a:rPr lang="ar-SA" sz="3600" dirty="0">
                <a:solidFill>
                  <a:schemeClr val="tx1"/>
                </a:solidFill>
              </a:rPr>
              <a:t> للبنك أن </a:t>
            </a:r>
            <a:r>
              <a:rPr lang="ar-SA" sz="3600" dirty="0" err="1">
                <a:solidFill>
                  <a:schemeClr val="tx1"/>
                </a:solidFill>
              </a:rPr>
              <a:t>یمنحه</a:t>
            </a:r>
            <a:r>
              <a:rPr lang="ar-SA" sz="3600" dirty="0">
                <a:solidFill>
                  <a:schemeClr val="tx1"/>
                </a:solidFill>
              </a:rPr>
              <a:t> للشركة </a:t>
            </a:r>
            <a:r>
              <a:rPr lang="ar-SA" sz="3600" dirty="0" err="1">
                <a:solidFill>
                  <a:schemeClr val="tx1"/>
                </a:solidFill>
              </a:rPr>
              <a:t>یقوم</a:t>
            </a:r>
            <a:r>
              <a:rPr lang="ar-SA" sz="3600" dirty="0">
                <a:solidFill>
                  <a:schemeClr val="tx1"/>
                </a:solidFill>
              </a:rPr>
              <a:t> البنك </a:t>
            </a:r>
            <a:r>
              <a:rPr lang="ar-SA" sz="3600" dirty="0" err="1">
                <a:solidFill>
                  <a:schemeClr val="tx1"/>
                </a:solidFill>
              </a:rPr>
              <a:t>بتحلیل</a:t>
            </a:r>
            <a:r>
              <a:rPr lang="ar-SA" sz="3600" dirty="0">
                <a:solidFill>
                  <a:schemeClr val="tx1"/>
                </a:solidFill>
              </a:rPr>
              <a:t> الذمم </a:t>
            </a:r>
            <a:r>
              <a:rPr lang="ar-SA" sz="3600" dirty="0" err="1">
                <a:solidFill>
                  <a:schemeClr val="tx1"/>
                </a:solidFill>
              </a:rPr>
              <a:t>المدینة</a:t>
            </a:r>
            <a:r>
              <a:rPr lang="ar-SA" sz="3600" dirty="0">
                <a:solidFill>
                  <a:schemeClr val="tx1"/>
                </a:solidFill>
              </a:rPr>
              <a:t> إما </a:t>
            </a:r>
            <a:r>
              <a:rPr lang="ar-SA" sz="3600" dirty="0" smtClean="0">
                <a:solidFill>
                  <a:schemeClr val="tx1"/>
                </a:solidFill>
              </a:rPr>
              <a:t>مجتمعة (في </a:t>
            </a:r>
            <a:r>
              <a:rPr lang="ar-SA" sz="3600" dirty="0">
                <a:solidFill>
                  <a:schemeClr val="tx1"/>
                </a:solidFill>
              </a:rPr>
              <a:t>حالة المبالغ </a:t>
            </a:r>
            <a:r>
              <a:rPr lang="ar-SA" sz="3600" dirty="0" smtClean="0">
                <a:solidFill>
                  <a:schemeClr val="tx1"/>
                </a:solidFill>
              </a:rPr>
              <a:t>الصغيرة) </a:t>
            </a:r>
            <a:r>
              <a:rPr lang="ar-SA" sz="3600" dirty="0">
                <a:solidFill>
                  <a:schemeClr val="tx1"/>
                </a:solidFill>
              </a:rPr>
              <a:t>أو </a:t>
            </a:r>
            <a:r>
              <a:rPr lang="ar-SA" sz="3600" dirty="0" err="1">
                <a:solidFill>
                  <a:schemeClr val="tx1"/>
                </a:solidFill>
              </a:rPr>
              <a:t>تحلیل</a:t>
            </a:r>
            <a:r>
              <a:rPr lang="ar-SA" sz="3600" dirty="0">
                <a:solidFill>
                  <a:schemeClr val="tx1"/>
                </a:solidFill>
              </a:rPr>
              <a:t> كل حساب بمفرده </a:t>
            </a:r>
            <a:r>
              <a:rPr lang="ar-SA" sz="3600" dirty="0" smtClean="0">
                <a:solidFill>
                  <a:schemeClr val="tx1"/>
                </a:solidFill>
              </a:rPr>
              <a:t>(في </a:t>
            </a:r>
            <a:r>
              <a:rPr lang="ar-SA" sz="3600" dirty="0">
                <a:solidFill>
                  <a:schemeClr val="tx1"/>
                </a:solidFill>
              </a:rPr>
              <a:t>حالة المبالغ </a:t>
            </a:r>
            <a:r>
              <a:rPr lang="ar-SA" sz="3600" dirty="0" smtClean="0">
                <a:solidFill>
                  <a:schemeClr val="tx1"/>
                </a:solidFill>
              </a:rPr>
              <a:t>الكبيرة).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711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838200"/>
            <a:ext cx="8915400" cy="5287963"/>
          </a:xfrm>
        </p:spPr>
        <p:txBody>
          <a:bodyPr/>
          <a:lstStyle/>
          <a:p>
            <a:pPr marL="0" indent="0" algn="just" rtl="1"/>
            <a:r>
              <a:rPr lang="ar-SA" sz="4000" dirty="0">
                <a:solidFill>
                  <a:schemeClr val="tx1"/>
                </a:solidFill>
              </a:rPr>
              <a:t>في حالة المبالغ الصغيرة </a:t>
            </a:r>
            <a:r>
              <a:rPr lang="ar-SA" sz="4000" dirty="0" err="1">
                <a:solidFill>
                  <a:schemeClr val="tx1"/>
                </a:solidFill>
              </a:rPr>
              <a:t>یقدم</a:t>
            </a:r>
            <a:r>
              <a:rPr lang="ar-SA" sz="4000" dirty="0">
                <a:solidFill>
                  <a:schemeClr val="tx1"/>
                </a:solidFill>
              </a:rPr>
              <a:t> البنك </a:t>
            </a:r>
            <a:r>
              <a:rPr lang="ar-SA" sz="4000" dirty="0" err="1">
                <a:solidFill>
                  <a:schemeClr val="tx1"/>
                </a:solidFill>
              </a:rPr>
              <a:t>تمویلا</a:t>
            </a:r>
            <a:r>
              <a:rPr lang="ar-SA" sz="4000" dirty="0">
                <a:solidFill>
                  <a:schemeClr val="tx1"/>
                </a:solidFill>
              </a:rPr>
              <a:t> لا </a:t>
            </a:r>
            <a:r>
              <a:rPr lang="ar-SA" sz="4000" dirty="0" err="1">
                <a:solidFill>
                  <a:schemeClr val="tx1"/>
                </a:solidFill>
              </a:rPr>
              <a:t>یتجاوز</a:t>
            </a:r>
            <a:r>
              <a:rPr lang="ar-SA" sz="4000" dirty="0">
                <a:solidFill>
                  <a:schemeClr val="tx1"/>
                </a:solidFill>
              </a:rPr>
              <a:t> 50 % من </a:t>
            </a:r>
            <a:r>
              <a:rPr lang="ar-SA" sz="4000" dirty="0" err="1">
                <a:solidFill>
                  <a:schemeClr val="tx1"/>
                </a:solidFill>
              </a:rPr>
              <a:t>قیمة</a:t>
            </a:r>
            <a:r>
              <a:rPr lang="ar-SA" sz="4000" dirty="0">
                <a:solidFill>
                  <a:schemeClr val="tx1"/>
                </a:solidFill>
              </a:rPr>
              <a:t> الذمم </a:t>
            </a:r>
            <a:r>
              <a:rPr lang="ar-SA" sz="4000" dirty="0" err="1">
                <a:solidFill>
                  <a:schemeClr val="tx1"/>
                </a:solidFill>
              </a:rPr>
              <a:t>المدینة</a:t>
            </a:r>
            <a:r>
              <a:rPr lang="ar-SA" sz="4000" dirty="0">
                <a:solidFill>
                  <a:schemeClr val="tx1"/>
                </a:solidFill>
              </a:rPr>
              <a:t> مجتمعة أما في حالة </a:t>
            </a:r>
            <a:r>
              <a:rPr lang="ar-SA" sz="4000" dirty="0" err="1">
                <a:solidFill>
                  <a:schemeClr val="tx1"/>
                </a:solidFill>
              </a:rPr>
              <a:t>تحلیل</a:t>
            </a:r>
            <a:r>
              <a:rPr lang="ar-SA" sz="4000" dirty="0">
                <a:solidFill>
                  <a:schemeClr val="tx1"/>
                </a:solidFill>
              </a:rPr>
              <a:t> كل حساب بمفرده فإن البنك </a:t>
            </a:r>
            <a:r>
              <a:rPr lang="ar-SA" sz="4000" dirty="0" err="1">
                <a:solidFill>
                  <a:schemeClr val="tx1"/>
                </a:solidFill>
              </a:rPr>
              <a:t>یقوم</a:t>
            </a:r>
            <a:r>
              <a:rPr lang="ar-SA" sz="4000" dirty="0">
                <a:solidFill>
                  <a:schemeClr val="tx1"/>
                </a:solidFill>
              </a:rPr>
              <a:t> بفرز الذمم </a:t>
            </a:r>
            <a:r>
              <a:rPr lang="ar-SA" sz="4000" dirty="0" err="1">
                <a:solidFill>
                  <a:schemeClr val="tx1"/>
                </a:solidFill>
              </a:rPr>
              <a:t>المدینة</a:t>
            </a:r>
            <a:r>
              <a:rPr lang="ar-SA" sz="4000" dirty="0">
                <a:solidFill>
                  <a:schemeClr val="tx1"/>
                </a:solidFill>
              </a:rPr>
              <a:t> </a:t>
            </a:r>
            <a:r>
              <a:rPr lang="ar-SA" sz="4000" dirty="0" err="1">
                <a:solidFill>
                  <a:schemeClr val="tx1"/>
                </a:solidFill>
              </a:rPr>
              <a:t>وتحدید</a:t>
            </a:r>
            <a:r>
              <a:rPr lang="ar-SA" sz="4000" dirty="0">
                <a:solidFill>
                  <a:schemeClr val="tx1"/>
                </a:solidFill>
              </a:rPr>
              <a:t> تلك التي </a:t>
            </a:r>
            <a:r>
              <a:rPr lang="ar-SA" sz="4000" dirty="0" err="1">
                <a:solidFill>
                  <a:schemeClr val="tx1"/>
                </a:solidFill>
              </a:rPr>
              <a:t>یمكن</a:t>
            </a:r>
            <a:r>
              <a:rPr lang="ar-SA" sz="4000" dirty="0">
                <a:solidFill>
                  <a:schemeClr val="tx1"/>
                </a:solidFill>
              </a:rPr>
              <a:t> أن </a:t>
            </a:r>
            <a:r>
              <a:rPr lang="ar-SA" sz="4000" dirty="0" err="1">
                <a:solidFill>
                  <a:schemeClr val="tx1"/>
                </a:solidFill>
              </a:rPr>
              <a:t>یقرض</a:t>
            </a:r>
            <a:r>
              <a:rPr lang="ar-SA" sz="4000" dirty="0">
                <a:solidFill>
                  <a:schemeClr val="tx1"/>
                </a:solidFill>
              </a:rPr>
              <a:t> الشركة على </a:t>
            </a:r>
            <a:r>
              <a:rPr lang="ar-SA" sz="4000" dirty="0" err="1">
                <a:solidFill>
                  <a:schemeClr val="tx1"/>
                </a:solidFill>
              </a:rPr>
              <a:t>أساسھا</a:t>
            </a:r>
            <a:r>
              <a:rPr lang="ar-SA" sz="4000" dirty="0">
                <a:solidFill>
                  <a:schemeClr val="tx1"/>
                </a:solidFill>
              </a:rPr>
              <a:t> . وفي العادة </a:t>
            </a:r>
            <a:r>
              <a:rPr lang="ar-SA" sz="4000" dirty="0" err="1">
                <a:solidFill>
                  <a:schemeClr val="tx1"/>
                </a:solidFill>
              </a:rPr>
              <a:t>یحدد</a:t>
            </a:r>
            <a:r>
              <a:rPr lang="ar-SA" sz="4000" dirty="0">
                <a:solidFill>
                  <a:schemeClr val="tx1"/>
                </a:solidFill>
              </a:rPr>
              <a:t> البنك </a:t>
            </a:r>
            <a:r>
              <a:rPr lang="ar-SA" sz="4000" dirty="0" err="1">
                <a:solidFill>
                  <a:schemeClr val="tx1"/>
                </a:solidFill>
              </a:rPr>
              <a:t>قیمة</a:t>
            </a:r>
            <a:r>
              <a:rPr lang="ar-SA" sz="4000" dirty="0">
                <a:solidFill>
                  <a:schemeClr val="tx1"/>
                </a:solidFill>
              </a:rPr>
              <a:t> القرض بما لا </a:t>
            </a:r>
            <a:r>
              <a:rPr lang="ar-SA" sz="4000" dirty="0" err="1">
                <a:solidFill>
                  <a:schemeClr val="tx1"/>
                </a:solidFill>
              </a:rPr>
              <a:t>یزید</a:t>
            </a:r>
            <a:r>
              <a:rPr lang="ar-SA" sz="4000" dirty="0">
                <a:solidFill>
                  <a:schemeClr val="tx1"/>
                </a:solidFill>
              </a:rPr>
              <a:t> عن 90 % من </a:t>
            </a:r>
            <a:r>
              <a:rPr lang="ar-SA" sz="4000" dirty="0" err="1">
                <a:solidFill>
                  <a:schemeClr val="tx1"/>
                </a:solidFill>
              </a:rPr>
              <a:t>قیمة</a:t>
            </a:r>
            <a:r>
              <a:rPr lang="ar-SA" sz="4000" dirty="0">
                <a:solidFill>
                  <a:schemeClr val="tx1"/>
                </a:solidFill>
              </a:rPr>
              <a:t> الذمم </a:t>
            </a:r>
            <a:r>
              <a:rPr lang="ar-SA" sz="4000" dirty="0" err="1">
                <a:solidFill>
                  <a:schemeClr val="tx1"/>
                </a:solidFill>
              </a:rPr>
              <a:t>المدینة</a:t>
            </a:r>
            <a:r>
              <a:rPr lang="ar-SA" sz="4000" dirty="0">
                <a:solidFill>
                  <a:schemeClr val="tx1"/>
                </a:solidFill>
              </a:rPr>
              <a:t> المقبولة </a:t>
            </a:r>
            <a:r>
              <a:rPr lang="ar-SA" sz="4000" dirty="0" err="1" smtClean="0">
                <a:solidFill>
                  <a:schemeClr val="tx1"/>
                </a:solidFill>
              </a:rPr>
              <a:t>لدیه</a:t>
            </a:r>
            <a:r>
              <a:rPr lang="ar-SA" sz="4000" dirty="0" smtClean="0">
                <a:solidFill>
                  <a:schemeClr val="tx1"/>
                </a:solidFill>
              </a:rPr>
              <a:t>.</a:t>
            </a:r>
          </a:p>
          <a:p>
            <a:pPr algn="just" rtl="1"/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458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بيع الذمم المدينة:</a:t>
            </a:r>
            <a:endParaRPr lang="en-US" sz="40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0" indent="0" algn="just"/>
            <a:r>
              <a:rPr lang="ar-SA" sz="3600" dirty="0" smtClean="0">
                <a:solidFill>
                  <a:schemeClr val="tx1"/>
                </a:solidFill>
              </a:rPr>
              <a:t>تختلف حالة </a:t>
            </a:r>
            <a:r>
              <a:rPr lang="ar-SA" sz="3600" dirty="0" err="1" smtClean="0">
                <a:solidFill>
                  <a:schemeClr val="tx1"/>
                </a:solidFill>
              </a:rPr>
              <a:t>بیع</a:t>
            </a:r>
            <a:r>
              <a:rPr lang="ar-SA" sz="3600" dirty="0" smtClean="0">
                <a:solidFill>
                  <a:schemeClr val="tx1"/>
                </a:solidFill>
              </a:rPr>
              <a:t>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عن حالة </a:t>
            </a:r>
            <a:r>
              <a:rPr lang="ar-SA" sz="3600" dirty="0" err="1" smtClean="0">
                <a:solidFill>
                  <a:schemeClr val="tx1"/>
                </a:solidFill>
              </a:rPr>
              <a:t>رھن</a:t>
            </a:r>
            <a:r>
              <a:rPr lang="ar-SA" sz="3600" dirty="0" smtClean="0">
                <a:solidFill>
                  <a:schemeClr val="tx1"/>
                </a:solidFill>
              </a:rPr>
              <a:t>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في أن الأخيرة </a:t>
            </a:r>
            <a:r>
              <a:rPr lang="ar-SA" sz="3600" dirty="0" err="1" smtClean="0">
                <a:solidFill>
                  <a:schemeClr val="tx1"/>
                </a:solidFill>
              </a:rPr>
              <a:t>مسؤولیة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تحصیل</a:t>
            </a:r>
            <a:r>
              <a:rPr lang="ar-SA" sz="3600" dirty="0" smtClean="0">
                <a:solidFill>
                  <a:schemeClr val="tx1"/>
                </a:solidFill>
              </a:rPr>
              <a:t> المبالغ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من عملاء الشركة تقع على </a:t>
            </a:r>
            <a:r>
              <a:rPr lang="ar-SA" sz="3600" dirty="0" err="1" smtClean="0">
                <a:solidFill>
                  <a:schemeClr val="tx1"/>
                </a:solidFill>
              </a:rPr>
              <a:t>مسؤولیة</a:t>
            </a:r>
            <a:r>
              <a:rPr lang="ar-SA" sz="3600" dirty="0" smtClean="0">
                <a:solidFill>
                  <a:schemeClr val="tx1"/>
                </a:solidFill>
              </a:rPr>
              <a:t> الشركة في حالة </a:t>
            </a:r>
            <a:r>
              <a:rPr lang="ar-SA" sz="3600" dirty="0" err="1" smtClean="0">
                <a:solidFill>
                  <a:schemeClr val="tx1"/>
                </a:solidFill>
              </a:rPr>
              <a:t>الرھن</a:t>
            </a:r>
            <a:r>
              <a:rPr lang="ar-SA" sz="3600" dirty="0" smtClean="0">
                <a:solidFill>
                  <a:schemeClr val="tx1"/>
                </a:solidFill>
              </a:rPr>
              <a:t>، </a:t>
            </a:r>
            <a:r>
              <a:rPr lang="ar-SA" sz="3600" dirty="0" err="1" smtClean="0">
                <a:solidFill>
                  <a:schemeClr val="tx1"/>
                </a:solidFill>
              </a:rPr>
              <a:t>بینما</a:t>
            </a:r>
            <a:r>
              <a:rPr lang="ar-SA" sz="3600" dirty="0" smtClean="0">
                <a:solidFill>
                  <a:schemeClr val="tx1"/>
                </a:solidFill>
              </a:rPr>
              <a:t> تقع </a:t>
            </a:r>
            <a:r>
              <a:rPr lang="ar-SA" sz="3600" dirty="0" err="1" smtClean="0">
                <a:solidFill>
                  <a:schemeClr val="tx1"/>
                </a:solidFill>
              </a:rPr>
              <a:t>ھذه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المسؤولیة</a:t>
            </a:r>
            <a:r>
              <a:rPr lang="ar-SA" sz="3600" dirty="0" smtClean="0">
                <a:solidFill>
                  <a:schemeClr val="tx1"/>
                </a:solidFill>
              </a:rPr>
              <a:t> على عاتق البنك في حالة </a:t>
            </a:r>
            <a:r>
              <a:rPr lang="ar-SA" sz="3600" dirty="0" err="1" smtClean="0">
                <a:solidFill>
                  <a:schemeClr val="tx1"/>
                </a:solidFill>
              </a:rPr>
              <a:t>بیع</a:t>
            </a:r>
            <a:r>
              <a:rPr lang="ar-SA" sz="3600" dirty="0" smtClean="0">
                <a:solidFill>
                  <a:schemeClr val="tx1"/>
                </a:solidFill>
              </a:rPr>
              <a:t>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مقابل حصوله على الحق القانوني للحجز على الذمم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الخاصة بالشركة، </a:t>
            </a:r>
            <a:r>
              <a:rPr lang="ar-SA" sz="3600" dirty="0" err="1" smtClean="0">
                <a:solidFill>
                  <a:schemeClr val="tx1"/>
                </a:solidFill>
              </a:rPr>
              <a:t>ویقوم</a:t>
            </a:r>
            <a:r>
              <a:rPr lang="ar-SA" sz="3600" dirty="0" smtClean="0">
                <a:solidFill>
                  <a:schemeClr val="tx1"/>
                </a:solidFill>
              </a:rPr>
              <a:t> البنك بنفس </a:t>
            </a:r>
            <a:r>
              <a:rPr lang="ar-SA" sz="3600" dirty="0" err="1" smtClean="0">
                <a:solidFill>
                  <a:schemeClr val="tx1"/>
                </a:solidFill>
              </a:rPr>
              <a:t>عملیة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تحلیل</a:t>
            </a:r>
            <a:r>
              <a:rPr lang="ar-SA" sz="3600" dirty="0" smtClean="0">
                <a:solidFill>
                  <a:schemeClr val="tx1"/>
                </a:solidFill>
              </a:rPr>
              <a:t> الحسابات </a:t>
            </a:r>
            <a:r>
              <a:rPr lang="ar-SA" sz="3600" dirty="0" err="1" smtClean="0">
                <a:solidFill>
                  <a:schemeClr val="tx1"/>
                </a:solidFill>
              </a:rPr>
              <a:t>المدینة</a:t>
            </a:r>
            <a:r>
              <a:rPr lang="ar-SA" sz="3600" dirty="0" smtClean="0">
                <a:solidFill>
                  <a:schemeClr val="tx1"/>
                </a:solidFill>
              </a:rPr>
              <a:t> التي يريد شراءها.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55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تكلفة التمويل ببيع الذمم المدينة: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 marL="342900" indent="-457200" algn="just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العمولات </a:t>
            </a:r>
            <a:r>
              <a:rPr lang="ar-SA" sz="3600" dirty="0">
                <a:solidFill>
                  <a:schemeClr val="tx1"/>
                </a:solidFill>
              </a:rPr>
              <a:t>على التسھیلات التي </a:t>
            </a:r>
            <a:r>
              <a:rPr lang="ar-SA" sz="3600" dirty="0" err="1">
                <a:solidFill>
                  <a:schemeClr val="tx1"/>
                </a:solidFill>
              </a:rPr>
              <a:t>یقدمھا</a:t>
            </a:r>
            <a:r>
              <a:rPr lang="ar-SA" sz="3600" dirty="0">
                <a:solidFill>
                  <a:schemeClr val="tx1"/>
                </a:solidFill>
              </a:rPr>
              <a:t> البنك مثل </a:t>
            </a:r>
            <a:r>
              <a:rPr lang="ar-SA" sz="3600" dirty="0" err="1">
                <a:solidFill>
                  <a:schemeClr val="tx1"/>
                </a:solidFill>
              </a:rPr>
              <a:t>التكالیف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الإداریة</a:t>
            </a:r>
            <a:r>
              <a:rPr lang="ar-SA" sz="3600" dirty="0">
                <a:solidFill>
                  <a:schemeClr val="tx1"/>
                </a:solidFill>
              </a:rPr>
              <a:t> الناجمة عن </a:t>
            </a:r>
            <a:r>
              <a:rPr lang="ar-SA" sz="3600" dirty="0" err="1">
                <a:solidFill>
                  <a:schemeClr val="tx1"/>
                </a:solidFill>
              </a:rPr>
              <a:t>تحصیل</a:t>
            </a:r>
            <a:r>
              <a:rPr lang="ar-SA" sz="3600" dirty="0">
                <a:solidFill>
                  <a:schemeClr val="tx1"/>
                </a:solidFill>
              </a:rPr>
              <a:t> الذمم </a:t>
            </a:r>
            <a:r>
              <a:rPr lang="ar-SA" sz="3600" dirty="0" err="1">
                <a:solidFill>
                  <a:schemeClr val="tx1"/>
                </a:solidFill>
              </a:rPr>
              <a:t>المدینة</a:t>
            </a:r>
            <a:r>
              <a:rPr lang="ar-SA" sz="3600" dirty="0">
                <a:solidFill>
                  <a:schemeClr val="tx1"/>
                </a:solidFill>
              </a:rPr>
              <a:t> وتحمل المخاطر وتتراوح </a:t>
            </a:r>
            <a:r>
              <a:rPr lang="ar-SA" sz="3600" dirty="0" smtClean="0">
                <a:solidFill>
                  <a:schemeClr val="tx1"/>
                </a:solidFill>
              </a:rPr>
              <a:t>بين 1% و 3%.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الفائدة على </a:t>
            </a:r>
            <a:r>
              <a:rPr lang="ar-SA" sz="3600" dirty="0">
                <a:solidFill>
                  <a:schemeClr val="tx1"/>
                </a:solidFill>
              </a:rPr>
              <a:t>التسھیلات التي </a:t>
            </a:r>
            <a:r>
              <a:rPr lang="ar-SA" sz="3600" dirty="0" err="1">
                <a:solidFill>
                  <a:schemeClr val="tx1"/>
                </a:solidFill>
              </a:rPr>
              <a:t>یقدمھا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البنك.</a:t>
            </a:r>
          </a:p>
          <a:p>
            <a:pPr marL="342900" indent="-457200" algn="just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الفائدة التي </a:t>
            </a:r>
            <a:r>
              <a:rPr lang="ar-SA" sz="3600" dirty="0" err="1">
                <a:solidFill>
                  <a:schemeClr val="tx1"/>
                </a:solidFill>
              </a:rPr>
              <a:t>یدفعھا</a:t>
            </a:r>
            <a:r>
              <a:rPr lang="ar-SA" sz="3600" dirty="0">
                <a:solidFill>
                  <a:schemeClr val="tx1"/>
                </a:solidFill>
              </a:rPr>
              <a:t> البنك للشركة مقابل المبالغ الفائضة من الحسابات </a:t>
            </a:r>
            <a:r>
              <a:rPr lang="ar-SA" sz="3600" dirty="0" err="1">
                <a:solidFill>
                  <a:schemeClr val="tx1"/>
                </a:solidFill>
              </a:rPr>
              <a:t>المدینة</a:t>
            </a:r>
            <a:r>
              <a:rPr lang="ar-SA" sz="3600" dirty="0">
                <a:solidFill>
                  <a:schemeClr val="tx1"/>
                </a:solidFill>
              </a:rPr>
              <a:t> عن </a:t>
            </a:r>
            <a:r>
              <a:rPr lang="ar-SA" sz="3600" dirty="0" err="1">
                <a:solidFill>
                  <a:schemeClr val="tx1"/>
                </a:solidFill>
              </a:rPr>
              <a:t>قیمة</a:t>
            </a:r>
            <a:r>
              <a:rPr lang="ar-SA" sz="3600" dirty="0">
                <a:solidFill>
                  <a:schemeClr val="tx1"/>
                </a:solidFill>
              </a:rPr>
              <a:t> التسھیلات المقدمة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42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التمويل بضمان المخزون:</a:t>
            </a:r>
            <a:endParaRPr lang="en-US" sz="40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0" indent="0" algn="justLow"/>
            <a:r>
              <a:rPr lang="ar-SA" sz="3600" dirty="0" smtClean="0">
                <a:solidFill>
                  <a:schemeClr val="tx1"/>
                </a:solidFill>
              </a:rPr>
              <a:t>يأتي </a:t>
            </a:r>
            <a:r>
              <a:rPr lang="ar-SA" sz="3600" dirty="0">
                <a:solidFill>
                  <a:schemeClr val="tx1"/>
                </a:solidFill>
              </a:rPr>
              <a:t>المخزون كضمان للحصول على </a:t>
            </a:r>
            <a:r>
              <a:rPr lang="ar-SA" sz="3600" dirty="0" err="1">
                <a:solidFill>
                  <a:schemeClr val="tx1"/>
                </a:solidFill>
              </a:rPr>
              <a:t>التمویل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قصیر</a:t>
            </a:r>
            <a:r>
              <a:rPr lang="ar-SA" sz="3600" dirty="0">
                <a:solidFill>
                  <a:schemeClr val="tx1"/>
                </a:solidFill>
              </a:rPr>
              <a:t> الأجل في المرتبة </a:t>
            </a:r>
            <a:r>
              <a:rPr lang="ar-SA" sz="3600" dirty="0" err="1">
                <a:solidFill>
                  <a:schemeClr val="tx1"/>
                </a:solidFill>
              </a:rPr>
              <a:t>الثانیة</a:t>
            </a:r>
            <a:r>
              <a:rPr lang="ar-SA" sz="3600" dirty="0">
                <a:solidFill>
                  <a:schemeClr val="tx1"/>
                </a:solidFill>
              </a:rPr>
              <a:t> بعد الذمم </a:t>
            </a:r>
            <a:r>
              <a:rPr lang="ar-SA" sz="3600" dirty="0" err="1">
                <a:solidFill>
                  <a:schemeClr val="tx1"/>
                </a:solidFill>
              </a:rPr>
              <a:t>المدینة</a:t>
            </a:r>
            <a:r>
              <a:rPr lang="ar-SA" sz="3600" dirty="0">
                <a:solidFill>
                  <a:schemeClr val="tx1"/>
                </a:solidFill>
              </a:rPr>
              <a:t>.</a:t>
            </a:r>
          </a:p>
          <a:p>
            <a:pPr algn="justLow">
              <a:buFont typeface="Wingdings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یسجل </a:t>
            </a:r>
            <a:r>
              <a:rPr lang="ar-SA" sz="3600" dirty="0">
                <a:solidFill>
                  <a:schemeClr val="tx1"/>
                </a:solidFill>
              </a:rPr>
              <a:t>المخزون في دفاتر الشركة </a:t>
            </a:r>
            <a:r>
              <a:rPr lang="ar-SA" sz="3600" dirty="0" smtClean="0">
                <a:solidFill>
                  <a:schemeClr val="tx1"/>
                </a:solidFill>
              </a:rPr>
              <a:t>بقیمة سعر التكلفة، </a:t>
            </a:r>
            <a:r>
              <a:rPr lang="ar-SA" sz="3600" dirty="0">
                <a:solidFill>
                  <a:schemeClr val="tx1"/>
                </a:solidFill>
              </a:rPr>
              <a:t>في حین أن قیمته السوقیة قد تكون أعلى بكثیر من القیمة الدفتریة ویمثل ذلك حمایة للجھة المقرضة في حالة تعذر على الشركة تسدید القروض التي علیھا.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115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محددات استخدام المخزون كضمان</a:t>
            </a:r>
            <a:endParaRPr lang="en-US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628650" indent="-742950" algn="just">
              <a:buFont typeface="+mj-lt"/>
              <a:buAutoNum type="arabicPeriod"/>
            </a:pPr>
            <a:r>
              <a:rPr lang="ar-SA" sz="3200" b="1" u="sng" dirty="0">
                <a:solidFill>
                  <a:srgbClr val="008000"/>
                </a:solidFill>
              </a:rPr>
              <a:t>الصفات </a:t>
            </a:r>
            <a:r>
              <a:rPr lang="ar-SA" sz="3200" b="1" u="sng" dirty="0" err="1">
                <a:solidFill>
                  <a:srgbClr val="008000"/>
                </a:solidFill>
              </a:rPr>
              <a:t>المادیة</a:t>
            </a:r>
            <a:r>
              <a:rPr lang="ar-SA" sz="3200" b="1" u="sng" dirty="0">
                <a:solidFill>
                  <a:srgbClr val="008000"/>
                </a:solidFill>
              </a:rPr>
              <a:t>: </a:t>
            </a:r>
            <a:r>
              <a:rPr lang="ar-SA" sz="3200" dirty="0">
                <a:solidFill>
                  <a:schemeClr val="tx1"/>
                </a:solidFill>
              </a:rPr>
              <a:t>فالبنوك لا تفضل أنواع المخزون القابلة </a:t>
            </a:r>
            <a:r>
              <a:rPr lang="ar-SA" sz="3200" dirty="0" smtClean="0">
                <a:solidFill>
                  <a:schemeClr val="tx1"/>
                </a:solidFill>
              </a:rPr>
              <a:t>للتلف، </a:t>
            </a:r>
            <a:r>
              <a:rPr lang="ar-SA" sz="3200" dirty="0">
                <a:solidFill>
                  <a:schemeClr val="tx1"/>
                </a:solidFill>
              </a:rPr>
              <a:t>وتلك التي تكون </a:t>
            </a:r>
            <a:r>
              <a:rPr lang="ar-SA" sz="3200" dirty="0" smtClean="0">
                <a:solidFill>
                  <a:schemeClr val="tx1"/>
                </a:solidFill>
              </a:rPr>
              <a:t>على درجة عالية من النمطية أو التخصص وليس لها سوق واسع.</a:t>
            </a:r>
          </a:p>
          <a:p>
            <a:pPr marL="628650" indent="-742950" algn="just">
              <a:buFont typeface="+mj-lt"/>
              <a:buAutoNum type="arabicPeriod"/>
            </a:pPr>
            <a:r>
              <a:rPr lang="ar-SA" sz="3200" b="1" u="sng" dirty="0" err="1" smtClean="0">
                <a:solidFill>
                  <a:srgbClr val="008000"/>
                </a:solidFill>
              </a:rPr>
              <a:t>جاذبیة</a:t>
            </a:r>
            <a:r>
              <a:rPr lang="ar-SA" sz="3200" b="1" u="sng" dirty="0" smtClean="0">
                <a:solidFill>
                  <a:srgbClr val="008000"/>
                </a:solidFill>
              </a:rPr>
              <a:t> المخزون: </a:t>
            </a:r>
            <a:r>
              <a:rPr lang="ar-SA" sz="3200" dirty="0">
                <a:solidFill>
                  <a:schemeClr val="tx1"/>
                </a:solidFill>
              </a:rPr>
              <a:t>من أكثر أنواع </a:t>
            </a:r>
            <a:r>
              <a:rPr lang="ar-SA" sz="3200" dirty="0" smtClean="0">
                <a:solidFill>
                  <a:schemeClr val="tx1"/>
                </a:solidFill>
              </a:rPr>
              <a:t>المخزون جاذبية للبنوك هي </a:t>
            </a:r>
            <a:r>
              <a:rPr lang="ar-SA" sz="3200" dirty="0">
                <a:solidFill>
                  <a:schemeClr val="tx1"/>
                </a:solidFill>
              </a:rPr>
              <a:t>المواد الخام والسلع تامة </a:t>
            </a:r>
            <a:r>
              <a:rPr lang="ar-SA" sz="3200" dirty="0" smtClean="0">
                <a:solidFill>
                  <a:schemeClr val="tx1"/>
                </a:solidFill>
              </a:rPr>
              <a:t>الصنع.</a:t>
            </a:r>
          </a:p>
          <a:p>
            <a:pPr marL="628650" indent="-742950" algn="just">
              <a:buFont typeface="+mj-lt"/>
              <a:buAutoNum type="arabicPeriod"/>
            </a:pPr>
            <a:r>
              <a:rPr lang="ar-SA" sz="3200" b="1" u="sng" dirty="0" err="1" smtClean="0">
                <a:solidFill>
                  <a:srgbClr val="008000"/>
                </a:solidFill>
              </a:rPr>
              <a:t>تسویق</a:t>
            </a:r>
            <a:r>
              <a:rPr lang="ar-SA" sz="3200" b="1" u="sng" dirty="0" smtClean="0">
                <a:solidFill>
                  <a:srgbClr val="008000"/>
                </a:solidFill>
              </a:rPr>
              <a:t> المخزون: </a:t>
            </a:r>
            <a:r>
              <a:rPr lang="ar-SA" sz="3200" dirty="0">
                <a:solidFill>
                  <a:schemeClr val="tx1"/>
                </a:solidFill>
              </a:rPr>
              <a:t>كلما كان المخزون المستخدم </a:t>
            </a:r>
            <a:r>
              <a:rPr lang="ar-SA" sz="3200" dirty="0" smtClean="0">
                <a:solidFill>
                  <a:schemeClr val="tx1"/>
                </a:solidFill>
              </a:rPr>
              <a:t>كضمان سهل التسويق، حيث يكن تحويله إلى سيولة كلما </a:t>
            </a:r>
            <a:r>
              <a:rPr lang="ar-SA" sz="3200" dirty="0">
                <a:solidFill>
                  <a:schemeClr val="tx1"/>
                </a:solidFill>
              </a:rPr>
              <a:t>تمكنت المنشأة من الحصول </a:t>
            </a:r>
            <a:r>
              <a:rPr lang="ar-SA" sz="3200" dirty="0" smtClean="0">
                <a:solidFill>
                  <a:schemeClr val="tx1"/>
                </a:solidFill>
              </a:rPr>
              <a:t>على التمويل بسهولة ويسر.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1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4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تكلفة التمويل بضمان المخزون:</a:t>
            </a:r>
            <a:endParaRPr lang="en-US" sz="34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ar-SA" sz="3400" dirty="0" smtClean="0">
                <a:solidFill>
                  <a:schemeClr val="tx1"/>
                </a:solidFill>
              </a:rPr>
              <a:t>إن تكلفة التمویل بضمان المخزون تعتبر مرتفعة مقارنة بتكلفة التمویل بضمان الذمم المدينة، لأن المخزون أكثر مخاطرة من حيث تعرضه للتلف، وفقدان خصائصه الفیزیائیة.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400" dirty="0" smtClean="0">
                <a:solidFill>
                  <a:schemeClr val="tx1"/>
                </a:solidFill>
              </a:rPr>
              <a:t>قد ترتفع تكلفة التمویل بالمخزون نتیجة تحول الطلب عن المخزون نتیجة ظھور  بدائل له.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400" dirty="0" smtClean="0">
                <a:solidFill>
                  <a:schemeClr val="tx1"/>
                </a:solidFill>
              </a:rPr>
              <a:t>في حالة قبول المخزون كضمان للقروض فإن البنوك عادة تمنح تسهيلات لا تتجاوز 50 % من قیمة المخزون.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261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ثالثا: الأوراق التجارية</a:t>
            </a:r>
            <a:endParaRPr lang="ar-SA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7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تعريف الأوراق التجارية: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Wingdings" pitchFamily="2" charset="2"/>
              <a:buChar char="Ø"/>
            </a:pPr>
            <a:r>
              <a:rPr lang="ar-SA" sz="3600" dirty="0">
                <a:solidFill>
                  <a:schemeClr val="tx1"/>
                </a:solidFill>
              </a:rPr>
              <a:t>تعتبر </a:t>
            </a:r>
            <a:r>
              <a:rPr lang="ar-SA" sz="3600" dirty="0" smtClean="0">
                <a:solidFill>
                  <a:schemeClr val="tx1"/>
                </a:solidFill>
              </a:rPr>
              <a:t>الأوراق التجارية مصدرا للتمويل قصير الأجل وتعتبر رائجة في الأسواق المالية المتطورة (بشكل خاص أوروبا وأمريكا).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3600" dirty="0" smtClean="0">
                <a:solidFill>
                  <a:schemeClr val="tx1"/>
                </a:solidFill>
              </a:rPr>
              <a:t>تمثل </a:t>
            </a:r>
            <a:r>
              <a:rPr lang="ar-SA" sz="3600" dirty="0">
                <a:solidFill>
                  <a:schemeClr val="tx1"/>
                </a:solidFill>
              </a:rPr>
              <a:t>الأوراق التجارية أوراق وعد </a:t>
            </a:r>
            <a:r>
              <a:rPr lang="ar-SA" sz="3600" dirty="0" smtClean="0">
                <a:solidFill>
                  <a:schemeClr val="tx1"/>
                </a:solidFill>
              </a:rPr>
              <a:t>بالدفع غير مضمونة، تباع عن طريق وكلاء متخصصين، وقد تصدرها المنشآت مباشرة، لا سيما ذات الملاءة المالية العالية.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52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تعريف الأوراق التجارية (تابع):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Wingdings" pitchFamily="2" charset="2"/>
              <a:buChar char="Ø"/>
            </a:pPr>
            <a:r>
              <a:rPr lang="ar-SA" sz="3600" dirty="0" smtClean="0">
                <a:solidFill>
                  <a:schemeClr val="tx1"/>
                </a:solidFill>
              </a:rPr>
              <a:t>أهم المشترين للأوراق التجارية: </a:t>
            </a:r>
            <a:r>
              <a:rPr lang="ar-SA" sz="3600" dirty="0">
                <a:solidFill>
                  <a:schemeClr val="tx1"/>
                </a:solidFill>
              </a:rPr>
              <a:t>البنوك </a:t>
            </a:r>
            <a:r>
              <a:rPr lang="ar-SA" sz="3600" dirty="0" smtClean="0">
                <a:solidFill>
                  <a:schemeClr val="tx1"/>
                </a:solidFill>
              </a:rPr>
              <a:t>التجارية، </a:t>
            </a:r>
            <a:r>
              <a:rPr lang="ar-SA" sz="3600" dirty="0">
                <a:solidFill>
                  <a:schemeClr val="tx1"/>
                </a:solidFill>
              </a:rPr>
              <a:t>شركات </a:t>
            </a:r>
            <a:r>
              <a:rPr lang="ar-SA" sz="3600" dirty="0" smtClean="0">
                <a:solidFill>
                  <a:schemeClr val="tx1"/>
                </a:solidFill>
              </a:rPr>
              <a:t>التأمين،  صناديق الاستثمار، </a:t>
            </a:r>
            <a:r>
              <a:rPr lang="ar-SA" sz="3600" dirty="0">
                <a:solidFill>
                  <a:schemeClr val="tx1"/>
                </a:solidFill>
              </a:rPr>
              <a:t>والشركات التي </a:t>
            </a:r>
            <a:r>
              <a:rPr lang="ar-SA" sz="3600" dirty="0" smtClean="0">
                <a:solidFill>
                  <a:schemeClr val="tx1"/>
                </a:solidFill>
              </a:rPr>
              <a:t>لديها فائض سيولة.</a:t>
            </a:r>
            <a:endParaRPr lang="ar-SA" sz="36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Ø"/>
            </a:pPr>
            <a:r>
              <a:rPr lang="ar-SA" sz="3600" dirty="0">
                <a:solidFill>
                  <a:schemeClr val="tx1"/>
                </a:solidFill>
              </a:rPr>
              <a:t>تحمل </a:t>
            </a:r>
            <a:r>
              <a:rPr lang="ar-SA" sz="3600" dirty="0" smtClean="0">
                <a:solidFill>
                  <a:schemeClr val="tx1"/>
                </a:solidFill>
              </a:rPr>
              <a:t>الأوراق التجارية تاريخ استحقاق لا يتجاوز 270 يوما (9 شهور) وقيمة اسمية وسعر فائدة (معدل خصم).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3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مزايا الأوراق التجارية: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000" dirty="0" smtClean="0">
                <a:solidFill>
                  <a:schemeClr val="tx1"/>
                </a:solidFill>
              </a:rPr>
              <a:t>انخفاض سعر فائدتها ده </a:t>
            </a:r>
            <a:r>
              <a:rPr lang="ar-SA" sz="3000" dirty="0">
                <a:solidFill>
                  <a:schemeClr val="tx1"/>
                </a:solidFill>
              </a:rPr>
              <a:t>مقارنة بمعدل </a:t>
            </a:r>
            <a:r>
              <a:rPr lang="ar-SA" sz="3000" dirty="0" smtClean="0">
                <a:solidFill>
                  <a:schemeClr val="tx1"/>
                </a:solidFill>
              </a:rPr>
              <a:t>الفائدة على القروض.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000" dirty="0" smtClean="0">
                <a:solidFill>
                  <a:schemeClr val="tx1"/>
                </a:solidFill>
              </a:rPr>
              <a:t>باستخدام </a:t>
            </a:r>
            <a:r>
              <a:rPr lang="ar-SA" sz="3000" dirty="0">
                <a:solidFill>
                  <a:schemeClr val="tx1"/>
                </a:solidFill>
              </a:rPr>
              <a:t>الأوراق </a:t>
            </a:r>
            <a:r>
              <a:rPr lang="ar-SA" sz="3000" dirty="0" smtClean="0">
                <a:solidFill>
                  <a:schemeClr val="tx1"/>
                </a:solidFill>
              </a:rPr>
              <a:t>التجارية </a:t>
            </a:r>
            <a:r>
              <a:rPr lang="ar-SA" sz="3000" dirty="0">
                <a:solidFill>
                  <a:schemeClr val="tx1"/>
                </a:solidFill>
              </a:rPr>
              <a:t>فإن الشركة لن تكون بحاجة إلى </a:t>
            </a:r>
            <a:r>
              <a:rPr lang="ar-SA" sz="3000" dirty="0" smtClean="0">
                <a:solidFill>
                  <a:schemeClr val="tx1"/>
                </a:solidFill>
              </a:rPr>
              <a:t>الاحتفاظ بالرصيد التعويضي.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000" dirty="0" smtClean="0">
                <a:solidFill>
                  <a:schemeClr val="tx1"/>
                </a:solidFill>
              </a:rPr>
              <a:t>تمثل </a:t>
            </a:r>
            <a:r>
              <a:rPr lang="ar-SA" sz="3000" dirty="0">
                <a:solidFill>
                  <a:schemeClr val="tx1"/>
                </a:solidFill>
              </a:rPr>
              <a:t>الأوراق </a:t>
            </a:r>
            <a:r>
              <a:rPr lang="ar-SA" sz="3000" dirty="0" smtClean="0">
                <a:solidFill>
                  <a:schemeClr val="tx1"/>
                </a:solidFill>
              </a:rPr>
              <a:t>التجارية </a:t>
            </a:r>
            <a:r>
              <a:rPr lang="ar-SA" sz="3000" dirty="0">
                <a:solidFill>
                  <a:schemeClr val="tx1"/>
                </a:solidFill>
              </a:rPr>
              <a:t>مصدرا موحدا للحصول على </a:t>
            </a:r>
            <a:r>
              <a:rPr lang="ar-SA" sz="3000" dirty="0" smtClean="0">
                <a:solidFill>
                  <a:schemeClr val="tx1"/>
                </a:solidFill>
              </a:rPr>
              <a:t>التمويل قصير الأجل بدلا </a:t>
            </a:r>
            <a:r>
              <a:rPr lang="ar-SA" sz="3000" dirty="0">
                <a:solidFill>
                  <a:schemeClr val="tx1"/>
                </a:solidFill>
              </a:rPr>
              <a:t>من تعدد المصادر في حالة اللجوء إلى البنوك </a:t>
            </a:r>
            <a:r>
              <a:rPr lang="ar-SA" sz="3000" dirty="0" smtClean="0">
                <a:solidFill>
                  <a:schemeClr val="tx1"/>
                </a:solidFill>
              </a:rPr>
              <a:t>التجارية </a:t>
            </a:r>
            <a:r>
              <a:rPr lang="ar-SA" sz="3000" dirty="0">
                <a:solidFill>
                  <a:schemeClr val="tx1"/>
                </a:solidFill>
              </a:rPr>
              <a:t>التي تضع سقفا للقروض لا </a:t>
            </a:r>
            <a:r>
              <a:rPr lang="ar-SA" sz="3000" dirty="0" smtClean="0">
                <a:solidFill>
                  <a:schemeClr val="tx1"/>
                </a:solidFill>
              </a:rPr>
              <a:t>يمكن للمنشأة </a:t>
            </a:r>
            <a:r>
              <a:rPr lang="ar-SA" sz="3000" dirty="0">
                <a:solidFill>
                  <a:schemeClr val="tx1"/>
                </a:solidFill>
              </a:rPr>
              <a:t>أن </a:t>
            </a:r>
            <a:r>
              <a:rPr lang="ar-SA" sz="3000" dirty="0" smtClean="0">
                <a:solidFill>
                  <a:schemeClr val="tx1"/>
                </a:solidFill>
              </a:rPr>
              <a:t>تتعداه.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000" dirty="0" smtClean="0">
                <a:solidFill>
                  <a:schemeClr val="tx1"/>
                </a:solidFill>
              </a:rPr>
              <a:t>نظرا لأن </a:t>
            </a:r>
            <a:r>
              <a:rPr lang="ar-SA" sz="3000" dirty="0">
                <a:solidFill>
                  <a:schemeClr val="tx1"/>
                </a:solidFill>
              </a:rPr>
              <a:t>سوق الأوراق </a:t>
            </a:r>
            <a:r>
              <a:rPr lang="ar-SA" sz="3000" dirty="0" smtClean="0">
                <a:solidFill>
                  <a:schemeClr val="tx1"/>
                </a:solidFill>
              </a:rPr>
              <a:t>التجارية </a:t>
            </a:r>
            <a:r>
              <a:rPr lang="ar-SA" sz="3000" dirty="0">
                <a:solidFill>
                  <a:schemeClr val="tx1"/>
                </a:solidFill>
              </a:rPr>
              <a:t>متاح فقط للمنشآت </a:t>
            </a:r>
            <a:r>
              <a:rPr lang="ar-SA" sz="3000" dirty="0" smtClean="0">
                <a:solidFill>
                  <a:schemeClr val="tx1"/>
                </a:solidFill>
              </a:rPr>
              <a:t>التي تتميز بسمعة ائتمانية جيدة، </a:t>
            </a:r>
            <a:r>
              <a:rPr lang="ar-SA" sz="3000" dirty="0">
                <a:solidFill>
                  <a:schemeClr val="tx1"/>
                </a:solidFill>
              </a:rPr>
              <a:t>فإن المنشآت التي تحصل على </a:t>
            </a:r>
            <a:r>
              <a:rPr lang="ar-SA" sz="3000" dirty="0" smtClean="0">
                <a:solidFill>
                  <a:schemeClr val="tx1"/>
                </a:solidFill>
              </a:rPr>
              <a:t>التمويل بواسطة </a:t>
            </a:r>
            <a:r>
              <a:rPr lang="ar-SA" sz="3000" dirty="0">
                <a:solidFill>
                  <a:schemeClr val="tx1"/>
                </a:solidFill>
              </a:rPr>
              <a:t>الأوراق </a:t>
            </a:r>
            <a:r>
              <a:rPr lang="ar-SA" sz="3000" dirty="0" smtClean="0">
                <a:solidFill>
                  <a:schemeClr val="tx1"/>
                </a:solidFill>
              </a:rPr>
              <a:t>التجارية يجعل مركزها الائتماني يظهر بصورة </a:t>
            </a:r>
            <a:r>
              <a:rPr lang="ar-SA" sz="3000" dirty="0">
                <a:solidFill>
                  <a:schemeClr val="tx1"/>
                </a:solidFill>
              </a:rPr>
              <a:t>أفضل.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242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عيوب الأوراق التجارية: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just" rtl="1">
              <a:buFont typeface="Wingdings" panose="05000000000000000000" pitchFamily="2" charset="2"/>
              <a:buChar char="Ø"/>
            </a:pPr>
            <a:r>
              <a:rPr lang="ar-SA" sz="3600" dirty="0" smtClean="0">
                <a:solidFill>
                  <a:schemeClr val="tx1"/>
                </a:solidFill>
              </a:rPr>
              <a:t>تعاني </a:t>
            </a:r>
            <a:r>
              <a:rPr lang="ar-SA" sz="3600" dirty="0">
                <a:solidFill>
                  <a:schemeClr val="tx1"/>
                </a:solidFill>
              </a:rPr>
              <a:t>الأوراق </a:t>
            </a:r>
            <a:r>
              <a:rPr lang="ar-SA" sz="3600" dirty="0" err="1">
                <a:solidFill>
                  <a:schemeClr val="tx1"/>
                </a:solidFill>
              </a:rPr>
              <a:t>التجاریة</a:t>
            </a:r>
            <a:r>
              <a:rPr lang="ar-SA" sz="3600" dirty="0">
                <a:solidFill>
                  <a:schemeClr val="tx1"/>
                </a:solidFill>
              </a:rPr>
              <a:t> من مشكلة </a:t>
            </a:r>
            <a:r>
              <a:rPr lang="ar-SA" sz="3600" dirty="0" err="1">
                <a:solidFill>
                  <a:schemeClr val="tx1"/>
                </a:solidFill>
              </a:rPr>
              <a:t>أساسیة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وھي</a:t>
            </a:r>
            <a:r>
              <a:rPr lang="ar-SA" sz="3600" dirty="0">
                <a:solidFill>
                  <a:schemeClr val="tx1"/>
                </a:solidFill>
              </a:rPr>
              <a:t> عدم المرونة عندما </a:t>
            </a:r>
            <a:r>
              <a:rPr lang="ar-SA" sz="3600" dirty="0" err="1">
                <a:solidFill>
                  <a:schemeClr val="tx1"/>
                </a:solidFill>
              </a:rPr>
              <a:t>یحین</a:t>
            </a:r>
            <a:r>
              <a:rPr lang="ar-SA" sz="3600" dirty="0">
                <a:solidFill>
                  <a:schemeClr val="tx1"/>
                </a:solidFill>
              </a:rPr>
              <a:t> موعد </a:t>
            </a:r>
            <a:r>
              <a:rPr lang="ar-SA" sz="3600" dirty="0" err="1" smtClean="0">
                <a:solidFill>
                  <a:schemeClr val="tx1"/>
                </a:solidFill>
              </a:rPr>
              <a:t>استحقاقھا</a:t>
            </a:r>
            <a:r>
              <a:rPr lang="ar-SA" sz="3600" dirty="0" smtClean="0">
                <a:solidFill>
                  <a:schemeClr val="tx1"/>
                </a:solidFill>
              </a:rPr>
              <a:t>، </a:t>
            </a:r>
            <a:r>
              <a:rPr lang="ar-SA" sz="3600" dirty="0" err="1">
                <a:solidFill>
                  <a:schemeClr val="tx1"/>
                </a:solidFill>
              </a:rPr>
              <a:t>حیث</a:t>
            </a:r>
            <a:r>
              <a:rPr lang="ar-SA" sz="3600" dirty="0">
                <a:solidFill>
                  <a:schemeClr val="tx1"/>
                </a:solidFill>
              </a:rPr>
              <a:t> لا </a:t>
            </a:r>
            <a:r>
              <a:rPr lang="ar-SA" sz="3600" dirty="0" err="1">
                <a:solidFill>
                  <a:schemeClr val="tx1"/>
                </a:solidFill>
              </a:rPr>
              <a:t>یمكن</a:t>
            </a:r>
            <a:r>
              <a:rPr lang="ar-SA" sz="3600" dirty="0">
                <a:solidFill>
                  <a:schemeClr val="tx1"/>
                </a:solidFill>
              </a:rPr>
              <a:t> التفاوض على </a:t>
            </a:r>
            <a:r>
              <a:rPr lang="ar-SA" sz="3600" dirty="0" err="1">
                <a:solidFill>
                  <a:schemeClr val="tx1"/>
                </a:solidFill>
              </a:rPr>
              <a:t>تأجیل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الدفع.</a:t>
            </a:r>
          </a:p>
          <a:p>
            <a:pPr marL="571500" indent="-571500" algn="just" rtl="1">
              <a:buFont typeface="Wingdings" panose="05000000000000000000" pitchFamily="2" charset="2"/>
              <a:buChar char="Ø"/>
            </a:pPr>
            <a:r>
              <a:rPr lang="ar-SA" sz="3600" dirty="0" smtClean="0">
                <a:solidFill>
                  <a:schemeClr val="tx1"/>
                </a:solidFill>
              </a:rPr>
              <a:t>بالإضافة </a:t>
            </a:r>
            <a:r>
              <a:rPr lang="ar-SA" sz="3600" dirty="0">
                <a:solidFill>
                  <a:schemeClr val="tx1"/>
                </a:solidFill>
              </a:rPr>
              <a:t>إلى الفوائد التي تدفع </a:t>
            </a:r>
            <a:r>
              <a:rPr lang="ar-SA" sz="3600" dirty="0" err="1" smtClean="0">
                <a:solidFill>
                  <a:schemeClr val="tx1"/>
                </a:solidFill>
              </a:rPr>
              <a:t>للمستثمرین</a:t>
            </a:r>
            <a:r>
              <a:rPr lang="ar-SA" sz="3600" dirty="0" smtClean="0">
                <a:solidFill>
                  <a:schemeClr val="tx1"/>
                </a:solidFill>
              </a:rPr>
              <a:t>، </a:t>
            </a:r>
            <a:r>
              <a:rPr lang="ar-SA" sz="3600" dirty="0">
                <a:solidFill>
                  <a:schemeClr val="tx1"/>
                </a:solidFill>
              </a:rPr>
              <a:t>تتحمل الشركة </a:t>
            </a:r>
            <a:r>
              <a:rPr lang="ar-SA" sz="3600" dirty="0" err="1">
                <a:solidFill>
                  <a:schemeClr val="tx1"/>
                </a:solidFill>
              </a:rPr>
              <a:t>المصاریف</a:t>
            </a:r>
            <a:r>
              <a:rPr lang="ar-SA" sz="3600" dirty="0">
                <a:solidFill>
                  <a:schemeClr val="tx1"/>
                </a:solidFill>
              </a:rPr>
              <a:t> التي تدفع لمؤسسات الوساطة </a:t>
            </a:r>
            <a:r>
              <a:rPr lang="ar-SA" sz="3600" dirty="0" err="1">
                <a:solidFill>
                  <a:schemeClr val="tx1"/>
                </a:solidFill>
              </a:rPr>
              <a:t>المالیة</a:t>
            </a:r>
            <a:r>
              <a:rPr lang="ar-SA" sz="3600" dirty="0">
                <a:solidFill>
                  <a:schemeClr val="tx1"/>
                </a:solidFill>
              </a:rPr>
              <a:t> التي تتولى </a:t>
            </a:r>
            <a:r>
              <a:rPr lang="ar-SA" sz="3600" dirty="0" err="1">
                <a:solidFill>
                  <a:schemeClr val="tx1"/>
                </a:solidFill>
              </a:rPr>
              <a:t>عملیة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تسویق</a:t>
            </a:r>
            <a:r>
              <a:rPr lang="ar-SA" sz="3600" dirty="0">
                <a:solidFill>
                  <a:schemeClr val="tx1"/>
                </a:solidFill>
              </a:rPr>
              <a:t> وتداول الأوراق </a:t>
            </a:r>
            <a:r>
              <a:rPr lang="ar-SA" sz="3600" dirty="0" err="1">
                <a:solidFill>
                  <a:schemeClr val="tx1"/>
                </a:solidFill>
              </a:rPr>
              <a:t>التجاریة</a:t>
            </a:r>
            <a:r>
              <a:rPr lang="ar-SA" sz="3600" dirty="0">
                <a:solidFill>
                  <a:schemeClr val="tx1"/>
                </a:solidFill>
              </a:rPr>
              <a:t>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6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تكلفة الأوراق التجارية: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9296400" cy="4525963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sz="440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4400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4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den>
                      </m:f>
                    </m:oMath>
                  </m:oMathPara>
                </a14:m>
                <a:endParaRPr lang="ar-SA" sz="4400" dirty="0">
                  <a:solidFill>
                    <a:srgbClr val="3333FF"/>
                  </a:solidFill>
                </a:endParaRPr>
              </a:p>
              <a:p>
                <a:pPr marL="0" indent="0" algn="just" rtl="1"/>
                <a:endParaRPr lang="ar-SA" dirty="0">
                  <a:solidFill>
                    <a:schemeClr val="tx1"/>
                  </a:solidFill>
                </a:endParaRPr>
              </a:p>
              <a:p>
                <a:pPr marL="0" indent="0" algn="just" rtl="1"/>
                <a:r>
                  <a:rPr lang="ar-SA" sz="2400" dirty="0">
                    <a:solidFill>
                      <a:schemeClr val="tx1"/>
                    </a:solidFill>
                  </a:rPr>
                  <a:t>حيث:</a:t>
                </a:r>
              </a:p>
              <a:p>
                <a:pPr marL="0" indent="0" algn="just" rtl="1"/>
                <a:r>
                  <a:rPr lang="ar-SA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𝐴𝑅</m:t>
                    </m:r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): معدل الفائدة </a:t>
                </a:r>
                <a:r>
                  <a:rPr lang="ar-SA" sz="2400" dirty="0" smtClean="0">
                    <a:solidFill>
                      <a:schemeClr val="tx1"/>
                    </a:solidFill>
                  </a:rPr>
                  <a:t>الفعلي على الورقة التجارية.</a:t>
                </a:r>
                <a:endParaRPr lang="ar-SA" sz="2400" dirty="0">
                  <a:solidFill>
                    <a:schemeClr val="tx1"/>
                  </a:solidFill>
                </a:endParaRPr>
              </a:p>
              <a:p>
                <a:pPr marL="0" indent="0" algn="just" rtl="1"/>
                <a:r>
                  <a:rPr lang="ar-SA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): </a:t>
                </a:r>
                <a:r>
                  <a:rPr lang="ar-SA" sz="2400" dirty="0" smtClean="0">
                    <a:solidFill>
                      <a:schemeClr val="tx1"/>
                    </a:solidFill>
                  </a:rPr>
                  <a:t>قيمة الأوراق التجارية.</a:t>
                </a:r>
                <a:endParaRPr lang="ar-SA" sz="2400" dirty="0">
                  <a:solidFill>
                    <a:schemeClr val="tx1"/>
                  </a:solidFill>
                </a:endParaRPr>
              </a:p>
              <a:p>
                <a:pPr marL="0" indent="0" algn="just" rtl="1"/>
                <a:r>
                  <a:rPr lang="ar-SA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): </a:t>
                </a:r>
                <a:r>
                  <a:rPr lang="ar-SA" sz="2400" dirty="0" smtClean="0">
                    <a:solidFill>
                      <a:schemeClr val="tx1"/>
                    </a:solidFill>
                  </a:rPr>
                  <a:t>قيمة الفوائد (ضرب قيمة الأوراق في سعر الفائدة الاسمي).</a:t>
                </a:r>
                <a:endParaRPr lang="ar-SA" sz="2400" dirty="0">
                  <a:solidFill>
                    <a:schemeClr val="tx1"/>
                  </a:solidFill>
                </a:endParaRPr>
              </a:p>
              <a:p>
                <a:pPr marL="0" indent="0" algn="just" rtl="1"/>
                <a:r>
                  <a:rPr lang="ar-SA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): </a:t>
                </a:r>
                <a:r>
                  <a:rPr lang="ar-SA" sz="2400" dirty="0" smtClean="0">
                    <a:solidFill>
                      <a:schemeClr val="tx1"/>
                    </a:solidFill>
                  </a:rPr>
                  <a:t>المصروفات الإدارية.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9296400" cy="4525963"/>
              </a:xfrm>
              <a:blipFill rotWithShape="0">
                <a:blip r:embed="rId2" cstate="print"/>
                <a:stretch>
                  <a:fillRect r="-98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58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2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مثال (1)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 [تكلفة الأوراق التجارية]: 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9296400" cy="4525963"/>
          </a:xfrm>
        </p:spPr>
        <p:txBody>
          <a:bodyPr/>
          <a:lstStyle/>
          <a:p>
            <a:pPr marL="0" indent="0" algn="just" rtl="1"/>
            <a:r>
              <a:rPr lang="ar-SA" dirty="0">
                <a:solidFill>
                  <a:schemeClr val="tx1"/>
                </a:solidFill>
              </a:rPr>
              <a:t>تقوم شركة بإصدار أوراق </a:t>
            </a:r>
            <a:r>
              <a:rPr lang="ar-SA" dirty="0" smtClean="0">
                <a:solidFill>
                  <a:schemeClr val="tx1"/>
                </a:solidFill>
              </a:rPr>
              <a:t>تجارية </a:t>
            </a:r>
            <a:r>
              <a:rPr lang="ar-SA" dirty="0">
                <a:solidFill>
                  <a:schemeClr val="tx1"/>
                </a:solidFill>
              </a:rPr>
              <a:t>للحصول على </a:t>
            </a:r>
            <a:r>
              <a:rPr lang="ar-SA" dirty="0" smtClean="0">
                <a:solidFill>
                  <a:schemeClr val="tx1"/>
                </a:solidFill>
              </a:rPr>
              <a:t>احتياجاتها التمويلية قصيرة </a:t>
            </a:r>
            <a:r>
              <a:rPr lang="ar-SA" dirty="0">
                <a:solidFill>
                  <a:schemeClr val="tx1"/>
                </a:solidFill>
              </a:rPr>
              <a:t>الأجل وقد توفرت المعلومات </a:t>
            </a:r>
            <a:r>
              <a:rPr lang="ar-SA" dirty="0" smtClean="0">
                <a:solidFill>
                  <a:schemeClr val="tx1"/>
                </a:solidFill>
              </a:rPr>
              <a:t>التالية:</a:t>
            </a:r>
            <a:endParaRPr lang="ar-SA" dirty="0">
              <a:solidFill>
                <a:schemeClr val="tx1"/>
              </a:solidFill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قيمة الأوراق التجارية المصدرة: </a:t>
            </a:r>
            <a:r>
              <a:rPr lang="ar-SA" dirty="0">
                <a:solidFill>
                  <a:schemeClr val="tx1"/>
                </a:solidFill>
              </a:rPr>
              <a:t>10 </a:t>
            </a:r>
            <a:r>
              <a:rPr lang="ar-SA" dirty="0" smtClean="0">
                <a:solidFill>
                  <a:schemeClr val="tx1"/>
                </a:solidFill>
              </a:rPr>
              <a:t>مليون ﷼.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فترة الاستحقاق: 9 أشهر (270 يوما).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سعر الفائدة السنوية المخصومة: 12%.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تدفع </a:t>
            </a:r>
            <a:r>
              <a:rPr lang="ar-SA" dirty="0">
                <a:solidFill>
                  <a:schemeClr val="tx1"/>
                </a:solidFill>
              </a:rPr>
              <a:t>المنشأة 100000 ﷼ </a:t>
            </a:r>
            <a:r>
              <a:rPr lang="ar-SA" dirty="0" smtClean="0">
                <a:solidFill>
                  <a:schemeClr val="tx1"/>
                </a:solidFill>
              </a:rPr>
              <a:t>مصاريف لمؤسسات </a:t>
            </a:r>
            <a:r>
              <a:rPr lang="ar-SA" dirty="0">
                <a:solidFill>
                  <a:schemeClr val="tx1"/>
                </a:solidFill>
              </a:rPr>
              <a:t>الوساطة </a:t>
            </a:r>
            <a:r>
              <a:rPr lang="ar-SA" dirty="0" smtClean="0">
                <a:solidFill>
                  <a:schemeClr val="tx1"/>
                </a:solidFill>
              </a:rPr>
              <a:t>المالية.</a:t>
            </a:r>
            <a:endParaRPr lang="ar-SA" dirty="0">
              <a:solidFill>
                <a:schemeClr val="tx1"/>
              </a:solidFill>
            </a:endParaRPr>
          </a:p>
          <a:p>
            <a:pPr algn="just" rtl="1"/>
            <a:r>
              <a:rPr lang="ar-SA" dirty="0" smtClean="0">
                <a:solidFill>
                  <a:schemeClr val="tx1"/>
                </a:solidFill>
              </a:rPr>
              <a:t>المطلوب: تحديد تكلفة التمويل بالأوراق التجارية (سعر الفائدة الفعلي).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54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537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3333FF"/>
                </a:solidFill>
                <a:cs typeface="PT Bold Heading" panose="02010400000000000000" pitchFamily="2" charset="-78"/>
              </a:rPr>
              <a:t>الحل</a:t>
            </a:r>
            <a:r>
              <a:rPr lang="ar-SA" sz="36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:</a:t>
            </a:r>
            <a:endParaRPr lang="en-US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95300" y="1370015"/>
                <a:ext cx="8915400" cy="4756149"/>
              </a:xfrm>
            </p:spPr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حساب قيمة الفائدة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10000000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9000000</m:t>
                      </m:r>
                    </m:oMath>
                  </m:oMathPara>
                </a14:m>
                <a:endParaRPr lang="ar-SA" dirty="0" smtClean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حساب معدل الفائدة الفعلي: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den>
                      </m:f>
                    </m:oMath>
                  </m:oMathPara>
                </a14:m>
                <a:endParaRPr lang="ar-SA" dirty="0">
                  <a:solidFill>
                    <a:srgbClr val="3333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90000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10000000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100000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900000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</m:oMath>
                  </m:oMathPara>
                </a14:m>
                <a:endParaRPr lang="en-US" dirty="0" smtClean="0">
                  <a:solidFill>
                    <a:srgbClr val="3333FF"/>
                  </a:solidFill>
                  <a:ea typeface="Cambria Math" panose="02040503050406030204" pitchFamily="18" charset="0"/>
                </a:endParaRPr>
              </a:p>
              <a:p>
                <a:endParaRPr lang="en-US" dirty="0" smtClean="0">
                  <a:solidFill>
                    <a:srgbClr val="3333FF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95300" y="1370015"/>
                <a:ext cx="8915400" cy="4756149"/>
              </a:xfrm>
              <a:blipFill rotWithShape="0">
                <a:blip r:embed="rId2" cstate="print"/>
                <a:stretch>
                  <a:fillRect t="-1410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29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2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مثال (2)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 [تكلفة الأوراق التجارية]: 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9296400" cy="4525963"/>
          </a:xfrm>
        </p:spPr>
        <p:txBody>
          <a:bodyPr/>
          <a:lstStyle/>
          <a:p>
            <a:pPr algn="just" rtl="1"/>
            <a:r>
              <a:rPr lang="ar-SA" sz="3600" dirty="0">
                <a:solidFill>
                  <a:schemeClr val="tx1"/>
                </a:solidFill>
              </a:rPr>
              <a:t>قامت منشأة الدوسري بإصدار أوراق </a:t>
            </a:r>
            <a:r>
              <a:rPr lang="ar-SA" sz="3600" dirty="0" err="1">
                <a:solidFill>
                  <a:schemeClr val="tx1"/>
                </a:solidFill>
              </a:rPr>
              <a:t>تجاریة</a:t>
            </a:r>
            <a:r>
              <a:rPr lang="ar-SA" sz="3600" dirty="0">
                <a:solidFill>
                  <a:schemeClr val="tx1"/>
                </a:solidFill>
              </a:rPr>
              <a:t> :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SA" sz="3600" dirty="0" err="1" smtClean="0">
                <a:solidFill>
                  <a:schemeClr val="tx1"/>
                </a:solidFill>
              </a:rPr>
              <a:t>القیمة</a:t>
            </a:r>
            <a:r>
              <a:rPr lang="ar-SA" sz="3600" dirty="0" smtClean="0">
                <a:solidFill>
                  <a:schemeClr val="tx1"/>
                </a:solidFill>
              </a:rPr>
              <a:t> الاسمية للأوراق: 1000000ريال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فترة استحقاق: </a:t>
            </a:r>
            <a:r>
              <a:rPr lang="ar-SA" sz="3600" dirty="0">
                <a:solidFill>
                  <a:schemeClr val="tx1"/>
                </a:solidFill>
              </a:rPr>
              <a:t>90 </a:t>
            </a:r>
            <a:r>
              <a:rPr lang="ar-SA" sz="3600" dirty="0" err="1" smtClean="0">
                <a:solidFill>
                  <a:schemeClr val="tx1"/>
                </a:solidFill>
              </a:rPr>
              <a:t>یوما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SA" sz="3600" dirty="0" smtClean="0">
                <a:solidFill>
                  <a:schemeClr val="tx1"/>
                </a:solidFill>
              </a:rPr>
              <a:t>تباع </a:t>
            </a:r>
            <a:r>
              <a:rPr lang="ar-SA" sz="3600" dirty="0" err="1">
                <a:solidFill>
                  <a:schemeClr val="tx1"/>
                </a:solidFill>
              </a:rPr>
              <a:t>بقیمة</a:t>
            </a:r>
            <a:r>
              <a:rPr lang="ar-SA" sz="3600" dirty="0">
                <a:solidFill>
                  <a:schemeClr val="tx1"/>
                </a:solidFill>
              </a:rPr>
              <a:t> مخصومة </a:t>
            </a:r>
            <a:r>
              <a:rPr lang="ar-SA" sz="3600" dirty="0" err="1">
                <a:solidFill>
                  <a:schemeClr val="tx1"/>
                </a:solidFill>
              </a:rPr>
              <a:t>قدرھا</a:t>
            </a:r>
            <a:r>
              <a:rPr lang="ar-SA" sz="3600" dirty="0">
                <a:solidFill>
                  <a:schemeClr val="tx1"/>
                </a:solidFill>
              </a:rPr>
              <a:t> 970000 ﷼ </a:t>
            </a:r>
            <a:r>
              <a:rPr lang="ar-SA" sz="3600" dirty="0" err="1">
                <a:solidFill>
                  <a:schemeClr val="tx1"/>
                </a:solidFill>
              </a:rPr>
              <a:t>بنھایة</a:t>
            </a:r>
            <a:r>
              <a:rPr lang="ar-SA" sz="3600" dirty="0">
                <a:solidFill>
                  <a:schemeClr val="tx1"/>
                </a:solidFill>
              </a:rPr>
              <a:t> فترة </a:t>
            </a:r>
            <a:r>
              <a:rPr lang="ar-SA" sz="3600" dirty="0" err="1">
                <a:solidFill>
                  <a:schemeClr val="tx1"/>
                </a:solidFill>
              </a:rPr>
              <a:t>التسعین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یوما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11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537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sz="3600" dirty="0">
                <a:solidFill>
                  <a:srgbClr val="3333FF"/>
                </a:solidFill>
                <a:cs typeface="PT Bold Heading" panose="02010400000000000000" pitchFamily="2" charset="-78"/>
              </a:rPr>
              <a:t>الحل</a:t>
            </a:r>
            <a:r>
              <a:rPr lang="ar-SA" sz="36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:</a:t>
            </a:r>
            <a:endParaRPr lang="en-US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495300" y="1370015"/>
                <a:ext cx="8915400" cy="4756149"/>
              </a:xfrm>
            </p:spPr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إيجاد قيمة الفائدة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dirty="0" smtClean="0">
                    <a:solidFill>
                      <a:schemeClr val="tx1"/>
                    </a:solidFill>
                  </a:rPr>
                  <a:t>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1000000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970000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30000</m:t>
                      </m:r>
                    </m:oMath>
                  </m:oMathPara>
                </a14:m>
                <a:endParaRPr lang="ar-SA" dirty="0" smtClean="0">
                  <a:solidFill>
                    <a:schemeClr val="tx1"/>
                  </a:solidFill>
                </a:endParaRP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  <a:p>
                <a:r>
                  <a:rPr lang="ar-SA" dirty="0" smtClean="0">
                    <a:solidFill>
                      <a:schemeClr val="tx1"/>
                    </a:solidFill>
                  </a:rPr>
                  <a:t>حساب معدل الفائدة الفعلي: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den>
                      </m:f>
                    </m:oMath>
                  </m:oMathPara>
                </a14:m>
                <a:endParaRPr lang="ar-SA" dirty="0">
                  <a:solidFill>
                    <a:srgbClr val="3333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000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1000000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90</m:t>
                          </m:r>
                          <m:r>
                            <a:rPr lang="en-US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000</m:t>
                          </m:r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</m:oMath>
                  </m:oMathPara>
                </a14:m>
                <a:endParaRPr lang="en-US" dirty="0" smtClean="0">
                  <a:solidFill>
                    <a:srgbClr val="3333FF"/>
                  </a:solidFill>
                  <a:ea typeface="Cambria Math" panose="02040503050406030204" pitchFamily="18" charset="0"/>
                </a:endParaRPr>
              </a:p>
              <a:p>
                <a:endParaRPr lang="en-US" dirty="0" smtClean="0">
                  <a:solidFill>
                    <a:srgbClr val="3333FF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37</m:t>
                      </m:r>
                      <m:r>
                        <a:rPr lang="en-US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495300" y="1370015"/>
                <a:ext cx="8915400" cy="4756149"/>
              </a:xfrm>
              <a:blipFill rotWithShape="0">
                <a:blip r:embed="rId2" cstate="print"/>
                <a:stretch>
                  <a:fillRect t="-1410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096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رابعا: مصادر أخرى للتمويل قصير الأجل</a:t>
            </a:r>
            <a:endParaRPr lang="ar-SA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709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القروض الخاصة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err="1">
                <a:solidFill>
                  <a:schemeClr val="tx1"/>
                </a:solidFill>
              </a:rPr>
              <a:t>وھي</a:t>
            </a:r>
            <a:r>
              <a:rPr lang="ar-SA" sz="3600" dirty="0">
                <a:solidFill>
                  <a:schemeClr val="tx1"/>
                </a:solidFill>
              </a:rPr>
              <a:t> عبارة عن </a:t>
            </a:r>
            <a:r>
              <a:rPr lang="ar-SA" sz="3600" dirty="0" err="1">
                <a:solidFill>
                  <a:schemeClr val="tx1"/>
                </a:solidFill>
              </a:rPr>
              <a:t>الترتیبات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الإئتمانیة</a:t>
            </a:r>
            <a:r>
              <a:rPr lang="ar-SA" sz="3600" dirty="0">
                <a:solidFill>
                  <a:schemeClr val="tx1"/>
                </a:solidFill>
              </a:rPr>
              <a:t> التي </a:t>
            </a:r>
            <a:r>
              <a:rPr lang="ar-SA" sz="3600" dirty="0" err="1">
                <a:solidFill>
                  <a:schemeClr val="tx1"/>
                </a:solidFill>
              </a:rPr>
              <a:t>یمكن</a:t>
            </a:r>
            <a:r>
              <a:rPr lang="ar-SA" sz="3600" dirty="0">
                <a:solidFill>
                  <a:schemeClr val="tx1"/>
                </a:solidFill>
              </a:rPr>
              <a:t> الحصول </a:t>
            </a:r>
            <a:r>
              <a:rPr lang="ar-SA" sz="3600" dirty="0" err="1">
                <a:solidFill>
                  <a:schemeClr val="tx1"/>
                </a:solidFill>
              </a:rPr>
              <a:t>علیھا</a:t>
            </a:r>
            <a:r>
              <a:rPr lang="ar-SA" sz="3600" dirty="0">
                <a:solidFill>
                  <a:schemeClr val="tx1"/>
                </a:solidFill>
              </a:rPr>
              <a:t> من الأفراد كالملاك </a:t>
            </a:r>
            <a:r>
              <a:rPr lang="ar-SA" sz="3600" dirty="0" err="1">
                <a:solidFill>
                  <a:schemeClr val="tx1"/>
                </a:solidFill>
              </a:rPr>
              <a:t>وغیرھم</a:t>
            </a:r>
            <a:r>
              <a:rPr lang="ar-SA" sz="3600" dirty="0">
                <a:solidFill>
                  <a:schemeClr val="tx1"/>
                </a:solidFill>
              </a:rPr>
              <a:t> ممن </a:t>
            </a:r>
            <a:r>
              <a:rPr lang="ar-SA" sz="3600" dirty="0" err="1">
                <a:solidFill>
                  <a:schemeClr val="tx1"/>
                </a:solidFill>
              </a:rPr>
              <a:t>لھم</a:t>
            </a:r>
            <a:r>
              <a:rPr lang="ar-SA" sz="3600" dirty="0">
                <a:solidFill>
                  <a:schemeClr val="tx1"/>
                </a:solidFill>
              </a:rPr>
              <a:t> الرغبة والمصلحة في </a:t>
            </a:r>
            <a:r>
              <a:rPr lang="ar-SA" sz="3600" dirty="0" err="1">
                <a:solidFill>
                  <a:schemeClr val="tx1"/>
                </a:solidFill>
              </a:rPr>
              <a:t>تمویل</a:t>
            </a:r>
            <a:r>
              <a:rPr lang="ar-SA" sz="3600" dirty="0">
                <a:solidFill>
                  <a:schemeClr val="tx1"/>
                </a:solidFill>
              </a:rPr>
              <a:t> المنشأة ومقابلة </a:t>
            </a:r>
            <a:r>
              <a:rPr lang="ar-SA" sz="3600" dirty="0" err="1">
                <a:solidFill>
                  <a:schemeClr val="tx1"/>
                </a:solidFill>
              </a:rPr>
              <a:t>احتیاجاتھا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قصیرة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الأجل، </a:t>
            </a:r>
            <a:r>
              <a:rPr lang="ar-SA" sz="3600" dirty="0">
                <a:solidFill>
                  <a:schemeClr val="tx1"/>
                </a:solidFill>
              </a:rPr>
              <a:t>إلى </a:t>
            </a:r>
            <a:r>
              <a:rPr lang="ar-SA" sz="3600" dirty="0" err="1">
                <a:solidFill>
                  <a:schemeClr val="tx1"/>
                </a:solidFill>
              </a:rPr>
              <a:t>حین</a:t>
            </a:r>
            <a:r>
              <a:rPr lang="ar-SA" sz="3600" dirty="0">
                <a:solidFill>
                  <a:schemeClr val="tx1"/>
                </a:solidFill>
              </a:rPr>
              <a:t> خروج المنشأة من أزمة </a:t>
            </a:r>
            <a:r>
              <a:rPr lang="ar-SA" sz="3600" dirty="0" err="1">
                <a:solidFill>
                  <a:schemeClr val="tx1"/>
                </a:solidFill>
              </a:rPr>
              <a:t>مالیة</a:t>
            </a:r>
            <a:r>
              <a:rPr lang="ar-SA" sz="3600" dirty="0">
                <a:solidFill>
                  <a:schemeClr val="tx1"/>
                </a:solidFill>
              </a:rPr>
              <a:t> وحتى لا تتأثر مصالح </a:t>
            </a:r>
            <a:r>
              <a:rPr lang="ar-SA" sz="3600" dirty="0" err="1">
                <a:solidFill>
                  <a:schemeClr val="tx1"/>
                </a:solidFill>
              </a:rPr>
              <a:t>ھؤلاء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الملاك.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10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المدفوعات المقدمة من العملاء: 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err="1" smtClean="0">
                <a:solidFill>
                  <a:schemeClr val="tx1"/>
                </a:solidFill>
              </a:rPr>
              <a:t>ھي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>
                <a:solidFill>
                  <a:schemeClr val="tx1"/>
                </a:solidFill>
              </a:rPr>
              <a:t>عبارة عن الأموال التي تحصل </a:t>
            </a:r>
            <a:r>
              <a:rPr lang="ar-SA" sz="3600" dirty="0" err="1">
                <a:solidFill>
                  <a:schemeClr val="tx1"/>
                </a:solidFill>
              </a:rPr>
              <a:t>علیھا</a:t>
            </a:r>
            <a:r>
              <a:rPr lang="ar-SA" sz="3600" dirty="0">
                <a:solidFill>
                  <a:schemeClr val="tx1"/>
                </a:solidFill>
              </a:rPr>
              <a:t> المنشأة من </a:t>
            </a:r>
            <a:r>
              <a:rPr lang="ar-SA" sz="3600" dirty="0" err="1">
                <a:solidFill>
                  <a:schemeClr val="tx1"/>
                </a:solidFill>
              </a:rPr>
              <a:t>عملائھا</a:t>
            </a:r>
            <a:r>
              <a:rPr lang="ar-SA" sz="3600" dirty="0">
                <a:solidFill>
                  <a:schemeClr val="tx1"/>
                </a:solidFill>
              </a:rPr>
              <a:t> مقدما مقابل </a:t>
            </a:r>
            <a:r>
              <a:rPr lang="ar-SA" sz="3600" dirty="0" err="1">
                <a:solidFill>
                  <a:schemeClr val="tx1"/>
                </a:solidFill>
              </a:rPr>
              <a:t>تسلمھم</a:t>
            </a:r>
            <a:r>
              <a:rPr lang="ar-SA" sz="3600" dirty="0">
                <a:solidFill>
                  <a:schemeClr val="tx1"/>
                </a:solidFill>
              </a:rPr>
              <a:t> السلع لاحقا </a:t>
            </a:r>
            <a:r>
              <a:rPr lang="ar-SA" sz="3600" dirty="0" err="1">
                <a:solidFill>
                  <a:schemeClr val="tx1"/>
                </a:solidFill>
              </a:rPr>
              <a:t>وھذه</a:t>
            </a:r>
            <a:r>
              <a:rPr lang="ar-SA" sz="3600" dirty="0">
                <a:solidFill>
                  <a:schemeClr val="tx1"/>
                </a:solidFill>
              </a:rPr>
              <a:t> تساعد المنشأة في شراء المواد الخام </a:t>
            </a:r>
            <a:r>
              <a:rPr lang="ar-SA" sz="3600" dirty="0" err="1">
                <a:solidFill>
                  <a:schemeClr val="tx1"/>
                </a:solidFill>
              </a:rPr>
              <a:t>الضروریة</a:t>
            </a:r>
            <a:r>
              <a:rPr lang="ar-SA" sz="3600" dirty="0">
                <a:solidFill>
                  <a:schemeClr val="tx1"/>
                </a:solidFill>
              </a:rPr>
              <a:t> لإنتاج السلع.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552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المتأخرات: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</a:rPr>
              <a:t>تشمل </a:t>
            </a:r>
            <a:r>
              <a:rPr lang="ar-SA" sz="3600" dirty="0">
                <a:solidFill>
                  <a:schemeClr val="tx1"/>
                </a:solidFill>
              </a:rPr>
              <a:t>المتأخرات الأجور </a:t>
            </a:r>
            <a:r>
              <a:rPr lang="ar-SA" sz="3600" dirty="0" smtClean="0">
                <a:solidFill>
                  <a:schemeClr val="tx1"/>
                </a:solidFill>
              </a:rPr>
              <a:t>المتأخرة، </a:t>
            </a:r>
            <a:r>
              <a:rPr lang="ar-SA" sz="3600" dirty="0">
                <a:solidFill>
                  <a:schemeClr val="tx1"/>
                </a:solidFill>
              </a:rPr>
              <a:t>والضرائب </a:t>
            </a:r>
            <a:r>
              <a:rPr lang="ar-SA" sz="3600" dirty="0" smtClean="0">
                <a:solidFill>
                  <a:schemeClr val="tx1"/>
                </a:solidFill>
              </a:rPr>
              <a:t>واستقطاعات الضمان الاجتماعي. </a:t>
            </a:r>
            <a:r>
              <a:rPr lang="ar-SA" sz="3600" dirty="0">
                <a:solidFill>
                  <a:schemeClr val="tx1"/>
                </a:solidFill>
              </a:rPr>
              <a:t>وتمثل </a:t>
            </a:r>
            <a:r>
              <a:rPr lang="ar-SA" sz="3600" dirty="0" err="1">
                <a:solidFill>
                  <a:schemeClr val="tx1"/>
                </a:solidFill>
              </a:rPr>
              <a:t>ھذه</a:t>
            </a:r>
            <a:r>
              <a:rPr lang="ar-SA" sz="3600" dirty="0">
                <a:solidFill>
                  <a:schemeClr val="tx1"/>
                </a:solidFill>
              </a:rPr>
              <a:t> البنود </a:t>
            </a:r>
            <a:r>
              <a:rPr lang="ar-SA" sz="3600" dirty="0" err="1">
                <a:solidFill>
                  <a:schemeClr val="tx1"/>
                </a:solidFill>
              </a:rPr>
              <a:t>تكالیف</a:t>
            </a:r>
            <a:r>
              <a:rPr lang="ar-SA" sz="3600" dirty="0">
                <a:solidFill>
                  <a:schemeClr val="tx1"/>
                </a:solidFill>
              </a:rPr>
              <a:t> مستحقة </a:t>
            </a:r>
            <a:r>
              <a:rPr lang="ar-SA" sz="3600" dirty="0" err="1">
                <a:solidFill>
                  <a:schemeClr val="tx1"/>
                </a:solidFill>
              </a:rPr>
              <a:t>غیر</a:t>
            </a:r>
            <a:r>
              <a:rPr lang="ar-SA" sz="3600" dirty="0">
                <a:solidFill>
                  <a:schemeClr val="tx1"/>
                </a:solidFill>
              </a:rPr>
              <a:t> مدفوعة </a:t>
            </a:r>
            <a:r>
              <a:rPr lang="ar-SA" sz="3600" dirty="0" smtClean="0">
                <a:solidFill>
                  <a:schemeClr val="tx1"/>
                </a:solidFill>
              </a:rPr>
              <a:t>وبذلك </a:t>
            </a:r>
            <a:r>
              <a:rPr lang="ar-SA" sz="3600" dirty="0" err="1" smtClean="0">
                <a:solidFill>
                  <a:schemeClr val="tx1"/>
                </a:solidFill>
              </a:rPr>
              <a:t>یمكن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اعتبارھا</a:t>
            </a:r>
            <a:r>
              <a:rPr lang="ar-SA" sz="3600" dirty="0">
                <a:solidFill>
                  <a:schemeClr val="tx1"/>
                </a:solidFill>
              </a:rPr>
              <a:t> مصدرا من مصادر </a:t>
            </a:r>
            <a:r>
              <a:rPr lang="ar-SA" sz="3600" dirty="0" err="1">
                <a:solidFill>
                  <a:schemeClr val="tx1"/>
                </a:solidFill>
              </a:rPr>
              <a:t>التمویل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قصیرة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الأجل، </a:t>
            </a:r>
            <a:r>
              <a:rPr lang="ar-SA" sz="3600" dirty="0" err="1">
                <a:solidFill>
                  <a:schemeClr val="tx1"/>
                </a:solidFill>
              </a:rPr>
              <a:t>حیث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یزداد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بزیادة</a:t>
            </a:r>
            <a:r>
              <a:rPr lang="ar-SA" sz="3600" dirty="0">
                <a:solidFill>
                  <a:schemeClr val="tx1"/>
                </a:solidFill>
              </a:rPr>
              <a:t> حجم نشاط المنشأة من </a:t>
            </a:r>
            <a:r>
              <a:rPr lang="ar-SA" sz="3600" dirty="0" err="1">
                <a:solidFill>
                  <a:schemeClr val="tx1"/>
                </a:solidFill>
              </a:rPr>
              <a:t>حیث</a:t>
            </a:r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err="1">
                <a:solidFill>
                  <a:schemeClr val="tx1"/>
                </a:solidFill>
              </a:rPr>
              <a:t>المبیعات</a:t>
            </a:r>
            <a:r>
              <a:rPr lang="ar-SA" sz="3600" dirty="0">
                <a:solidFill>
                  <a:schemeClr val="tx1"/>
                </a:solidFill>
              </a:rPr>
              <a:t> وعدد </a:t>
            </a:r>
            <a:r>
              <a:rPr lang="ar-SA" sz="3600" dirty="0" err="1">
                <a:solidFill>
                  <a:schemeClr val="tx1"/>
                </a:solidFill>
              </a:rPr>
              <a:t>العاملین</a:t>
            </a:r>
            <a:r>
              <a:rPr lang="ar-SA" sz="3600" dirty="0">
                <a:solidFill>
                  <a:schemeClr val="tx1"/>
                </a:solidFill>
              </a:rPr>
              <a:t>.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62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1338</TotalTime>
  <Words>1100</Words>
  <Application>Microsoft Office PowerPoint</Application>
  <PresentationFormat>A4 Paper (210x297 mm)‎</PresentationFormat>
  <Paragraphs>125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فورم لكلية ادارة الاعمال</vt:lpstr>
      <vt:lpstr>         ر رلالرااااااااااااااالا</vt:lpstr>
      <vt:lpstr>المحاضرة الثامنة</vt:lpstr>
      <vt:lpstr>مخطط الدرس</vt:lpstr>
      <vt:lpstr>الائتمان المصرفي المكفول</vt:lpstr>
      <vt:lpstr>أشكال الضمانات التي تقدمها الشركة للبنك</vt:lpstr>
      <vt:lpstr>التمويل بضمان الذمم المدينة:</vt:lpstr>
      <vt:lpstr>رهن الذمم المدينة:</vt:lpstr>
      <vt:lpstr>الشريحة 8</vt:lpstr>
      <vt:lpstr>بيع الذمم المدينة:</vt:lpstr>
      <vt:lpstr>تكلفة التمويل ببيع الذمم المدينة:</vt:lpstr>
      <vt:lpstr>التمويل بضمان المخزون:</vt:lpstr>
      <vt:lpstr>محددات استخدام المخزون كضمان</vt:lpstr>
      <vt:lpstr>تكلفة التمويل بضمان المخزون:</vt:lpstr>
      <vt:lpstr>ثالثا: الأوراق التجارية</vt:lpstr>
      <vt:lpstr>تعريف الأوراق التجارية: </vt:lpstr>
      <vt:lpstr>تعريف الأوراق التجارية (تابع): </vt:lpstr>
      <vt:lpstr>مزايا الأوراق التجارية: </vt:lpstr>
      <vt:lpstr>عيوب الأوراق التجارية: </vt:lpstr>
      <vt:lpstr>تكلفة الأوراق التجارية: </vt:lpstr>
      <vt:lpstr>مثال (1) [تكلفة الأوراق التجارية]: </vt:lpstr>
      <vt:lpstr>الحل:</vt:lpstr>
      <vt:lpstr>مثال (2) [تكلفة الأوراق التجارية]: </vt:lpstr>
      <vt:lpstr>الحل:</vt:lpstr>
      <vt:lpstr>رابعا: مصادر أخرى للتمويل قصير الأجل</vt:lpstr>
      <vt:lpstr>القروض الخاصة</vt:lpstr>
      <vt:lpstr>المدفوعات المقدمة من العملاء: </vt:lpstr>
      <vt:lpstr>المتأخرات: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win7</cp:lastModifiedBy>
  <cp:revision>101</cp:revision>
  <dcterms:created xsi:type="dcterms:W3CDTF">2014-03-15T15:37:31Z</dcterms:created>
  <dcterms:modified xsi:type="dcterms:W3CDTF">2015-11-06T06:57:20Z</dcterms:modified>
</cp:coreProperties>
</file>