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29" r:id="rId2"/>
    <p:sldId id="330" r:id="rId3"/>
    <p:sldId id="331" r:id="rId4"/>
    <p:sldId id="332" r:id="rId5"/>
    <p:sldId id="333" r:id="rId6"/>
    <p:sldId id="334" r:id="rId7"/>
    <p:sldId id="351" r:id="rId8"/>
    <p:sldId id="314" r:id="rId9"/>
    <p:sldId id="313" r:id="rId10"/>
    <p:sldId id="315" r:id="rId11"/>
    <p:sldId id="357" r:id="rId12"/>
    <p:sldId id="316" r:id="rId13"/>
    <p:sldId id="317" r:id="rId14"/>
    <p:sldId id="318" r:id="rId15"/>
    <p:sldId id="319" r:id="rId16"/>
    <p:sldId id="320" r:id="rId17"/>
    <p:sldId id="321" r:id="rId18"/>
    <p:sldId id="358" r:id="rId19"/>
    <p:sldId id="322" r:id="rId20"/>
    <p:sldId id="323" r:id="rId21"/>
    <p:sldId id="359" r:id="rId22"/>
    <p:sldId id="352" r:id="rId23"/>
    <p:sldId id="324" r:id="rId24"/>
    <p:sldId id="360" r:id="rId25"/>
    <p:sldId id="367" r:id="rId26"/>
    <p:sldId id="353" r:id="rId27"/>
    <p:sldId id="370" r:id="rId28"/>
    <p:sldId id="374" r:id="rId29"/>
    <p:sldId id="375" r:id="rId30"/>
    <p:sldId id="371" r:id="rId31"/>
    <p:sldId id="372" r:id="rId32"/>
    <p:sldId id="373" r:id="rId33"/>
    <p:sldId id="368" r:id="rId34"/>
    <p:sldId id="354" r:id="rId35"/>
    <p:sldId id="335" r:id="rId36"/>
    <p:sldId id="361" r:id="rId37"/>
    <p:sldId id="336" r:id="rId38"/>
    <p:sldId id="337" r:id="rId39"/>
    <p:sldId id="266" r:id="rId4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13E36"/>
    <a:srgbClr val="D9791B"/>
    <a:srgbClr val="AB1A25"/>
    <a:srgbClr val="00263A"/>
    <a:srgbClr val="009900"/>
    <a:srgbClr val="FF3300"/>
    <a:srgbClr val="709256"/>
    <a:srgbClr val="AD9968"/>
    <a:srgbClr val="3B84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29" autoAdjust="0"/>
    <p:restoredTop sz="94664" autoAdjust="0"/>
  </p:normalViewPr>
  <p:slideViewPr>
    <p:cSldViewPr>
      <p:cViewPr varScale="1">
        <p:scale>
          <a:sx n="113" d="100"/>
          <a:sy n="113" d="100"/>
        </p:scale>
        <p:origin x="-1170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BFC64D-63E5-4204-B187-1D9E76FF3327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EAB256EC-61DE-4727-8ECD-FE62F9D453CD}">
      <dgm:prSet phldrT="[نص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b="0" dirty="0" smtClean="0">
              <a:solidFill>
                <a:schemeClr val="tx1"/>
              </a:solidFill>
              <a:cs typeface="PT Bold Heading" panose="02010400000000000000" pitchFamily="2" charset="-78"/>
            </a:rPr>
            <a:t>مصادر التمويل قصير الأجل</a:t>
          </a:r>
          <a:endParaRPr lang="ar-SA" sz="24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C70F540E-8EB1-4C92-997F-6FED0F3A6341}" type="parTrans" cxnId="{20FCA3A6-A012-4FF6-838E-A5945C1FF697}">
      <dgm:prSet custT="1"/>
      <dgm:spPr/>
      <dgm:t>
        <a:bodyPr/>
        <a:lstStyle/>
        <a:p>
          <a:pPr rtl="1"/>
          <a:endParaRPr lang="ar-SA" sz="700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1D013F7-24D3-4B42-AE93-F7BF4F1EC6BD}" type="sibTrans" cxnId="{20FCA3A6-A012-4FF6-838E-A5945C1FF697}">
      <dgm:prSet/>
      <dgm:spPr/>
      <dgm:t>
        <a:bodyPr/>
        <a:lstStyle/>
        <a:p>
          <a:pPr rtl="1"/>
          <a:endParaRPr lang="ar-SA" sz="2400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DF42A6ED-076F-47B6-90F1-7FF4557AE52A}">
      <dgm:prSet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3200" dirty="0" smtClean="0">
              <a:solidFill>
                <a:schemeClr val="bg1"/>
              </a:solidFill>
              <a:cs typeface="PT Bold Heading" panose="02010400000000000000" pitchFamily="2" charset="-78"/>
            </a:rPr>
            <a:t>مصادر تمويل الشركة</a:t>
          </a:r>
          <a:endParaRPr lang="ar-SA" sz="3200" dirty="0">
            <a:solidFill>
              <a:schemeClr val="bg1"/>
            </a:solidFill>
            <a:cs typeface="PT Bold Heading" panose="02010400000000000000" pitchFamily="2" charset="-78"/>
          </a:endParaRPr>
        </a:p>
      </dgm:t>
    </dgm:pt>
    <dgm:pt modelId="{DBDDEC27-DD72-4FFB-B8CE-7418FBA1AA94}" type="parTrans" cxnId="{A967BE3B-439B-4E67-B71D-82DB9924055B}">
      <dgm:prSet/>
      <dgm:spPr/>
      <dgm:t>
        <a:bodyPr/>
        <a:lstStyle/>
        <a:p>
          <a:pPr rtl="1"/>
          <a:endParaRPr lang="ar-SA" sz="240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52A7E3EA-51A9-4407-82BA-5F21CE551863}" type="sibTrans" cxnId="{A967BE3B-439B-4E67-B71D-82DB9924055B}">
      <dgm:prSet/>
      <dgm:spPr/>
      <dgm:t>
        <a:bodyPr/>
        <a:lstStyle/>
        <a:p>
          <a:pPr rtl="1"/>
          <a:endParaRPr lang="ar-SA" sz="240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05FF7320-DF55-48DE-BBBA-C2DCE24AC4EA}">
      <dgm:prSet custT="1"/>
      <dgm:spPr/>
      <dgm:t>
        <a:bodyPr/>
        <a:lstStyle/>
        <a:p>
          <a:pPr rtl="1"/>
          <a:r>
            <a:rPr lang="ar-SA" sz="2400" b="0" dirty="0" smtClean="0">
              <a:solidFill>
                <a:schemeClr val="tx1"/>
              </a:solidFill>
              <a:cs typeface="PT Bold Heading" panose="02010400000000000000" pitchFamily="2" charset="-78"/>
            </a:rPr>
            <a:t>مصادر التمويل طويل الأجل</a:t>
          </a:r>
          <a:endParaRPr lang="ar-SA" sz="24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9E5D9AE3-AB8C-4853-9052-4B3FC92DABF3}" type="parTrans" cxnId="{35854A19-365A-4084-A7AD-842AFD5F2C03}">
      <dgm:prSet custT="1"/>
      <dgm:spPr/>
      <dgm:t>
        <a:bodyPr/>
        <a:lstStyle/>
        <a:p>
          <a:pPr rtl="1"/>
          <a:endParaRPr lang="ar-SA" sz="70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DD4740F-59C1-431E-B8A3-0060E70558E1}" type="sibTrans" cxnId="{35854A19-365A-4084-A7AD-842AFD5F2C03}">
      <dgm:prSet/>
      <dgm:spPr/>
      <dgm:t>
        <a:bodyPr/>
        <a:lstStyle/>
        <a:p>
          <a:pPr rtl="1"/>
          <a:endParaRPr lang="ar-SA" sz="240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8DA72CA-59D6-47B3-B1DB-A8D443F7E908}">
      <dgm:prSet custT="1"/>
      <dgm:spPr/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  <a:cs typeface="PT Bold Heading" panose="02010400000000000000" pitchFamily="2" charset="-78"/>
            </a:rPr>
            <a:t>الاستئجار</a:t>
          </a:r>
          <a:endParaRPr lang="ar-SA" sz="240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8A6ACF9-D044-4AC8-8EC7-FC0D970516E4}" type="parTrans" cxnId="{E902C09D-61E3-4FE1-9338-3DD6B91E8F1A}">
      <dgm:prSet custT="1"/>
      <dgm:spPr/>
      <dgm:t>
        <a:bodyPr/>
        <a:lstStyle/>
        <a:p>
          <a:pPr rtl="1"/>
          <a:endParaRPr lang="ar-SA" sz="70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F40DED7B-52D7-482D-872A-D56B7E3F60BE}" type="sibTrans" cxnId="{E902C09D-61E3-4FE1-9338-3DD6B91E8F1A}">
      <dgm:prSet/>
      <dgm:spPr/>
      <dgm:t>
        <a:bodyPr/>
        <a:lstStyle/>
        <a:p>
          <a:pPr rtl="1"/>
          <a:endParaRPr lang="ar-SA" sz="240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A699543D-CDF5-4362-A3B6-317EB5E1B63C}">
      <dgm:prSet custT="1"/>
      <dgm:spPr/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  <a:cs typeface="PT Bold Heading" panose="02010400000000000000" pitchFamily="2" charset="-78"/>
            </a:rPr>
            <a:t>الأسهم العادية والممتازة</a:t>
          </a:r>
          <a:endParaRPr lang="ar-SA" sz="240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6A258027-27D0-42F0-B367-8D75AD8457D2}" type="parTrans" cxnId="{9869177E-FD46-456E-9BBA-D3B68676F29D}">
      <dgm:prSet custT="1"/>
      <dgm:spPr/>
      <dgm:t>
        <a:bodyPr/>
        <a:lstStyle/>
        <a:p>
          <a:pPr rtl="1"/>
          <a:endParaRPr lang="ar-SA" sz="70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D6875AB2-0A97-4330-932B-07506B3CFF8E}" type="sibTrans" cxnId="{9869177E-FD46-456E-9BBA-D3B68676F29D}">
      <dgm:prSet/>
      <dgm:spPr/>
      <dgm:t>
        <a:bodyPr/>
        <a:lstStyle/>
        <a:p>
          <a:pPr rtl="1"/>
          <a:endParaRPr lang="ar-SA" sz="240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918D28CC-073F-4FB4-8AC0-5AD33AD6F875}">
      <dgm:prSet custT="1"/>
      <dgm:spPr/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  <a:cs typeface="PT Bold Heading" panose="02010400000000000000" pitchFamily="2" charset="-78"/>
            </a:rPr>
            <a:t>الأرباح المحتجزة</a:t>
          </a:r>
          <a:endParaRPr lang="ar-SA" sz="240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05AB4520-2D61-4B5C-BBE0-BD2CF3350597}" type="parTrans" cxnId="{862DC1ED-17A5-4ED7-A358-100B10E2D300}">
      <dgm:prSet custT="1"/>
      <dgm:spPr/>
      <dgm:t>
        <a:bodyPr/>
        <a:lstStyle/>
        <a:p>
          <a:pPr rtl="1"/>
          <a:endParaRPr lang="ar-SA" sz="70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40BB98C6-F274-46CC-A483-8C5EA8A6AA42}" type="sibTrans" cxnId="{862DC1ED-17A5-4ED7-A358-100B10E2D300}">
      <dgm:prSet/>
      <dgm:spPr/>
      <dgm:t>
        <a:bodyPr/>
        <a:lstStyle/>
        <a:p>
          <a:pPr rtl="1"/>
          <a:endParaRPr lang="ar-SA" sz="240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98B36278-CDC5-47D9-8A7F-F929D13538D3}">
      <dgm:prSet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  <a:cs typeface="PT Bold Heading" panose="02010400000000000000" pitchFamily="2" charset="-78"/>
            </a:rPr>
            <a:t>القروض المصرفية</a:t>
          </a:r>
          <a:endParaRPr lang="ar-SA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D0BD5C82-D23D-4845-B5FD-64D38B483A54}" type="parTrans" cxnId="{343A69E8-76F1-47C9-86B9-DE0470B4E704}">
      <dgm:prSet/>
      <dgm:spPr/>
      <dgm:t>
        <a:bodyPr/>
        <a:lstStyle/>
        <a:p>
          <a:pPr rtl="1"/>
          <a:endParaRPr lang="ar-SA"/>
        </a:p>
      </dgm:t>
    </dgm:pt>
    <dgm:pt modelId="{104995E0-BB0D-4DD0-80F9-F5D9462E273E}" type="sibTrans" cxnId="{343A69E8-76F1-47C9-86B9-DE0470B4E704}">
      <dgm:prSet/>
      <dgm:spPr/>
      <dgm:t>
        <a:bodyPr/>
        <a:lstStyle/>
        <a:p>
          <a:pPr rtl="1"/>
          <a:endParaRPr lang="ar-SA"/>
        </a:p>
      </dgm:t>
    </dgm:pt>
    <dgm:pt modelId="{C4594213-9BD7-42B0-AC58-9B10F0000F39}">
      <dgm:prSet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  <a:cs typeface="PT Bold Heading" panose="02010400000000000000" pitchFamily="2" charset="-78"/>
            </a:rPr>
            <a:t>السندات</a:t>
          </a:r>
          <a:endParaRPr lang="ar-SA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0CC6AAD9-8100-441F-A90B-301BB04840E6}" type="parTrans" cxnId="{D62B8259-1735-4712-9ECE-E759220D6A59}">
      <dgm:prSet/>
      <dgm:spPr/>
      <dgm:t>
        <a:bodyPr/>
        <a:lstStyle/>
        <a:p>
          <a:pPr rtl="1"/>
          <a:endParaRPr lang="ar-SA"/>
        </a:p>
      </dgm:t>
    </dgm:pt>
    <dgm:pt modelId="{55E30706-071B-4E86-87C7-E72515A74947}" type="sibTrans" cxnId="{D62B8259-1735-4712-9ECE-E759220D6A59}">
      <dgm:prSet/>
      <dgm:spPr/>
      <dgm:t>
        <a:bodyPr/>
        <a:lstStyle/>
        <a:p>
          <a:pPr rtl="1"/>
          <a:endParaRPr lang="ar-SA"/>
        </a:p>
      </dgm:t>
    </dgm:pt>
    <dgm:pt modelId="{A406B4E3-2753-46E4-A7B7-C07BC7B0F6D8}" type="pres">
      <dgm:prSet presAssocID="{68BFC64D-63E5-4204-B187-1D9E76FF332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96068B3-EB8B-47CD-8867-2F230168E50B}" type="pres">
      <dgm:prSet presAssocID="{DF42A6ED-076F-47B6-90F1-7FF4557AE52A}" presName="root1" presStyleCnt="0"/>
      <dgm:spPr/>
      <dgm:t>
        <a:bodyPr/>
        <a:lstStyle/>
        <a:p>
          <a:pPr rtl="1"/>
          <a:endParaRPr lang="ar-SA"/>
        </a:p>
      </dgm:t>
    </dgm:pt>
    <dgm:pt modelId="{A56FFE14-76AE-4ED7-B03D-3BAD1937F84C}" type="pres">
      <dgm:prSet presAssocID="{DF42A6ED-076F-47B6-90F1-7FF4557AE52A}" presName="LevelOneTextNode" presStyleLbl="node0" presStyleIdx="0" presStyleCnt="1" custScaleX="166574" custScaleY="12438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0CECDF7-53DF-4855-82A9-7E7C3FFB5215}" type="pres">
      <dgm:prSet presAssocID="{DF42A6ED-076F-47B6-90F1-7FF4557AE52A}" presName="level2hierChild" presStyleCnt="0"/>
      <dgm:spPr/>
      <dgm:t>
        <a:bodyPr/>
        <a:lstStyle/>
        <a:p>
          <a:pPr rtl="1"/>
          <a:endParaRPr lang="ar-SA"/>
        </a:p>
      </dgm:t>
    </dgm:pt>
    <dgm:pt modelId="{CDF13F6C-B382-459E-8A6F-9D1D6DFD5E4B}" type="pres">
      <dgm:prSet presAssocID="{C70F540E-8EB1-4C92-997F-6FED0F3A6341}" presName="conn2-1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BDA8F263-F1AB-4401-A2DE-DEB01E6BF77A}" type="pres">
      <dgm:prSet presAssocID="{C70F540E-8EB1-4C92-997F-6FED0F3A6341}" presName="connTx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AE4EA237-DB96-4DDB-AB55-74501F59A51D}" type="pres">
      <dgm:prSet presAssocID="{EAB256EC-61DE-4727-8ECD-FE62F9D453CD}" presName="root2" presStyleCnt="0"/>
      <dgm:spPr/>
      <dgm:t>
        <a:bodyPr/>
        <a:lstStyle/>
        <a:p>
          <a:pPr rtl="1"/>
          <a:endParaRPr lang="ar-SA"/>
        </a:p>
      </dgm:t>
    </dgm:pt>
    <dgm:pt modelId="{4B600C5B-BBEC-400B-BE79-9EA99A350B9D}" type="pres">
      <dgm:prSet presAssocID="{EAB256EC-61DE-4727-8ECD-FE62F9D453CD}" presName="LevelTwoTextNode" presStyleLbl="node2" presStyleIdx="0" presStyleCnt="2" custScaleX="183562" custScaleY="105796" custLinFactY="-100000" custLinFactNeighborY="-12337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7FDCE95-509E-4B0A-B464-C0010C3B74B7}" type="pres">
      <dgm:prSet presAssocID="{EAB256EC-61DE-4727-8ECD-FE62F9D453CD}" presName="level3hierChild" presStyleCnt="0"/>
      <dgm:spPr/>
      <dgm:t>
        <a:bodyPr/>
        <a:lstStyle/>
        <a:p>
          <a:pPr rtl="1"/>
          <a:endParaRPr lang="ar-SA"/>
        </a:p>
      </dgm:t>
    </dgm:pt>
    <dgm:pt modelId="{8C5286FA-C9B6-4DD9-B4A9-030EC5994789}" type="pres">
      <dgm:prSet presAssocID="{9E5D9AE3-AB8C-4853-9052-4B3FC92DABF3}" presName="conn2-1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2BB55535-6AB3-495A-A429-26C3B7CCD5A0}" type="pres">
      <dgm:prSet presAssocID="{9E5D9AE3-AB8C-4853-9052-4B3FC92DABF3}" presName="connTx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C76C4BC5-5803-4CB3-8FE5-7B2DA6ECD9F1}" type="pres">
      <dgm:prSet presAssocID="{05FF7320-DF55-48DE-BBBA-C2DCE24AC4EA}" presName="root2" presStyleCnt="0"/>
      <dgm:spPr/>
      <dgm:t>
        <a:bodyPr/>
        <a:lstStyle/>
        <a:p>
          <a:pPr rtl="1"/>
          <a:endParaRPr lang="ar-SA"/>
        </a:p>
      </dgm:t>
    </dgm:pt>
    <dgm:pt modelId="{B0F31145-0B81-47C0-9B41-50963DF42276}" type="pres">
      <dgm:prSet presAssocID="{05FF7320-DF55-48DE-BBBA-C2DCE24AC4EA}" presName="LevelTwoTextNode" presStyleLbl="node2" presStyleIdx="1" presStyleCnt="2" custScaleX="183562" custScaleY="1057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2D2BF62-DB5A-4371-B770-BE37EE6B01F3}" type="pres">
      <dgm:prSet presAssocID="{05FF7320-DF55-48DE-BBBA-C2DCE24AC4EA}" presName="level3hierChild" presStyleCnt="0"/>
      <dgm:spPr/>
      <dgm:t>
        <a:bodyPr/>
        <a:lstStyle/>
        <a:p>
          <a:pPr rtl="1"/>
          <a:endParaRPr lang="ar-SA"/>
        </a:p>
      </dgm:t>
    </dgm:pt>
    <dgm:pt modelId="{C73C8792-DA68-45AA-AC61-35378D7C64DD}" type="pres">
      <dgm:prSet presAssocID="{28A6ACF9-D044-4AC8-8EC7-FC0D970516E4}" presName="conn2-1" presStyleLbl="parChTrans1D3" presStyleIdx="0" presStyleCnt="5"/>
      <dgm:spPr/>
      <dgm:t>
        <a:bodyPr/>
        <a:lstStyle/>
        <a:p>
          <a:pPr rtl="1"/>
          <a:endParaRPr lang="ar-SA"/>
        </a:p>
      </dgm:t>
    </dgm:pt>
    <dgm:pt modelId="{203362D3-5D23-4E7F-B571-55977B211D8E}" type="pres">
      <dgm:prSet presAssocID="{28A6ACF9-D044-4AC8-8EC7-FC0D970516E4}" presName="connTx" presStyleLbl="parChTrans1D3" presStyleIdx="0" presStyleCnt="5"/>
      <dgm:spPr/>
      <dgm:t>
        <a:bodyPr/>
        <a:lstStyle/>
        <a:p>
          <a:pPr rtl="1"/>
          <a:endParaRPr lang="ar-SA"/>
        </a:p>
      </dgm:t>
    </dgm:pt>
    <dgm:pt modelId="{1ABB7734-FF3F-4D85-9FC2-539156C124AB}" type="pres">
      <dgm:prSet presAssocID="{18DA72CA-59D6-47B3-B1DB-A8D443F7E908}" presName="root2" presStyleCnt="0"/>
      <dgm:spPr/>
      <dgm:t>
        <a:bodyPr/>
        <a:lstStyle/>
        <a:p>
          <a:pPr rtl="1"/>
          <a:endParaRPr lang="ar-SA"/>
        </a:p>
      </dgm:t>
    </dgm:pt>
    <dgm:pt modelId="{F9BDB1F5-C594-4A76-ADC2-6794063C4EB1}" type="pres">
      <dgm:prSet presAssocID="{18DA72CA-59D6-47B3-B1DB-A8D443F7E908}" presName="LevelTwoTextNode" presStyleLbl="node3" presStyleIdx="0" presStyleCnt="5" custScaleX="15038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0EC80F5-B695-40BC-8B88-FEC805E1FDBA}" type="pres">
      <dgm:prSet presAssocID="{18DA72CA-59D6-47B3-B1DB-A8D443F7E908}" presName="level3hierChild" presStyleCnt="0"/>
      <dgm:spPr/>
      <dgm:t>
        <a:bodyPr/>
        <a:lstStyle/>
        <a:p>
          <a:pPr rtl="1"/>
          <a:endParaRPr lang="ar-SA"/>
        </a:p>
      </dgm:t>
    </dgm:pt>
    <dgm:pt modelId="{C87994EB-79C7-4494-AF93-72FAD698EBD9}" type="pres">
      <dgm:prSet presAssocID="{D0BD5C82-D23D-4845-B5FD-64D38B483A54}" presName="conn2-1" presStyleLbl="parChTrans1D3" presStyleIdx="1" presStyleCnt="5"/>
      <dgm:spPr/>
      <dgm:t>
        <a:bodyPr/>
        <a:lstStyle/>
        <a:p>
          <a:pPr rtl="1"/>
          <a:endParaRPr lang="ar-SA"/>
        </a:p>
      </dgm:t>
    </dgm:pt>
    <dgm:pt modelId="{106EE41E-4C0C-4720-977C-71148B343D9D}" type="pres">
      <dgm:prSet presAssocID="{D0BD5C82-D23D-4845-B5FD-64D38B483A54}" presName="connTx" presStyleLbl="parChTrans1D3" presStyleIdx="1" presStyleCnt="5"/>
      <dgm:spPr/>
      <dgm:t>
        <a:bodyPr/>
        <a:lstStyle/>
        <a:p>
          <a:pPr rtl="1"/>
          <a:endParaRPr lang="ar-SA"/>
        </a:p>
      </dgm:t>
    </dgm:pt>
    <dgm:pt modelId="{86720FE0-A013-466A-B0BB-353F1EA20542}" type="pres">
      <dgm:prSet presAssocID="{98B36278-CDC5-47D9-8A7F-F929D13538D3}" presName="root2" presStyleCnt="0"/>
      <dgm:spPr/>
    </dgm:pt>
    <dgm:pt modelId="{0907EF86-3CFA-4559-A84D-BB94C137CEC1}" type="pres">
      <dgm:prSet presAssocID="{98B36278-CDC5-47D9-8A7F-F929D13538D3}" presName="LevelTwoTextNode" presStyleLbl="node3" presStyleIdx="1" presStyleCnt="5" custScaleX="15038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D0B714D-EC15-4AF4-BD09-478658231DA9}" type="pres">
      <dgm:prSet presAssocID="{98B36278-CDC5-47D9-8A7F-F929D13538D3}" presName="level3hierChild" presStyleCnt="0"/>
      <dgm:spPr/>
    </dgm:pt>
    <dgm:pt modelId="{AD4C3A9F-385D-45C3-842D-904F8DC89CBD}" type="pres">
      <dgm:prSet presAssocID="{0CC6AAD9-8100-441F-A90B-301BB04840E6}" presName="conn2-1" presStyleLbl="parChTrans1D3" presStyleIdx="2" presStyleCnt="5"/>
      <dgm:spPr/>
      <dgm:t>
        <a:bodyPr/>
        <a:lstStyle/>
        <a:p>
          <a:pPr rtl="1"/>
          <a:endParaRPr lang="ar-SA"/>
        </a:p>
      </dgm:t>
    </dgm:pt>
    <dgm:pt modelId="{0014CDA0-B337-4029-840D-8DE12488AF68}" type="pres">
      <dgm:prSet presAssocID="{0CC6AAD9-8100-441F-A90B-301BB04840E6}" presName="connTx" presStyleLbl="parChTrans1D3" presStyleIdx="2" presStyleCnt="5"/>
      <dgm:spPr/>
      <dgm:t>
        <a:bodyPr/>
        <a:lstStyle/>
        <a:p>
          <a:pPr rtl="1"/>
          <a:endParaRPr lang="ar-SA"/>
        </a:p>
      </dgm:t>
    </dgm:pt>
    <dgm:pt modelId="{D8867A71-D009-4B99-9926-57DB0BD2CC2D}" type="pres">
      <dgm:prSet presAssocID="{C4594213-9BD7-42B0-AC58-9B10F0000F39}" presName="root2" presStyleCnt="0"/>
      <dgm:spPr/>
    </dgm:pt>
    <dgm:pt modelId="{493EF6CB-4BC7-400F-BC92-33AD3DAAAA70}" type="pres">
      <dgm:prSet presAssocID="{C4594213-9BD7-42B0-AC58-9B10F0000F39}" presName="LevelTwoTextNode" presStyleLbl="node3" presStyleIdx="2" presStyleCnt="5" custScaleX="15038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771104B-4F7A-4707-BF66-6DEA115BD390}" type="pres">
      <dgm:prSet presAssocID="{C4594213-9BD7-42B0-AC58-9B10F0000F39}" presName="level3hierChild" presStyleCnt="0"/>
      <dgm:spPr/>
    </dgm:pt>
    <dgm:pt modelId="{C764D2D6-5DFF-44BE-B6F7-0E1C511CE340}" type="pres">
      <dgm:prSet presAssocID="{6A258027-27D0-42F0-B367-8D75AD8457D2}" presName="conn2-1" presStyleLbl="parChTrans1D3" presStyleIdx="3" presStyleCnt="5"/>
      <dgm:spPr/>
      <dgm:t>
        <a:bodyPr/>
        <a:lstStyle/>
        <a:p>
          <a:pPr rtl="1"/>
          <a:endParaRPr lang="ar-SA"/>
        </a:p>
      </dgm:t>
    </dgm:pt>
    <dgm:pt modelId="{A8949884-B3CF-48D7-AF41-978346FB8DD5}" type="pres">
      <dgm:prSet presAssocID="{6A258027-27D0-42F0-B367-8D75AD8457D2}" presName="connTx" presStyleLbl="parChTrans1D3" presStyleIdx="3" presStyleCnt="5"/>
      <dgm:spPr/>
      <dgm:t>
        <a:bodyPr/>
        <a:lstStyle/>
        <a:p>
          <a:pPr rtl="1"/>
          <a:endParaRPr lang="ar-SA"/>
        </a:p>
      </dgm:t>
    </dgm:pt>
    <dgm:pt modelId="{5092682B-FE4B-492C-B4F6-32F969B6B4D1}" type="pres">
      <dgm:prSet presAssocID="{A699543D-CDF5-4362-A3B6-317EB5E1B63C}" presName="root2" presStyleCnt="0"/>
      <dgm:spPr/>
      <dgm:t>
        <a:bodyPr/>
        <a:lstStyle/>
        <a:p>
          <a:pPr rtl="1"/>
          <a:endParaRPr lang="ar-SA"/>
        </a:p>
      </dgm:t>
    </dgm:pt>
    <dgm:pt modelId="{D7AC8040-21EB-49A4-8AD8-DC7AD2C33F02}" type="pres">
      <dgm:prSet presAssocID="{A699543D-CDF5-4362-A3B6-317EB5E1B63C}" presName="LevelTwoTextNode" presStyleLbl="node3" presStyleIdx="3" presStyleCnt="5" custScaleX="15038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6461D61-000E-41E6-BD9E-C72C282F5212}" type="pres">
      <dgm:prSet presAssocID="{A699543D-CDF5-4362-A3B6-317EB5E1B63C}" presName="level3hierChild" presStyleCnt="0"/>
      <dgm:spPr/>
      <dgm:t>
        <a:bodyPr/>
        <a:lstStyle/>
        <a:p>
          <a:pPr rtl="1"/>
          <a:endParaRPr lang="ar-SA"/>
        </a:p>
      </dgm:t>
    </dgm:pt>
    <dgm:pt modelId="{C369FECF-F5C7-468C-AC9B-A2BFC2A5CA6B}" type="pres">
      <dgm:prSet presAssocID="{05AB4520-2D61-4B5C-BBE0-BD2CF3350597}" presName="conn2-1" presStyleLbl="parChTrans1D3" presStyleIdx="4" presStyleCnt="5"/>
      <dgm:spPr/>
      <dgm:t>
        <a:bodyPr/>
        <a:lstStyle/>
        <a:p>
          <a:pPr rtl="1"/>
          <a:endParaRPr lang="ar-SA"/>
        </a:p>
      </dgm:t>
    </dgm:pt>
    <dgm:pt modelId="{4707485E-0752-49AE-9C36-55F24C36AC57}" type="pres">
      <dgm:prSet presAssocID="{05AB4520-2D61-4B5C-BBE0-BD2CF3350597}" presName="connTx" presStyleLbl="parChTrans1D3" presStyleIdx="4" presStyleCnt="5"/>
      <dgm:spPr/>
      <dgm:t>
        <a:bodyPr/>
        <a:lstStyle/>
        <a:p>
          <a:pPr rtl="1"/>
          <a:endParaRPr lang="ar-SA"/>
        </a:p>
      </dgm:t>
    </dgm:pt>
    <dgm:pt modelId="{1EE99B01-F995-4611-A442-08CCB65C5603}" type="pres">
      <dgm:prSet presAssocID="{918D28CC-073F-4FB4-8AC0-5AD33AD6F875}" presName="root2" presStyleCnt="0"/>
      <dgm:spPr/>
      <dgm:t>
        <a:bodyPr/>
        <a:lstStyle/>
        <a:p>
          <a:pPr rtl="1"/>
          <a:endParaRPr lang="ar-SA"/>
        </a:p>
      </dgm:t>
    </dgm:pt>
    <dgm:pt modelId="{57996129-7066-4C9B-814B-A5F494322C87}" type="pres">
      <dgm:prSet presAssocID="{918D28CC-073F-4FB4-8AC0-5AD33AD6F875}" presName="LevelTwoTextNode" presStyleLbl="node3" presStyleIdx="4" presStyleCnt="5" custScaleX="15038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6EC1162-47E5-47D5-8CB7-53BA4C01FCA6}" type="pres">
      <dgm:prSet presAssocID="{918D28CC-073F-4FB4-8AC0-5AD33AD6F875}" presName="level3hierChild" presStyleCnt="0"/>
      <dgm:spPr/>
      <dgm:t>
        <a:bodyPr/>
        <a:lstStyle/>
        <a:p>
          <a:pPr rtl="1"/>
          <a:endParaRPr lang="ar-SA"/>
        </a:p>
      </dgm:t>
    </dgm:pt>
  </dgm:ptLst>
  <dgm:cxnLst>
    <dgm:cxn modelId="{108D8412-1460-4AA0-A265-B68F78A389F3}" type="presOf" srcId="{6A258027-27D0-42F0-B367-8D75AD8457D2}" destId="{A8949884-B3CF-48D7-AF41-978346FB8DD5}" srcOrd="1" destOrd="0" presId="urn:microsoft.com/office/officeart/2008/layout/HorizontalMultiLevelHierarchy"/>
    <dgm:cxn modelId="{80AE168A-E810-4364-B943-37ABB502CBB5}" type="presOf" srcId="{D0BD5C82-D23D-4845-B5FD-64D38B483A54}" destId="{C87994EB-79C7-4494-AF93-72FAD698EBD9}" srcOrd="0" destOrd="0" presId="urn:microsoft.com/office/officeart/2008/layout/HorizontalMultiLevelHierarchy"/>
    <dgm:cxn modelId="{20FCA3A6-A012-4FF6-838E-A5945C1FF697}" srcId="{DF42A6ED-076F-47B6-90F1-7FF4557AE52A}" destId="{EAB256EC-61DE-4727-8ECD-FE62F9D453CD}" srcOrd="0" destOrd="0" parTransId="{C70F540E-8EB1-4C92-997F-6FED0F3A6341}" sibTransId="{21D013F7-24D3-4B42-AE93-F7BF4F1EC6BD}"/>
    <dgm:cxn modelId="{5DA02EF0-E580-4F63-BB21-A7D323B5A141}" type="presOf" srcId="{918D28CC-073F-4FB4-8AC0-5AD33AD6F875}" destId="{57996129-7066-4C9B-814B-A5F494322C87}" srcOrd="0" destOrd="0" presId="urn:microsoft.com/office/officeart/2008/layout/HorizontalMultiLevelHierarchy"/>
    <dgm:cxn modelId="{9E9AB2AF-15DE-4AC6-92AB-38F1EAC4D742}" type="presOf" srcId="{28A6ACF9-D044-4AC8-8EC7-FC0D970516E4}" destId="{C73C8792-DA68-45AA-AC61-35378D7C64DD}" srcOrd="0" destOrd="0" presId="urn:microsoft.com/office/officeart/2008/layout/HorizontalMultiLevelHierarchy"/>
    <dgm:cxn modelId="{66BF99A2-34D7-4D99-804B-04083183E8EE}" type="presOf" srcId="{0CC6AAD9-8100-441F-A90B-301BB04840E6}" destId="{0014CDA0-B337-4029-840D-8DE12488AF68}" srcOrd="1" destOrd="0" presId="urn:microsoft.com/office/officeart/2008/layout/HorizontalMultiLevelHierarchy"/>
    <dgm:cxn modelId="{AE273BB9-F1AD-4CDB-B944-53D4977355B7}" type="presOf" srcId="{05AB4520-2D61-4B5C-BBE0-BD2CF3350597}" destId="{C369FECF-F5C7-468C-AC9B-A2BFC2A5CA6B}" srcOrd="0" destOrd="0" presId="urn:microsoft.com/office/officeart/2008/layout/HorizontalMultiLevelHierarchy"/>
    <dgm:cxn modelId="{9EA4BAC3-E7C8-4172-9BD6-145B75CFF41C}" type="presOf" srcId="{98B36278-CDC5-47D9-8A7F-F929D13538D3}" destId="{0907EF86-3CFA-4559-A84D-BB94C137CEC1}" srcOrd="0" destOrd="0" presId="urn:microsoft.com/office/officeart/2008/layout/HorizontalMultiLevelHierarchy"/>
    <dgm:cxn modelId="{9B827044-983A-4AF0-AADA-9AD0C4F7EB57}" type="presOf" srcId="{68BFC64D-63E5-4204-B187-1D9E76FF3327}" destId="{A406B4E3-2753-46E4-A7B7-C07BC7B0F6D8}" srcOrd="0" destOrd="0" presId="urn:microsoft.com/office/officeart/2008/layout/HorizontalMultiLevelHierarchy"/>
    <dgm:cxn modelId="{52F199B1-4C1A-42C7-8909-D60BF865F30F}" type="presOf" srcId="{6A258027-27D0-42F0-B367-8D75AD8457D2}" destId="{C764D2D6-5DFF-44BE-B6F7-0E1C511CE340}" srcOrd="0" destOrd="0" presId="urn:microsoft.com/office/officeart/2008/layout/HorizontalMultiLevelHierarchy"/>
    <dgm:cxn modelId="{9C080D9B-E2D8-4B2A-AEE2-FC69F1E2E25E}" type="presOf" srcId="{05FF7320-DF55-48DE-BBBA-C2DCE24AC4EA}" destId="{B0F31145-0B81-47C0-9B41-50963DF42276}" srcOrd="0" destOrd="0" presId="urn:microsoft.com/office/officeart/2008/layout/HorizontalMultiLevelHierarchy"/>
    <dgm:cxn modelId="{E902C09D-61E3-4FE1-9338-3DD6B91E8F1A}" srcId="{05FF7320-DF55-48DE-BBBA-C2DCE24AC4EA}" destId="{18DA72CA-59D6-47B3-B1DB-A8D443F7E908}" srcOrd="0" destOrd="0" parTransId="{28A6ACF9-D044-4AC8-8EC7-FC0D970516E4}" sibTransId="{F40DED7B-52D7-482D-872A-D56B7E3F60BE}"/>
    <dgm:cxn modelId="{117E8949-3F95-4EB9-8C53-1127999C839F}" type="presOf" srcId="{05AB4520-2D61-4B5C-BBE0-BD2CF3350597}" destId="{4707485E-0752-49AE-9C36-55F24C36AC57}" srcOrd="1" destOrd="0" presId="urn:microsoft.com/office/officeart/2008/layout/HorizontalMultiLevelHierarchy"/>
    <dgm:cxn modelId="{A967BE3B-439B-4E67-B71D-82DB9924055B}" srcId="{68BFC64D-63E5-4204-B187-1D9E76FF3327}" destId="{DF42A6ED-076F-47B6-90F1-7FF4557AE52A}" srcOrd="0" destOrd="0" parTransId="{DBDDEC27-DD72-4FFB-B8CE-7418FBA1AA94}" sibTransId="{52A7E3EA-51A9-4407-82BA-5F21CE551863}"/>
    <dgm:cxn modelId="{EEC9C9F0-B308-435A-BC3C-419237D6DDC2}" type="presOf" srcId="{18DA72CA-59D6-47B3-B1DB-A8D443F7E908}" destId="{F9BDB1F5-C594-4A76-ADC2-6794063C4EB1}" srcOrd="0" destOrd="0" presId="urn:microsoft.com/office/officeart/2008/layout/HorizontalMultiLevelHierarchy"/>
    <dgm:cxn modelId="{65201023-24B7-41B6-A1C6-8B031A25C884}" type="presOf" srcId="{9E5D9AE3-AB8C-4853-9052-4B3FC92DABF3}" destId="{2BB55535-6AB3-495A-A429-26C3B7CCD5A0}" srcOrd="1" destOrd="0" presId="urn:microsoft.com/office/officeart/2008/layout/HorizontalMultiLevelHierarchy"/>
    <dgm:cxn modelId="{1F790010-6782-4271-BD92-FF2EB81748DA}" type="presOf" srcId="{D0BD5C82-D23D-4845-B5FD-64D38B483A54}" destId="{106EE41E-4C0C-4720-977C-71148B343D9D}" srcOrd="1" destOrd="0" presId="urn:microsoft.com/office/officeart/2008/layout/HorizontalMultiLevelHierarchy"/>
    <dgm:cxn modelId="{35854A19-365A-4084-A7AD-842AFD5F2C03}" srcId="{DF42A6ED-076F-47B6-90F1-7FF4557AE52A}" destId="{05FF7320-DF55-48DE-BBBA-C2DCE24AC4EA}" srcOrd="1" destOrd="0" parTransId="{9E5D9AE3-AB8C-4853-9052-4B3FC92DABF3}" sibTransId="{EDD4740F-59C1-431E-B8A3-0060E70558E1}"/>
    <dgm:cxn modelId="{62F11AE1-FD11-41A2-B9D9-64B9B2ED7523}" type="presOf" srcId="{0CC6AAD9-8100-441F-A90B-301BB04840E6}" destId="{AD4C3A9F-385D-45C3-842D-904F8DC89CBD}" srcOrd="0" destOrd="0" presId="urn:microsoft.com/office/officeart/2008/layout/HorizontalMultiLevelHierarchy"/>
    <dgm:cxn modelId="{447E8523-1B9F-4799-A781-EF729FF41F79}" type="presOf" srcId="{A699543D-CDF5-4362-A3B6-317EB5E1B63C}" destId="{D7AC8040-21EB-49A4-8AD8-DC7AD2C33F02}" srcOrd="0" destOrd="0" presId="urn:microsoft.com/office/officeart/2008/layout/HorizontalMultiLevelHierarchy"/>
    <dgm:cxn modelId="{9869177E-FD46-456E-9BBA-D3B68676F29D}" srcId="{05FF7320-DF55-48DE-BBBA-C2DCE24AC4EA}" destId="{A699543D-CDF5-4362-A3B6-317EB5E1B63C}" srcOrd="3" destOrd="0" parTransId="{6A258027-27D0-42F0-B367-8D75AD8457D2}" sibTransId="{D6875AB2-0A97-4330-932B-07506B3CFF8E}"/>
    <dgm:cxn modelId="{6CD390F3-2B39-48E0-B0C7-616200A180E5}" type="presOf" srcId="{EAB256EC-61DE-4727-8ECD-FE62F9D453CD}" destId="{4B600C5B-BBEC-400B-BE79-9EA99A350B9D}" srcOrd="0" destOrd="0" presId="urn:microsoft.com/office/officeart/2008/layout/HorizontalMultiLevelHierarchy"/>
    <dgm:cxn modelId="{E9C06857-9214-444F-A141-CEFBAE355A94}" type="presOf" srcId="{C70F540E-8EB1-4C92-997F-6FED0F3A6341}" destId="{BDA8F263-F1AB-4401-A2DE-DEB01E6BF77A}" srcOrd="1" destOrd="0" presId="urn:microsoft.com/office/officeart/2008/layout/HorizontalMultiLevelHierarchy"/>
    <dgm:cxn modelId="{D62B8259-1735-4712-9ECE-E759220D6A59}" srcId="{05FF7320-DF55-48DE-BBBA-C2DCE24AC4EA}" destId="{C4594213-9BD7-42B0-AC58-9B10F0000F39}" srcOrd="2" destOrd="0" parTransId="{0CC6AAD9-8100-441F-A90B-301BB04840E6}" sibTransId="{55E30706-071B-4E86-87C7-E72515A74947}"/>
    <dgm:cxn modelId="{331E11AD-ED18-44A1-82FE-1152C14E69F2}" type="presOf" srcId="{28A6ACF9-D044-4AC8-8EC7-FC0D970516E4}" destId="{203362D3-5D23-4E7F-B571-55977B211D8E}" srcOrd="1" destOrd="0" presId="urn:microsoft.com/office/officeart/2008/layout/HorizontalMultiLevelHierarchy"/>
    <dgm:cxn modelId="{81B76442-E770-4C35-B7D8-95038372E3E8}" type="presOf" srcId="{DF42A6ED-076F-47B6-90F1-7FF4557AE52A}" destId="{A56FFE14-76AE-4ED7-B03D-3BAD1937F84C}" srcOrd="0" destOrd="0" presId="urn:microsoft.com/office/officeart/2008/layout/HorizontalMultiLevelHierarchy"/>
    <dgm:cxn modelId="{75BAF946-0DF8-46FD-89E4-7A9717808368}" type="presOf" srcId="{C70F540E-8EB1-4C92-997F-6FED0F3A6341}" destId="{CDF13F6C-B382-459E-8A6F-9D1D6DFD5E4B}" srcOrd="0" destOrd="0" presId="urn:microsoft.com/office/officeart/2008/layout/HorizontalMultiLevelHierarchy"/>
    <dgm:cxn modelId="{A1714761-7B2B-47C8-9928-A5A7C1638C17}" type="presOf" srcId="{9E5D9AE3-AB8C-4853-9052-4B3FC92DABF3}" destId="{8C5286FA-C9B6-4DD9-B4A9-030EC5994789}" srcOrd="0" destOrd="0" presId="urn:microsoft.com/office/officeart/2008/layout/HorizontalMultiLevelHierarchy"/>
    <dgm:cxn modelId="{16E39C21-2549-4997-B239-939F9E9ADFB2}" type="presOf" srcId="{C4594213-9BD7-42B0-AC58-9B10F0000F39}" destId="{493EF6CB-4BC7-400F-BC92-33AD3DAAAA70}" srcOrd="0" destOrd="0" presId="urn:microsoft.com/office/officeart/2008/layout/HorizontalMultiLevelHierarchy"/>
    <dgm:cxn modelId="{862DC1ED-17A5-4ED7-A358-100B10E2D300}" srcId="{05FF7320-DF55-48DE-BBBA-C2DCE24AC4EA}" destId="{918D28CC-073F-4FB4-8AC0-5AD33AD6F875}" srcOrd="4" destOrd="0" parTransId="{05AB4520-2D61-4B5C-BBE0-BD2CF3350597}" sibTransId="{40BB98C6-F274-46CC-A483-8C5EA8A6AA42}"/>
    <dgm:cxn modelId="{343A69E8-76F1-47C9-86B9-DE0470B4E704}" srcId="{05FF7320-DF55-48DE-BBBA-C2DCE24AC4EA}" destId="{98B36278-CDC5-47D9-8A7F-F929D13538D3}" srcOrd="1" destOrd="0" parTransId="{D0BD5C82-D23D-4845-B5FD-64D38B483A54}" sibTransId="{104995E0-BB0D-4DD0-80F9-F5D9462E273E}"/>
    <dgm:cxn modelId="{AE5A2C37-C222-4FE6-9B0F-30AF1AB04236}" type="presParOf" srcId="{A406B4E3-2753-46E4-A7B7-C07BC7B0F6D8}" destId="{B96068B3-EB8B-47CD-8867-2F230168E50B}" srcOrd="0" destOrd="0" presId="urn:microsoft.com/office/officeart/2008/layout/HorizontalMultiLevelHierarchy"/>
    <dgm:cxn modelId="{D0CAF5E2-9352-4DE9-A258-261652CD8BF1}" type="presParOf" srcId="{B96068B3-EB8B-47CD-8867-2F230168E50B}" destId="{A56FFE14-76AE-4ED7-B03D-3BAD1937F84C}" srcOrd="0" destOrd="0" presId="urn:microsoft.com/office/officeart/2008/layout/HorizontalMultiLevelHierarchy"/>
    <dgm:cxn modelId="{6BF7038E-8D4D-408B-BEEF-E7EF4C5FFD0E}" type="presParOf" srcId="{B96068B3-EB8B-47CD-8867-2F230168E50B}" destId="{20CECDF7-53DF-4855-82A9-7E7C3FFB5215}" srcOrd="1" destOrd="0" presId="urn:microsoft.com/office/officeart/2008/layout/HorizontalMultiLevelHierarchy"/>
    <dgm:cxn modelId="{0C97571F-9716-4582-A99C-5F57E2CD63BF}" type="presParOf" srcId="{20CECDF7-53DF-4855-82A9-7E7C3FFB5215}" destId="{CDF13F6C-B382-459E-8A6F-9D1D6DFD5E4B}" srcOrd="0" destOrd="0" presId="urn:microsoft.com/office/officeart/2008/layout/HorizontalMultiLevelHierarchy"/>
    <dgm:cxn modelId="{DB20B7B2-C24B-41C2-A79B-5FC95B3E4541}" type="presParOf" srcId="{CDF13F6C-B382-459E-8A6F-9D1D6DFD5E4B}" destId="{BDA8F263-F1AB-4401-A2DE-DEB01E6BF77A}" srcOrd="0" destOrd="0" presId="urn:microsoft.com/office/officeart/2008/layout/HorizontalMultiLevelHierarchy"/>
    <dgm:cxn modelId="{4CD148E4-7747-48F5-A870-9EA5C3210B84}" type="presParOf" srcId="{20CECDF7-53DF-4855-82A9-7E7C3FFB5215}" destId="{AE4EA237-DB96-4DDB-AB55-74501F59A51D}" srcOrd="1" destOrd="0" presId="urn:microsoft.com/office/officeart/2008/layout/HorizontalMultiLevelHierarchy"/>
    <dgm:cxn modelId="{F4AA2171-6787-454C-BCED-947098DC0A2F}" type="presParOf" srcId="{AE4EA237-DB96-4DDB-AB55-74501F59A51D}" destId="{4B600C5B-BBEC-400B-BE79-9EA99A350B9D}" srcOrd="0" destOrd="0" presId="urn:microsoft.com/office/officeart/2008/layout/HorizontalMultiLevelHierarchy"/>
    <dgm:cxn modelId="{FB9AA515-1B46-40AA-B012-6A76A09001F7}" type="presParOf" srcId="{AE4EA237-DB96-4DDB-AB55-74501F59A51D}" destId="{87FDCE95-509E-4B0A-B464-C0010C3B74B7}" srcOrd="1" destOrd="0" presId="urn:microsoft.com/office/officeart/2008/layout/HorizontalMultiLevelHierarchy"/>
    <dgm:cxn modelId="{05D4CE98-2C96-401E-83B1-045E0EABCBB8}" type="presParOf" srcId="{20CECDF7-53DF-4855-82A9-7E7C3FFB5215}" destId="{8C5286FA-C9B6-4DD9-B4A9-030EC5994789}" srcOrd="2" destOrd="0" presId="urn:microsoft.com/office/officeart/2008/layout/HorizontalMultiLevelHierarchy"/>
    <dgm:cxn modelId="{F540F335-8882-490F-AA09-40DE26C7CBAE}" type="presParOf" srcId="{8C5286FA-C9B6-4DD9-B4A9-030EC5994789}" destId="{2BB55535-6AB3-495A-A429-26C3B7CCD5A0}" srcOrd="0" destOrd="0" presId="urn:microsoft.com/office/officeart/2008/layout/HorizontalMultiLevelHierarchy"/>
    <dgm:cxn modelId="{845A21E6-927F-41A9-B80E-8AD2A84DE922}" type="presParOf" srcId="{20CECDF7-53DF-4855-82A9-7E7C3FFB5215}" destId="{C76C4BC5-5803-4CB3-8FE5-7B2DA6ECD9F1}" srcOrd="3" destOrd="0" presId="urn:microsoft.com/office/officeart/2008/layout/HorizontalMultiLevelHierarchy"/>
    <dgm:cxn modelId="{89763341-7F6D-46CD-BAD0-6E57EC8BE0AC}" type="presParOf" srcId="{C76C4BC5-5803-4CB3-8FE5-7B2DA6ECD9F1}" destId="{B0F31145-0B81-47C0-9B41-50963DF42276}" srcOrd="0" destOrd="0" presId="urn:microsoft.com/office/officeart/2008/layout/HorizontalMultiLevelHierarchy"/>
    <dgm:cxn modelId="{316D0A86-878C-4222-8A10-1F1CE529DCAC}" type="presParOf" srcId="{C76C4BC5-5803-4CB3-8FE5-7B2DA6ECD9F1}" destId="{A2D2BF62-DB5A-4371-B770-BE37EE6B01F3}" srcOrd="1" destOrd="0" presId="urn:microsoft.com/office/officeart/2008/layout/HorizontalMultiLevelHierarchy"/>
    <dgm:cxn modelId="{4D07B569-C85B-43E5-BED8-6E7861830E55}" type="presParOf" srcId="{A2D2BF62-DB5A-4371-B770-BE37EE6B01F3}" destId="{C73C8792-DA68-45AA-AC61-35378D7C64DD}" srcOrd="0" destOrd="0" presId="urn:microsoft.com/office/officeart/2008/layout/HorizontalMultiLevelHierarchy"/>
    <dgm:cxn modelId="{043E478B-9FEC-4E1A-BA7B-EF34FBD42D2D}" type="presParOf" srcId="{C73C8792-DA68-45AA-AC61-35378D7C64DD}" destId="{203362D3-5D23-4E7F-B571-55977B211D8E}" srcOrd="0" destOrd="0" presId="urn:microsoft.com/office/officeart/2008/layout/HorizontalMultiLevelHierarchy"/>
    <dgm:cxn modelId="{C8FD41DE-D436-4432-AC28-893A56537A05}" type="presParOf" srcId="{A2D2BF62-DB5A-4371-B770-BE37EE6B01F3}" destId="{1ABB7734-FF3F-4D85-9FC2-539156C124AB}" srcOrd="1" destOrd="0" presId="urn:microsoft.com/office/officeart/2008/layout/HorizontalMultiLevelHierarchy"/>
    <dgm:cxn modelId="{AE52438B-C3D9-41A3-9A2C-BBE59657C365}" type="presParOf" srcId="{1ABB7734-FF3F-4D85-9FC2-539156C124AB}" destId="{F9BDB1F5-C594-4A76-ADC2-6794063C4EB1}" srcOrd="0" destOrd="0" presId="urn:microsoft.com/office/officeart/2008/layout/HorizontalMultiLevelHierarchy"/>
    <dgm:cxn modelId="{66778835-0431-4D7E-9DAD-DCEEDCF88663}" type="presParOf" srcId="{1ABB7734-FF3F-4D85-9FC2-539156C124AB}" destId="{40EC80F5-B695-40BC-8B88-FEC805E1FDBA}" srcOrd="1" destOrd="0" presId="urn:microsoft.com/office/officeart/2008/layout/HorizontalMultiLevelHierarchy"/>
    <dgm:cxn modelId="{2186CE24-2C14-40F5-BBF2-3E4182A99314}" type="presParOf" srcId="{A2D2BF62-DB5A-4371-B770-BE37EE6B01F3}" destId="{C87994EB-79C7-4494-AF93-72FAD698EBD9}" srcOrd="2" destOrd="0" presId="urn:microsoft.com/office/officeart/2008/layout/HorizontalMultiLevelHierarchy"/>
    <dgm:cxn modelId="{6EAAF081-19BB-43BF-92C3-5FCE21940D26}" type="presParOf" srcId="{C87994EB-79C7-4494-AF93-72FAD698EBD9}" destId="{106EE41E-4C0C-4720-977C-71148B343D9D}" srcOrd="0" destOrd="0" presId="urn:microsoft.com/office/officeart/2008/layout/HorizontalMultiLevelHierarchy"/>
    <dgm:cxn modelId="{67BD4856-7C9B-4C9B-9F2E-0B8A5434A73E}" type="presParOf" srcId="{A2D2BF62-DB5A-4371-B770-BE37EE6B01F3}" destId="{86720FE0-A013-466A-B0BB-353F1EA20542}" srcOrd="3" destOrd="0" presId="urn:microsoft.com/office/officeart/2008/layout/HorizontalMultiLevelHierarchy"/>
    <dgm:cxn modelId="{06993B11-4931-4932-A819-C8F05A4B2969}" type="presParOf" srcId="{86720FE0-A013-466A-B0BB-353F1EA20542}" destId="{0907EF86-3CFA-4559-A84D-BB94C137CEC1}" srcOrd="0" destOrd="0" presId="urn:microsoft.com/office/officeart/2008/layout/HorizontalMultiLevelHierarchy"/>
    <dgm:cxn modelId="{99860E6E-3BC2-4707-AA95-5549249FAD40}" type="presParOf" srcId="{86720FE0-A013-466A-B0BB-353F1EA20542}" destId="{3D0B714D-EC15-4AF4-BD09-478658231DA9}" srcOrd="1" destOrd="0" presId="urn:microsoft.com/office/officeart/2008/layout/HorizontalMultiLevelHierarchy"/>
    <dgm:cxn modelId="{235DD01D-675A-4572-A964-96981274E296}" type="presParOf" srcId="{A2D2BF62-DB5A-4371-B770-BE37EE6B01F3}" destId="{AD4C3A9F-385D-45C3-842D-904F8DC89CBD}" srcOrd="4" destOrd="0" presId="urn:microsoft.com/office/officeart/2008/layout/HorizontalMultiLevelHierarchy"/>
    <dgm:cxn modelId="{E9A3296C-A113-4C27-BC97-B9F402A80F00}" type="presParOf" srcId="{AD4C3A9F-385D-45C3-842D-904F8DC89CBD}" destId="{0014CDA0-B337-4029-840D-8DE12488AF68}" srcOrd="0" destOrd="0" presId="urn:microsoft.com/office/officeart/2008/layout/HorizontalMultiLevelHierarchy"/>
    <dgm:cxn modelId="{52102902-366D-404F-8F1B-863979D922C6}" type="presParOf" srcId="{A2D2BF62-DB5A-4371-B770-BE37EE6B01F3}" destId="{D8867A71-D009-4B99-9926-57DB0BD2CC2D}" srcOrd="5" destOrd="0" presId="urn:microsoft.com/office/officeart/2008/layout/HorizontalMultiLevelHierarchy"/>
    <dgm:cxn modelId="{C1CE1A3F-8F2B-40AB-AFC6-FA1B23414AFF}" type="presParOf" srcId="{D8867A71-D009-4B99-9926-57DB0BD2CC2D}" destId="{493EF6CB-4BC7-400F-BC92-33AD3DAAAA70}" srcOrd="0" destOrd="0" presId="urn:microsoft.com/office/officeart/2008/layout/HorizontalMultiLevelHierarchy"/>
    <dgm:cxn modelId="{0E34D1D4-0261-4D5F-B404-01CF9636519C}" type="presParOf" srcId="{D8867A71-D009-4B99-9926-57DB0BD2CC2D}" destId="{D771104B-4F7A-4707-BF66-6DEA115BD390}" srcOrd="1" destOrd="0" presId="urn:microsoft.com/office/officeart/2008/layout/HorizontalMultiLevelHierarchy"/>
    <dgm:cxn modelId="{2DEFB5D3-3C9C-4D14-8D15-21D02066A0C7}" type="presParOf" srcId="{A2D2BF62-DB5A-4371-B770-BE37EE6B01F3}" destId="{C764D2D6-5DFF-44BE-B6F7-0E1C511CE340}" srcOrd="6" destOrd="0" presId="urn:microsoft.com/office/officeart/2008/layout/HorizontalMultiLevelHierarchy"/>
    <dgm:cxn modelId="{17F15B6A-46B6-4B2E-A9D9-88EAC30577D5}" type="presParOf" srcId="{C764D2D6-5DFF-44BE-B6F7-0E1C511CE340}" destId="{A8949884-B3CF-48D7-AF41-978346FB8DD5}" srcOrd="0" destOrd="0" presId="urn:microsoft.com/office/officeart/2008/layout/HorizontalMultiLevelHierarchy"/>
    <dgm:cxn modelId="{568D979F-2989-4992-A461-8BDE0D78667E}" type="presParOf" srcId="{A2D2BF62-DB5A-4371-B770-BE37EE6B01F3}" destId="{5092682B-FE4B-492C-B4F6-32F969B6B4D1}" srcOrd="7" destOrd="0" presId="urn:microsoft.com/office/officeart/2008/layout/HorizontalMultiLevelHierarchy"/>
    <dgm:cxn modelId="{C117E7C5-2059-4ACC-8338-5AD0A36061D8}" type="presParOf" srcId="{5092682B-FE4B-492C-B4F6-32F969B6B4D1}" destId="{D7AC8040-21EB-49A4-8AD8-DC7AD2C33F02}" srcOrd="0" destOrd="0" presId="urn:microsoft.com/office/officeart/2008/layout/HorizontalMultiLevelHierarchy"/>
    <dgm:cxn modelId="{B33E8816-E7E3-4F74-AF95-8BF04E9ABA34}" type="presParOf" srcId="{5092682B-FE4B-492C-B4F6-32F969B6B4D1}" destId="{66461D61-000E-41E6-BD9E-C72C282F5212}" srcOrd="1" destOrd="0" presId="urn:microsoft.com/office/officeart/2008/layout/HorizontalMultiLevelHierarchy"/>
    <dgm:cxn modelId="{04F83A75-526D-4921-B4B7-C5C278D84032}" type="presParOf" srcId="{A2D2BF62-DB5A-4371-B770-BE37EE6B01F3}" destId="{C369FECF-F5C7-468C-AC9B-A2BFC2A5CA6B}" srcOrd="8" destOrd="0" presId="urn:microsoft.com/office/officeart/2008/layout/HorizontalMultiLevelHierarchy"/>
    <dgm:cxn modelId="{6035AD67-E630-4F6E-A56D-9F9D2CB33ACB}" type="presParOf" srcId="{C369FECF-F5C7-468C-AC9B-A2BFC2A5CA6B}" destId="{4707485E-0752-49AE-9C36-55F24C36AC57}" srcOrd="0" destOrd="0" presId="urn:microsoft.com/office/officeart/2008/layout/HorizontalMultiLevelHierarchy"/>
    <dgm:cxn modelId="{A022771C-01B9-430A-9E7D-15282ED33E26}" type="presParOf" srcId="{A2D2BF62-DB5A-4371-B770-BE37EE6B01F3}" destId="{1EE99B01-F995-4611-A442-08CCB65C5603}" srcOrd="9" destOrd="0" presId="urn:microsoft.com/office/officeart/2008/layout/HorizontalMultiLevelHierarchy"/>
    <dgm:cxn modelId="{EC1890D5-01EF-414E-8921-C4B610A29AA7}" type="presParOf" srcId="{1EE99B01-F995-4611-A442-08CCB65C5603}" destId="{57996129-7066-4C9B-814B-A5F494322C87}" srcOrd="0" destOrd="0" presId="urn:microsoft.com/office/officeart/2008/layout/HorizontalMultiLevelHierarchy"/>
    <dgm:cxn modelId="{34C77181-0726-4F98-B978-ECDB155CF634}" type="presParOf" srcId="{1EE99B01-F995-4611-A442-08CCB65C5603}" destId="{96EC1162-47E5-47D5-8CB7-53BA4C01FCA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BFC64D-63E5-4204-B187-1D9E76FF332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EAB256EC-61DE-4727-8ECD-FE62F9D453CD}">
      <dgm:prSet phldrT="[نص]" custT="1"/>
      <dgm:spPr/>
      <dgm:t>
        <a:bodyPr/>
        <a:lstStyle/>
        <a:p>
          <a:pPr rtl="1"/>
          <a:r>
            <a:rPr lang="ar-SA" sz="2800" b="0" dirty="0" smtClean="0">
              <a:solidFill>
                <a:schemeClr val="tx1"/>
              </a:solidFill>
              <a:cs typeface="PT Bold Heading" panose="02010400000000000000" pitchFamily="2" charset="-78"/>
            </a:rPr>
            <a:t>مصادر التمويل طويل الأجل</a:t>
          </a:r>
          <a:endParaRPr lang="ar-SA" sz="28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C70F540E-8EB1-4C92-997F-6FED0F3A6341}" type="parTrans" cxnId="{20FCA3A6-A012-4FF6-838E-A5945C1FF697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1D013F7-24D3-4B42-AE93-F7BF4F1EC6BD}" type="sibTrans" cxnId="{20FCA3A6-A012-4FF6-838E-A5945C1FF697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BDC89A9-2E65-4776-83C3-2FD352712F3A}">
      <dgm:prSet phldrT="[نص]" custT="1"/>
      <dgm:spPr/>
      <dgm:t>
        <a:bodyPr/>
        <a:lstStyle/>
        <a:p>
          <a:pPr rtl="1"/>
          <a:r>
            <a:rPr lang="ar-SA" sz="28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الاستئجار</a:t>
          </a:r>
          <a:endParaRPr lang="ar-SA" sz="28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3947438E-A859-4C0C-87E8-ABE8D1E0900E}" type="parTrans" cxnId="{C1E12106-E75F-46E3-A3BB-471FF249D50E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5C39319C-8B56-44A6-9770-4C243C3E428E}" type="sibTrans" cxnId="{C1E12106-E75F-46E3-A3BB-471FF249D50E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4F3D5D3-8827-4647-8A1A-AF929D5345BE}">
      <dgm:prSet custT="1"/>
      <dgm:spPr/>
      <dgm:t>
        <a:bodyPr/>
        <a:lstStyle/>
        <a:p>
          <a:pPr rtl="1"/>
          <a:r>
            <a:rPr lang="ar-SA" sz="20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طبيعة الائتمان التجاري</a:t>
          </a:r>
          <a:endParaRPr lang="ar-SA" sz="20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5FC7C57-0A20-4FA4-BB04-43DA03E021BD}" type="parTrans" cxnId="{6BC6767C-DEBA-4E8D-96D4-DC2895C55D21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623CA47D-4E56-4888-963E-73863DF52D58}" type="sibTrans" cxnId="{6BC6767C-DEBA-4E8D-96D4-DC2895C55D21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B893E79E-DBA6-4C80-B716-C7E5B81EC8F3}">
      <dgm:prSet custT="1"/>
      <dgm:spPr/>
      <dgm:t>
        <a:bodyPr/>
        <a:lstStyle/>
        <a:p>
          <a:pPr rtl="1"/>
          <a:r>
            <a:rPr lang="ar-SA" sz="20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تكلفة الائتمان التجاري</a:t>
          </a:r>
          <a:endParaRPr lang="ar-SA" sz="20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9857F78B-57F7-4E8A-B66F-5708CC81D917}" type="parTrans" cxnId="{83687B64-0362-4788-A3B8-A9ACFD0A1A68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A16FFF30-67DD-40D5-9FAF-DCFB6B1AB27F}" type="sibTrans" cxnId="{83687B64-0362-4788-A3B8-A9ACFD0A1A68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3376C13D-6D80-40F5-BABA-F9B856812356}">
      <dgm:prSet custT="1"/>
      <dgm:spPr/>
      <dgm:t>
        <a:bodyPr/>
        <a:lstStyle/>
        <a:p>
          <a:pPr rtl="1"/>
          <a:r>
            <a:rPr lang="ar-SA" sz="28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القروض المصرفية</a:t>
          </a:r>
          <a:endParaRPr lang="ar-SA" sz="28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1EFE8A6-2DDB-4203-AF0F-911A9369B26A}" type="parTrans" cxnId="{1D4D36B9-69CA-45D1-BE8B-B5A81D7CB446}">
      <dgm:prSet/>
      <dgm:spPr/>
      <dgm:t>
        <a:bodyPr/>
        <a:lstStyle/>
        <a:p>
          <a:pPr rtl="1"/>
          <a:endParaRPr lang="ar-SA"/>
        </a:p>
      </dgm:t>
    </dgm:pt>
    <dgm:pt modelId="{AB53E356-A2E0-4D2B-A5B2-68142B0444B8}" type="sibTrans" cxnId="{1D4D36B9-69CA-45D1-BE8B-B5A81D7CB446}">
      <dgm:prSet/>
      <dgm:spPr/>
      <dgm:t>
        <a:bodyPr/>
        <a:lstStyle/>
        <a:p>
          <a:pPr rtl="1"/>
          <a:endParaRPr lang="ar-SA"/>
        </a:p>
      </dgm:t>
    </dgm:pt>
    <dgm:pt modelId="{F1713A6A-7E2E-4D6C-BB79-465DD98FB75C}">
      <dgm:prSet custT="1"/>
      <dgm:spPr/>
      <dgm:t>
        <a:bodyPr/>
        <a:lstStyle/>
        <a:p>
          <a:pPr rtl="1"/>
          <a:r>
            <a:rPr lang="ar-SA" sz="28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السندات</a:t>
          </a:r>
          <a:endParaRPr lang="ar-SA" sz="28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09639E0-7B98-45A2-BB3E-AAA6BDED059A}" type="parTrans" cxnId="{43F3112C-2C06-4230-8347-6E0AA311C75F}">
      <dgm:prSet/>
      <dgm:spPr/>
      <dgm:t>
        <a:bodyPr/>
        <a:lstStyle/>
        <a:p>
          <a:pPr rtl="1"/>
          <a:endParaRPr lang="ar-SA"/>
        </a:p>
      </dgm:t>
    </dgm:pt>
    <dgm:pt modelId="{8366AF60-EB97-4AC8-BAFD-8893389B4319}" type="sibTrans" cxnId="{43F3112C-2C06-4230-8347-6E0AA311C75F}">
      <dgm:prSet/>
      <dgm:spPr/>
      <dgm:t>
        <a:bodyPr/>
        <a:lstStyle/>
        <a:p>
          <a:pPr rtl="1"/>
          <a:endParaRPr lang="ar-SA"/>
        </a:p>
      </dgm:t>
    </dgm:pt>
    <dgm:pt modelId="{193B0065-C2C5-405C-8CC7-3FC35BF10B6E}">
      <dgm:prSet custT="1"/>
      <dgm:spPr/>
      <dgm:t>
        <a:bodyPr/>
        <a:lstStyle/>
        <a:p>
          <a:pPr rtl="1"/>
          <a:r>
            <a:rPr lang="ar-SA" sz="28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الأسهم الممتازة</a:t>
          </a:r>
          <a:endParaRPr lang="ar-SA" sz="28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02A023B6-F2B5-4B2A-9DFE-705ACF984178}" type="parTrans" cxnId="{14738C6C-084B-4E2F-B007-AB752F7CBC51}">
      <dgm:prSet/>
      <dgm:spPr/>
      <dgm:t>
        <a:bodyPr/>
        <a:lstStyle/>
        <a:p>
          <a:pPr rtl="1"/>
          <a:endParaRPr lang="ar-SA"/>
        </a:p>
      </dgm:t>
    </dgm:pt>
    <dgm:pt modelId="{49EBB68C-D35D-4EFE-AE4F-F685B5467732}" type="sibTrans" cxnId="{14738C6C-084B-4E2F-B007-AB752F7CBC51}">
      <dgm:prSet/>
      <dgm:spPr/>
      <dgm:t>
        <a:bodyPr/>
        <a:lstStyle/>
        <a:p>
          <a:pPr rtl="1"/>
          <a:endParaRPr lang="ar-SA"/>
        </a:p>
      </dgm:t>
    </dgm:pt>
    <dgm:pt modelId="{60F47FB6-6253-49CD-BEC1-28DC1EC4F48A}">
      <dgm:prSet custT="1"/>
      <dgm:spPr/>
      <dgm:t>
        <a:bodyPr/>
        <a:lstStyle/>
        <a:p>
          <a:pPr rtl="1"/>
          <a:r>
            <a:rPr lang="ar-SA" sz="1800" dirty="0" smtClean="0">
              <a:solidFill>
                <a:schemeClr val="tx1"/>
              </a:solidFill>
              <a:cs typeface="PT Bold Heading" panose="02010400000000000000" pitchFamily="2" charset="-78"/>
            </a:rPr>
            <a:t>طبيعة الائتمان المصرفي وأنواعه</a:t>
          </a:r>
          <a:endParaRPr lang="ar-SA" sz="180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1F972D0-8DE4-4630-93FD-ACCDBE96D462}" type="parTrans" cxnId="{7C501146-92AD-416D-939C-88CAF13F500C}">
      <dgm:prSet/>
      <dgm:spPr/>
      <dgm:t>
        <a:bodyPr/>
        <a:lstStyle/>
        <a:p>
          <a:pPr rtl="1"/>
          <a:endParaRPr lang="ar-SA"/>
        </a:p>
      </dgm:t>
    </dgm:pt>
    <dgm:pt modelId="{7DE6C066-76F3-4D65-84D6-D42C846FD8C5}" type="sibTrans" cxnId="{7C501146-92AD-416D-939C-88CAF13F500C}">
      <dgm:prSet/>
      <dgm:spPr/>
      <dgm:t>
        <a:bodyPr/>
        <a:lstStyle/>
        <a:p>
          <a:pPr rtl="1"/>
          <a:endParaRPr lang="ar-SA"/>
        </a:p>
      </dgm:t>
    </dgm:pt>
    <dgm:pt modelId="{87012E3D-D002-4DDB-BFE4-19E015426841}">
      <dgm:prSet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  <a:cs typeface="PT Bold Heading" panose="02010400000000000000" pitchFamily="2" charset="-78"/>
            </a:rPr>
            <a:t>تكلفة الائتمان المصرفي (سعر الفائدة الفعلي)</a:t>
          </a:r>
          <a:endParaRPr lang="ar-SA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A7C4E370-3C74-4009-8CBE-2C4AEF254F9F}" type="parTrans" cxnId="{820C89AA-8E6B-449F-93F4-D0AE6BC3DE72}">
      <dgm:prSet/>
      <dgm:spPr/>
      <dgm:t>
        <a:bodyPr/>
        <a:lstStyle/>
        <a:p>
          <a:pPr rtl="1"/>
          <a:endParaRPr lang="ar-SA"/>
        </a:p>
      </dgm:t>
    </dgm:pt>
    <dgm:pt modelId="{1E1DBBDF-63EE-4F5C-8AD5-A6EEE26A95E1}" type="sibTrans" cxnId="{820C89AA-8E6B-449F-93F4-D0AE6BC3DE72}">
      <dgm:prSet/>
      <dgm:spPr/>
      <dgm:t>
        <a:bodyPr/>
        <a:lstStyle/>
        <a:p>
          <a:pPr rtl="1"/>
          <a:endParaRPr lang="ar-SA"/>
        </a:p>
      </dgm:t>
    </dgm:pt>
    <dgm:pt modelId="{95114649-1E1F-47A3-B38F-D93B157892DE}">
      <dgm:prSet custT="1"/>
      <dgm:spPr/>
      <dgm:t>
        <a:bodyPr/>
        <a:lstStyle/>
        <a:p>
          <a:pPr rtl="1"/>
          <a:r>
            <a:rPr lang="ar-SA" sz="28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الأرباح المحتجزة</a:t>
          </a:r>
          <a:endParaRPr lang="ar-SA" sz="28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859681C-2525-4CBF-BFA9-CF317A5AC6C4}" type="parTrans" cxnId="{6087CC37-229D-4E8B-8D21-1F0567FC5812}">
      <dgm:prSet/>
      <dgm:spPr/>
      <dgm:t>
        <a:bodyPr/>
        <a:lstStyle/>
        <a:p>
          <a:pPr rtl="1"/>
          <a:endParaRPr lang="ar-SA"/>
        </a:p>
      </dgm:t>
    </dgm:pt>
    <dgm:pt modelId="{795E8F1C-54A6-4AA5-8E79-772B606D8E4D}" type="sibTrans" cxnId="{6087CC37-229D-4E8B-8D21-1F0567FC5812}">
      <dgm:prSet/>
      <dgm:spPr/>
      <dgm:t>
        <a:bodyPr/>
        <a:lstStyle/>
        <a:p>
          <a:pPr rtl="1"/>
          <a:endParaRPr lang="ar-SA"/>
        </a:p>
      </dgm:t>
    </dgm:pt>
    <dgm:pt modelId="{8ECE825C-276F-49D7-927B-183EFDCA2DE5}">
      <dgm:prSet custT="1"/>
      <dgm:spPr/>
      <dgm:t>
        <a:bodyPr/>
        <a:lstStyle/>
        <a:p>
          <a:pPr rtl="1"/>
          <a:r>
            <a:rPr lang="ar-SA" sz="28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الأسهم العادية</a:t>
          </a:r>
          <a:endParaRPr lang="ar-SA" sz="28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3A89B938-43D3-4F58-84B1-C2FD6242C7FE}" type="parTrans" cxnId="{8FDF79E7-C239-4B1D-99ED-97DDCE83347A}">
      <dgm:prSet/>
      <dgm:spPr/>
      <dgm:t>
        <a:bodyPr/>
        <a:lstStyle/>
        <a:p>
          <a:pPr rtl="1"/>
          <a:endParaRPr lang="ar-SA"/>
        </a:p>
      </dgm:t>
    </dgm:pt>
    <dgm:pt modelId="{F02CFA36-DBFC-4A8D-9F70-BE8279F281CC}" type="sibTrans" cxnId="{8FDF79E7-C239-4B1D-99ED-97DDCE83347A}">
      <dgm:prSet/>
      <dgm:spPr/>
      <dgm:t>
        <a:bodyPr/>
        <a:lstStyle/>
        <a:p>
          <a:pPr rtl="1"/>
          <a:endParaRPr lang="ar-SA"/>
        </a:p>
      </dgm:t>
    </dgm:pt>
    <dgm:pt modelId="{A406B4E3-2753-46E4-A7B7-C07BC7B0F6D8}" type="pres">
      <dgm:prSet presAssocID="{68BFC64D-63E5-4204-B187-1D9E76FF332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907BCCD-3828-4130-88EA-CAC69B282DBD}" type="pres">
      <dgm:prSet presAssocID="{EAB256EC-61DE-4727-8ECD-FE62F9D453CD}" presName="root1" presStyleCnt="0"/>
      <dgm:spPr/>
    </dgm:pt>
    <dgm:pt modelId="{D64F324C-F74C-4CDA-A1D6-A9A4FB4CDC2B}" type="pres">
      <dgm:prSet presAssocID="{EAB256EC-61DE-4727-8ECD-FE62F9D453CD}" presName="LevelOneTextNode" presStyleLbl="node0" presStyleIdx="0" presStyleCnt="1" custScaleX="190218" custScaleY="15526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21DE95B-B8F8-4E1C-A954-D2C87B822B4E}" type="pres">
      <dgm:prSet presAssocID="{EAB256EC-61DE-4727-8ECD-FE62F9D453CD}" presName="level2hierChild" presStyleCnt="0"/>
      <dgm:spPr/>
    </dgm:pt>
    <dgm:pt modelId="{8DE0784C-D507-4382-B7D3-49DF7B176EBD}" type="pres">
      <dgm:prSet presAssocID="{3947438E-A859-4C0C-87E8-ABE8D1E0900E}" presName="conn2-1" presStyleLbl="parChTrans1D2" presStyleIdx="0" presStyleCnt="6"/>
      <dgm:spPr/>
      <dgm:t>
        <a:bodyPr/>
        <a:lstStyle/>
        <a:p>
          <a:pPr rtl="1"/>
          <a:endParaRPr lang="ar-SA"/>
        </a:p>
      </dgm:t>
    </dgm:pt>
    <dgm:pt modelId="{3CE28465-F8DD-4B73-8688-5C415E672B90}" type="pres">
      <dgm:prSet presAssocID="{3947438E-A859-4C0C-87E8-ABE8D1E0900E}" presName="connTx" presStyleLbl="parChTrans1D2" presStyleIdx="0" presStyleCnt="6"/>
      <dgm:spPr/>
      <dgm:t>
        <a:bodyPr/>
        <a:lstStyle/>
        <a:p>
          <a:pPr rtl="1"/>
          <a:endParaRPr lang="ar-SA"/>
        </a:p>
      </dgm:t>
    </dgm:pt>
    <dgm:pt modelId="{B7B789C3-ADE9-45BC-B2F0-8013C9BF29AE}" type="pres">
      <dgm:prSet presAssocID="{1BDC89A9-2E65-4776-83C3-2FD352712F3A}" presName="root2" presStyleCnt="0"/>
      <dgm:spPr/>
    </dgm:pt>
    <dgm:pt modelId="{6FFF57FD-7230-4B72-9AC4-8EC6707D5B04}" type="pres">
      <dgm:prSet presAssocID="{1BDC89A9-2E65-4776-83C3-2FD352712F3A}" presName="LevelTwoTextNode" presStyleLbl="node2" presStyleIdx="0" presStyleCnt="6" custScaleX="17937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E43AC98-6BAA-447B-BAB1-D4D8D3851B99}" type="pres">
      <dgm:prSet presAssocID="{1BDC89A9-2E65-4776-83C3-2FD352712F3A}" presName="level3hierChild" presStyleCnt="0"/>
      <dgm:spPr/>
    </dgm:pt>
    <dgm:pt modelId="{F6AB8F9A-51CF-4159-B3F7-F41476B9252C}" type="pres">
      <dgm:prSet presAssocID="{E5FC7C57-0A20-4FA4-BB04-43DA03E021BD}" presName="conn2-1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AD2D1DBA-3A92-4BEB-8129-1EF4525E53E7}" type="pres">
      <dgm:prSet presAssocID="{E5FC7C57-0A20-4FA4-BB04-43DA03E021BD}" presName="connTx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8A0216C7-4439-43C5-AEC5-92A122BEF185}" type="pres">
      <dgm:prSet presAssocID="{14F3D5D3-8827-4647-8A1A-AF929D5345BE}" presName="root2" presStyleCnt="0"/>
      <dgm:spPr/>
    </dgm:pt>
    <dgm:pt modelId="{67B84D8F-C161-49EF-84A7-6ED70DCD8028}" type="pres">
      <dgm:prSet presAssocID="{14F3D5D3-8827-4647-8A1A-AF929D5345BE}" presName="LevelTwoTextNode" presStyleLbl="node3" presStyleIdx="0" presStyleCnt="4" custScaleX="1737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1AFB8AD-1625-4DC6-9A11-B0E17C43A943}" type="pres">
      <dgm:prSet presAssocID="{14F3D5D3-8827-4647-8A1A-AF929D5345BE}" presName="level3hierChild" presStyleCnt="0"/>
      <dgm:spPr/>
    </dgm:pt>
    <dgm:pt modelId="{ACEA6F24-C445-4BF0-AF49-F861F7B67838}" type="pres">
      <dgm:prSet presAssocID="{9857F78B-57F7-4E8A-B66F-5708CC81D917}" presName="conn2-1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2B832A20-3A8D-4077-87FE-E0C14167051D}" type="pres">
      <dgm:prSet presAssocID="{9857F78B-57F7-4E8A-B66F-5708CC81D917}" presName="connTx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41B4C621-706F-4535-B4CC-6ABE6B011A85}" type="pres">
      <dgm:prSet presAssocID="{B893E79E-DBA6-4C80-B716-C7E5B81EC8F3}" presName="root2" presStyleCnt="0"/>
      <dgm:spPr/>
    </dgm:pt>
    <dgm:pt modelId="{0F47CA1C-0F82-4B4E-9FFE-C2458D5715A5}" type="pres">
      <dgm:prSet presAssocID="{B893E79E-DBA6-4C80-B716-C7E5B81EC8F3}" presName="LevelTwoTextNode" presStyleLbl="node3" presStyleIdx="1" presStyleCnt="4" custScaleX="1737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BBDFB53-AC70-4FFE-BDBE-B698F866DA67}" type="pres">
      <dgm:prSet presAssocID="{B893E79E-DBA6-4C80-B716-C7E5B81EC8F3}" presName="level3hierChild" presStyleCnt="0"/>
      <dgm:spPr/>
    </dgm:pt>
    <dgm:pt modelId="{BBDFE9DE-8B4E-407E-ABFE-D1595983487F}" type="pres">
      <dgm:prSet presAssocID="{E1EFE8A6-2DDB-4203-AF0F-911A9369B26A}" presName="conn2-1" presStyleLbl="parChTrans1D2" presStyleIdx="1" presStyleCnt="6"/>
      <dgm:spPr/>
      <dgm:t>
        <a:bodyPr/>
        <a:lstStyle/>
        <a:p>
          <a:pPr rtl="1"/>
          <a:endParaRPr lang="ar-SA"/>
        </a:p>
      </dgm:t>
    </dgm:pt>
    <dgm:pt modelId="{D0C9D133-3FE3-469D-B41E-DB26991F6524}" type="pres">
      <dgm:prSet presAssocID="{E1EFE8A6-2DDB-4203-AF0F-911A9369B26A}" presName="connTx" presStyleLbl="parChTrans1D2" presStyleIdx="1" presStyleCnt="6"/>
      <dgm:spPr/>
      <dgm:t>
        <a:bodyPr/>
        <a:lstStyle/>
        <a:p>
          <a:pPr rtl="1"/>
          <a:endParaRPr lang="ar-SA"/>
        </a:p>
      </dgm:t>
    </dgm:pt>
    <dgm:pt modelId="{61BDF557-7691-4F32-A6DF-996729A26BD9}" type="pres">
      <dgm:prSet presAssocID="{3376C13D-6D80-40F5-BABA-F9B856812356}" presName="root2" presStyleCnt="0"/>
      <dgm:spPr/>
    </dgm:pt>
    <dgm:pt modelId="{218F04EB-6E62-458C-98C8-E9F8CA67927D}" type="pres">
      <dgm:prSet presAssocID="{3376C13D-6D80-40F5-BABA-F9B856812356}" presName="LevelTwoTextNode" presStyleLbl="node2" presStyleIdx="1" presStyleCnt="6" custScaleX="17937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8D44DE4-DE27-4DE9-817D-460C83DCFF3B}" type="pres">
      <dgm:prSet presAssocID="{3376C13D-6D80-40F5-BABA-F9B856812356}" presName="level3hierChild" presStyleCnt="0"/>
      <dgm:spPr/>
    </dgm:pt>
    <dgm:pt modelId="{3EB62213-73FE-4BDD-A7A4-87B8440E0713}" type="pres">
      <dgm:prSet presAssocID="{E1F972D0-8DE4-4630-93FD-ACCDBE96D462}" presName="conn2-1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DDEC7553-11B2-4237-BED0-25FD7A36CA4B}" type="pres">
      <dgm:prSet presAssocID="{E1F972D0-8DE4-4630-93FD-ACCDBE96D462}" presName="connTx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DB8671D1-D444-4571-936E-16A8B434A5BA}" type="pres">
      <dgm:prSet presAssocID="{60F47FB6-6253-49CD-BEC1-28DC1EC4F48A}" presName="root2" presStyleCnt="0"/>
      <dgm:spPr/>
    </dgm:pt>
    <dgm:pt modelId="{1BDFBB61-CBB2-4A14-B101-828E00F5C1E2}" type="pres">
      <dgm:prSet presAssocID="{60F47FB6-6253-49CD-BEC1-28DC1EC4F48A}" presName="LevelTwoTextNode" presStyleLbl="node3" presStyleIdx="2" presStyleCnt="4" custScaleX="1737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D7F915D-AB72-461E-907C-CDEE4708D927}" type="pres">
      <dgm:prSet presAssocID="{60F47FB6-6253-49CD-BEC1-28DC1EC4F48A}" presName="level3hierChild" presStyleCnt="0"/>
      <dgm:spPr/>
    </dgm:pt>
    <dgm:pt modelId="{C488AD6F-DDDF-4DFA-B325-8F23C9055B05}" type="pres">
      <dgm:prSet presAssocID="{A7C4E370-3C74-4009-8CBE-2C4AEF254F9F}" presName="conn2-1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8135B911-15C7-4D5A-A3FE-60510B85E143}" type="pres">
      <dgm:prSet presAssocID="{A7C4E370-3C74-4009-8CBE-2C4AEF254F9F}" presName="connTx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8016CAF7-95D7-4B89-9860-FE2E04F74A1E}" type="pres">
      <dgm:prSet presAssocID="{87012E3D-D002-4DDB-BFE4-19E015426841}" presName="root2" presStyleCnt="0"/>
      <dgm:spPr/>
    </dgm:pt>
    <dgm:pt modelId="{C80638C5-9854-4200-B552-198A59504230}" type="pres">
      <dgm:prSet presAssocID="{87012E3D-D002-4DDB-BFE4-19E015426841}" presName="LevelTwoTextNode" presStyleLbl="node3" presStyleIdx="3" presStyleCnt="4" custScaleX="17377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9738E2B-7331-4B85-9FF8-A4FF8D3AA2A6}" type="pres">
      <dgm:prSet presAssocID="{87012E3D-D002-4DDB-BFE4-19E015426841}" presName="level3hierChild" presStyleCnt="0"/>
      <dgm:spPr/>
    </dgm:pt>
    <dgm:pt modelId="{B96561CD-4F5B-4FCE-BCD7-4F5BC0004AFA}" type="pres">
      <dgm:prSet presAssocID="{E09639E0-7B98-45A2-BB3E-AAA6BDED059A}" presName="conn2-1" presStyleLbl="parChTrans1D2" presStyleIdx="2" presStyleCnt="6"/>
      <dgm:spPr/>
      <dgm:t>
        <a:bodyPr/>
        <a:lstStyle/>
        <a:p>
          <a:pPr rtl="1"/>
          <a:endParaRPr lang="ar-SA"/>
        </a:p>
      </dgm:t>
    </dgm:pt>
    <dgm:pt modelId="{18D5FF8F-8B57-4EF6-9F04-4C92E81C38ED}" type="pres">
      <dgm:prSet presAssocID="{E09639E0-7B98-45A2-BB3E-AAA6BDED059A}" presName="connTx" presStyleLbl="parChTrans1D2" presStyleIdx="2" presStyleCnt="6"/>
      <dgm:spPr/>
      <dgm:t>
        <a:bodyPr/>
        <a:lstStyle/>
        <a:p>
          <a:pPr rtl="1"/>
          <a:endParaRPr lang="ar-SA"/>
        </a:p>
      </dgm:t>
    </dgm:pt>
    <dgm:pt modelId="{71C1593A-8CEE-46C4-822F-B087C5590ED4}" type="pres">
      <dgm:prSet presAssocID="{F1713A6A-7E2E-4D6C-BB79-465DD98FB75C}" presName="root2" presStyleCnt="0"/>
      <dgm:spPr/>
    </dgm:pt>
    <dgm:pt modelId="{B49039A8-4E05-4247-99BD-1AED62271A47}" type="pres">
      <dgm:prSet presAssocID="{F1713A6A-7E2E-4D6C-BB79-465DD98FB75C}" presName="LevelTwoTextNode" presStyleLbl="node2" presStyleIdx="2" presStyleCnt="6" custScaleX="17937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0F39C87-59E9-42A6-BDA2-2D4BE143F445}" type="pres">
      <dgm:prSet presAssocID="{F1713A6A-7E2E-4D6C-BB79-465DD98FB75C}" presName="level3hierChild" presStyleCnt="0"/>
      <dgm:spPr/>
    </dgm:pt>
    <dgm:pt modelId="{9640C4E4-1003-43F5-96AF-10F55D8D909F}" type="pres">
      <dgm:prSet presAssocID="{02A023B6-F2B5-4B2A-9DFE-705ACF984178}" presName="conn2-1" presStyleLbl="parChTrans1D2" presStyleIdx="3" presStyleCnt="6"/>
      <dgm:spPr/>
      <dgm:t>
        <a:bodyPr/>
        <a:lstStyle/>
        <a:p>
          <a:pPr rtl="1"/>
          <a:endParaRPr lang="ar-SA"/>
        </a:p>
      </dgm:t>
    </dgm:pt>
    <dgm:pt modelId="{3CC63856-A18F-44BE-AB2A-91AC5C3E9ED3}" type="pres">
      <dgm:prSet presAssocID="{02A023B6-F2B5-4B2A-9DFE-705ACF984178}" presName="connTx" presStyleLbl="parChTrans1D2" presStyleIdx="3" presStyleCnt="6"/>
      <dgm:spPr/>
      <dgm:t>
        <a:bodyPr/>
        <a:lstStyle/>
        <a:p>
          <a:pPr rtl="1"/>
          <a:endParaRPr lang="ar-SA"/>
        </a:p>
      </dgm:t>
    </dgm:pt>
    <dgm:pt modelId="{B2EC9967-5B01-4E70-84BE-5B3B5BA6542E}" type="pres">
      <dgm:prSet presAssocID="{193B0065-C2C5-405C-8CC7-3FC35BF10B6E}" presName="root2" presStyleCnt="0"/>
      <dgm:spPr/>
    </dgm:pt>
    <dgm:pt modelId="{30C7D593-C19A-4891-A859-4F33901983C8}" type="pres">
      <dgm:prSet presAssocID="{193B0065-C2C5-405C-8CC7-3FC35BF10B6E}" presName="LevelTwoTextNode" presStyleLbl="node2" presStyleIdx="3" presStyleCnt="6" custScaleX="17937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E1F12C9-9BC7-4754-BCAB-7F8418EBA91F}" type="pres">
      <dgm:prSet presAssocID="{193B0065-C2C5-405C-8CC7-3FC35BF10B6E}" presName="level3hierChild" presStyleCnt="0"/>
      <dgm:spPr/>
    </dgm:pt>
    <dgm:pt modelId="{EC2B42ED-D587-490C-A6D1-A6103BF0A93F}" type="pres">
      <dgm:prSet presAssocID="{3A89B938-43D3-4F58-84B1-C2FD6242C7FE}" presName="conn2-1" presStyleLbl="parChTrans1D2" presStyleIdx="4" presStyleCnt="6"/>
      <dgm:spPr/>
      <dgm:t>
        <a:bodyPr/>
        <a:lstStyle/>
        <a:p>
          <a:pPr rtl="1"/>
          <a:endParaRPr lang="ar-SA"/>
        </a:p>
      </dgm:t>
    </dgm:pt>
    <dgm:pt modelId="{EAF658A4-55E3-4D5E-96E1-060C22F86F2F}" type="pres">
      <dgm:prSet presAssocID="{3A89B938-43D3-4F58-84B1-C2FD6242C7FE}" presName="connTx" presStyleLbl="parChTrans1D2" presStyleIdx="4" presStyleCnt="6"/>
      <dgm:spPr/>
      <dgm:t>
        <a:bodyPr/>
        <a:lstStyle/>
        <a:p>
          <a:pPr rtl="1"/>
          <a:endParaRPr lang="ar-SA"/>
        </a:p>
      </dgm:t>
    </dgm:pt>
    <dgm:pt modelId="{781D5C25-9101-4FE5-95B4-B9D3944F701D}" type="pres">
      <dgm:prSet presAssocID="{8ECE825C-276F-49D7-927B-183EFDCA2DE5}" presName="root2" presStyleCnt="0"/>
      <dgm:spPr/>
    </dgm:pt>
    <dgm:pt modelId="{BE4EF107-BE9B-4328-B085-95FA7ECC7125}" type="pres">
      <dgm:prSet presAssocID="{8ECE825C-276F-49D7-927B-183EFDCA2DE5}" presName="LevelTwoTextNode" presStyleLbl="node2" presStyleIdx="4" presStyleCnt="6" custScaleX="17937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A9FEEEA-DC00-439B-B4DE-8262F430D3CC}" type="pres">
      <dgm:prSet presAssocID="{8ECE825C-276F-49D7-927B-183EFDCA2DE5}" presName="level3hierChild" presStyleCnt="0"/>
      <dgm:spPr/>
    </dgm:pt>
    <dgm:pt modelId="{751730ED-D1BB-43FD-AB2A-E0E22A547448}" type="pres">
      <dgm:prSet presAssocID="{2859681C-2525-4CBF-BFA9-CF317A5AC6C4}" presName="conn2-1" presStyleLbl="parChTrans1D2" presStyleIdx="5" presStyleCnt="6"/>
      <dgm:spPr/>
      <dgm:t>
        <a:bodyPr/>
        <a:lstStyle/>
        <a:p>
          <a:pPr rtl="1"/>
          <a:endParaRPr lang="ar-SA"/>
        </a:p>
      </dgm:t>
    </dgm:pt>
    <dgm:pt modelId="{DA223F58-7739-4C48-AEFD-493E73BF0E79}" type="pres">
      <dgm:prSet presAssocID="{2859681C-2525-4CBF-BFA9-CF317A5AC6C4}" presName="connTx" presStyleLbl="parChTrans1D2" presStyleIdx="5" presStyleCnt="6"/>
      <dgm:spPr/>
      <dgm:t>
        <a:bodyPr/>
        <a:lstStyle/>
        <a:p>
          <a:pPr rtl="1"/>
          <a:endParaRPr lang="ar-SA"/>
        </a:p>
      </dgm:t>
    </dgm:pt>
    <dgm:pt modelId="{EBB401D9-1CBC-442B-91A6-5E54E48CC963}" type="pres">
      <dgm:prSet presAssocID="{95114649-1E1F-47A3-B38F-D93B157892DE}" presName="root2" presStyleCnt="0"/>
      <dgm:spPr/>
    </dgm:pt>
    <dgm:pt modelId="{EAF3C78F-88E8-439F-B8A9-39A92C918C8A}" type="pres">
      <dgm:prSet presAssocID="{95114649-1E1F-47A3-B38F-D93B157892DE}" presName="LevelTwoTextNode" presStyleLbl="node2" presStyleIdx="5" presStyleCnt="6" custScaleX="17937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759AAD7-4A04-49BF-A89E-61CEA7BED40B}" type="pres">
      <dgm:prSet presAssocID="{95114649-1E1F-47A3-B38F-D93B157892DE}" presName="level3hierChild" presStyleCnt="0"/>
      <dgm:spPr/>
    </dgm:pt>
  </dgm:ptLst>
  <dgm:cxnLst>
    <dgm:cxn modelId="{5D7C06B3-725B-4CF4-85E2-0820D4990620}" type="presOf" srcId="{E1F972D0-8DE4-4630-93FD-ACCDBE96D462}" destId="{DDEC7553-11B2-4237-BED0-25FD7A36CA4B}" srcOrd="1" destOrd="0" presId="urn:microsoft.com/office/officeart/2008/layout/HorizontalMultiLevelHierarchy"/>
    <dgm:cxn modelId="{34C5EEED-C1B0-496C-95D2-C0611B027B27}" type="presOf" srcId="{14F3D5D3-8827-4647-8A1A-AF929D5345BE}" destId="{67B84D8F-C161-49EF-84A7-6ED70DCD8028}" srcOrd="0" destOrd="0" presId="urn:microsoft.com/office/officeart/2008/layout/HorizontalMultiLevelHierarchy"/>
    <dgm:cxn modelId="{C1F94856-3E7E-4C99-BD06-DD5B27F5BA07}" type="presOf" srcId="{A7C4E370-3C74-4009-8CBE-2C4AEF254F9F}" destId="{C488AD6F-DDDF-4DFA-B325-8F23C9055B05}" srcOrd="0" destOrd="0" presId="urn:microsoft.com/office/officeart/2008/layout/HorizontalMultiLevelHierarchy"/>
    <dgm:cxn modelId="{E6BB1136-3279-43FE-9FCA-BC92346245A3}" type="presOf" srcId="{2859681C-2525-4CBF-BFA9-CF317A5AC6C4}" destId="{751730ED-D1BB-43FD-AB2A-E0E22A547448}" srcOrd="0" destOrd="0" presId="urn:microsoft.com/office/officeart/2008/layout/HorizontalMultiLevelHierarchy"/>
    <dgm:cxn modelId="{43F3112C-2C06-4230-8347-6E0AA311C75F}" srcId="{EAB256EC-61DE-4727-8ECD-FE62F9D453CD}" destId="{F1713A6A-7E2E-4D6C-BB79-465DD98FB75C}" srcOrd="2" destOrd="0" parTransId="{E09639E0-7B98-45A2-BB3E-AAA6BDED059A}" sibTransId="{8366AF60-EB97-4AC8-BAFD-8893389B4319}"/>
    <dgm:cxn modelId="{D1A723C2-BBE5-47FA-8828-8DA190F52E16}" type="presOf" srcId="{B893E79E-DBA6-4C80-B716-C7E5B81EC8F3}" destId="{0F47CA1C-0F82-4B4E-9FFE-C2458D5715A5}" srcOrd="0" destOrd="0" presId="urn:microsoft.com/office/officeart/2008/layout/HorizontalMultiLevelHierarchy"/>
    <dgm:cxn modelId="{63A63D6E-75B3-4A2C-8408-F532FC1A3DE4}" type="presOf" srcId="{E1F972D0-8DE4-4630-93FD-ACCDBE96D462}" destId="{3EB62213-73FE-4BDD-A7A4-87B8440E0713}" srcOrd="0" destOrd="0" presId="urn:microsoft.com/office/officeart/2008/layout/HorizontalMultiLevelHierarchy"/>
    <dgm:cxn modelId="{DA39A9CD-FB62-4C06-8B50-79F033885B26}" type="presOf" srcId="{2859681C-2525-4CBF-BFA9-CF317A5AC6C4}" destId="{DA223F58-7739-4C48-AEFD-493E73BF0E79}" srcOrd="1" destOrd="0" presId="urn:microsoft.com/office/officeart/2008/layout/HorizontalMultiLevelHierarchy"/>
    <dgm:cxn modelId="{1EB6EE9B-E29A-422E-9A11-F35E91DD0395}" type="presOf" srcId="{E09639E0-7B98-45A2-BB3E-AAA6BDED059A}" destId="{18D5FF8F-8B57-4EF6-9F04-4C92E81C38ED}" srcOrd="1" destOrd="0" presId="urn:microsoft.com/office/officeart/2008/layout/HorizontalMultiLevelHierarchy"/>
    <dgm:cxn modelId="{91BFFC13-2116-42A2-B6DD-64AB0B957644}" type="presOf" srcId="{9857F78B-57F7-4E8A-B66F-5708CC81D917}" destId="{ACEA6F24-C445-4BF0-AF49-F861F7B67838}" srcOrd="0" destOrd="0" presId="urn:microsoft.com/office/officeart/2008/layout/HorizontalMultiLevelHierarchy"/>
    <dgm:cxn modelId="{8D006196-4B6E-4599-BDE2-5C3A67CD7462}" type="presOf" srcId="{95114649-1E1F-47A3-B38F-D93B157892DE}" destId="{EAF3C78F-88E8-439F-B8A9-39A92C918C8A}" srcOrd="0" destOrd="0" presId="urn:microsoft.com/office/officeart/2008/layout/HorizontalMultiLevelHierarchy"/>
    <dgm:cxn modelId="{6C8B716C-31C4-471D-9720-C1DB4E8DD6A4}" type="presOf" srcId="{3A89B938-43D3-4F58-84B1-C2FD6242C7FE}" destId="{EAF658A4-55E3-4D5E-96E1-060C22F86F2F}" srcOrd="1" destOrd="0" presId="urn:microsoft.com/office/officeart/2008/layout/HorizontalMultiLevelHierarchy"/>
    <dgm:cxn modelId="{662FC028-9BBA-4F32-8DEE-4FDC1644B4AE}" type="presOf" srcId="{E1EFE8A6-2DDB-4203-AF0F-911A9369B26A}" destId="{BBDFE9DE-8B4E-407E-ABFE-D1595983487F}" srcOrd="0" destOrd="0" presId="urn:microsoft.com/office/officeart/2008/layout/HorizontalMultiLevelHierarchy"/>
    <dgm:cxn modelId="{AAC5617D-27D7-453D-9FF8-82AA2F18AA21}" type="presOf" srcId="{8ECE825C-276F-49D7-927B-183EFDCA2DE5}" destId="{BE4EF107-BE9B-4328-B085-95FA7ECC7125}" srcOrd="0" destOrd="0" presId="urn:microsoft.com/office/officeart/2008/layout/HorizontalMultiLevelHierarchy"/>
    <dgm:cxn modelId="{9426BF12-83C5-4E0E-9D0F-23C67FFD72A7}" type="presOf" srcId="{E5FC7C57-0A20-4FA4-BB04-43DA03E021BD}" destId="{AD2D1DBA-3A92-4BEB-8129-1EF4525E53E7}" srcOrd="1" destOrd="0" presId="urn:microsoft.com/office/officeart/2008/layout/HorizontalMultiLevelHierarchy"/>
    <dgm:cxn modelId="{EC5B6929-7EB6-4FF9-8A17-B6B3A681B57A}" type="presOf" srcId="{02A023B6-F2B5-4B2A-9DFE-705ACF984178}" destId="{9640C4E4-1003-43F5-96AF-10F55D8D909F}" srcOrd="0" destOrd="0" presId="urn:microsoft.com/office/officeart/2008/layout/HorizontalMultiLevelHierarchy"/>
    <dgm:cxn modelId="{820C89AA-8E6B-449F-93F4-D0AE6BC3DE72}" srcId="{3376C13D-6D80-40F5-BABA-F9B856812356}" destId="{87012E3D-D002-4DDB-BFE4-19E015426841}" srcOrd="1" destOrd="0" parTransId="{A7C4E370-3C74-4009-8CBE-2C4AEF254F9F}" sibTransId="{1E1DBBDF-63EE-4F5C-8AD5-A6EEE26A95E1}"/>
    <dgm:cxn modelId="{8FDF79E7-C239-4B1D-99ED-97DDCE83347A}" srcId="{EAB256EC-61DE-4727-8ECD-FE62F9D453CD}" destId="{8ECE825C-276F-49D7-927B-183EFDCA2DE5}" srcOrd="4" destOrd="0" parTransId="{3A89B938-43D3-4F58-84B1-C2FD6242C7FE}" sibTransId="{F02CFA36-DBFC-4A8D-9F70-BE8279F281CC}"/>
    <dgm:cxn modelId="{1D4D36B9-69CA-45D1-BE8B-B5A81D7CB446}" srcId="{EAB256EC-61DE-4727-8ECD-FE62F9D453CD}" destId="{3376C13D-6D80-40F5-BABA-F9B856812356}" srcOrd="1" destOrd="0" parTransId="{E1EFE8A6-2DDB-4203-AF0F-911A9369B26A}" sibTransId="{AB53E356-A2E0-4D2B-A5B2-68142B0444B8}"/>
    <dgm:cxn modelId="{FDF4FD43-167F-48B2-B5EE-92C209B2FB09}" type="presOf" srcId="{68BFC64D-63E5-4204-B187-1D9E76FF3327}" destId="{A406B4E3-2753-46E4-A7B7-C07BC7B0F6D8}" srcOrd="0" destOrd="0" presId="urn:microsoft.com/office/officeart/2008/layout/HorizontalMultiLevelHierarchy"/>
    <dgm:cxn modelId="{A39AA66F-31EB-4C6C-A3FD-0E57DAFDF121}" type="presOf" srcId="{193B0065-C2C5-405C-8CC7-3FC35BF10B6E}" destId="{30C7D593-C19A-4891-A859-4F33901983C8}" srcOrd="0" destOrd="0" presId="urn:microsoft.com/office/officeart/2008/layout/HorizontalMultiLevelHierarchy"/>
    <dgm:cxn modelId="{4A287CB9-6B2B-4F2E-ACA1-D37E21587E1A}" type="presOf" srcId="{E09639E0-7B98-45A2-BB3E-AAA6BDED059A}" destId="{B96561CD-4F5B-4FCE-BCD7-4F5BC0004AFA}" srcOrd="0" destOrd="0" presId="urn:microsoft.com/office/officeart/2008/layout/HorizontalMultiLevelHierarchy"/>
    <dgm:cxn modelId="{E18AA231-C63F-4865-B1BB-85D70C95E7BA}" type="presOf" srcId="{3947438E-A859-4C0C-87E8-ABE8D1E0900E}" destId="{3CE28465-F8DD-4B73-8688-5C415E672B90}" srcOrd="1" destOrd="0" presId="urn:microsoft.com/office/officeart/2008/layout/HorizontalMultiLevelHierarchy"/>
    <dgm:cxn modelId="{7C501146-92AD-416D-939C-88CAF13F500C}" srcId="{3376C13D-6D80-40F5-BABA-F9B856812356}" destId="{60F47FB6-6253-49CD-BEC1-28DC1EC4F48A}" srcOrd="0" destOrd="0" parTransId="{E1F972D0-8DE4-4630-93FD-ACCDBE96D462}" sibTransId="{7DE6C066-76F3-4D65-84D6-D42C846FD8C5}"/>
    <dgm:cxn modelId="{8F417FEB-2CA0-4FA1-A83F-CA98202357C6}" type="presOf" srcId="{E1EFE8A6-2DDB-4203-AF0F-911A9369B26A}" destId="{D0C9D133-3FE3-469D-B41E-DB26991F6524}" srcOrd="1" destOrd="0" presId="urn:microsoft.com/office/officeart/2008/layout/HorizontalMultiLevelHierarchy"/>
    <dgm:cxn modelId="{B39541C6-E566-43E3-B87C-73DE7C08A395}" type="presOf" srcId="{A7C4E370-3C74-4009-8CBE-2C4AEF254F9F}" destId="{8135B911-15C7-4D5A-A3FE-60510B85E143}" srcOrd="1" destOrd="0" presId="urn:microsoft.com/office/officeart/2008/layout/HorizontalMultiLevelHierarchy"/>
    <dgm:cxn modelId="{E73AFC7F-B527-49EE-BD5E-623DF2381631}" type="presOf" srcId="{1BDC89A9-2E65-4776-83C3-2FD352712F3A}" destId="{6FFF57FD-7230-4B72-9AC4-8EC6707D5B04}" srcOrd="0" destOrd="0" presId="urn:microsoft.com/office/officeart/2008/layout/HorizontalMultiLevelHierarchy"/>
    <dgm:cxn modelId="{C0C1179A-963E-45B6-B17E-00E8D0304C00}" type="presOf" srcId="{3A89B938-43D3-4F58-84B1-C2FD6242C7FE}" destId="{EC2B42ED-D587-490C-A6D1-A6103BF0A93F}" srcOrd="0" destOrd="0" presId="urn:microsoft.com/office/officeart/2008/layout/HorizontalMultiLevelHierarchy"/>
    <dgm:cxn modelId="{83687B64-0362-4788-A3B8-A9ACFD0A1A68}" srcId="{1BDC89A9-2E65-4776-83C3-2FD352712F3A}" destId="{B893E79E-DBA6-4C80-B716-C7E5B81EC8F3}" srcOrd="1" destOrd="0" parTransId="{9857F78B-57F7-4E8A-B66F-5708CC81D917}" sibTransId="{A16FFF30-67DD-40D5-9FAF-DCFB6B1AB27F}"/>
    <dgm:cxn modelId="{CBD17CCE-868A-4B99-8F42-358AC347E412}" type="presOf" srcId="{02A023B6-F2B5-4B2A-9DFE-705ACF984178}" destId="{3CC63856-A18F-44BE-AB2A-91AC5C3E9ED3}" srcOrd="1" destOrd="0" presId="urn:microsoft.com/office/officeart/2008/layout/HorizontalMultiLevelHierarchy"/>
    <dgm:cxn modelId="{6BC6767C-DEBA-4E8D-96D4-DC2895C55D21}" srcId="{1BDC89A9-2E65-4776-83C3-2FD352712F3A}" destId="{14F3D5D3-8827-4647-8A1A-AF929D5345BE}" srcOrd="0" destOrd="0" parTransId="{E5FC7C57-0A20-4FA4-BB04-43DA03E021BD}" sibTransId="{623CA47D-4E56-4888-963E-73863DF52D58}"/>
    <dgm:cxn modelId="{14738C6C-084B-4E2F-B007-AB752F7CBC51}" srcId="{EAB256EC-61DE-4727-8ECD-FE62F9D453CD}" destId="{193B0065-C2C5-405C-8CC7-3FC35BF10B6E}" srcOrd="3" destOrd="0" parTransId="{02A023B6-F2B5-4B2A-9DFE-705ACF984178}" sibTransId="{49EBB68C-D35D-4EFE-AE4F-F685B5467732}"/>
    <dgm:cxn modelId="{94930561-70E1-43F2-89A8-93BA81DDAF51}" type="presOf" srcId="{9857F78B-57F7-4E8A-B66F-5708CC81D917}" destId="{2B832A20-3A8D-4077-87FE-E0C14167051D}" srcOrd="1" destOrd="0" presId="urn:microsoft.com/office/officeart/2008/layout/HorizontalMultiLevelHierarchy"/>
    <dgm:cxn modelId="{6FCB6A53-AE61-400A-B91F-7C66853ED5AB}" type="presOf" srcId="{3947438E-A859-4C0C-87E8-ABE8D1E0900E}" destId="{8DE0784C-D507-4382-B7D3-49DF7B176EBD}" srcOrd="0" destOrd="0" presId="urn:microsoft.com/office/officeart/2008/layout/HorizontalMultiLevelHierarchy"/>
    <dgm:cxn modelId="{503C493C-481D-4961-A5AA-5F32150030A2}" type="presOf" srcId="{3376C13D-6D80-40F5-BABA-F9B856812356}" destId="{218F04EB-6E62-458C-98C8-E9F8CA67927D}" srcOrd="0" destOrd="0" presId="urn:microsoft.com/office/officeart/2008/layout/HorizontalMultiLevelHierarchy"/>
    <dgm:cxn modelId="{20FCA3A6-A012-4FF6-838E-A5945C1FF697}" srcId="{68BFC64D-63E5-4204-B187-1D9E76FF3327}" destId="{EAB256EC-61DE-4727-8ECD-FE62F9D453CD}" srcOrd="0" destOrd="0" parTransId="{C70F540E-8EB1-4C92-997F-6FED0F3A6341}" sibTransId="{21D013F7-24D3-4B42-AE93-F7BF4F1EC6BD}"/>
    <dgm:cxn modelId="{CC5E7BF4-D956-423A-A5DB-579C2FFCF519}" type="presOf" srcId="{E5FC7C57-0A20-4FA4-BB04-43DA03E021BD}" destId="{F6AB8F9A-51CF-4159-B3F7-F41476B9252C}" srcOrd="0" destOrd="0" presId="urn:microsoft.com/office/officeart/2008/layout/HorizontalMultiLevelHierarchy"/>
    <dgm:cxn modelId="{D45D5C62-EEF4-4E52-B784-2BF0DD61FC02}" type="presOf" srcId="{F1713A6A-7E2E-4D6C-BB79-465DD98FB75C}" destId="{B49039A8-4E05-4247-99BD-1AED62271A47}" srcOrd="0" destOrd="0" presId="urn:microsoft.com/office/officeart/2008/layout/HorizontalMultiLevelHierarchy"/>
    <dgm:cxn modelId="{C1E12106-E75F-46E3-A3BB-471FF249D50E}" srcId="{EAB256EC-61DE-4727-8ECD-FE62F9D453CD}" destId="{1BDC89A9-2E65-4776-83C3-2FD352712F3A}" srcOrd="0" destOrd="0" parTransId="{3947438E-A859-4C0C-87E8-ABE8D1E0900E}" sibTransId="{5C39319C-8B56-44A6-9770-4C243C3E428E}"/>
    <dgm:cxn modelId="{B43BE6ED-8370-497D-AB7C-9B30CD4D8FAB}" type="presOf" srcId="{87012E3D-D002-4DDB-BFE4-19E015426841}" destId="{C80638C5-9854-4200-B552-198A59504230}" srcOrd="0" destOrd="0" presId="urn:microsoft.com/office/officeart/2008/layout/HorizontalMultiLevelHierarchy"/>
    <dgm:cxn modelId="{6087CC37-229D-4E8B-8D21-1F0567FC5812}" srcId="{EAB256EC-61DE-4727-8ECD-FE62F9D453CD}" destId="{95114649-1E1F-47A3-B38F-D93B157892DE}" srcOrd="5" destOrd="0" parTransId="{2859681C-2525-4CBF-BFA9-CF317A5AC6C4}" sibTransId="{795E8F1C-54A6-4AA5-8E79-772B606D8E4D}"/>
    <dgm:cxn modelId="{C2DA01A2-721B-46AD-9366-D89076A625C8}" type="presOf" srcId="{60F47FB6-6253-49CD-BEC1-28DC1EC4F48A}" destId="{1BDFBB61-CBB2-4A14-B101-828E00F5C1E2}" srcOrd="0" destOrd="0" presId="urn:microsoft.com/office/officeart/2008/layout/HorizontalMultiLevelHierarchy"/>
    <dgm:cxn modelId="{68E98F50-3485-4CFB-856E-EBE3DB32E9D8}" type="presOf" srcId="{EAB256EC-61DE-4727-8ECD-FE62F9D453CD}" destId="{D64F324C-F74C-4CDA-A1D6-A9A4FB4CDC2B}" srcOrd="0" destOrd="0" presId="urn:microsoft.com/office/officeart/2008/layout/HorizontalMultiLevelHierarchy"/>
    <dgm:cxn modelId="{D3F2C406-637F-4F29-9186-33777B1E5CEE}" type="presParOf" srcId="{A406B4E3-2753-46E4-A7B7-C07BC7B0F6D8}" destId="{B907BCCD-3828-4130-88EA-CAC69B282DBD}" srcOrd="0" destOrd="0" presId="urn:microsoft.com/office/officeart/2008/layout/HorizontalMultiLevelHierarchy"/>
    <dgm:cxn modelId="{24CE3531-B05F-4F40-8EFA-E4F8868B1492}" type="presParOf" srcId="{B907BCCD-3828-4130-88EA-CAC69B282DBD}" destId="{D64F324C-F74C-4CDA-A1D6-A9A4FB4CDC2B}" srcOrd="0" destOrd="0" presId="urn:microsoft.com/office/officeart/2008/layout/HorizontalMultiLevelHierarchy"/>
    <dgm:cxn modelId="{82289FBD-C344-4881-B13A-29C3456B147B}" type="presParOf" srcId="{B907BCCD-3828-4130-88EA-CAC69B282DBD}" destId="{621DE95B-B8F8-4E1C-A954-D2C87B822B4E}" srcOrd="1" destOrd="0" presId="urn:microsoft.com/office/officeart/2008/layout/HorizontalMultiLevelHierarchy"/>
    <dgm:cxn modelId="{4E496F6E-F148-49B6-8BF5-0C7BD3930393}" type="presParOf" srcId="{621DE95B-B8F8-4E1C-A954-D2C87B822B4E}" destId="{8DE0784C-D507-4382-B7D3-49DF7B176EBD}" srcOrd="0" destOrd="0" presId="urn:microsoft.com/office/officeart/2008/layout/HorizontalMultiLevelHierarchy"/>
    <dgm:cxn modelId="{81C7DCD1-DE07-4AC5-90C7-C83FB9A9B2C5}" type="presParOf" srcId="{8DE0784C-D507-4382-B7D3-49DF7B176EBD}" destId="{3CE28465-F8DD-4B73-8688-5C415E672B90}" srcOrd="0" destOrd="0" presId="urn:microsoft.com/office/officeart/2008/layout/HorizontalMultiLevelHierarchy"/>
    <dgm:cxn modelId="{2729F6D9-19D4-48BD-B806-80FD710DFDC5}" type="presParOf" srcId="{621DE95B-B8F8-4E1C-A954-D2C87B822B4E}" destId="{B7B789C3-ADE9-45BC-B2F0-8013C9BF29AE}" srcOrd="1" destOrd="0" presId="urn:microsoft.com/office/officeart/2008/layout/HorizontalMultiLevelHierarchy"/>
    <dgm:cxn modelId="{89E19E6B-39C7-4C51-A430-0A3757A2004F}" type="presParOf" srcId="{B7B789C3-ADE9-45BC-B2F0-8013C9BF29AE}" destId="{6FFF57FD-7230-4B72-9AC4-8EC6707D5B04}" srcOrd="0" destOrd="0" presId="urn:microsoft.com/office/officeart/2008/layout/HorizontalMultiLevelHierarchy"/>
    <dgm:cxn modelId="{6397B502-266C-43BF-AF3C-F6FA190FD8D5}" type="presParOf" srcId="{B7B789C3-ADE9-45BC-B2F0-8013C9BF29AE}" destId="{7E43AC98-6BAA-447B-BAB1-D4D8D3851B99}" srcOrd="1" destOrd="0" presId="urn:microsoft.com/office/officeart/2008/layout/HorizontalMultiLevelHierarchy"/>
    <dgm:cxn modelId="{B2E1FC8F-3333-42E6-9AF6-1580FE2E3A94}" type="presParOf" srcId="{7E43AC98-6BAA-447B-BAB1-D4D8D3851B99}" destId="{F6AB8F9A-51CF-4159-B3F7-F41476B9252C}" srcOrd="0" destOrd="0" presId="urn:microsoft.com/office/officeart/2008/layout/HorizontalMultiLevelHierarchy"/>
    <dgm:cxn modelId="{597255EC-A234-40D7-B8E7-047E9FE72A91}" type="presParOf" srcId="{F6AB8F9A-51CF-4159-B3F7-F41476B9252C}" destId="{AD2D1DBA-3A92-4BEB-8129-1EF4525E53E7}" srcOrd="0" destOrd="0" presId="urn:microsoft.com/office/officeart/2008/layout/HorizontalMultiLevelHierarchy"/>
    <dgm:cxn modelId="{06E16A04-DE62-4677-BA10-0E9686F9E035}" type="presParOf" srcId="{7E43AC98-6BAA-447B-BAB1-D4D8D3851B99}" destId="{8A0216C7-4439-43C5-AEC5-92A122BEF185}" srcOrd="1" destOrd="0" presId="urn:microsoft.com/office/officeart/2008/layout/HorizontalMultiLevelHierarchy"/>
    <dgm:cxn modelId="{5E671226-AC7E-402E-B161-6E6781074E96}" type="presParOf" srcId="{8A0216C7-4439-43C5-AEC5-92A122BEF185}" destId="{67B84D8F-C161-49EF-84A7-6ED70DCD8028}" srcOrd="0" destOrd="0" presId="urn:microsoft.com/office/officeart/2008/layout/HorizontalMultiLevelHierarchy"/>
    <dgm:cxn modelId="{BE1A1C8B-579A-47DE-BAB8-7535FB16FF19}" type="presParOf" srcId="{8A0216C7-4439-43C5-AEC5-92A122BEF185}" destId="{B1AFB8AD-1625-4DC6-9A11-B0E17C43A943}" srcOrd="1" destOrd="0" presId="urn:microsoft.com/office/officeart/2008/layout/HorizontalMultiLevelHierarchy"/>
    <dgm:cxn modelId="{3A6DA952-190E-4DC5-A70A-111786F50B4B}" type="presParOf" srcId="{7E43AC98-6BAA-447B-BAB1-D4D8D3851B99}" destId="{ACEA6F24-C445-4BF0-AF49-F861F7B67838}" srcOrd="2" destOrd="0" presId="urn:microsoft.com/office/officeart/2008/layout/HorizontalMultiLevelHierarchy"/>
    <dgm:cxn modelId="{9A9A09F1-F503-480A-B14F-11DE9F798C8B}" type="presParOf" srcId="{ACEA6F24-C445-4BF0-AF49-F861F7B67838}" destId="{2B832A20-3A8D-4077-87FE-E0C14167051D}" srcOrd="0" destOrd="0" presId="urn:microsoft.com/office/officeart/2008/layout/HorizontalMultiLevelHierarchy"/>
    <dgm:cxn modelId="{71BC0850-481F-4EFF-9688-F664BE60C15E}" type="presParOf" srcId="{7E43AC98-6BAA-447B-BAB1-D4D8D3851B99}" destId="{41B4C621-706F-4535-B4CC-6ABE6B011A85}" srcOrd="3" destOrd="0" presId="urn:microsoft.com/office/officeart/2008/layout/HorizontalMultiLevelHierarchy"/>
    <dgm:cxn modelId="{837488F4-43CE-4E09-B822-C05859B77ED0}" type="presParOf" srcId="{41B4C621-706F-4535-B4CC-6ABE6B011A85}" destId="{0F47CA1C-0F82-4B4E-9FFE-C2458D5715A5}" srcOrd="0" destOrd="0" presId="urn:microsoft.com/office/officeart/2008/layout/HorizontalMultiLevelHierarchy"/>
    <dgm:cxn modelId="{6860E1A4-D935-495E-A780-3F0A6E40D26F}" type="presParOf" srcId="{41B4C621-706F-4535-B4CC-6ABE6B011A85}" destId="{CBBDFB53-AC70-4FFE-BDBE-B698F866DA67}" srcOrd="1" destOrd="0" presId="urn:microsoft.com/office/officeart/2008/layout/HorizontalMultiLevelHierarchy"/>
    <dgm:cxn modelId="{B74FAA2A-4484-4732-976B-4A544857F54B}" type="presParOf" srcId="{621DE95B-B8F8-4E1C-A954-D2C87B822B4E}" destId="{BBDFE9DE-8B4E-407E-ABFE-D1595983487F}" srcOrd="2" destOrd="0" presId="urn:microsoft.com/office/officeart/2008/layout/HorizontalMultiLevelHierarchy"/>
    <dgm:cxn modelId="{F1584E0C-54AB-43FF-9521-3F0DB2A6E2B6}" type="presParOf" srcId="{BBDFE9DE-8B4E-407E-ABFE-D1595983487F}" destId="{D0C9D133-3FE3-469D-B41E-DB26991F6524}" srcOrd="0" destOrd="0" presId="urn:microsoft.com/office/officeart/2008/layout/HorizontalMultiLevelHierarchy"/>
    <dgm:cxn modelId="{C29975EB-9933-4287-BC01-B02594990C4A}" type="presParOf" srcId="{621DE95B-B8F8-4E1C-A954-D2C87B822B4E}" destId="{61BDF557-7691-4F32-A6DF-996729A26BD9}" srcOrd="3" destOrd="0" presId="urn:microsoft.com/office/officeart/2008/layout/HorizontalMultiLevelHierarchy"/>
    <dgm:cxn modelId="{734B47AB-160D-4819-9824-F68A788FED42}" type="presParOf" srcId="{61BDF557-7691-4F32-A6DF-996729A26BD9}" destId="{218F04EB-6E62-458C-98C8-E9F8CA67927D}" srcOrd="0" destOrd="0" presId="urn:microsoft.com/office/officeart/2008/layout/HorizontalMultiLevelHierarchy"/>
    <dgm:cxn modelId="{AFC26DE2-0FFB-4907-9A86-0B7BE22AE333}" type="presParOf" srcId="{61BDF557-7691-4F32-A6DF-996729A26BD9}" destId="{98D44DE4-DE27-4DE9-817D-460C83DCFF3B}" srcOrd="1" destOrd="0" presId="urn:microsoft.com/office/officeart/2008/layout/HorizontalMultiLevelHierarchy"/>
    <dgm:cxn modelId="{3DB928C2-CE30-44BA-9E6C-9B3BE084C8E2}" type="presParOf" srcId="{98D44DE4-DE27-4DE9-817D-460C83DCFF3B}" destId="{3EB62213-73FE-4BDD-A7A4-87B8440E0713}" srcOrd="0" destOrd="0" presId="urn:microsoft.com/office/officeart/2008/layout/HorizontalMultiLevelHierarchy"/>
    <dgm:cxn modelId="{9EB9B10B-25F4-4881-8F20-5A6EE6346601}" type="presParOf" srcId="{3EB62213-73FE-4BDD-A7A4-87B8440E0713}" destId="{DDEC7553-11B2-4237-BED0-25FD7A36CA4B}" srcOrd="0" destOrd="0" presId="urn:microsoft.com/office/officeart/2008/layout/HorizontalMultiLevelHierarchy"/>
    <dgm:cxn modelId="{334684AA-635E-4860-8EE1-B91A2303FBCA}" type="presParOf" srcId="{98D44DE4-DE27-4DE9-817D-460C83DCFF3B}" destId="{DB8671D1-D444-4571-936E-16A8B434A5BA}" srcOrd="1" destOrd="0" presId="urn:microsoft.com/office/officeart/2008/layout/HorizontalMultiLevelHierarchy"/>
    <dgm:cxn modelId="{9BF1ADBF-399D-4AA7-91E0-815B526FD208}" type="presParOf" srcId="{DB8671D1-D444-4571-936E-16A8B434A5BA}" destId="{1BDFBB61-CBB2-4A14-B101-828E00F5C1E2}" srcOrd="0" destOrd="0" presId="urn:microsoft.com/office/officeart/2008/layout/HorizontalMultiLevelHierarchy"/>
    <dgm:cxn modelId="{5A63CCF8-CDB2-4693-BF83-8683BBC87E44}" type="presParOf" srcId="{DB8671D1-D444-4571-936E-16A8B434A5BA}" destId="{4D7F915D-AB72-461E-907C-CDEE4708D927}" srcOrd="1" destOrd="0" presId="urn:microsoft.com/office/officeart/2008/layout/HorizontalMultiLevelHierarchy"/>
    <dgm:cxn modelId="{36110DD6-DB93-42CA-8FE8-B79805378A7E}" type="presParOf" srcId="{98D44DE4-DE27-4DE9-817D-460C83DCFF3B}" destId="{C488AD6F-DDDF-4DFA-B325-8F23C9055B05}" srcOrd="2" destOrd="0" presId="urn:microsoft.com/office/officeart/2008/layout/HorizontalMultiLevelHierarchy"/>
    <dgm:cxn modelId="{90F1F98A-40EE-413B-89AF-D97D55191853}" type="presParOf" srcId="{C488AD6F-DDDF-4DFA-B325-8F23C9055B05}" destId="{8135B911-15C7-4D5A-A3FE-60510B85E143}" srcOrd="0" destOrd="0" presId="urn:microsoft.com/office/officeart/2008/layout/HorizontalMultiLevelHierarchy"/>
    <dgm:cxn modelId="{8AF7C1CF-EDE3-4B46-9AE2-126AAE5DC56D}" type="presParOf" srcId="{98D44DE4-DE27-4DE9-817D-460C83DCFF3B}" destId="{8016CAF7-95D7-4B89-9860-FE2E04F74A1E}" srcOrd="3" destOrd="0" presId="urn:microsoft.com/office/officeart/2008/layout/HorizontalMultiLevelHierarchy"/>
    <dgm:cxn modelId="{C6DA1CAF-4A71-46EF-9D14-D3CACBCA5329}" type="presParOf" srcId="{8016CAF7-95D7-4B89-9860-FE2E04F74A1E}" destId="{C80638C5-9854-4200-B552-198A59504230}" srcOrd="0" destOrd="0" presId="urn:microsoft.com/office/officeart/2008/layout/HorizontalMultiLevelHierarchy"/>
    <dgm:cxn modelId="{BA23EFDC-AFDA-4B30-A0C8-746FAC8F000D}" type="presParOf" srcId="{8016CAF7-95D7-4B89-9860-FE2E04F74A1E}" destId="{39738E2B-7331-4B85-9FF8-A4FF8D3AA2A6}" srcOrd="1" destOrd="0" presId="urn:microsoft.com/office/officeart/2008/layout/HorizontalMultiLevelHierarchy"/>
    <dgm:cxn modelId="{C86C6E5A-FFB2-450F-87F1-316B49B79BBC}" type="presParOf" srcId="{621DE95B-B8F8-4E1C-A954-D2C87B822B4E}" destId="{B96561CD-4F5B-4FCE-BCD7-4F5BC0004AFA}" srcOrd="4" destOrd="0" presId="urn:microsoft.com/office/officeart/2008/layout/HorizontalMultiLevelHierarchy"/>
    <dgm:cxn modelId="{78C3F3B6-2608-426D-91CD-86C9FD2CB3DF}" type="presParOf" srcId="{B96561CD-4F5B-4FCE-BCD7-4F5BC0004AFA}" destId="{18D5FF8F-8B57-4EF6-9F04-4C92E81C38ED}" srcOrd="0" destOrd="0" presId="urn:microsoft.com/office/officeart/2008/layout/HorizontalMultiLevelHierarchy"/>
    <dgm:cxn modelId="{57B6EDC5-41DD-40F6-8541-C7B6EFD7C76F}" type="presParOf" srcId="{621DE95B-B8F8-4E1C-A954-D2C87B822B4E}" destId="{71C1593A-8CEE-46C4-822F-B087C5590ED4}" srcOrd="5" destOrd="0" presId="urn:microsoft.com/office/officeart/2008/layout/HorizontalMultiLevelHierarchy"/>
    <dgm:cxn modelId="{764AF8D4-59F8-48CC-9510-D06B8F3F58B0}" type="presParOf" srcId="{71C1593A-8CEE-46C4-822F-B087C5590ED4}" destId="{B49039A8-4E05-4247-99BD-1AED62271A47}" srcOrd="0" destOrd="0" presId="urn:microsoft.com/office/officeart/2008/layout/HorizontalMultiLevelHierarchy"/>
    <dgm:cxn modelId="{A4CECE80-8BBC-4EE8-A7E3-D6890C89BB51}" type="presParOf" srcId="{71C1593A-8CEE-46C4-822F-B087C5590ED4}" destId="{D0F39C87-59E9-42A6-BDA2-2D4BE143F445}" srcOrd="1" destOrd="0" presId="urn:microsoft.com/office/officeart/2008/layout/HorizontalMultiLevelHierarchy"/>
    <dgm:cxn modelId="{7653FCD2-208E-4BD2-B4CA-8A119085A8CC}" type="presParOf" srcId="{621DE95B-B8F8-4E1C-A954-D2C87B822B4E}" destId="{9640C4E4-1003-43F5-96AF-10F55D8D909F}" srcOrd="6" destOrd="0" presId="urn:microsoft.com/office/officeart/2008/layout/HorizontalMultiLevelHierarchy"/>
    <dgm:cxn modelId="{D06BEDD1-550C-46E3-9D16-8535A812D7C8}" type="presParOf" srcId="{9640C4E4-1003-43F5-96AF-10F55D8D909F}" destId="{3CC63856-A18F-44BE-AB2A-91AC5C3E9ED3}" srcOrd="0" destOrd="0" presId="urn:microsoft.com/office/officeart/2008/layout/HorizontalMultiLevelHierarchy"/>
    <dgm:cxn modelId="{8DEAF346-53E9-4F24-B2A6-E8C6BB53B921}" type="presParOf" srcId="{621DE95B-B8F8-4E1C-A954-D2C87B822B4E}" destId="{B2EC9967-5B01-4E70-84BE-5B3B5BA6542E}" srcOrd="7" destOrd="0" presId="urn:microsoft.com/office/officeart/2008/layout/HorizontalMultiLevelHierarchy"/>
    <dgm:cxn modelId="{716888C8-7B95-421C-B965-8AFD98A5CCA2}" type="presParOf" srcId="{B2EC9967-5B01-4E70-84BE-5B3B5BA6542E}" destId="{30C7D593-C19A-4891-A859-4F33901983C8}" srcOrd="0" destOrd="0" presId="urn:microsoft.com/office/officeart/2008/layout/HorizontalMultiLevelHierarchy"/>
    <dgm:cxn modelId="{33258032-E1A7-4F4C-A1FC-2E8B68F1B35E}" type="presParOf" srcId="{B2EC9967-5B01-4E70-84BE-5B3B5BA6542E}" destId="{BE1F12C9-9BC7-4754-BCAB-7F8418EBA91F}" srcOrd="1" destOrd="0" presId="urn:microsoft.com/office/officeart/2008/layout/HorizontalMultiLevelHierarchy"/>
    <dgm:cxn modelId="{9CE2F048-E376-4EEF-A777-B7AA93FE9CA5}" type="presParOf" srcId="{621DE95B-B8F8-4E1C-A954-D2C87B822B4E}" destId="{EC2B42ED-D587-490C-A6D1-A6103BF0A93F}" srcOrd="8" destOrd="0" presId="urn:microsoft.com/office/officeart/2008/layout/HorizontalMultiLevelHierarchy"/>
    <dgm:cxn modelId="{6052CDF4-D48D-4617-835F-1BD245B0F04C}" type="presParOf" srcId="{EC2B42ED-D587-490C-A6D1-A6103BF0A93F}" destId="{EAF658A4-55E3-4D5E-96E1-060C22F86F2F}" srcOrd="0" destOrd="0" presId="urn:microsoft.com/office/officeart/2008/layout/HorizontalMultiLevelHierarchy"/>
    <dgm:cxn modelId="{494C7620-C0DF-470C-98B6-F23AD745628B}" type="presParOf" srcId="{621DE95B-B8F8-4E1C-A954-D2C87B822B4E}" destId="{781D5C25-9101-4FE5-95B4-B9D3944F701D}" srcOrd="9" destOrd="0" presId="urn:microsoft.com/office/officeart/2008/layout/HorizontalMultiLevelHierarchy"/>
    <dgm:cxn modelId="{B0290A74-8F04-4102-8A75-4457268285B1}" type="presParOf" srcId="{781D5C25-9101-4FE5-95B4-B9D3944F701D}" destId="{BE4EF107-BE9B-4328-B085-95FA7ECC7125}" srcOrd="0" destOrd="0" presId="urn:microsoft.com/office/officeart/2008/layout/HorizontalMultiLevelHierarchy"/>
    <dgm:cxn modelId="{6D13136F-0D6E-4772-A964-389848616530}" type="presParOf" srcId="{781D5C25-9101-4FE5-95B4-B9D3944F701D}" destId="{0A9FEEEA-DC00-439B-B4DE-8262F430D3CC}" srcOrd="1" destOrd="0" presId="urn:microsoft.com/office/officeart/2008/layout/HorizontalMultiLevelHierarchy"/>
    <dgm:cxn modelId="{4B428A12-ECCA-4223-9D5C-902865B4D924}" type="presParOf" srcId="{621DE95B-B8F8-4E1C-A954-D2C87B822B4E}" destId="{751730ED-D1BB-43FD-AB2A-E0E22A547448}" srcOrd="10" destOrd="0" presId="urn:microsoft.com/office/officeart/2008/layout/HorizontalMultiLevelHierarchy"/>
    <dgm:cxn modelId="{FBDA545D-7651-449A-9E00-332DBF8AFE95}" type="presParOf" srcId="{751730ED-D1BB-43FD-AB2A-E0E22A547448}" destId="{DA223F58-7739-4C48-AEFD-493E73BF0E79}" srcOrd="0" destOrd="0" presId="urn:microsoft.com/office/officeart/2008/layout/HorizontalMultiLevelHierarchy"/>
    <dgm:cxn modelId="{C1F1D870-1673-4E6C-A932-B224128C4877}" type="presParOf" srcId="{621DE95B-B8F8-4E1C-A954-D2C87B822B4E}" destId="{EBB401D9-1CBC-442B-91A6-5E54E48CC963}" srcOrd="11" destOrd="0" presId="urn:microsoft.com/office/officeart/2008/layout/HorizontalMultiLevelHierarchy"/>
    <dgm:cxn modelId="{59295C59-A46F-4BF2-A5E2-ABA9B32D8D73}" type="presParOf" srcId="{EBB401D9-1CBC-442B-91A6-5E54E48CC963}" destId="{EAF3C78F-88E8-439F-B8A9-39A92C918C8A}" srcOrd="0" destOrd="0" presId="urn:microsoft.com/office/officeart/2008/layout/HorizontalMultiLevelHierarchy"/>
    <dgm:cxn modelId="{2FEF7DB0-948A-428F-8E0F-BE660EEE9C77}" type="presParOf" srcId="{EBB401D9-1CBC-442B-91A6-5E54E48CC963}" destId="{C759AAD7-4A04-49BF-A89E-61CEA7BED40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24AAF5-3527-48DF-BD2A-19AC1CE9181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</dgm:pt>
    <dgm:pt modelId="{E51521A9-BB85-49FF-B14A-25A4FC14088B}">
      <dgm:prSet phldrT="[نص]"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  <a:cs typeface="PT Bold Heading" panose="02010400000000000000" pitchFamily="2" charset="-78"/>
            </a:rPr>
            <a:t>البيع الاختياري</a:t>
          </a:r>
          <a:endParaRPr lang="ar-SA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93FC414A-2C5F-4528-B1F5-B44866A873D8}" type="parTrans" cxnId="{DB08D2D3-B4FA-47D7-8706-D8BFADAB4FDD}">
      <dgm:prSet/>
      <dgm:spPr/>
      <dgm:t>
        <a:bodyPr/>
        <a:lstStyle/>
        <a:p>
          <a:pPr rtl="1"/>
          <a:endParaRPr lang="ar-SA"/>
        </a:p>
      </dgm:t>
    </dgm:pt>
    <dgm:pt modelId="{A8C2EE4E-F41D-43A1-A608-C90E70A4D505}" type="sibTrans" cxnId="{DB08D2D3-B4FA-47D7-8706-D8BFADAB4FDD}">
      <dgm:prSet/>
      <dgm:spPr/>
      <dgm:t>
        <a:bodyPr/>
        <a:lstStyle/>
        <a:p>
          <a:pPr rtl="1"/>
          <a:endParaRPr lang="ar-SA"/>
        </a:p>
      </dgm:t>
    </dgm:pt>
    <dgm:pt modelId="{00F5E3D1-0367-44F8-A889-71F152513994}">
      <dgm:prSet phldrT="[نص]"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  <a:cs typeface="PT Bold Heading" panose="02010400000000000000" pitchFamily="2" charset="-78"/>
            </a:rPr>
            <a:t>الاستدعاء الاختياري</a:t>
          </a:r>
          <a:endParaRPr lang="ar-SA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50EE5396-88E4-4DF5-9FFF-23BF9AFBB44B}" type="parTrans" cxnId="{AD4C963F-AD4E-4732-AD94-213BDBB9F668}">
      <dgm:prSet/>
      <dgm:spPr/>
      <dgm:t>
        <a:bodyPr/>
        <a:lstStyle/>
        <a:p>
          <a:pPr rtl="1"/>
          <a:endParaRPr lang="ar-SA"/>
        </a:p>
      </dgm:t>
    </dgm:pt>
    <dgm:pt modelId="{B27E28F3-07BE-458D-9BF0-283312A69F87}" type="sibTrans" cxnId="{AD4C963F-AD4E-4732-AD94-213BDBB9F668}">
      <dgm:prSet/>
      <dgm:spPr/>
      <dgm:t>
        <a:bodyPr/>
        <a:lstStyle/>
        <a:p>
          <a:pPr rtl="1"/>
          <a:endParaRPr lang="ar-SA"/>
        </a:p>
      </dgm:t>
    </dgm:pt>
    <dgm:pt modelId="{3F8889CC-B8C2-4F79-A29B-D8C4DF0BBCD1}">
      <dgm:prSet phldrT="[نص]"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  <a:cs typeface="PT Bold Heading" panose="02010400000000000000" pitchFamily="2" charset="-78"/>
            </a:rPr>
            <a:t>الوفاء الإلزامي </a:t>
          </a:r>
          <a:endParaRPr lang="ar-SA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9D06038A-310F-48F7-AD54-43CF4FAAE560}" type="parTrans" cxnId="{B2E4FB02-9E16-4829-AF0E-8F40AF652D22}">
      <dgm:prSet/>
      <dgm:spPr/>
      <dgm:t>
        <a:bodyPr/>
        <a:lstStyle/>
        <a:p>
          <a:pPr rtl="1"/>
          <a:endParaRPr lang="ar-SA"/>
        </a:p>
      </dgm:t>
    </dgm:pt>
    <dgm:pt modelId="{CF692C55-F3CE-473F-A160-03917A8D4FB2}" type="sibTrans" cxnId="{B2E4FB02-9E16-4829-AF0E-8F40AF652D22}">
      <dgm:prSet/>
      <dgm:spPr/>
      <dgm:t>
        <a:bodyPr/>
        <a:lstStyle/>
        <a:p>
          <a:pPr rtl="1"/>
          <a:endParaRPr lang="ar-SA"/>
        </a:p>
      </dgm:t>
    </dgm:pt>
    <dgm:pt modelId="{2ECFA36C-676C-412C-8916-863F5B5593FD}">
      <dgm:prSet custT="1"/>
      <dgm:spPr/>
      <dgm:t>
        <a:bodyPr/>
        <a:lstStyle/>
        <a:p>
          <a:pPr algn="just" rtl="1"/>
          <a:r>
            <a:rPr lang="ar-SA" sz="2800" dirty="0" smtClean="0"/>
            <a:t>إعادة شراء السندات من حامليها خلال فترة الاستحقاق بشرط أن </a:t>
          </a:r>
          <a:r>
            <a:rPr lang="ar-SA" sz="2800" dirty="0" err="1" smtClean="0"/>
            <a:t>ینص</a:t>
          </a:r>
          <a:r>
            <a:rPr lang="ar-SA" sz="2800" dirty="0" smtClean="0"/>
            <a:t> على ذلك في نشرة الإصدار.</a:t>
          </a:r>
          <a:endParaRPr lang="ar-SA" sz="2800" dirty="0"/>
        </a:p>
      </dgm:t>
    </dgm:pt>
    <dgm:pt modelId="{C3C84695-C9BC-4395-A395-A0E368551525}" type="parTrans" cxnId="{8F8A8FC8-E6D0-404B-843F-CABD17DDAAA6}">
      <dgm:prSet/>
      <dgm:spPr/>
      <dgm:t>
        <a:bodyPr/>
        <a:lstStyle/>
        <a:p>
          <a:pPr rtl="1"/>
          <a:endParaRPr lang="ar-SA"/>
        </a:p>
      </dgm:t>
    </dgm:pt>
    <dgm:pt modelId="{EBFCD182-53E2-46BC-88E6-FD7973837121}" type="sibTrans" cxnId="{8F8A8FC8-E6D0-404B-843F-CABD17DDAAA6}">
      <dgm:prSet/>
      <dgm:spPr/>
      <dgm:t>
        <a:bodyPr/>
        <a:lstStyle/>
        <a:p>
          <a:pPr rtl="1"/>
          <a:endParaRPr lang="ar-SA"/>
        </a:p>
      </dgm:t>
    </dgm:pt>
    <dgm:pt modelId="{74B12C55-616C-4323-B557-E79C7284B77E}">
      <dgm:prSet/>
      <dgm:spPr/>
      <dgm:t>
        <a:bodyPr/>
        <a:lstStyle/>
        <a:p>
          <a:pPr algn="just" rtl="1"/>
          <a:r>
            <a:rPr lang="ar-SA" dirty="0" smtClean="0"/>
            <a:t>يسمح للمقترض إعادة شراء السند من حامله خلال فترة استحقاق السند بسعر ثابت أعلى من سعر الإصدار </a:t>
          </a:r>
          <a:r>
            <a:rPr lang="ar-SA" dirty="0" err="1" smtClean="0"/>
            <a:t>ویتناقص</a:t>
          </a:r>
          <a:r>
            <a:rPr lang="ar-SA" dirty="0" smtClean="0"/>
            <a:t> </a:t>
          </a:r>
          <a:r>
            <a:rPr lang="ar-SA" dirty="0" err="1" smtClean="0"/>
            <a:t>سنویا</a:t>
          </a:r>
          <a:r>
            <a:rPr lang="ar-SA" dirty="0" smtClean="0"/>
            <a:t> حسب ما </a:t>
          </a:r>
          <a:r>
            <a:rPr lang="ar-SA" dirty="0" err="1" smtClean="0"/>
            <a:t>ھو</a:t>
          </a:r>
          <a:r>
            <a:rPr lang="ar-SA" dirty="0" smtClean="0"/>
            <a:t> منصوص </a:t>
          </a:r>
          <a:r>
            <a:rPr lang="ar-SA" dirty="0" err="1" smtClean="0"/>
            <a:t>علیه</a:t>
          </a:r>
          <a:r>
            <a:rPr lang="ar-SA" dirty="0" smtClean="0"/>
            <a:t> في نشرة الإصدار</a:t>
          </a:r>
          <a:endParaRPr lang="ar-SA" dirty="0"/>
        </a:p>
      </dgm:t>
    </dgm:pt>
    <dgm:pt modelId="{F1C12A3C-8A6B-4798-BC74-A5780A7E6344}" type="parTrans" cxnId="{56549468-9DDA-4C14-A8DA-4268CD9E1F01}">
      <dgm:prSet/>
      <dgm:spPr/>
      <dgm:t>
        <a:bodyPr/>
        <a:lstStyle/>
        <a:p>
          <a:pPr rtl="1"/>
          <a:endParaRPr lang="ar-SA"/>
        </a:p>
      </dgm:t>
    </dgm:pt>
    <dgm:pt modelId="{5E41AEE1-3BDD-407A-A48B-0B8D06CDEAFE}" type="sibTrans" cxnId="{56549468-9DDA-4C14-A8DA-4268CD9E1F01}">
      <dgm:prSet/>
      <dgm:spPr/>
      <dgm:t>
        <a:bodyPr/>
        <a:lstStyle/>
        <a:p>
          <a:pPr rtl="1"/>
          <a:endParaRPr lang="ar-SA"/>
        </a:p>
      </dgm:t>
    </dgm:pt>
    <dgm:pt modelId="{727F714F-A9DD-4F7F-AE48-8BAEC3827518}">
      <dgm:prSet/>
      <dgm:spPr/>
      <dgm:t>
        <a:bodyPr/>
        <a:lstStyle/>
        <a:p>
          <a:pPr algn="just" rtl="1"/>
          <a:r>
            <a:rPr lang="ar-SA" dirty="0" err="1" smtClean="0"/>
            <a:t>یمكن</a:t>
          </a:r>
          <a:r>
            <a:rPr lang="ar-SA" dirty="0" smtClean="0"/>
            <a:t> للمستثمر إرجاع السند إلى المنشأة المصدرة للسند واسترداد </a:t>
          </a:r>
          <a:r>
            <a:rPr lang="ar-SA" dirty="0" err="1" smtClean="0"/>
            <a:t>قیمته</a:t>
          </a:r>
          <a:r>
            <a:rPr lang="ar-SA" dirty="0" smtClean="0"/>
            <a:t> في </a:t>
          </a:r>
          <a:r>
            <a:rPr lang="ar-SA" dirty="0" err="1" smtClean="0"/>
            <a:t>تاریخ</a:t>
          </a:r>
          <a:r>
            <a:rPr lang="ar-SA" dirty="0" smtClean="0"/>
            <a:t> محدد خلال فترة الاستحقاق</a:t>
          </a:r>
          <a:endParaRPr lang="ar-SA" dirty="0"/>
        </a:p>
      </dgm:t>
    </dgm:pt>
    <dgm:pt modelId="{187DF105-4343-4DFB-A2E3-FED0AB3274B6}" type="parTrans" cxnId="{12087DD6-9122-4E03-9AF7-3E2017CD3457}">
      <dgm:prSet/>
      <dgm:spPr/>
      <dgm:t>
        <a:bodyPr/>
        <a:lstStyle/>
        <a:p>
          <a:pPr rtl="1"/>
          <a:endParaRPr lang="ar-SA"/>
        </a:p>
      </dgm:t>
    </dgm:pt>
    <dgm:pt modelId="{E7548B98-BC64-4E76-885D-5D54B07AD1EC}" type="sibTrans" cxnId="{12087DD6-9122-4E03-9AF7-3E2017CD3457}">
      <dgm:prSet/>
      <dgm:spPr/>
      <dgm:t>
        <a:bodyPr/>
        <a:lstStyle/>
        <a:p>
          <a:pPr rtl="1"/>
          <a:endParaRPr lang="ar-SA"/>
        </a:p>
      </dgm:t>
    </dgm:pt>
    <dgm:pt modelId="{B49E0C42-ACFE-4881-B378-E25ED1169BCA}" type="pres">
      <dgm:prSet presAssocID="{7924AAF5-3527-48DF-BD2A-19AC1CE91815}" presName="Name0" presStyleCnt="0">
        <dgm:presLayoutVars>
          <dgm:dir/>
          <dgm:animLvl val="lvl"/>
          <dgm:resizeHandles val="exact"/>
        </dgm:presLayoutVars>
      </dgm:prSet>
      <dgm:spPr/>
    </dgm:pt>
    <dgm:pt modelId="{C73CA9C2-EA9F-42E1-9434-BFD21C88E127}" type="pres">
      <dgm:prSet presAssocID="{E51521A9-BB85-49FF-B14A-25A4FC14088B}" presName="composite" presStyleCnt="0"/>
      <dgm:spPr/>
    </dgm:pt>
    <dgm:pt modelId="{E476B891-72B3-467E-8311-94C7EAC7C526}" type="pres">
      <dgm:prSet presAssocID="{E51521A9-BB85-49FF-B14A-25A4FC14088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31D0EC8-EADF-495F-B3FA-25F8BD911CA2}" type="pres">
      <dgm:prSet presAssocID="{E51521A9-BB85-49FF-B14A-25A4FC14088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2DB3EF8-B5D3-4B1C-8617-5A12F1F23E0A}" type="pres">
      <dgm:prSet presAssocID="{A8C2EE4E-F41D-43A1-A608-C90E70A4D505}" presName="space" presStyleCnt="0"/>
      <dgm:spPr/>
    </dgm:pt>
    <dgm:pt modelId="{93661603-01FB-4403-BB98-D2E972527500}" type="pres">
      <dgm:prSet presAssocID="{00F5E3D1-0367-44F8-A889-71F152513994}" presName="composite" presStyleCnt="0"/>
      <dgm:spPr/>
    </dgm:pt>
    <dgm:pt modelId="{48823853-AA67-42B2-8CF4-148493D608E0}" type="pres">
      <dgm:prSet presAssocID="{00F5E3D1-0367-44F8-A889-71F152513994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EAB13D0-48B3-4D25-98A9-191D79087370}" type="pres">
      <dgm:prSet presAssocID="{00F5E3D1-0367-44F8-A889-71F152513994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E54F127-6C34-4778-B1BD-1F31C6C4828B}" type="pres">
      <dgm:prSet presAssocID="{B27E28F3-07BE-458D-9BF0-283312A69F87}" presName="space" presStyleCnt="0"/>
      <dgm:spPr/>
    </dgm:pt>
    <dgm:pt modelId="{CF049D1B-CD61-4B1E-89FC-375D7F06FA03}" type="pres">
      <dgm:prSet presAssocID="{3F8889CC-B8C2-4F79-A29B-D8C4DF0BBCD1}" presName="composite" presStyleCnt="0"/>
      <dgm:spPr/>
    </dgm:pt>
    <dgm:pt modelId="{5463B243-1589-445C-B36F-07D1A61B33A8}" type="pres">
      <dgm:prSet presAssocID="{3F8889CC-B8C2-4F79-A29B-D8C4DF0BBCD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E26C589-BB17-4CC2-8CBB-37FB6CEEE7D5}" type="pres">
      <dgm:prSet presAssocID="{3F8889CC-B8C2-4F79-A29B-D8C4DF0BBCD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708A73B-A729-44A9-9461-FB395558829E}" type="presOf" srcId="{00F5E3D1-0367-44F8-A889-71F152513994}" destId="{48823853-AA67-42B2-8CF4-148493D608E0}" srcOrd="0" destOrd="0" presId="urn:microsoft.com/office/officeart/2005/8/layout/hList1"/>
    <dgm:cxn modelId="{DB08D2D3-B4FA-47D7-8706-D8BFADAB4FDD}" srcId="{7924AAF5-3527-48DF-BD2A-19AC1CE91815}" destId="{E51521A9-BB85-49FF-B14A-25A4FC14088B}" srcOrd="0" destOrd="0" parTransId="{93FC414A-2C5F-4528-B1F5-B44866A873D8}" sibTransId="{A8C2EE4E-F41D-43A1-A608-C90E70A4D505}"/>
    <dgm:cxn modelId="{7AE8DF48-FDE0-4E67-AE43-C7F8012F63C3}" type="presOf" srcId="{727F714F-A9DD-4F7F-AE48-8BAEC3827518}" destId="{E31D0EC8-EADF-495F-B3FA-25F8BD911CA2}" srcOrd="0" destOrd="0" presId="urn:microsoft.com/office/officeart/2005/8/layout/hList1"/>
    <dgm:cxn modelId="{8F8A8FC8-E6D0-404B-843F-CABD17DDAAA6}" srcId="{3F8889CC-B8C2-4F79-A29B-D8C4DF0BBCD1}" destId="{2ECFA36C-676C-412C-8916-863F5B5593FD}" srcOrd="0" destOrd="0" parTransId="{C3C84695-C9BC-4395-A395-A0E368551525}" sibTransId="{EBFCD182-53E2-46BC-88E6-FD7973837121}"/>
    <dgm:cxn modelId="{8B5073AD-883E-4FAA-8B8F-2724C924C729}" type="presOf" srcId="{2ECFA36C-676C-412C-8916-863F5B5593FD}" destId="{9E26C589-BB17-4CC2-8CBB-37FB6CEEE7D5}" srcOrd="0" destOrd="0" presId="urn:microsoft.com/office/officeart/2005/8/layout/hList1"/>
    <dgm:cxn modelId="{A63691D4-0813-44A6-946B-E50E40E92743}" type="presOf" srcId="{E51521A9-BB85-49FF-B14A-25A4FC14088B}" destId="{E476B891-72B3-467E-8311-94C7EAC7C526}" srcOrd="0" destOrd="0" presId="urn:microsoft.com/office/officeart/2005/8/layout/hList1"/>
    <dgm:cxn modelId="{56549468-9DDA-4C14-A8DA-4268CD9E1F01}" srcId="{00F5E3D1-0367-44F8-A889-71F152513994}" destId="{74B12C55-616C-4323-B557-E79C7284B77E}" srcOrd="0" destOrd="0" parTransId="{F1C12A3C-8A6B-4798-BC74-A5780A7E6344}" sibTransId="{5E41AEE1-3BDD-407A-A48B-0B8D06CDEAFE}"/>
    <dgm:cxn modelId="{AD4C963F-AD4E-4732-AD94-213BDBB9F668}" srcId="{7924AAF5-3527-48DF-BD2A-19AC1CE91815}" destId="{00F5E3D1-0367-44F8-A889-71F152513994}" srcOrd="1" destOrd="0" parTransId="{50EE5396-88E4-4DF5-9FFF-23BF9AFBB44B}" sibTransId="{B27E28F3-07BE-458D-9BF0-283312A69F87}"/>
    <dgm:cxn modelId="{B2E4FB02-9E16-4829-AF0E-8F40AF652D22}" srcId="{7924AAF5-3527-48DF-BD2A-19AC1CE91815}" destId="{3F8889CC-B8C2-4F79-A29B-D8C4DF0BBCD1}" srcOrd="2" destOrd="0" parTransId="{9D06038A-310F-48F7-AD54-43CF4FAAE560}" sibTransId="{CF692C55-F3CE-473F-A160-03917A8D4FB2}"/>
    <dgm:cxn modelId="{12087DD6-9122-4E03-9AF7-3E2017CD3457}" srcId="{E51521A9-BB85-49FF-B14A-25A4FC14088B}" destId="{727F714F-A9DD-4F7F-AE48-8BAEC3827518}" srcOrd="0" destOrd="0" parTransId="{187DF105-4343-4DFB-A2E3-FED0AB3274B6}" sibTransId="{E7548B98-BC64-4E76-885D-5D54B07AD1EC}"/>
    <dgm:cxn modelId="{805A14D7-06C9-4744-9104-24BEBC67CE5C}" type="presOf" srcId="{7924AAF5-3527-48DF-BD2A-19AC1CE91815}" destId="{B49E0C42-ACFE-4881-B378-E25ED1169BCA}" srcOrd="0" destOrd="0" presId="urn:microsoft.com/office/officeart/2005/8/layout/hList1"/>
    <dgm:cxn modelId="{1AD328F8-7DD6-45F2-954D-F7D3C4C6D1E6}" type="presOf" srcId="{3F8889CC-B8C2-4F79-A29B-D8C4DF0BBCD1}" destId="{5463B243-1589-445C-B36F-07D1A61B33A8}" srcOrd="0" destOrd="0" presId="urn:microsoft.com/office/officeart/2005/8/layout/hList1"/>
    <dgm:cxn modelId="{FE80A275-4161-4D62-BCD9-7E963A1D9407}" type="presOf" srcId="{74B12C55-616C-4323-B557-E79C7284B77E}" destId="{EEAB13D0-48B3-4D25-98A9-191D79087370}" srcOrd="0" destOrd="0" presId="urn:microsoft.com/office/officeart/2005/8/layout/hList1"/>
    <dgm:cxn modelId="{F41022FA-BCF0-4F2B-B440-6BCAEDD5DE1A}" type="presParOf" srcId="{B49E0C42-ACFE-4881-B378-E25ED1169BCA}" destId="{C73CA9C2-EA9F-42E1-9434-BFD21C88E127}" srcOrd="0" destOrd="0" presId="urn:microsoft.com/office/officeart/2005/8/layout/hList1"/>
    <dgm:cxn modelId="{7C3376F8-FE93-4AFA-868D-D18B9503D7D4}" type="presParOf" srcId="{C73CA9C2-EA9F-42E1-9434-BFD21C88E127}" destId="{E476B891-72B3-467E-8311-94C7EAC7C526}" srcOrd="0" destOrd="0" presId="urn:microsoft.com/office/officeart/2005/8/layout/hList1"/>
    <dgm:cxn modelId="{8D8C2B4E-10C3-48E6-BADE-1B93CB396DA3}" type="presParOf" srcId="{C73CA9C2-EA9F-42E1-9434-BFD21C88E127}" destId="{E31D0EC8-EADF-495F-B3FA-25F8BD911CA2}" srcOrd="1" destOrd="0" presId="urn:microsoft.com/office/officeart/2005/8/layout/hList1"/>
    <dgm:cxn modelId="{58B5DF04-9EDC-4F1C-8CE8-2665C29603BB}" type="presParOf" srcId="{B49E0C42-ACFE-4881-B378-E25ED1169BCA}" destId="{32DB3EF8-B5D3-4B1C-8617-5A12F1F23E0A}" srcOrd="1" destOrd="0" presId="urn:microsoft.com/office/officeart/2005/8/layout/hList1"/>
    <dgm:cxn modelId="{93C818FF-A1DB-4B9B-AD94-C076DC38B8DF}" type="presParOf" srcId="{B49E0C42-ACFE-4881-B378-E25ED1169BCA}" destId="{93661603-01FB-4403-BB98-D2E972527500}" srcOrd="2" destOrd="0" presId="urn:microsoft.com/office/officeart/2005/8/layout/hList1"/>
    <dgm:cxn modelId="{59F14E59-EC10-4E02-AE50-CEC9767E7EDC}" type="presParOf" srcId="{93661603-01FB-4403-BB98-D2E972527500}" destId="{48823853-AA67-42B2-8CF4-148493D608E0}" srcOrd="0" destOrd="0" presId="urn:microsoft.com/office/officeart/2005/8/layout/hList1"/>
    <dgm:cxn modelId="{EC0D338E-AE43-49A7-B818-070B05F9C609}" type="presParOf" srcId="{93661603-01FB-4403-BB98-D2E972527500}" destId="{EEAB13D0-48B3-4D25-98A9-191D79087370}" srcOrd="1" destOrd="0" presId="urn:microsoft.com/office/officeart/2005/8/layout/hList1"/>
    <dgm:cxn modelId="{9104A34C-D1B4-4CA6-8465-1BAB10DE3B2A}" type="presParOf" srcId="{B49E0C42-ACFE-4881-B378-E25ED1169BCA}" destId="{8E54F127-6C34-4778-B1BD-1F31C6C4828B}" srcOrd="3" destOrd="0" presId="urn:microsoft.com/office/officeart/2005/8/layout/hList1"/>
    <dgm:cxn modelId="{9C44F480-E6C7-4F90-9DB7-C59B17A2D228}" type="presParOf" srcId="{B49E0C42-ACFE-4881-B378-E25ED1169BCA}" destId="{CF049D1B-CD61-4B1E-89FC-375D7F06FA03}" srcOrd="4" destOrd="0" presId="urn:microsoft.com/office/officeart/2005/8/layout/hList1"/>
    <dgm:cxn modelId="{D0B98135-541F-4451-952A-9B4E7DDADCC0}" type="presParOf" srcId="{CF049D1B-CD61-4B1E-89FC-375D7F06FA03}" destId="{5463B243-1589-445C-B36F-07D1A61B33A8}" srcOrd="0" destOrd="0" presId="urn:microsoft.com/office/officeart/2005/8/layout/hList1"/>
    <dgm:cxn modelId="{83421B81-A70E-4EB9-B6C7-B1CC99504262}" type="presParOf" srcId="{CF049D1B-CD61-4B1E-89FC-375D7F06FA03}" destId="{9E26C589-BB17-4CC2-8CBB-37FB6CEEE7D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9FECF-F5C7-468C-AC9B-A2BFC2A5CA6B}">
      <dsp:nvSpPr>
        <dsp:cNvPr id="0" name=""/>
        <dsp:cNvSpPr/>
      </dsp:nvSpPr>
      <dsp:spPr>
        <a:xfrm>
          <a:off x="5337484" y="2650431"/>
          <a:ext cx="419111" cy="1597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9555" y="0"/>
              </a:lnTo>
              <a:lnTo>
                <a:pt x="209555" y="1597222"/>
              </a:lnTo>
              <a:lnTo>
                <a:pt x="419111" y="1597222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70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505758" y="3407760"/>
        <a:ext cx="82564" cy="82564"/>
      </dsp:txXfrm>
    </dsp:sp>
    <dsp:sp modelId="{C764D2D6-5DFF-44BE-B6F7-0E1C511CE340}">
      <dsp:nvSpPr>
        <dsp:cNvPr id="0" name=""/>
        <dsp:cNvSpPr/>
      </dsp:nvSpPr>
      <dsp:spPr>
        <a:xfrm>
          <a:off x="5337484" y="2650431"/>
          <a:ext cx="419111" cy="7986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9555" y="0"/>
              </a:lnTo>
              <a:lnTo>
                <a:pt x="209555" y="798611"/>
              </a:lnTo>
              <a:lnTo>
                <a:pt x="419111" y="798611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70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524492" y="3027189"/>
        <a:ext cx="45095" cy="45095"/>
      </dsp:txXfrm>
    </dsp:sp>
    <dsp:sp modelId="{AD4C3A9F-385D-45C3-842D-904F8DC89CBD}">
      <dsp:nvSpPr>
        <dsp:cNvPr id="0" name=""/>
        <dsp:cNvSpPr/>
      </dsp:nvSpPr>
      <dsp:spPr>
        <a:xfrm>
          <a:off x="5337484" y="2604711"/>
          <a:ext cx="4191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9111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536562" y="2639953"/>
        <a:ext cx="20955" cy="20955"/>
      </dsp:txXfrm>
    </dsp:sp>
    <dsp:sp modelId="{C87994EB-79C7-4494-AF93-72FAD698EBD9}">
      <dsp:nvSpPr>
        <dsp:cNvPr id="0" name=""/>
        <dsp:cNvSpPr/>
      </dsp:nvSpPr>
      <dsp:spPr>
        <a:xfrm>
          <a:off x="5337484" y="1851820"/>
          <a:ext cx="419111" cy="798611"/>
        </a:xfrm>
        <a:custGeom>
          <a:avLst/>
          <a:gdLst/>
          <a:ahLst/>
          <a:cxnLst/>
          <a:rect l="0" t="0" r="0" b="0"/>
          <a:pathLst>
            <a:path>
              <a:moveTo>
                <a:pt x="0" y="798611"/>
              </a:moveTo>
              <a:lnTo>
                <a:pt x="209555" y="798611"/>
              </a:lnTo>
              <a:lnTo>
                <a:pt x="209555" y="0"/>
              </a:lnTo>
              <a:lnTo>
                <a:pt x="419111" y="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524492" y="2228578"/>
        <a:ext cx="45095" cy="45095"/>
      </dsp:txXfrm>
    </dsp:sp>
    <dsp:sp modelId="{C73C8792-DA68-45AA-AC61-35378D7C64DD}">
      <dsp:nvSpPr>
        <dsp:cNvPr id="0" name=""/>
        <dsp:cNvSpPr/>
      </dsp:nvSpPr>
      <dsp:spPr>
        <a:xfrm>
          <a:off x="5337484" y="1053209"/>
          <a:ext cx="419111" cy="1597222"/>
        </a:xfrm>
        <a:custGeom>
          <a:avLst/>
          <a:gdLst/>
          <a:ahLst/>
          <a:cxnLst/>
          <a:rect l="0" t="0" r="0" b="0"/>
          <a:pathLst>
            <a:path>
              <a:moveTo>
                <a:pt x="0" y="1597222"/>
              </a:moveTo>
              <a:lnTo>
                <a:pt x="209555" y="1597222"/>
              </a:lnTo>
              <a:lnTo>
                <a:pt x="209555" y="0"/>
              </a:lnTo>
              <a:lnTo>
                <a:pt x="419111" y="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70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505758" y="1810538"/>
        <a:ext cx="82564" cy="82564"/>
      </dsp:txXfrm>
    </dsp:sp>
    <dsp:sp modelId="{8C5286FA-C9B6-4DD9-B4A9-030EC5994789}">
      <dsp:nvSpPr>
        <dsp:cNvPr id="0" name=""/>
        <dsp:cNvSpPr/>
      </dsp:nvSpPr>
      <dsp:spPr>
        <a:xfrm>
          <a:off x="1071730" y="2232611"/>
          <a:ext cx="419111" cy="4178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9555" y="0"/>
              </a:lnTo>
              <a:lnTo>
                <a:pt x="209555" y="417820"/>
              </a:lnTo>
              <a:lnTo>
                <a:pt x="419111" y="4178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70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266491" y="2426726"/>
        <a:ext cx="29590" cy="29590"/>
      </dsp:txXfrm>
    </dsp:sp>
    <dsp:sp modelId="{CDF13F6C-B382-459E-8A6F-9D1D6DFD5E4B}">
      <dsp:nvSpPr>
        <dsp:cNvPr id="0" name=""/>
        <dsp:cNvSpPr/>
      </dsp:nvSpPr>
      <dsp:spPr>
        <a:xfrm>
          <a:off x="1071730" y="387659"/>
          <a:ext cx="419111" cy="1844951"/>
        </a:xfrm>
        <a:custGeom>
          <a:avLst/>
          <a:gdLst/>
          <a:ahLst/>
          <a:cxnLst/>
          <a:rect l="0" t="0" r="0" b="0"/>
          <a:pathLst>
            <a:path>
              <a:moveTo>
                <a:pt x="0" y="1844951"/>
              </a:moveTo>
              <a:lnTo>
                <a:pt x="209555" y="1844951"/>
              </a:lnTo>
              <a:lnTo>
                <a:pt x="209555" y="0"/>
              </a:lnTo>
              <a:lnTo>
                <a:pt x="419111" y="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7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233987" y="1262836"/>
        <a:ext cx="94597" cy="94597"/>
      </dsp:txXfrm>
    </dsp:sp>
    <dsp:sp modelId="{A56FFE14-76AE-4ED7-B03D-3BAD1937F84C}">
      <dsp:nvSpPr>
        <dsp:cNvPr id="0" name=""/>
        <dsp:cNvSpPr/>
      </dsp:nvSpPr>
      <dsp:spPr>
        <a:xfrm rot="16200000">
          <a:off x="-1551564" y="1700499"/>
          <a:ext cx="4182367" cy="1064222"/>
        </a:xfrm>
        <a:prstGeom prst="rect">
          <a:avLst/>
        </a:prstGeom>
        <a:gradFill rotWithShape="1">
          <a:gsLst>
            <a:gs pos="0">
              <a:schemeClr val="dk1">
                <a:shade val="51000"/>
                <a:satMod val="130000"/>
              </a:schemeClr>
            </a:gs>
            <a:gs pos="80000">
              <a:schemeClr val="dk1">
                <a:shade val="93000"/>
                <a:satMod val="130000"/>
              </a:schemeClr>
            </a:gs>
            <a:gs pos="100000">
              <a:schemeClr val="dk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solidFill>
                <a:schemeClr val="bg1"/>
              </a:solidFill>
              <a:cs typeface="PT Bold Heading" panose="02010400000000000000" pitchFamily="2" charset="-78"/>
            </a:rPr>
            <a:t>مصادر تمويل الشركة</a:t>
          </a:r>
          <a:endParaRPr lang="ar-SA" sz="3200" kern="1200" dirty="0">
            <a:solidFill>
              <a:schemeClr val="bg1"/>
            </a:solidFill>
            <a:cs typeface="PT Bold Heading" panose="02010400000000000000" pitchFamily="2" charset="-78"/>
          </a:endParaRPr>
        </a:p>
      </dsp:txBody>
      <dsp:txXfrm>
        <a:off x="-1551564" y="1700499"/>
        <a:ext cx="4182367" cy="1064222"/>
      </dsp:txXfrm>
    </dsp:sp>
    <dsp:sp modelId="{4B600C5B-BBEC-400B-BE79-9EA99A350B9D}">
      <dsp:nvSpPr>
        <dsp:cNvPr id="0" name=""/>
        <dsp:cNvSpPr/>
      </dsp:nvSpPr>
      <dsp:spPr>
        <a:xfrm>
          <a:off x="1490841" y="49700"/>
          <a:ext cx="3846643" cy="67591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مصادر التمويل قصير الأجل</a:t>
          </a:r>
          <a:endParaRPr lang="ar-SA" sz="24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490841" y="49700"/>
        <a:ext cx="3846643" cy="675918"/>
      </dsp:txXfrm>
    </dsp:sp>
    <dsp:sp modelId="{B0F31145-0B81-47C0-9B41-50963DF42276}">
      <dsp:nvSpPr>
        <dsp:cNvPr id="0" name=""/>
        <dsp:cNvSpPr/>
      </dsp:nvSpPr>
      <dsp:spPr>
        <a:xfrm>
          <a:off x="1490841" y="2312472"/>
          <a:ext cx="3846643" cy="6759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مصادر التمويل طويل الأجل</a:t>
          </a:r>
          <a:endParaRPr lang="ar-SA" sz="24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490841" y="2312472"/>
        <a:ext cx="3846643" cy="675918"/>
      </dsp:txXfrm>
    </dsp:sp>
    <dsp:sp modelId="{F9BDB1F5-C594-4A76-ADC2-6794063C4EB1}">
      <dsp:nvSpPr>
        <dsp:cNvPr id="0" name=""/>
        <dsp:cNvSpPr/>
      </dsp:nvSpPr>
      <dsp:spPr>
        <a:xfrm>
          <a:off x="5756595" y="733765"/>
          <a:ext cx="3151296" cy="63888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الاستئجار</a:t>
          </a:r>
          <a:endParaRPr lang="ar-SA" sz="24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756595" y="733765"/>
        <a:ext cx="3151296" cy="638888"/>
      </dsp:txXfrm>
    </dsp:sp>
    <dsp:sp modelId="{0907EF86-3CFA-4559-A84D-BB94C137CEC1}">
      <dsp:nvSpPr>
        <dsp:cNvPr id="0" name=""/>
        <dsp:cNvSpPr/>
      </dsp:nvSpPr>
      <dsp:spPr>
        <a:xfrm>
          <a:off x="5756595" y="1532376"/>
          <a:ext cx="3151296" cy="63888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القروض المصرفية</a:t>
          </a:r>
          <a:endParaRPr lang="ar-SA" sz="27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756595" y="1532376"/>
        <a:ext cx="3151296" cy="638888"/>
      </dsp:txXfrm>
    </dsp:sp>
    <dsp:sp modelId="{493EF6CB-4BC7-400F-BC92-33AD3DAAAA70}">
      <dsp:nvSpPr>
        <dsp:cNvPr id="0" name=""/>
        <dsp:cNvSpPr/>
      </dsp:nvSpPr>
      <dsp:spPr>
        <a:xfrm>
          <a:off x="5756595" y="2330987"/>
          <a:ext cx="3151296" cy="63888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السندات</a:t>
          </a:r>
          <a:endParaRPr lang="ar-SA" sz="27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756595" y="2330987"/>
        <a:ext cx="3151296" cy="638888"/>
      </dsp:txXfrm>
    </dsp:sp>
    <dsp:sp modelId="{D7AC8040-21EB-49A4-8AD8-DC7AD2C33F02}">
      <dsp:nvSpPr>
        <dsp:cNvPr id="0" name=""/>
        <dsp:cNvSpPr/>
      </dsp:nvSpPr>
      <dsp:spPr>
        <a:xfrm>
          <a:off x="5756595" y="3129598"/>
          <a:ext cx="3151296" cy="63888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الأسهم العادية والممتازة</a:t>
          </a:r>
          <a:endParaRPr lang="ar-SA" sz="24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756595" y="3129598"/>
        <a:ext cx="3151296" cy="638888"/>
      </dsp:txXfrm>
    </dsp:sp>
    <dsp:sp modelId="{57996129-7066-4C9B-814B-A5F494322C87}">
      <dsp:nvSpPr>
        <dsp:cNvPr id="0" name=""/>
        <dsp:cNvSpPr/>
      </dsp:nvSpPr>
      <dsp:spPr>
        <a:xfrm>
          <a:off x="5756595" y="3928209"/>
          <a:ext cx="3151296" cy="63888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الأرباح المحتجزة</a:t>
          </a:r>
          <a:endParaRPr lang="ar-SA" sz="24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756595" y="3928209"/>
        <a:ext cx="3151296" cy="6388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1730ED-D1BB-43FD-AB2A-E0E22A547448}">
      <dsp:nvSpPr>
        <dsp:cNvPr id="0" name=""/>
        <dsp:cNvSpPr/>
      </dsp:nvSpPr>
      <dsp:spPr>
        <a:xfrm>
          <a:off x="1627225" y="2515184"/>
          <a:ext cx="337808" cy="19310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8904" y="0"/>
              </a:lnTo>
              <a:lnTo>
                <a:pt x="168904" y="1931067"/>
              </a:lnTo>
              <a:lnTo>
                <a:pt x="337808" y="193106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700" kern="1200"/>
        </a:p>
      </dsp:txBody>
      <dsp:txXfrm>
        <a:off x="1747119" y="3431708"/>
        <a:ext cx="98019" cy="98019"/>
      </dsp:txXfrm>
    </dsp:sp>
    <dsp:sp modelId="{EC2B42ED-D587-490C-A6D1-A6103BF0A93F}">
      <dsp:nvSpPr>
        <dsp:cNvPr id="0" name=""/>
        <dsp:cNvSpPr/>
      </dsp:nvSpPr>
      <dsp:spPr>
        <a:xfrm>
          <a:off x="1627225" y="2515184"/>
          <a:ext cx="337808" cy="1287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8904" y="0"/>
              </a:lnTo>
              <a:lnTo>
                <a:pt x="168904" y="1287378"/>
              </a:lnTo>
              <a:lnTo>
                <a:pt x="337808" y="128737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762855" y="3125599"/>
        <a:ext cx="66548" cy="66548"/>
      </dsp:txXfrm>
    </dsp:sp>
    <dsp:sp modelId="{9640C4E4-1003-43F5-96AF-10F55D8D909F}">
      <dsp:nvSpPr>
        <dsp:cNvPr id="0" name=""/>
        <dsp:cNvSpPr/>
      </dsp:nvSpPr>
      <dsp:spPr>
        <a:xfrm>
          <a:off x="1627225" y="2515184"/>
          <a:ext cx="337808" cy="643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8904" y="0"/>
              </a:lnTo>
              <a:lnTo>
                <a:pt x="168904" y="643689"/>
              </a:lnTo>
              <a:lnTo>
                <a:pt x="337808" y="6436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777955" y="2818855"/>
        <a:ext cx="36347" cy="36347"/>
      </dsp:txXfrm>
    </dsp:sp>
    <dsp:sp modelId="{B96561CD-4F5B-4FCE-BCD7-4F5BC0004AFA}">
      <dsp:nvSpPr>
        <dsp:cNvPr id="0" name=""/>
        <dsp:cNvSpPr/>
      </dsp:nvSpPr>
      <dsp:spPr>
        <a:xfrm>
          <a:off x="1627225" y="2469464"/>
          <a:ext cx="33780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7808" y="4572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787684" y="2506739"/>
        <a:ext cx="16890" cy="16890"/>
      </dsp:txXfrm>
    </dsp:sp>
    <dsp:sp modelId="{C488AD6F-DDDF-4DFA-B325-8F23C9055B05}">
      <dsp:nvSpPr>
        <dsp:cNvPr id="0" name=""/>
        <dsp:cNvSpPr/>
      </dsp:nvSpPr>
      <dsp:spPr>
        <a:xfrm>
          <a:off x="4994783" y="1871495"/>
          <a:ext cx="337808" cy="321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8904" y="0"/>
              </a:lnTo>
              <a:lnTo>
                <a:pt x="168904" y="321844"/>
              </a:lnTo>
              <a:lnTo>
                <a:pt x="337808" y="32184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152023" y="2020753"/>
        <a:ext cx="23329" cy="23329"/>
      </dsp:txXfrm>
    </dsp:sp>
    <dsp:sp modelId="{3EB62213-73FE-4BDD-A7A4-87B8440E0713}">
      <dsp:nvSpPr>
        <dsp:cNvPr id="0" name=""/>
        <dsp:cNvSpPr/>
      </dsp:nvSpPr>
      <dsp:spPr>
        <a:xfrm>
          <a:off x="4994783" y="1549650"/>
          <a:ext cx="337808" cy="321844"/>
        </a:xfrm>
        <a:custGeom>
          <a:avLst/>
          <a:gdLst/>
          <a:ahLst/>
          <a:cxnLst/>
          <a:rect l="0" t="0" r="0" b="0"/>
          <a:pathLst>
            <a:path>
              <a:moveTo>
                <a:pt x="0" y="321844"/>
              </a:moveTo>
              <a:lnTo>
                <a:pt x="168904" y="321844"/>
              </a:lnTo>
              <a:lnTo>
                <a:pt x="168904" y="0"/>
              </a:lnTo>
              <a:lnTo>
                <a:pt x="337808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152023" y="1698908"/>
        <a:ext cx="23329" cy="23329"/>
      </dsp:txXfrm>
    </dsp:sp>
    <dsp:sp modelId="{BBDFE9DE-8B4E-407E-ABFE-D1595983487F}">
      <dsp:nvSpPr>
        <dsp:cNvPr id="0" name=""/>
        <dsp:cNvSpPr/>
      </dsp:nvSpPr>
      <dsp:spPr>
        <a:xfrm>
          <a:off x="1627225" y="1871495"/>
          <a:ext cx="337808" cy="643689"/>
        </a:xfrm>
        <a:custGeom>
          <a:avLst/>
          <a:gdLst/>
          <a:ahLst/>
          <a:cxnLst/>
          <a:rect l="0" t="0" r="0" b="0"/>
          <a:pathLst>
            <a:path>
              <a:moveTo>
                <a:pt x="0" y="643689"/>
              </a:moveTo>
              <a:lnTo>
                <a:pt x="168904" y="643689"/>
              </a:lnTo>
              <a:lnTo>
                <a:pt x="168904" y="0"/>
              </a:lnTo>
              <a:lnTo>
                <a:pt x="337808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777955" y="2175166"/>
        <a:ext cx="36347" cy="36347"/>
      </dsp:txXfrm>
    </dsp:sp>
    <dsp:sp modelId="{ACEA6F24-C445-4BF0-AF49-F861F7B67838}">
      <dsp:nvSpPr>
        <dsp:cNvPr id="0" name=""/>
        <dsp:cNvSpPr/>
      </dsp:nvSpPr>
      <dsp:spPr>
        <a:xfrm>
          <a:off x="4994783" y="584117"/>
          <a:ext cx="337808" cy="321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8904" y="0"/>
              </a:lnTo>
              <a:lnTo>
                <a:pt x="168904" y="321844"/>
              </a:lnTo>
              <a:lnTo>
                <a:pt x="337808" y="32184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152023" y="733374"/>
        <a:ext cx="23329" cy="23329"/>
      </dsp:txXfrm>
    </dsp:sp>
    <dsp:sp modelId="{F6AB8F9A-51CF-4159-B3F7-F41476B9252C}">
      <dsp:nvSpPr>
        <dsp:cNvPr id="0" name=""/>
        <dsp:cNvSpPr/>
      </dsp:nvSpPr>
      <dsp:spPr>
        <a:xfrm>
          <a:off x="4994783" y="262272"/>
          <a:ext cx="337808" cy="321844"/>
        </a:xfrm>
        <a:custGeom>
          <a:avLst/>
          <a:gdLst/>
          <a:ahLst/>
          <a:cxnLst/>
          <a:rect l="0" t="0" r="0" b="0"/>
          <a:pathLst>
            <a:path>
              <a:moveTo>
                <a:pt x="0" y="321844"/>
              </a:moveTo>
              <a:lnTo>
                <a:pt x="168904" y="321844"/>
              </a:lnTo>
              <a:lnTo>
                <a:pt x="168904" y="0"/>
              </a:lnTo>
              <a:lnTo>
                <a:pt x="337808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152023" y="411530"/>
        <a:ext cx="23329" cy="23329"/>
      </dsp:txXfrm>
    </dsp:sp>
    <dsp:sp modelId="{8DE0784C-D507-4382-B7D3-49DF7B176EBD}">
      <dsp:nvSpPr>
        <dsp:cNvPr id="0" name=""/>
        <dsp:cNvSpPr/>
      </dsp:nvSpPr>
      <dsp:spPr>
        <a:xfrm>
          <a:off x="1627225" y="584117"/>
          <a:ext cx="337808" cy="1931067"/>
        </a:xfrm>
        <a:custGeom>
          <a:avLst/>
          <a:gdLst/>
          <a:ahLst/>
          <a:cxnLst/>
          <a:rect l="0" t="0" r="0" b="0"/>
          <a:pathLst>
            <a:path>
              <a:moveTo>
                <a:pt x="0" y="1931067"/>
              </a:moveTo>
              <a:lnTo>
                <a:pt x="168904" y="1931067"/>
              </a:lnTo>
              <a:lnTo>
                <a:pt x="168904" y="0"/>
              </a:lnTo>
              <a:lnTo>
                <a:pt x="337808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747119" y="1500641"/>
        <a:ext cx="98019" cy="98019"/>
      </dsp:txXfrm>
    </dsp:sp>
    <dsp:sp modelId="{D64F324C-F74C-4CDA-A1D6-A9A4FB4CDC2B}">
      <dsp:nvSpPr>
        <dsp:cNvPr id="0" name=""/>
        <dsp:cNvSpPr/>
      </dsp:nvSpPr>
      <dsp:spPr>
        <a:xfrm rot="16200000">
          <a:off x="-966563" y="2025419"/>
          <a:ext cx="4208047" cy="97953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مصادر التمويل طويل الأجل</a:t>
          </a:r>
          <a:endParaRPr lang="ar-SA" sz="28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-966563" y="2025419"/>
        <a:ext cx="4208047" cy="979530"/>
      </dsp:txXfrm>
    </dsp:sp>
    <dsp:sp modelId="{6FFF57FD-7230-4B72-9AC4-8EC6707D5B04}">
      <dsp:nvSpPr>
        <dsp:cNvPr id="0" name=""/>
        <dsp:cNvSpPr/>
      </dsp:nvSpPr>
      <dsp:spPr>
        <a:xfrm>
          <a:off x="1965033" y="326641"/>
          <a:ext cx="3029750" cy="51495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الاستئجار</a:t>
          </a:r>
          <a:endParaRPr lang="ar-SA" sz="28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965033" y="326641"/>
        <a:ext cx="3029750" cy="514951"/>
      </dsp:txXfrm>
    </dsp:sp>
    <dsp:sp modelId="{67B84D8F-C161-49EF-84A7-6ED70DCD8028}">
      <dsp:nvSpPr>
        <dsp:cNvPr id="0" name=""/>
        <dsp:cNvSpPr/>
      </dsp:nvSpPr>
      <dsp:spPr>
        <a:xfrm>
          <a:off x="5332591" y="4796"/>
          <a:ext cx="2935113" cy="5149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طبيعة الائتمان التجاري</a:t>
          </a:r>
          <a:endParaRPr lang="ar-SA" sz="20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332591" y="4796"/>
        <a:ext cx="2935113" cy="514951"/>
      </dsp:txXfrm>
    </dsp:sp>
    <dsp:sp modelId="{0F47CA1C-0F82-4B4E-9FFE-C2458D5715A5}">
      <dsp:nvSpPr>
        <dsp:cNvPr id="0" name=""/>
        <dsp:cNvSpPr/>
      </dsp:nvSpPr>
      <dsp:spPr>
        <a:xfrm>
          <a:off x="5332591" y="648486"/>
          <a:ext cx="2935113" cy="5149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تكلفة الائتمان التجاري</a:t>
          </a:r>
          <a:endParaRPr lang="ar-SA" sz="20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332591" y="648486"/>
        <a:ext cx="2935113" cy="514951"/>
      </dsp:txXfrm>
    </dsp:sp>
    <dsp:sp modelId="{218F04EB-6E62-458C-98C8-E9F8CA67927D}">
      <dsp:nvSpPr>
        <dsp:cNvPr id="0" name=""/>
        <dsp:cNvSpPr/>
      </dsp:nvSpPr>
      <dsp:spPr>
        <a:xfrm>
          <a:off x="1965033" y="1614019"/>
          <a:ext cx="3029750" cy="51495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القروض المصرفية</a:t>
          </a:r>
          <a:endParaRPr lang="ar-SA" sz="28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965033" y="1614019"/>
        <a:ext cx="3029750" cy="514951"/>
      </dsp:txXfrm>
    </dsp:sp>
    <dsp:sp modelId="{1BDFBB61-CBB2-4A14-B101-828E00F5C1E2}">
      <dsp:nvSpPr>
        <dsp:cNvPr id="0" name=""/>
        <dsp:cNvSpPr/>
      </dsp:nvSpPr>
      <dsp:spPr>
        <a:xfrm>
          <a:off x="5332591" y="1292175"/>
          <a:ext cx="2935113" cy="5149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طبيعة الائتمان المصرفي وأنواعه</a:t>
          </a:r>
          <a:endParaRPr lang="ar-SA" sz="18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332591" y="1292175"/>
        <a:ext cx="2935113" cy="514951"/>
      </dsp:txXfrm>
    </dsp:sp>
    <dsp:sp modelId="{C80638C5-9854-4200-B552-198A59504230}">
      <dsp:nvSpPr>
        <dsp:cNvPr id="0" name=""/>
        <dsp:cNvSpPr/>
      </dsp:nvSpPr>
      <dsp:spPr>
        <a:xfrm>
          <a:off x="5332591" y="1935864"/>
          <a:ext cx="2935113" cy="5149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تكلفة الائتمان المصرفي (سعر الفائدة الفعلي)</a:t>
          </a:r>
          <a:endParaRPr lang="ar-SA" sz="13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5332591" y="1935864"/>
        <a:ext cx="2935113" cy="514951"/>
      </dsp:txXfrm>
    </dsp:sp>
    <dsp:sp modelId="{B49039A8-4E05-4247-99BD-1AED62271A47}">
      <dsp:nvSpPr>
        <dsp:cNvPr id="0" name=""/>
        <dsp:cNvSpPr/>
      </dsp:nvSpPr>
      <dsp:spPr>
        <a:xfrm>
          <a:off x="1965033" y="2257709"/>
          <a:ext cx="3029750" cy="51495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السندات</a:t>
          </a:r>
          <a:endParaRPr lang="ar-SA" sz="28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965033" y="2257709"/>
        <a:ext cx="3029750" cy="514951"/>
      </dsp:txXfrm>
    </dsp:sp>
    <dsp:sp modelId="{30C7D593-C19A-4891-A859-4F33901983C8}">
      <dsp:nvSpPr>
        <dsp:cNvPr id="0" name=""/>
        <dsp:cNvSpPr/>
      </dsp:nvSpPr>
      <dsp:spPr>
        <a:xfrm>
          <a:off x="1965033" y="2901398"/>
          <a:ext cx="3029750" cy="51495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الأسهم الممتازة</a:t>
          </a:r>
          <a:endParaRPr lang="ar-SA" sz="28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965033" y="2901398"/>
        <a:ext cx="3029750" cy="514951"/>
      </dsp:txXfrm>
    </dsp:sp>
    <dsp:sp modelId="{BE4EF107-BE9B-4328-B085-95FA7ECC7125}">
      <dsp:nvSpPr>
        <dsp:cNvPr id="0" name=""/>
        <dsp:cNvSpPr/>
      </dsp:nvSpPr>
      <dsp:spPr>
        <a:xfrm>
          <a:off x="1965033" y="3545087"/>
          <a:ext cx="3029750" cy="51495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الأسهم العادية</a:t>
          </a:r>
          <a:endParaRPr lang="ar-SA" sz="28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965033" y="3545087"/>
        <a:ext cx="3029750" cy="514951"/>
      </dsp:txXfrm>
    </dsp:sp>
    <dsp:sp modelId="{EAF3C78F-88E8-439F-B8A9-39A92C918C8A}">
      <dsp:nvSpPr>
        <dsp:cNvPr id="0" name=""/>
        <dsp:cNvSpPr/>
      </dsp:nvSpPr>
      <dsp:spPr>
        <a:xfrm>
          <a:off x="1965033" y="4188776"/>
          <a:ext cx="3029750" cy="51495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الأرباح المحتجزة</a:t>
          </a:r>
          <a:endParaRPr lang="ar-SA" sz="28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965033" y="4188776"/>
        <a:ext cx="3029750" cy="5149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76B891-72B3-467E-8311-94C7EAC7C526}">
      <dsp:nvSpPr>
        <dsp:cNvPr id="0" name=""/>
        <dsp:cNvSpPr/>
      </dsp:nvSpPr>
      <dsp:spPr>
        <a:xfrm>
          <a:off x="2905" y="344848"/>
          <a:ext cx="2832496" cy="760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البيع الاختياري</a:t>
          </a:r>
          <a:endParaRPr lang="ar-SA" sz="26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2905" y="344848"/>
        <a:ext cx="2832496" cy="760806"/>
      </dsp:txXfrm>
    </dsp:sp>
    <dsp:sp modelId="{E31D0EC8-EADF-495F-B3FA-25F8BD911CA2}">
      <dsp:nvSpPr>
        <dsp:cNvPr id="0" name=""/>
        <dsp:cNvSpPr/>
      </dsp:nvSpPr>
      <dsp:spPr>
        <a:xfrm>
          <a:off x="2905" y="1105654"/>
          <a:ext cx="2832496" cy="34882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just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600" kern="1200" dirty="0" err="1" smtClean="0"/>
            <a:t>یمكن</a:t>
          </a:r>
          <a:r>
            <a:rPr lang="ar-SA" sz="2600" kern="1200" dirty="0" smtClean="0"/>
            <a:t> للمستثمر إرجاع السند إلى المنشأة المصدرة للسند واسترداد </a:t>
          </a:r>
          <a:r>
            <a:rPr lang="ar-SA" sz="2600" kern="1200" dirty="0" err="1" smtClean="0"/>
            <a:t>قیمته</a:t>
          </a:r>
          <a:r>
            <a:rPr lang="ar-SA" sz="2600" kern="1200" dirty="0" smtClean="0"/>
            <a:t> في </a:t>
          </a:r>
          <a:r>
            <a:rPr lang="ar-SA" sz="2600" kern="1200" dirty="0" err="1" smtClean="0"/>
            <a:t>تاریخ</a:t>
          </a:r>
          <a:r>
            <a:rPr lang="ar-SA" sz="2600" kern="1200" dirty="0" smtClean="0"/>
            <a:t> محدد خلال فترة الاستحقاق</a:t>
          </a:r>
          <a:endParaRPr lang="ar-SA" sz="2600" kern="1200" dirty="0"/>
        </a:p>
      </dsp:txBody>
      <dsp:txXfrm>
        <a:off x="2905" y="1105654"/>
        <a:ext cx="2832496" cy="3488208"/>
      </dsp:txXfrm>
    </dsp:sp>
    <dsp:sp modelId="{48823853-AA67-42B2-8CF4-148493D608E0}">
      <dsp:nvSpPr>
        <dsp:cNvPr id="0" name=""/>
        <dsp:cNvSpPr/>
      </dsp:nvSpPr>
      <dsp:spPr>
        <a:xfrm>
          <a:off x="3231951" y="344848"/>
          <a:ext cx="2832496" cy="760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الاستدعاء الاختياري</a:t>
          </a:r>
          <a:endParaRPr lang="ar-SA" sz="26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231951" y="344848"/>
        <a:ext cx="2832496" cy="760806"/>
      </dsp:txXfrm>
    </dsp:sp>
    <dsp:sp modelId="{EEAB13D0-48B3-4D25-98A9-191D79087370}">
      <dsp:nvSpPr>
        <dsp:cNvPr id="0" name=""/>
        <dsp:cNvSpPr/>
      </dsp:nvSpPr>
      <dsp:spPr>
        <a:xfrm>
          <a:off x="3231951" y="1105654"/>
          <a:ext cx="2832496" cy="34882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just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600" kern="1200" dirty="0" smtClean="0"/>
            <a:t>يسمح للمقترض إعادة شراء السند من حامله خلال فترة استحقاق السند بسعر ثابت أعلى من سعر الإصدار </a:t>
          </a:r>
          <a:r>
            <a:rPr lang="ar-SA" sz="2600" kern="1200" dirty="0" err="1" smtClean="0"/>
            <a:t>ویتناقص</a:t>
          </a:r>
          <a:r>
            <a:rPr lang="ar-SA" sz="2600" kern="1200" dirty="0" smtClean="0"/>
            <a:t> </a:t>
          </a:r>
          <a:r>
            <a:rPr lang="ar-SA" sz="2600" kern="1200" dirty="0" err="1" smtClean="0"/>
            <a:t>سنویا</a:t>
          </a:r>
          <a:r>
            <a:rPr lang="ar-SA" sz="2600" kern="1200" dirty="0" smtClean="0"/>
            <a:t> حسب ما </a:t>
          </a:r>
          <a:r>
            <a:rPr lang="ar-SA" sz="2600" kern="1200" dirty="0" err="1" smtClean="0"/>
            <a:t>ھو</a:t>
          </a:r>
          <a:r>
            <a:rPr lang="ar-SA" sz="2600" kern="1200" dirty="0" smtClean="0"/>
            <a:t> منصوص </a:t>
          </a:r>
          <a:r>
            <a:rPr lang="ar-SA" sz="2600" kern="1200" dirty="0" err="1" smtClean="0"/>
            <a:t>علیه</a:t>
          </a:r>
          <a:r>
            <a:rPr lang="ar-SA" sz="2600" kern="1200" dirty="0" smtClean="0"/>
            <a:t> في نشرة الإصدار</a:t>
          </a:r>
          <a:endParaRPr lang="ar-SA" sz="2600" kern="1200" dirty="0"/>
        </a:p>
      </dsp:txBody>
      <dsp:txXfrm>
        <a:off x="3231951" y="1105654"/>
        <a:ext cx="2832496" cy="3488208"/>
      </dsp:txXfrm>
    </dsp:sp>
    <dsp:sp modelId="{5463B243-1589-445C-B36F-07D1A61B33A8}">
      <dsp:nvSpPr>
        <dsp:cNvPr id="0" name=""/>
        <dsp:cNvSpPr/>
      </dsp:nvSpPr>
      <dsp:spPr>
        <a:xfrm>
          <a:off x="6460998" y="344848"/>
          <a:ext cx="2832496" cy="760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الوفاء الإلزامي </a:t>
          </a:r>
          <a:endParaRPr lang="ar-SA" sz="26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460998" y="344848"/>
        <a:ext cx="2832496" cy="760806"/>
      </dsp:txXfrm>
    </dsp:sp>
    <dsp:sp modelId="{9E26C589-BB17-4CC2-8CBB-37FB6CEEE7D5}">
      <dsp:nvSpPr>
        <dsp:cNvPr id="0" name=""/>
        <dsp:cNvSpPr/>
      </dsp:nvSpPr>
      <dsp:spPr>
        <a:xfrm>
          <a:off x="6460998" y="1105654"/>
          <a:ext cx="2832496" cy="34882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just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800" kern="1200" dirty="0" smtClean="0"/>
            <a:t>إعادة شراء السندات من حامليها خلال فترة الاستحقاق بشرط أن </a:t>
          </a:r>
          <a:r>
            <a:rPr lang="ar-SA" sz="2800" kern="1200" dirty="0" err="1" smtClean="0"/>
            <a:t>ینص</a:t>
          </a:r>
          <a:r>
            <a:rPr lang="ar-SA" sz="2800" kern="1200" dirty="0" smtClean="0"/>
            <a:t> على ذلك في نشرة الإصدار.</a:t>
          </a:r>
          <a:endParaRPr lang="ar-SA" sz="2800" kern="1200" dirty="0"/>
        </a:p>
      </dsp:txBody>
      <dsp:txXfrm>
        <a:off x="6460998" y="1105654"/>
        <a:ext cx="2832496" cy="34882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538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84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397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        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رلالرااااااااااااااالا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اسم </a:t>
            </a:r>
            <a:r>
              <a:rPr lang="ar-EG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  <a:endParaRPr lang="ar-SA" sz="37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إدارة مالية (2)</a:t>
            </a:r>
            <a:endParaRPr lang="en-US" sz="2800" dirty="0" smtClean="0">
              <a:latin typeface="Calibri" pitchFamily="34" charset="0"/>
              <a:cs typeface="PT Bold Heading" panose="02010400000000000000" pitchFamily="2" charset="-78"/>
            </a:endParaRPr>
          </a:p>
          <a:p>
            <a:pPr algn="ctr"/>
            <a:endParaRPr lang="ar-SA" sz="24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أستاذ </a:t>
            </a:r>
            <a:r>
              <a:rPr lang="ar-SA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د. عبد الكريم قـندوز</a:t>
            </a:r>
            <a:endParaRPr lang="en-US" sz="2800" dirty="0">
              <a:latin typeface="Calibri" pitchFamily="34" charset="0"/>
              <a:cs typeface="PT Bold Heading" panose="02010400000000000000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82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E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المحاضرة</a:t>
            </a:r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التاسعة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PT Bold Heading" panose="02010400000000000000" pitchFamily="2" charset="-78"/>
              </a:rPr>
              <a:t>مصادر التمويل متوسط وطويل الأجل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37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cs typeface="PT Bold Heading" panose="02010400000000000000" pitchFamily="2" charset="-78"/>
              </a:rPr>
              <a:t>تمويل الشركات</a:t>
            </a:r>
            <a:endParaRPr lang="fr-FR" sz="3600" dirty="0">
              <a:cs typeface="PT Bold Heading" panose="02010400000000000000" pitchFamily="2" charset="-78"/>
            </a:endParaRPr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6477027"/>
              </p:ext>
            </p:extLst>
          </p:nvPr>
        </p:nvGraphicFramePr>
        <p:xfrm>
          <a:off x="495300" y="1417638"/>
          <a:ext cx="89154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23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56FFE14-76AE-4ED7-B03D-3BAD1937F8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dgm id="{A56FFE14-76AE-4ED7-B03D-3BAD1937F8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dgm id="{A56FFE14-76AE-4ED7-B03D-3BAD1937F8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graphicEl>
                                              <a:dgm id="{A56FFE14-76AE-4ED7-B03D-3BAD1937F8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DF13F6C-B382-459E-8A6F-9D1D6DFD5E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graphicEl>
                                              <a:dgm id="{CDF13F6C-B382-459E-8A6F-9D1D6DFD5E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graphicEl>
                                              <a:dgm id="{CDF13F6C-B382-459E-8A6F-9D1D6DFD5E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graphicEl>
                                              <a:dgm id="{CDF13F6C-B382-459E-8A6F-9D1D6DFD5E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B600C5B-BBEC-400B-BE79-9EA99A350B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graphicEl>
                                              <a:dgm id="{4B600C5B-BBEC-400B-BE79-9EA99A350B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graphicEl>
                                              <a:dgm id="{4B600C5B-BBEC-400B-BE79-9EA99A350B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graphicEl>
                                              <a:dgm id="{4B600C5B-BBEC-400B-BE79-9EA99A350B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C5286FA-C9B6-4DD9-B4A9-030EC5994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graphicEl>
                                              <a:dgm id="{8C5286FA-C9B6-4DD9-B4A9-030EC5994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graphicEl>
                                              <a:dgm id="{8C5286FA-C9B6-4DD9-B4A9-030EC5994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graphicEl>
                                              <a:dgm id="{8C5286FA-C9B6-4DD9-B4A9-030EC5994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0F31145-0B81-47C0-9B41-50963DF422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graphicEl>
                                              <a:dgm id="{B0F31145-0B81-47C0-9B41-50963DF422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graphicEl>
                                              <a:dgm id="{B0F31145-0B81-47C0-9B41-50963DF422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graphicEl>
                                              <a:dgm id="{B0F31145-0B81-47C0-9B41-50963DF422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73C8792-DA68-45AA-AC61-35378D7C64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graphicEl>
                                              <a:dgm id="{C73C8792-DA68-45AA-AC61-35378D7C64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graphicEl>
                                              <a:dgm id="{C73C8792-DA68-45AA-AC61-35378D7C64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graphicEl>
                                              <a:dgm id="{C73C8792-DA68-45AA-AC61-35378D7C64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9BDB1F5-C594-4A76-ADC2-6794063C4E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graphicEl>
                                              <a:dgm id="{F9BDB1F5-C594-4A76-ADC2-6794063C4E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graphicEl>
                                              <a:dgm id="{F9BDB1F5-C594-4A76-ADC2-6794063C4E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graphicEl>
                                              <a:dgm id="{F9BDB1F5-C594-4A76-ADC2-6794063C4E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87994EB-79C7-4494-AF93-72FAD698EB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graphicEl>
                                              <a:dgm id="{C87994EB-79C7-4494-AF93-72FAD698EB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graphicEl>
                                              <a:dgm id="{C87994EB-79C7-4494-AF93-72FAD698EB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graphicEl>
                                              <a:dgm id="{C87994EB-79C7-4494-AF93-72FAD698EB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907EF86-3CFA-4559-A84D-BB94C137C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>
                                            <p:graphicEl>
                                              <a:dgm id="{0907EF86-3CFA-4559-A84D-BB94C137CE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graphicEl>
                                              <a:dgm id="{0907EF86-3CFA-4559-A84D-BB94C137C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graphicEl>
                                              <a:dgm id="{0907EF86-3CFA-4559-A84D-BB94C137C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D4C3A9F-385D-45C3-842D-904F8DC89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>
                                            <p:graphicEl>
                                              <a:dgm id="{AD4C3A9F-385D-45C3-842D-904F8DC89C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graphicEl>
                                              <a:dgm id="{AD4C3A9F-385D-45C3-842D-904F8DC89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graphicEl>
                                              <a:dgm id="{AD4C3A9F-385D-45C3-842D-904F8DC89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93EF6CB-4BC7-400F-BC92-33AD3DAAAA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>
                                            <p:graphicEl>
                                              <a:dgm id="{493EF6CB-4BC7-400F-BC92-33AD3DAAAA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graphicEl>
                                              <a:dgm id="{493EF6CB-4BC7-400F-BC92-33AD3DAAAA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>
                                            <p:graphicEl>
                                              <a:dgm id="{493EF6CB-4BC7-400F-BC92-33AD3DAAAA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764D2D6-5DFF-44BE-B6F7-0E1C511CE3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>
                                            <p:graphicEl>
                                              <a:dgm id="{C764D2D6-5DFF-44BE-B6F7-0E1C511CE3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>
                                            <p:graphicEl>
                                              <a:dgm id="{C764D2D6-5DFF-44BE-B6F7-0E1C511CE3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>
                                            <p:graphicEl>
                                              <a:dgm id="{C764D2D6-5DFF-44BE-B6F7-0E1C511CE3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7AC8040-21EB-49A4-8AD8-DC7AD2C33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>
                                            <p:graphicEl>
                                              <a:dgm id="{D7AC8040-21EB-49A4-8AD8-DC7AD2C33F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graphicEl>
                                              <a:dgm id="{D7AC8040-21EB-49A4-8AD8-DC7AD2C33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>
                                            <p:graphicEl>
                                              <a:dgm id="{D7AC8040-21EB-49A4-8AD8-DC7AD2C33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369FECF-F5C7-468C-AC9B-A2BFC2A5CA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">
                                            <p:graphicEl>
                                              <a:dgm id="{C369FECF-F5C7-468C-AC9B-A2BFC2A5CA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>
                                            <p:graphicEl>
                                              <a:dgm id="{C369FECF-F5C7-468C-AC9B-A2BFC2A5CA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>
                                            <p:graphicEl>
                                              <a:dgm id="{C369FECF-F5C7-468C-AC9B-A2BFC2A5CA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996129-7066-4C9B-814B-A5F494322C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">
                                            <p:graphicEl>
                                              <a:dgm id="{57996129-7066-4C9B-814B-A5F494322C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">
                                            <p:graphicEl>
                                              <a:dgm id="{57996129-7066-4C9B-814B-A5F494322C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>
                                            <p:graphicEl>
                                              <a:dgm id="{57996129-7066-4C9B-814B-A5F494322C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أهداف الدرس</a:t>
            </a:r>
            <a:endParaRPr lang="fr-FR" dirty="0"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-457200" algn="just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التعرف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على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طبيعة التمويل متوسط وطويل الأجل وأهم مصادره.</a:t>
            </a:r>
          </a:p>
          <a:p>
            <a:pPr marL="457200" lvl="1" indent="-457200" algn="just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بيان طبيعة كل من </a:t>
            </a:r>
            <a:r>
              <a:rPr lang="ar-SA" sz="3600" dirty="0" smtClean="0">
                <a:solidFill>
                  <a:schemeClr val="tx1"/>
                </a:solidFill>
              </a:rPr>
              <a:t>الاستئجار والقروض المصرفية وسندات الدين والأسهم العادية والأسهم الممتازة والأرباح المحتجزة من حيث مزايا كل منها وتكاليفها.</a:t>
            </a:r>
            <a:endParaRPr lang="fr-FR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مخطط الدرس</a:t>
            </a:r>
            <a:endParaRPr lang="fr-FR" dirty="0">
              <a:cs typeface="PT Bold Heading" panose="02010400000000000000" pitchFamily="2" charset="-78"/>
            </a:endParaRPr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5592043"/>
              </p:ext>
            </p:extLst>
          </p:nvPr>
        </p:nvGraphicFramePr>
        <p:xfrm>
          <a:off x="495300" y="1417638"/>
          <a:ext cx="89154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19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BDFE9DE-8B4E-407E-ABFE-D159598348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graphicEl>
                                              <a:dgm id="{BBDFE9DE-8B4E-407E-ABFE-D159598348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graphicEl>
                                              <a:dgm id="{BBDFE9DE-8B4E-407E-ABFE-D159598348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graphicEl>
                                              <a:dgm id="{BBDFE9DE-8B4E-407E-ABFE-D159598348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18F04EB-6E62-458C-98C8-E9F8CA679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graphicEl>
                                              <a:dgm id="{218F04EB-6E62-458C-98C8-E9F8CA6792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graphicEl>
                                              <a:dgm id="{218F04EB-6E62-458C-98C8-E9F8CA679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graphicEl>
                                              <a:dgm id="{218F04EB-6E62-458C-98C8-E9F8CA679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96561CD-4F5B-4FCE-BCD7-4F5BC0004A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graphicEl>
                                              <a:dgm id="{B96561CD-4F5B-4FCE-BCD7-4F5BC0004A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graphicEl>
                                              <a:dgm id="{B96561CD-4F5B-4FCE-BCD7-4F5BC0004A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graphicEl>
                                              <a:dgm id="{B96561CD-4F5B-4FCE-BCD7-4F5BC0004A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039A8-4E05-4247-99BD-1AED62271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graphicEl>
                                              <a:dgm id="{B49039A8-4E05-4247-99BD-1AED62271A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graphicEl>
                                              <a:dgm id="{B49039A8-4E05-4247-99BD-1AED62271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graphicEl>
                                              <a:dgm id="{B49039A8-4E05-4247-99BD-1AED62271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640C4E4-1003-43F5-96AF-10F55D8D9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graphicEl>
                                              <a:dgm id="{9640C4E4-1003-43F5-96AF-10F55D8D9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graphicEl>
                                              <a:dgm id="{9640C4E4-1003-43F5-96AF-10F55D8D9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graphicEl>
                                              <a:dgm id="{9640C4E4-1003-43F5-96AF-10F55D8D9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0C7D593-C19A-4891-A859-4F3390198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>
                                            <p:graphicEl>
                                              <a:dgm id="{30C7D593-C19A-4891-A859-4F33901983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graphicEl>
                                              <a:dgm id="{30C7D593-C19A-4891-A859-4F3390198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graphicEl>
                                              <a:dgm id="{30C7D593-C19A-4891-A859-4F3390198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C2B42ED-D587-490C-A6D1-A6103BF0A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>
                                            <p:graphicEl>
                                              <a:dgm id="{EC2B42ED-D587-490C-A6D1-A6103BF0A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graphicEl>
                                              <a:dgm id="{EC2B42ED-D587-490C-A6D1-A6103BF0A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graphicEl>
                                              <a:dgm id="{EC2B42ED-D587-490C-A6D1-A6103BF0A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E4EF107-BE9B-4328-B085-95FA7ECC7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>
                                            <p:graphicEl>
                                              <a:dgm id="{BE4EF107-BE9B-4328-B085-95FA7ECC71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graphicEl>
                                              <a:dgm id="{BE4EF107-BE9B-4328-B085-95FA7ECC7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>
                                            <p:graphicEl>
                                              <a:dgm id="{BE4EF107-BE9B-4328-B085-95FA7ECC7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51730ED-D1BB-43FD-AB2A-E0E22A5474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>
                                            <p:graphicEl>
                                              <a:dgm id="{751730ED-D1BB-43FD-AB2A-E0E22A5474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>
                                            <p:graphicEl>
                                              <a:dgm id="{751730ED-D1BB-43FD-AB2A-E0E22A5474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>
                                            <p:graphicEl>
                                              <a:dgm id="{751730ED-D1BB-43FD-AB2A-E0E22A5474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AF3C78F-88E8-439F-B8A9-39A92C918C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>
                                            <p:graphicEl>
                                              <a:dgm id="{EAF3C78F-88E8-439F-B8A9-39A92C918C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graphicEl>
                                              <a:dgm id="{EAF3C78F-88E8-439F-B8A9-39A92C918C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>
                                            <p:graphicEl>
                                              <a:dgm id="{EAF3C78F-88E8-439F-B8A9-39A92C918C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EB62213-73FE-4BDD-A7A4-87B8440E07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7">
                                            <p:graphicEl>
                                              <a:dgm id="{3EB62213-73FE-4BDD-A7A4-87B8440E07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">
                                            <p:graphicEl>
                                              <a:dgm id="{3EB62213-73FE-4BDD-A7A4-87B8440E07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">
                                            <p:graphicEl>
                                              <a:dgm id="{3EB62213-73FE-4BDD-A7A4-87B8440E07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BDFBB61-CBB2-4A14-B101-828E00F5C1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">
                                            <p:graphicEl>
                                              <a:dgm id="{1BDFBB61-CBB2-4A14-B101-828E00F5C1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1BDFBB61-CBB2-4A14-B101-828E00F5C1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">
                                            <p:graphicEl>
                                              <a:dgm id="{1BDFBB61-CBB2-4A14-B101-828E00F5C1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488AD6F-DDDF-4DFA-B325-8F23C9055B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">
                                            <p:graphicEl>
                                              <a:dgm id="{C488AD6F-DDDF-4DFA-B325-8F23C9055B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C488AD6F-DDDF-4DFA-B325-8F23C9055B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">
                                            <p:graphicEl>
                                              <a:dgm id="{C488AD6F-DDDF-4DFA-B325-8F23C9055B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80638C5-9854-4200-B552-198A595042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7">
                                            <p:graphicEl>
                                              <a:dgm id="{C80638C5-9854-4200-B552-198A595042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">
                                            <p:graphicEl>
                                              <a:dgm id="{C80638C5-9854-4200-B552-198A595042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">
                                            <p:graphicEl>
                                              <a:dgm id="{C80638C5-9854-4200-B552-198A595042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عنوان 1"/>
          <p:cNvSpPr>
            <a:spLocks noGrp="1"/>
          </p:cNvSpPr>
          <p:nvPr>
            <p:ph type="title"/>
          </p:nvPr>
        </p:nvSpPr>
        <p:spPr>
          <a:xfrm>
            <a:off x="541735" y="428625"/>
            <a:ext cx="8915400" cy="1143000"/>
          </a:xfrm>
        </p:spPr>
        <p:txBody>
          <a:bodyPr/>
          <a:lstStyle/>
          <a:p>
            <a:pPr algn="r" rtl="1"/>
            <a:r>
              <a:rPr lang="ar-SA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تقديم</a:t>
            </a:r>
          </a:p>
        </p:txBody>
      </p:sp>
      <p:sp>
        <p:nvSpPr>
          <p:cNvPr id="40963" name="عنصر نائب للمحتوى 2"/>
          <p:cNvSpPr>
            <a:spLocks noGrp="1"/>
          </p:cNvSpPr>
          <p:nvPr>
            <p:ph idx="1"/>
          </p:nvPr>
        </p:nvSpPr>
        <p:spPr>
          <a:xfrm>
            <a:off x="386921" y="1571625"/>
            <a:ext cx="9023779" cy="4752975"/>
          </a:xfrm>
        </p:spPr>
        <p:txBody>
          <a:bodyPr/>
          <a:lstStyle/>
          <a:p>
            <a:pPr marL="0" indent="0" algn="just" rtl="1"/>
            <a:r>
              <a:rPr lang="ar-SA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مصادر التمويل طويلة الأجل هي الأموال التي تحصل عليها الشركة وتمثل التزاما </a:t>
            </a:r>
            <a:r>
              <a:rPr lang="ar-SA" sz="4400" smtClean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طويل الأجل </a:t>
            </a:r>
            <a:r>
              <a:rPr lang="ar-SA" sz="4400" dirty="0" smtClean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تجاه أطراف أخرى (كالقروض طويلة الأجل والسندات) أو حقا لطرف آخر </a:t>
            </a:r>
            <a:r>
              <a:rPr lang="ar-SA" sz="4400" smtClean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(كالأسهم).</a:t>
            </a:r>
            <a:endParaRPr lang="ar-SA" sz="4400" dirty="0" smtClean="0">
              <a:solidFill>
                <a:schemeClr val="tx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585200" y="6356351"/>
            <a:ext cx="825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A3C3105-75D7-43DA-B61E-5281F1B62D3A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8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الاستئجار</a:t>
            </a:r>
            <a:endParaRPr lang="ar-SA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59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تعريف عقد الاستئجار: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</a:rPr>
              <a:t>الاستئجار </a:t>
            </a:r>
            <a:r>
              <a:rPr lang="ar-SA" sz="3600" dirty="0" err="1">
                <a:solidFill>
                  <a:schemeClr val="tx1"/>
                </a:solidFill>
              </a:rPr>
              <a:t>ھو</a:t>
            </a:r>
            <a:r>
              <a:rPr lang="ar-SA" sz="3600" dirty="0">
                <a:solidFill>
                  <a:schemeClr val="tx1"/>
                </a:solidFill>
              </a:rPr>
              <a:t> عقد </a:t>
            </a:r>
            <a:r>
              <a:rPr lang="ar-SA" sz="3600" dirty="0" err="1" smtClean="0">
                <a:solidFill>
                  <a:schemeClr val="tx1"/>
                </a:solidFill>
              </a:rPr>
              <a:t>یُبرم</a:t>
            </a:r>
            <a:r>
              <a:rPr lang="ar-SA" sz="3600" dirty="0" smtClean="0">
                <a:solidFill>
                  <a:schemeClr val="tx1"/>
                </a:solidFill>
              </a:rPr>
              <a:t> بين </a:t>
            </a:r>
            <a:r>
              <a:rPr lang="ar-SA" sz="3600" dirty="0" err="1">
                <a:solidFill>
                  <a:schemeClr val="tx1"/>
                </a:solidFill>
              </a:rPr>
              <a:t>طرفین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(المستأجر والمؤجر) </a:t>
            </a:r>
            <a:r>
              <a:rPr lang="ar-SA" sz="3600" dirty="0" err="1">
                <a:solidFill>
                  <a:schemeClr val="tx1"/>
                </a:solidFill>
              </a:rPr>
              <a:t>ویترتب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</a:rPr>
              <a:t>علیه</a:t>
            </a:r>
            <a:r>
              <a:rPr lang="ar-SA" sz="3600" dirty="0" smtClean="0">
                <a:solidFill>
                  <a:schemeClr val="tx1"/>
                </a:solidFill>
              </a:rPr>
              <a:t> الآتي:</a:t>
            </a:r>
            <a:endParaRPr lang="ar-SA" sz="3600" dirty="0">
              <a:solidFill>
                <a:schemeClr val="tx1"/>
              </a:solidFill>
            </a:endParaRPr>
          </a:p>
          <a:p>
            <a:pPr marL="571500" indent="-571500" algn="just" rtl="1">
              <a:buFont typeface="Wingdings" panose="05000000000000000000" pitchFamily="2" charset="2"/>
              <a:buChar char="ü"/>
            </a:pPr>
            <a:r>
              <a:rPr lang="ar-SA" sz="3600" dirty="0" smtClean="0">
                <a:solidFill>
                  <a:schemeClr val="tx1"/>
                </a:solidFill>
              </a:rPr>
              <a:t>يلتزم بموجبه </a:t>
            </a:r>
            <a:r>
              <a:rPr lang="ar-SA" sz="3600" dirty="0">
                <a:solidFill>
                  <a:schemeClr val="tx1"/>
                </a:solidFill>
              </a:rPr>
              <a:t>المستأجر </a:t>
            </a:r>
            <a:r>
              <a:rPr lang="ar-SA" sz="3600" dirty="0" smtClean="0">
                <a:solidFill>
                  <a:schemeClr val="tx1"/>
                </a:solidFill>
              </a:rPr>
              <a:t>(طرف أول) </a:t>
            </a:r>
            <a:r>
              <a:rPr lang="ar-SA" sz="3600" dirty="0">
                <a:solidFill>
                  <a:schemeClr val="tx1"/>
                </a:solidFill>
              </a:rPr>
              <a:t>بدفع مبالغ محدده </a:t>
            </a:r>
            <a:r>
              <a:rPr lang="ar-SA" sz="3600" dirty="0" smtClean="0">
                <a:solidFill>
                  <a:schemeClr val="tx1"/>
                </a:solidFill>
              </a:rPr>
              <a:t>بتواريخ متفق </a:t>
            </a:r>
            <a:r>
              <a:rPr lang="ar-SA" sz="3600" dirty="0" err="1" smtClean="0">
                <a:solidFill>
                  <a:schemeClr val="tx1"/>
                </a:solidFill>
              </a:rPr>
              <a:t>علیھا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للمؤجر (طرف ثاني) </a:t>
            </a:r>
            <a:r>
              <a:rPr lang="ar-SA" sz="3600" dirty="0" err="1">
                <a:solidFill>
                  <a:schemeClr val="tx1"/>
                </a:solidFill>
              </a:rPr>
              <a:t>وھو</a:t>
            </a:r>
            <a:r>
              <a:rPr lang="ar-SA" sz="3600" dirty="0">
                <a:solidFill>
                  <a:schemeClr val="tx1"/>
                </a:solidFill>
              </a:rPr>
              <a:t> المالك لأصل من </a:t>
            </a:r>
            <a:r>
              <a:rPr lang="ar-SA" sz="3600" dirty="0" smtClean="0">
                <a:solidFill>
                  <a:schemeClr val="tx1"/>
                </a:solidFill>
              </a:rPr>
              <a:t>الأصول.</a:t>
            </a:r>
            <a:endParaRPr lang="ar-SA" sz="3600" dirty="0">
              <a:solidFill>
                <a:schemeClr val="tx1"/>
              </a:solidFill>
            </a:endParaRPr>
          </a:p>
          <a:p>
            <a:pPr marL="571500" indent="-571500" algn="just" rtl="1">
              <a:buFont typeface="Wingdings" panose="05000000000000000000" pitchFamily="2" charset="2"/>
              <a:buChar char="ü"/>
            </a:pPr>
            <a:r>
              <a:rPr lang="ar-SA" sz="3600" dirty="0" err="1" smtClean="0">
                <a:solidFill>
                  <a:schemeClr val="tx1"/>
                </a:solidFill>
              </a:rPr>
              <a:t>ینتفع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>
                <a:solidFill>
                  <a:schemeClr val="tx1"/>
                </a:solidFill>
              </a:rPr>
              <a:t>الطرف الأول بالخدمات التي </a:t>
            </a:r>
            <a:r>
              <a:rPr lang="ar-SA" sz="3600" dirty="0" err="1">
                <a:solidFill>
                  <a:schemeClr val="tx1"/>
                </a:solidFill>
              </a:rPr>
              <a:t>یقدمھا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الأصل.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أهم بنود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عقد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الإيجار: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228600" y="1600201"/>
            <a:ext cx="9185762" cy="4525963"/>
          </a:xfrm>
        </p:spPr>
        <p:txBody>
          <a:bodyPr/>
          <a:lstStyle/>
          <a:p>
            <a:pPr marL="342900" indent="-457200" algn="just">
              <a:buFont typeface="Wingdings" panose="05000000000000000000" pitchFamily="2" charset="2"/>
              <a:buChar char="q"/>
            </a:pPr>
            <a:r>
              <a:rPr lang="ar-SA" sz="3600" dirty="0" smtClean="0">
                <a:solidFill>
                  <a:schemeClr val="tx1"/>
                </a:solidFill>
              </a:rPr>
              <a:t>المدة الأساسية للعقد التي لا يمكن خلالها إلغاؤه.</a:t>
            </a:r>
            <a:endParaRPr lang="ar-SA" sz="3600" dirty="0">
              <a:solidFill>
                <a:schemeClr val="tx1"/>
              </a:solidFill>
            </a:endParaRPr>
          </a:p>
          <a:p>
            <a:pPr marL="342900" indent="-457200" algn="just">
              <a:buFont typeface="Wingdings" panose="05000000000000000000" pitchFamily="2" charset="2"/>
              <a:buChar char="q"/>
            </a:pPr>
            <a:r>
              <a:rPr lang="ar-SA" sz="3600" dirty="0" smtClean="0">
                <a:solidFill>
                  <a:schemeClr val="tx1"/>
                </a:solidFill>
              </a:rPr>
              <a:t> قيمة دفعة الإيجار الدورية.</a:t>
            </a:r>
          </a:p>
          <a:p>
            <a:pPr marL="342900" indent="-457200" algn="just">
              <a:buFont typeface="Wingdings" panose="05000000000000000000" pitchFamily="2" charset="2"/>
              <a:buChar char="q"/>
            </a:pPr>
            <a:r>
              <a:rPr lang="ar-SA" sz="3600" dirty="0" smtClean="0">
                <a:solidFill>
                  <a:schemeClr val="tx1"/>
                </a:solidFill>
              </a:rPr>
              <a:t>تاريخ الدفع.</a:t>
            </a:r>
            <a:endParaRPr lang="ar-SA" sz="3600" dirty="0">
              <a:solidFill>
                <a:schemeClr val="tx1"/>
              </a:solidFill>
            </a:endParaRPr>
          </a:p>
          <a:p>
            <a:pPr marL="342900" indent="-457200" algn="just">
              <a:buFont typeface="Wingdings" panose="05000000000000000000" pitchFamily="2" charset="2"/>
              <a:buChar char="q"/>
            </a:pPr>
            <a:r>
              <a:rPr lang="ar-SA" sz="3600" dirty="0" smtClean="0">
                <a:solidFill>
                  <a:schemeClr val="tx1"/>
                </a:solidFill>
              </a:rPr>
              <a:t>إمكانية تجديد العقد </a:t>
            </a:r>
            <a:r>
              <a:rPr lang="ar-SA" sz="3600" dirty="0">
                <a:solidFill>
                  <a:schemeClr val="tx1"/>
                </a:solidFill>
              </a:rPr>
              <a:t>أو شراء الأصل </a:t>
            </a:r>
            <a:r>
              <a:rPr lang="ar-SA" sz="3600" dirty="0" smtClean="0">
                <a:solidFill>
                  <a:schemeClr val="tx1"/>
                </a:solidFill>
              </a:rPr>
              <a:t>في نهاية </a:t>
            </a:r>
            <a:r>
              <a:rPr lang="ar-SA" sz="3600" dirty="0">
                <a:solidFill>
                  <a:schemeClr val="tx1"/>
                </a:solidFill>
              </a:rPr>
              <a:t>مدة </a:t>
            </a:r>
            <a:r>
              <a:rPr lang="ar-SA" sz="3600" dirty="0" smtClean="0">
                <a:solidFill>
                  <a:schemeClr val="tx1"/>
                </a:solidFill>
              </a:rPr>
              <a:t>العقد.</a:t>
            </a:r>
            <a:endParaRPr lang="ar-SA" sz="3600" dirty="0">
              <a:solidFill>
                <a:schemeClr val="tx1"/>
              </a:solidFill>
            </a:endParaRPr>
          </a:p>
          <a:p>
            <a:pPr marL="342900" indent="-457200" algn="just">
              <a:buFont typeface="Wingdings" panose="05000000000000000000" pitchFamily="2" charset="2"/>
              <a:buChar char="q"/>
            </a:pPr>
            <a:r>
              <a:rPr lang="ar-SA" sz="3600" dirty="0" smtClean="0">
                <a:solidFill>
                  <a:schemeClr val="tx1"/>
                </a:solidFill>
              </a:rPr>
              <a:t>الجهة التي تتحمل صيانة الأصل.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أنواع عقود الاستئجار: 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pPr algn="just"/>
            <a:r>
              <a:rPr lang="ar-SA" sz="3600" dirty="0" smtClean="0">
                <a:solidFill>
                  <a:schemeClr val="tx1"/>
                </a:solidFill>
              </a:rPr>
              <a:t>لعقود الاستئجار أنواع عدة أهمها:</a:t>
            </a:r>
          </a:p>
          <a:p>
            <a:pPr marL="342900" indent="-457200" algn="just">
              <a:buFont typeface="Wingdings" panose="05000000000000000000" pitchFamily="2" charset="2"/>
              <a:buChar char="Ø"/>
            </a:pPr>
            <a:r>
              <a:rPr lang="ar-SA" sz="3600" dirty="0" smtClean="0">
                <a:solidFill>
                  <a:schemeClr val="tx1"/>
                </a:solidFill>
              </a:rPr>
              <a:t>- </a:t>
            </a:r>
            <a:r>
              <a:rPr lang="ar-SA" sz="3600" dirty="0" err="1">
                <a:solidFill>
                  <a:schemeClr val="tx1"/>
                </a:solidFill>
              </a:rPr>
              <a:t>الإستئجار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التمویلي</a:t>
            </a:r>
            <a:endParaRPr lang="ar-SA" sz="3600" dirty="0">
              <a:solidFill>
                <a:schemeClr val="tx1"/>
              </a:solidFill>
            </a:endParaRPr>
          </a:p>
          <a:p>
            <a:pPr marL="342900" indent="-457200" algn="just">
              <a:buFont typeface="Wingdings" panose="05000000000000000000" pitchFamily="2" charset="2"/>
              <a:buChar char="Ø"/>
            </a:pPr>
            <a:r>
              <a:rPr lang="ar-SA" sz="3600" dirty="0">
                <a:solidFill>
                  <a:schemeClr val="tx1"/>
                </a:solidFill>
              </a:rPr>
              <a:t>- </a:t>
            </a:r>
            <a:r>
              <a:rPr lang="ar-SA" sz="3600" dirty="0" err="1">
                <a:solidFill>
                  <a:schemeClr val="tx1"/>
                </a:solidFill>
              </a:rPr>
              <a:t>الإستئجار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التشغیلي</a:t>
            </a:r>
            <a:endParaRPr lang="ar-SA" sz="3600" dirty="0">
              <a:solidFill>
                <a:schemeClr val="tx1"/>
              </a:solidFill>
            </a:endParaRPr>
          </a:p>
          <a:p>
            <a:pPr marL="342900" indent="-457200" algn="just">
              <a:buFont typeface="Wingdings" panose="05000000000000000000" pitchFamily="2" charset="2"/>
              <a:buChar char="Ø"/>
            </a:pPr>
            <a:r>
              <a:rPr lang="ar-SA" sz="3600" dirty="0">
                <a:solidFill>
                  <a:schemeClr val="tx1"/>
                </a:solidFill>
              </a:rPr>
              <a:t>- </a:t>
            </a:r>
            <a:r>
              <a:rPr lang="ar-SA" sz="3600" dirty="0" err="1">
                <a:solidFill>
                  <a:schemeClr val="tx1"/>
                </a:solidFill>
              </a:rPr>
              <a:t>الإستئجار</a:t>
            </a:r>
            <a:r>
              <a:rPr lang="ar-SA" sz="3600" dirty="0">
                <a:solidFill>
                  <a:schemeClr val="tx1"/>
                </a:solidFill>
              </a:rPr>
              <a:t> المقرون أو المرتبط برافعة </a:t>
            </a:r>
            <a:r>
              <a:rPr lang="ar-SA" sz="3600" dirty="0" err="1" smtClean="0">
                <a:solidFill>
                  <a:schemeClr val="tx1"/>
                </a:solidFill>
              </a:rPr>
              <a:t>التمویل</a:t>
            </a:r>
            <a:r>
              <a:rPr lang="ar-SA" sz="3600" dirty="0" smtClean="0">
                <a:solidFill>
                  <a:schemeClr val="tx1"/>
                </a:solidFill>
              </a:rPr>
              <a:t>.</a:t>
            </a:r>
          </a:p>
          <a:p>
            <a:pPr marL="342900" indent="-457200" algn="just">
              <a:buFont typeface="Wingdings" panose="05000000000000000000" pitchFamily="2" charset="2"/>
              <a:buChar char="Ø"/>
            </a:pPr>
            <a:endParaRPr lang="ar-SA" sz="3600" dirty="0">
              <a:solidFill>
                <a:schemeClr val="tx1"/>
              </a:solidFill>
            </a:endParaRPr>
          </a:p>
          <a:p>
            <a:pPr marL="0" indent="0" algn="just"/>
            <a:r>
              <a:rPr lang="ar-SA" sz="3600" dirty="0" smtClean="0">
                <a:solidFill>
                  <a:schemeClr val="tx1"/>
                </a:solidFill>
              </a:rPr>
              <a:t>فيما يلي شرح للأنواع الثلاثة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76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rgbClr val="FF0000"/>
                </a:solidFill>
                <a:cs typeface="PT Bold Heading" panose="02010400000000000000" pitchFamily="2" charset="-78"/>
              </a:rPr>
              <a:t>الاستئجار التمويلي: </a:t>
            </a:r>
            <a:endParaRPr lang="en-US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109562" cy="4525963"/>
          </a:xfrm>
        </p:spPr>
        <p:txBody>
          <a:bodyPr/>
          <a:lstStyle/>
          <a:p>
            <a:pPr marL="0" indent="0" algn="just"/>
            <a:r>
              <a:rPr lang="ar-SA" sz="3600" dirty="0" err="1" smtClean="0">
                <a:solidFill>
                  <a:schemeClr val="tx1"/>
                </a:solidFill>
                <a:cs typeface="+mj-cs"/>
              </a:rPr>
              <a:t>یمثل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ھذا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النوع من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الإستئجار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عقدا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بین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المستأجر والمؤجر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یلتزم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بموجبه المستأجر بدفع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أقساط </a:t>
            </a:r>
            <a:r>
              <a:rPr lang="ar-SA" sz="3600" dirty="0" err="1" smtClean="0">
                <a:solidFill>
                  <a:schemeClr val="tx1"/>
                </a:solidFill>
                <a:cs typeface="+mj-cs"/>
              </a:rPr>
              <a:t>مالیة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للمؤجر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نظیر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استخدامه للأصل،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بحیث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یكون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مجموع </a:t>
            </a:r>
            <a:r>
              <a:rPr lang="ar-SA" sz="3600" dirty="0" err="1" smtClean="0">
                <a:solidFill>
                  <a:schemeClr val="tx1"/>
                </a:solidFill>
                <a:cs typeface="+mj-cs"/>
              </a:rPr>
              <a:t>ھذه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 الأقساط </a:t>
            </a:r>
            <a:r>
              <a:rPr lang="ar-SA" sz="3600" dirty="0" err="1" smtClean="0">
                <a:solidFill>
                  <a:schemeClr val="tx1"/>
                </a:solidFill>
                <a:cs typeface="+mj-cs"/>
              </a:rPr>
              <a:t>المالیة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یغطي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قیمة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الأصل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بالإضافة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إلى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تحقیق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عائد مناسب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للمؤجر.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43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خصائص الاستئجار </a:t>
            </a:r>
            <a:r>
              <a:rPr lang="ar-SA" sz="3600" dirty="0">
                <a:solidFill>
                  <a:srgbClr val="FF0000"/>
                </a:solidFill>
                <a:cs typeface="PT Bold Heading" panose="02010400000000000000" pitchFamily="2" charset="-78"/>
              </a:rPr>
              <a:t>التمويلي: </a:t>
            </a:r>
            <a:endParaRPr lang="en-US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109562" cy="4525963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sz="3600" dirty="0" smtClean="0">
                <a:solidFill>
                  <a:schemeClr val="tx1"/>
                </a:solidFill>
                <a:cs typeface="+mj-cs"/>
              </a:rPr>
              <a:t>لا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یمكن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إلغاؤه،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وإذا أراد المستأجر فعل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ذلك، </a:t>
            </a:r>
            <a:r>
              <a:rPr lang="ar-SA" sz="3600" dirty="0" err="1" smtClean="0">
                <a:solidFill>
                  <a:schemeClr val="tx1"/>
                </a:solidFill>
                <a:cs typeface="+mj-cs"/>
              </a:rPr>
              <a:t>فعلیه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أن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یدفع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ما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تبقى من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قیمة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العقد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دفعة واحدة، وإذا تخلف المستأجر عن السداد فإن ذلك من شأنه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أن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یؤدي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إلى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إفلاسه.</a:t>
            </a:r>
            <a:endParaRPr lang="ar-SA" sz="3600" dirty="0">
              <a:solidFill>
                <a:schemeClr val="tx1"/>
              </a:solidFill>
              <a:cs typeface="+mj-cs"/>
            </a:endParaRP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sz="3600" dirty="0" err="1" smtClean="0">
                <a:solidFill>
                  <a:schemeClr val="tx1"/>
                </a:solidFill>
                <a:cs typeface="+mj-cs"/>
              </a:rPr>
              <a:t>یتحمل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المستأجر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صيانة الأصل.</a:t>
            </a:r>
            <a:endParaRPr lang="en-US" sz="36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7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rgbClr val="FF0000"/>
                </a:solidFill>
                <a:cs typeface="PT Bold Heading" panose="02010400000000000000" pitchFamily="2" charset="-78"/>
              </a:rPr>
              <a:t>أنواع الاستئجار التمويلي: </a:t>
            </a:r>
            <a:endParaRPr lang="en-US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495300" y="1447801"/>
            <a:ext cx="9029700" cy="4678364"/>
          </a:xfrm>
        </p:spPr>
        <p:txBody>
          <a:bodyPr/>
          <a:lstStyle/>
          <a:p>
            <a:pPr algn="justLow"/>
            <a:r>
              <a:rPr lang="ar-SA" sz="3000" dirty="0" smtClean="0">
                <a:solidFill>
                  <a:schemeClr val="tx1"/>
                </a:solidFill>
                <a:cs typeface="+mn-cs"/>
              </a:rPr>
              <a:t>1</a:t>
            </a:r>
            <a:r>
              <a:rPr lang="ar-SA" sz="3000" b="1" u="sng" dirty="0" smtClean="0">
                <a:solidFill>
                  <a:schemeClr val="tx1"/>
                </a:solidFill>
                <a:cs typeface="+mn-cs"/>
              </a:rPr>
              <a:t>- الاستئجار عن طريق بيع الأصل ومن ثم إعادة استئجار هذا الأصل:</a:t>
            </a:r>
            <a:endParaRPr lang="ar-SA" sz="3000" b="1" u="sng" dirty="0">
              <a:solidFill>
                <a:schemeClr val="tx1"/>
              </a:solidFill>
              <a:cs typeface="+mn-cs"/>
            </a:endParaRPr>
          </a:p>
          <a:p>
            <a:pPr marL="0" indent="0" algn="justLow"/>
            <a:r>
              <a:rPr lang="ar-SA" sz="3000" dirty="0" smtClean="0">
                <a:solidFill>
                  <a:schemeClr val="tx1"/>
                </a:solidFill>
                <a:cs typeface="+mn-cs"/>
              </a:rPr>
              <a:t>تقوم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شركة ما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ببيع إحدى أصولها إلى مؤسسة أخرى بسعر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سوقي عادل </a:t>
            </a:r>
            <a:r>
              <a:rPr lang="ar-SA" sz="3000" dirty="0" err="1">
                <a:solidFill>
                  <a:schemeClr val="tx1"/>
                </a:solidFill>
                <a:cs typeface="+mn-cs"/>
              </a:rPr>
              <a:t>یتفق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علیه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وتستلم المبلغ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نقدا،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وفي نفس الوقت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تقوم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بإستئجار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 نفس الأصل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من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الجھة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المشتریة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 للأصل. 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ومن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خصائص هذه الطريقة:</a:t>
            </a:r>
            <a:endParaRPr lang="ar-SA" sz="3000" dirty="0">
              <a:solidFill>
                <a:schemeClr val="tx1"/>
              </a:solidFill>
              <a:cs typeface="+mn-cs"/>
            </a:endParaRPr>
          </a:p>
          <a:p>
            <a:pPr marL="228600" indent="-342900" algn="justLow">
              <a:buFont typeface="Wingdings" panose="05000000000000000000" pitchFamily="2" charset="2"/>
              <a:buChar char="v"/>
            </a:pPr>
            <a:r>
              <a:rPr lang="ar-SA" sz="3000" dirty="0">
                <a:solidFill>
                  <a:schemeClr val="tx1"/>
                </a:solidFill>
                <a:cs typeface="+mn-cs"/>
              </a:rPr>
              <a:t>دفعات </a:t>
            </a:r>
            <a:r>
              <a:rPr lang="ar-SA" sz="3000" dirty="0" err="1">
                <a:solidFill>
                  <a:schemeClr val="tx1"/>
                </a:solidFill>
                <a:cs typeface="+mn-cs"/>
              </a:rPr>
              <a:t>الإیجار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ستغطي سعر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الأصل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المدفوع علاوة على </a:t>
            </a:r>
            <a:r>
              <a:rPr lang="ar-SA" sz="3000" dirty="0" err="1">
                <a:solidFill>
                  <a:schemeClr val="tx1"/>
                </a:solidFill>
                <a:cs typeface="+mn-cs"/>
              </a:rPr>
              <a:t>تحقیق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عائد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مناسب للمؤجر.</a:t>
            </a:r>
            <a:endParaRPr lang="ar-SA" sz="3000" dirty="0">
              <a:solidFill>
                <a:schemeClr val="tx1"/>
              </a:solidFill>
              <a:cs typeface="+mn-cs"/>
            </a:endParaRPr>
          </a:p>
          <a:p>
            <a:pPr marL="228600" indent="-342900" algn="justLow">
              <a:buFont typeface="Wingdings" panose="05000000000000000000" pitchFamily="2" charset="2"/>
              <a:buChar char="v"/>
            </a:pPr>
            <a:r>
              <a:rPr lang="ar-SA" sz="3000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یوفر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 err="1">
                <a:solidFill>
                  <a:schemeClr val="tx1"/>
                </a:solidFill>
                <a:cs typeface="+mn-cs"/>
              </a:rPr>
              <a:t>ھذا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النوع من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الاستئجار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سیولة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 معتبرة للشركة </a:t>
            </a:r>
            <a:r>
              <a:rPr lang="ar-SA" sz="3000" dirty="0" err="1">
                <a:solidFill>
                  <a:schemeClr val="tx1"/>
                </a:solidFill>
                <a:cs typeface="+mn-cs"/>
              </a:rPr>
              <a:t>یمكنھا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أن تمول </a:t>
            </a:r>
            <a:r>
              <a:rPr lang="ar-SA" sz="3000" dirty="0" err="1">
                <a:solidFill>
                  <a:schemeClr val="tx1"/>
                </a:solidFill>
                <a:cs typeface="+mn-cs"/>
              </a:rPr>
              <a:t>بھا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استثماراتھا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أو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تسديد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دیونها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. </a:t>
            </a:r>
            <a:endParaRPr lang="en-US" sz="3000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41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33400" y="381000"/>
            <a:ext cx="8880962" cy="5745165"/>
          </a:xfrm>
        </p:spPr>
        <p:txBody>
          <a:bodyPr/>
          <a:lstStyle/>
          <a:p>
            <a:pPr algn="justLow"/>
            <a:r>
              <a:rPr lang="ar-SA" sz="3000" b="1" u="sng" dirty="0" smtClean="0">
                <a:solidFill>
                  <a:srgbClr val="0000FF"/>
                </a:solidFill>
                <a:cs typeface="+mn-cs"/>
              </a:rPr>
              <a:t>2- </a:t>
            </a:r>
            <a:r>
              <a:rPr lang="ar-SA" sz="3000" b="1" u="sng" dirty="0" err="1" smtClean="0">
                <a:solidFill>
                  <a:srgbClr val="0000FF"/>
                </a:solidFill>
                <a:cs typeface="+mn-cs"/>
              </a:rPr>
              <a:t>الإستئجار</a:t>
            </a:r>
            <a:r>
              <a:rPr lang="ar-SA" sz="3000" b="1" u="sng" dirty="0" smtClean="0">
                <a:solidFill>
                  <a:srgbClr val="0000FF"/>
                </a:solidFill>
                <a:cs typeface="+mn-cs"/>
              </a:rPr>
              <a:t> المباشر:</a:t>
            </a:r>
            <a:endParaRPr lang="ar-SA" sz="3000" b="1" u="sng" dirty="0">
              <a:solidFill>
                <a:srgbClr val="0000FF"/>
              </a:solidFill>
              <a:cs typeface="+mn-cs"/>
            </a:endParaRPr>
          </a:p>
          <a:p>
            <a:pPr marL="0" indent="0" algn="justLow"/>
            <a:r>
              <a:rPr lang="ar-SA" sz="3000" dirty="0" err="1">
                <a:solidFill>
                  <a:schemeClr val="tx1"/>
                </a:solidFill>
                <a:cs typeface="+mn-cs"/>
              </a:rPr>
              <a:t>یسمح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 err="1">
                <a:solidFill>
                  <a:schemeClr val="tx1"/>
                </a:solidFill>
                <a:cs typeface="+mn-cs"/>
              </a:rPr>
              <a:t>ھذا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النوع من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الاستئجار للمنشأة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بالحصول على أصل لا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تملكه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حیث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:</a:t>
            </a:r>
          </a:p>
          <a:p>
            <a:pPr marL="228600" indent="-342900" algn="justLow">
              <a:buFont typeface="Wingdings" panose="05000000000000000000" pitchFamily="2" charset="2"/>
              <a:buChar char="q"/>
            </a:pPr>
            <a:r>
              <a:rPr lang="ar-SA" sz="3000" dirty="0" smtClean="0">
                <a:solidFill>
                  <a:schemeClr val="tx1"/>
                </a:solidFill>
                <a:cs typeface="+mn-cs"/>
              </a:rPr>
              <a:t>تقوم المنشأة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بتحدید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 الأصل الذي ترغب في الحصول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علیه</a:t>
            </a:r>
            <a:endParaRPr lang="ar-SA" sz="3000" dirty="0" smtClean="0">
              <a:solidFill>
                <a:schemeClr val="tx1"/>
              </a:solidFill>
              <a:cs typeface="+mn-cs"/>
            </a:endParaRPr>
          </a:p>
          <a:p>
            <a:pPr marL="228600" indent="-342900" algn="justLow">
              <a:buFont typeface="Wingdings" panose="05000000000000000000" pitchFamily="2" charset="2"/>
              <a:buChar char="q"/>
            </a:pPr>
            <a:r>
              <a:rPr lang="ar-SA" sz="3000" dirty="0" smtClean="0">
                <a:solidFill>
                  <a:schemeClr val="tx1"/>
                </a:solidFill>
                <a:cs typeface="+mn-cs"/>
              </a:rPr>
              <a:t>تتفق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مع المالك على السعر </a:t>
            </a:r>
            <a:r>
              <a:rPr lang="ar-SA" sz="3000" dirty="0" err="1">
                <a:solidFill>
                  <a:schemeClr val="tx1"/>
                </a:solidFill>
                <a:cs typeface="+mn-cs"/>
              </a:rPr>
              <a:t>وتاریخ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التسلیم</a:t>
            </a:r>
            <a:endParaRPr lang="ar-SA" sz="3000" dirty="0">
              <a:solidFill>
                <a:schemeClr val="tx1"/>
              </a:solidFill>
              <a:cs typeface="+mn-cs"/>
            </a:endParaRPr>
          </a:p>
          <a:p>
            <a:pPr marL="228600" indent="-342900" algn="justLow">
              <a:buFont typeface="Wingdings" panose="05000000000000000000" pitchFamily="2" charset="2"/>
              <a:buChar char="q"/>
            </a:pPr>
            <a:r>
              <a:rPr lang="ar-SA" sz="3000" dirty="0">
                <a:solidFill>
                  <a:schemeClr val="tx1"/>
                </a:solidFill>
                <a:cs typeface="+mn-cs"/>
              </a:rPr>
              <a:t>تقوم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المنشأة بترتيبات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مع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مؤسسة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تمویلیة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 (البنك مثلا) تتولى شراء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الأصل من المالك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الرئیسي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.</a:t>
            </a:r>
            <a:endParaRPr lang="ar-SA" sz="3000" dirty="0">
              <a:solidFill>
                <a:schemeClr val="tx1"/>
              </a:solidFill>
              <a:cs typeface="+mn-cs"/>
            </a:endParaRPr>
          </a:p>
          <a:p>
            <a:pPr marL="228600" indent="-342900" algn="justLow">
              <a:buFont typeface="Wingdings" panose="05000000000000000000" pitchFamily="2" charset="2"/>
              <a:buChar char="q"/>
            </a:pPr>
            <a:r>
              <a:rPr lang="ar-SA" sz="3000" dirty="0">
                <a:solidFill>
                  <a:schemeClr val="tx1"/>
                </a:solidFill>
                <a:cs typeface="+mn-cs"/>
              </a:rPr>
              <a:t>تقوم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المنشأة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في نفس الوقت </a:t>
            </a:r>
            <a:r>
              <a:rPr lang="ar-SA" sz="3000" dirty="0" err="1">
                <a:solidFill>
                  <a:schemeClr val="tx1"/>
                </a:solidFill>
                <a:cs typeface="+mn-cs"/>
              </a:rPr>
              <a:t>بتوقیع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عقد استئجار مع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المؤسسة </a:t>
            </a: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التمویلیة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 </a:t>
            </a:r>
          </a:p>
          <a:p>
            <a:pPr marL="228600" indent="-342900" algn="justLow">
              <a:buFont typeface="Wingdings" panose="05000000000000000000" pitchFamily="2" charset="2"/>
              <a:buChar char="q"/>
            </a:pPr>
            <a:r>
              <a:rPr lang="ar-SA" sz="3000" dirty="0" smtClean="0">
                <a:solidFill>
                  <a:schemeClr val="tx1"/>
                </a:solidFill>
                <a:cs typeface="+mn-cs"/>
              </a:rPr>
              <a:t>وفقا </a:t>
            </a:r>
            <a:r>
              <a:rPr lang="ar-SA" sz="3000" dirty="0" err="1">
                <a:solidFill>
                  <a:schemeClr val="tx1"/>
                </a:solidFill>
                <a:cs typeface="+mn-cs"/>
              </a:rPr>
              <a:t>لھذا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العقد </a:t>
            </a:r>
            <a:r>
              <a:rPr lang="ar-SA" sz="3000" dirty="0" err="1">
                <a:solidFill>
                  <a:schemeClr val="tx1"/>
                </a:solidFill>
                <a:cs typeface="+mn-cs"/>
              </a:rPr>
              <a:t>ینبغي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على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المنشأة المستأجرة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دفع كامل </a:t>
            </a:r>
            <a:r>
              <a:rPr lang="ar-SA" sz="3000" dirty="0" err="1">
                <a:solidFill>
                  <a:schemeClr val="tx1"/>
                </a:solidFill>
                <a:cs typeface="+mn-cs"/>
              </a:rPr>
              <a:t>قیمة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الأصل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مضافا إليه عائد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مناسب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للمؤجر.</a:t>
            </a:r>
            <a:endParaRPr lang="ar-SA" sz="3000" dirty="0">
              <a:solidFill>
                <a:schemeClr val="tx1"/>
              </a:solidFill>
              <a:cs typeface="+mn-cs"/>
            </a:endParaRPr>
          </a:p>
          <a:p>
            <a:pPr marL="228600" indent="-342900" algn="justLow">
              <a:buFont typeface="Wingdings" panose="05000000000000000000" pitchFamily="2" charset="2"/>
              <a:buChar char="q"/>
            </a:pPr>
            <a:r>
              <a:rPr lang="ar-SA" sz="3000" dirty="0" err="1" smtClean="0">
                <a:solidFill>
                  <a:schemeClr val="tx1"/>
                </a:solidFill>
                <a:cs typeface="+mn-cs"/>
              </a:rPr>
              <a:t>یتحمل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ar-SA" sz="3000" dirty="0">
                <a:solidFill>
                  <a:schemeClr val="tx1"/>
                </a:solidFill>
                <a:cs typeface="+mn-cs"/>
              </a:rPr>
              <a:t>المستأجر كافة نفقات </a:t>
            </a:r>
            <a:r>
              <a:rPr lang="ar-SA" sz="3000" dirty="0" smtClean="0">
                <a:solidFill>
                  <a:schemeClr val="tx1"/>
                </a:solidFill>
                <a:cs typeface="+mn-cs"/>
              </a:rPr>
              <a:t>التأمين والصيانة والضرائب.</a:t>
            </a:r>
            <a:endParaRPr lang="en-US" sz="3000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43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rgbClr val="FF0000"/>
                </a:solidFill>
                <a:cs typeface="PT Bold Heading" panose="02010400000000000000" pitchFamily="2" charset="-78"/>
              </a:rPr>
              <a:t>الاستئجار التشغيلي: </a:t>
            </a:r>
            <a:endParaRPr lang="en-US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524001"/>
            <a:ext cx="8957162" cy="4602164"/>
          </a:xfrm>
        </p:spPr>
        <p:txBody>
          <a:bodyPr/>
          <a:lstStyle/>
          <a:p>
            <a:pPr marL="0" indent="0" algn="just"/>
            <a:r>
              <a:rPr lang="ar-SA" sz="3600" dirty="0" err="1">
                <a:solidFill>
                  <a:schemeClr val="tx1"/>
                </a:solidFill>
              </a:rPr>
              <a:t>یطلق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</a:rPr>
              <a:t>علیه</a:t>
            </a:r>
            <a:r>
              <a:rPr lang="ar-SA" sz="3600" dirty="0" smtClean="0">
                <a:solidFill>
                  <a:schemeClr val="tx1"/>
                </a:solidFill>
              </a:rPr>
              <a:t> أحيانا </a:t>
            </a:r>
            <a:r>
              <a:rPr lang="ar-SA" sz="3600" dirty="0">
                <a:solidFill>
                  <a:schemeClr val="tx1"/>
                </a:solidFill>
              </a:rPr>
              <a:t>عقد استئجار </a:t>
            </a:r>
            <a:r>
              <a:rPr lang="ar-SA" sz="3600" dirty="0" smtClean="0">
                <a:solidFill>
                  <a:schemeClr val="tx1"/>
                </a:solidFill>
              </a:rPr>
              <a:t>الخدمات، لأنه </a:t>
            </a:r>
            <a:r>
              <a:rPr lang="ar-SA" sz="3600" dirty="0" err="1">
                <a:solidFill>
                  <a:schemeClr val="tx1"/>
                </a:solidFill>
              </a:rPr>
              <a:t>یرتبط</a:t>
            </a:r>
            <a:r>
              <a:rPr lang="ar-SA" sz="3600" dirty="0">
                <a:solidFill>
                  <a:schemeClr val="tx1"/>
                </a:solidFill>
              </a:rPr>
              <a:t> أساسا باستئجار </a:t>
            </a:r>
            <a:r>
              <a:rPr lang="ar-SA" sz="3600" dirty="0" err="1" smtClean="0">
                <a:solidFill>
                  <a:schemeClr val="tx1"/>
                </a:solidFill>
              </a:rPr>
              <a:t>التجھیزات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والخدمات </a:t>
            </a:r>
            <a:r>
              <a:rPr lang="ar-SA" sz="3600" dirty="0">
                <a:solidFill>
                  <a:schemeClr val="tx1"/>
                </a:solidFill>
              </a:rPr>
              <a:t>مثل </a:t>
            </a:r>
            <a:r>
              <a:rPr lang="ar-SA" sz="3600" dirty="0" err="1">
                <a:solidFill>
                  <a:schemeClr val="tx1"/>
                </a:solidFill>
              </a:rPr>
              <a:t>السیارات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وماكینات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التصویر</a:t>
            </a:r>
            <a:r>
              <a:rPr lang="ar-SA" sz="3600" dirty="0">
                <a:solidFill>
                  <a:schemeClr val="tx1"/>
                </a:solidFill>
              </a:rPr>
              <a:t> والحاسبات </a:t>
            </a:r>
            <a:r>
              <a:rPr lang="ar-SA" sz="3600" dirty="0" err="1" smtClean="0">
                <a:solidFill>
                  <a:schemeClr val="tx1"/>
                </a:solidFill>
              </a:rPr>
              <a:t>الآلیة</a:t>
            </a:r>
            <a:r>
              <a:rPr lang="ar-SA" sz="3600" dirty="0" smtClean="0">
                <a:solidFill>
                  <a:schemeClr val="tx1"/>
                </a:solidFill>
              </a:rPr>
              <a:t>. </a:t>
            </a:r>
            <a:r>
              <a:rPr lang="ar-SA" sz="3600" dirty="0">
                <a:solidFill>
                  <a:schemeClr val="tx1"/>
                </a:solidFill>
              </a:rPr>
              <a:t>ووفقا </a:t>
            </a:r>
            <a:r>
              <a:rPr lang="ar-SA" sz="3600" dirty="0" err="1">
                <a:solidFill>
                  <a:schemeClr val="tx1"/>
                </a:solidFill>
              </a:rPr>
              <a:t>لھذا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النوع من </a:t>
            </a:r>
            <a:r>
              <a:rPr lang="ar-SA" sz="3600" dirty="0" err="1" smtClean="0">
                <a:solidFill>
                  <a:schemeClr val="tx1"/>
                </a:solidFill>
              </a:rPr>
              <a:t>الإستئجار</a:t>
            </a:r>
            <a:r>
              <a:rPr lang="ar-SA" sz="3600" dirty="0" smtClean="0">
                <a:solidFill>
                  <a:schemeClr val="tx1"/>
                </a:solidFill>
              </a:rPr>
              <a:t>، </a:t>
            </a:r>
            <a:r>
              <a:rPr lang="ar-SA" sz="3600" dirty="0" err="1">
                <a:solidFill>
                  <a:schemeClr val="tx1"/>
                </a:solidFill>
              </a:rPr>
              <a:t>یقدم</a:t>
            </a:r>
            <a:r>
              <a:rPr lang="ar-SA" sz="3600" dirty="0">
                <a:solidFill>
                  <a:schemeClr val="tx1"/>
                </a:solidFill>
              </a:rPr>
              <a:t> المؤجر </a:t>
            </a:r>
            <a:r>
              <a:rPr lang="ar-SA" sz="3600" dirty="0" smtClean="0">
                <a:solidFill>
                  <a:schemeClr val="tx1"/>
                </a:solidFill>
              </a:rPr>
              <a:t>الخدمة المطلوبة </a:t>
            </a:r>
            <a:r>
              <a:rPr lang="ar-SA" sz="3600" dirty="0">
                <a:solidFill>
                  <a:schemeClr val="tx1"/>
                </a:solidFill>
              </a:rPr>
              <a:t>بما في ذلك </a:t>
            </a:r>
            <a:r>
              <a:rPr lang="ar-SA" sz="3600" dirty="0" err="1">
                <a:solidFill>
                  <a:schemeClr val="tx1"/>
                </a:solidFill>
              </a:rPr>
              <a:t>تكالیف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</a:rPr>
              <a:t>الصیانة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</a:rPr>
              <a:t>الدوریة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</a:rPr>
              <a:t>والتأمین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>
                <a:solidFill>
                  <a:schemeClr val="tx1"/>
                </a:solidFill>
              </a:rPr>
              <a:t>والضرائب وذلك مقابل دفعات </a:t>
            </a:r>
            <a:r>
              <a:rPr lang="ar-SA" sz="3600" dirty="0" err="1" smtClean="0">
                <a:solidFill>
                  <a:schemeClr val="tx1"/>
                </a:solidFill>
              </a:rPr>
              <a:t>سنویة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یدفعھا</a:t>
            </a:r>
            <a:r>
              <a:rPr lang="ar-SA" sz="3600" dirty="0">
                <a:solidFill>
                  <a:schemeClr val="tx1"/>
                </a:solidFill>
              </a:rPr>
              <a:t> المستأجر للمؤجر </a:t>
            </a:r>
            <a:r>
              <a:rPr lang="ar-SA" sz="3600" dirty="0" err="1" smtClean="0">
                <a:solidFill>
                  <a:schemeClr val="tx1"/>
                </a:solidFill>
              </a:rPr>
              <a:t>نظیر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الانتفاع </a:t>
            </a:r>
            <a:r>
              <a:rPr lang="ar-SA" sz="3600" dirty="0">
                <a:solidFill>
                  <a:schemeClr val="tx1"/>
                </a:solidFill>
              </a:rPr>
              <a:t>بخدمة </a:t>
            </a:r>
            <a:r>
              <a:rPr lang="ar-SA" sz="3600" dirty="0" smtClean="0">
                <a:solidFill>
                  <a:schemeClr val="tx1"/>
                </a:solidFill>
              </a:rPr>
              <a:t>الأصل.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61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rgbClr val="FF0000"/>
                </a:solidFill>
                <a:cs typeface="PT Bold Heading" panose="02010400000000000000" pitchFamily="2" charset="-78"/>
              </a:rPr>
              <a:t>خصائص الاستئجار التشغيلي: </a:t>
            </a:r>
            <a:endParaRPr lang="en-US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152400" y="1417638"/>
            <a:ext cx="9261962" cy="4708527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sz="3000" dirty="0" smtClean="0">
                <a:solidFill>
                  <a:schemeClr val="tx1"/>
                </a:solidFill>
                <a:cs typeface="+mj-cs"/>
              </a:rPr>
              <a:t>تكون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مدة العقد أقل من العمر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الاقتصادي للأصل.</a:t>
            </a: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sz="3000" dirty="0" smtClean="0">
                <a:solidFill>
                  <a:schemeClr val="tx1"/>
                </a:solidFill>
                <a:cs typeface="+mj-cs"/>
              </a:rPr>
              <a:t>على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المؤجر تكرار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تأجير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الأصل لنفس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المستأجر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لغیره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حتى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یتمكن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من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تغطیة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تكلفة الأصل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وتحقیق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عائد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مناسب.</a:t>
            </a:r>
          </a:p>
          <a:p>
            <a:pPr marL="342900" indent="-457200" algn="just">
              <a:buFont typeface="Wingdings" panose="05000000000000000000" pitchFamily="2" charset="2"/>
              <a:buChar char="q"/>
            </a:pPr>
            <a:r>
              <a:rPr lang="ar-SA" sz="3000" dirty="0" smtClean="0">
                <a:solidFill>
                  <a:schemeClr val="tx1"/>
                </a:solidFill>
                <a:cs typeface="+mj-cs"/>
              </a:rPr>
              <a:t>قد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یشمل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العقد بندا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یمنح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المستأجر إلغاء العقد قبل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نھایته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بعد منح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المؤجر فترة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إنذار وقد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یترتب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على إلغاء العقد بعض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التكالیف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المتمثلة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في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الجزاءات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أو الغرامات.</a:t>
            </a:r>
          </a:p>
          <a:p>
            <a:pPr marL="342900" indent="-457200" algn="just">
              <a:buFont typeface="Wingdings" panose="05000000000000000000" pitchFamily="2" charset="2"/>
              <a:buChar char="q"/>
            </a:pP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تتیح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إمكانیة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إلغاء العقد للمستأجر فرصة البحث عن أصل أكثر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حداثة وكفاءة، وأيضا فرصة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التخلص من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الإستئجار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في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حالة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تدھور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النشاط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الاقتصادي للمنشأة.</a:t>
            </a:r>
            <a:endParaRPr lang="en-US" sz="30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09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rgbClr val="FF0000"/>
                </a:solidFill>
                <a:cs typeface="PT Bold Heading" panose="02010400000000000000" pitchFamily="2" charset="-78"/>
              </a:rPr>
              <a:t>الاستئجار المرتبط برافعة مالية: </a:t>
            </a:r>
            <a:endParaRPr lang="en-US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524001"/>
            <a:ext cx="9109562" cy="4602164"/>
          </a:xfrm>
        </p:spPr>
        <p:txBody>
          <a:bodyPr/>
          <a:lstStyle/>
          <a:p>
            <a:r>
              <a:rPr lang="ar-SA" sz="3200" dirty="0" err="1" smtClean="0">
                <a:solidFill>
                  <a:schemeClr val="tx1"/>
                </a:solidFill>
              </a:rPr>
              <a:t>یوجد</a:t>
            </a:r>
            <a:r>
              <a:rPr lang="ar-SA" sz="3200" dirty="0" smtClean="0">
                <a:solidFill>
                  <a:schemeClr val="tx1"/>
                </a:solidFill>
              </a:rPr>
              <a:t> </a:t>
            </a:r>
            <a:r>
              <a:rPr lang="ar-SA" sz="3200" dirty="0">
                <a:solidFill>
                  <a:schemeClr val="tx1"/>
                </a:solidFill>
              </a:rPr>
              <a:t>في </a:t>
            </a:r>
            <a:r>
              <a:rPr lang="ar-SA" sz="3200" dirty="0" err="1">
                <a:solidFill>
                  <a:schemeClr val="tx1"/>
                </a:solidFill>
              </a:rPr>
              <a:t>ھذا</a:t>
            </a:r>
            <a:r>
              <a:rPr lang="ar-SA" sz="3200" dirty="0">
                <a:solidFill>
                  <a:schemeClr val="tx1"/>
                </a:solidFill>
              </a:rPr>
              <a:t> النوع من </a:t>
            </a:r>
            <a:r>
              <a:rPr lang="ar-SA" sz="3200" dirty="0" err="1">
                <a:solidFill>
                  <a:schemeClr val="tx1"/>
                </a:solidFill>
              </a:rPr>
              <a:t>التمویل</a:t>
            </a:r>
            <a:r>
              <a:rPr lang="ar-SA" sz="3200" dirty="0">
                <a:solidFill>
                  <a:schemeClr val="tx1"/>
                </a:solidFill>
              </a:rPr>
              <a:t> ثلاثة </a:t>
            </a:r>
            <a:r>
              <a:rPr lang="ar-SA" sz="3200" dirty="0" smtClean="0">
                <a:solidFill>
                  <a:schemeClr val="tx1"/>
                </a:solidFill>
              </a:rPr>
              <a:t>أطراف:</a:t>
            </a:r>
            <a:endParaRPr lang="ar-SA" sz="3200" dirty="0">
              <a:solidFill>
                <a:schemeClr val="tx1"/>
              </a:solidFill>
            </a:endParaRPr>
          </a:p>
          <a:p>
            <a:pPr marL="228600" indent="-342900">
              <a:buFont typeface="Wingdings" panose="05000000000000000000" pitchFamily="2" charset="2"/>
              <a:buChar char="§"/>
            </a:pPr>
            <a:r>
              <a:rPr lang="ar-SA" sz="3200" dirty="0">
                <a:solidFill>
                  <a:schemeClr val="tx1"/>
                </a:solidFill>
              </a:rPr>
              <a:t>المؤجر صاحب </a:t>
            </a:r>
            <a:r>
              <a:rPr lang="ar-SA" sz="3200" dirty="0" smtClean="0">
                <a:solidFill>
                  <a:schemeClr val="tx1"/>
                </a:solidFill>
              </a:rPr>
              <a:t>الأصل</a:t>
            </a:r>
            <a:endParaRPr lang="ar-SA" sz="3200" dirty="0">
              <a:solidFill>
                <a:schemeClr val="tx1"/>
              </a:solidFill>
            </a:endParaRPr>
          </a:p>
          <a:p>
            <a:pPr marL="228600" indent="-342900">
              <a:buFont typeface="Wingdings" panose="05000000000000000000" pitchFamily="2" charset="2"/>
              <a:buChar char="§"/>
            </a:pPr>
            <a:r>
              <a:rPr lang="ar-SA" sz="3200" dirty="0" smtClean="0">
                <a:solidFill>
                  <a:schemeClr val="tx1"/>
                </a:solidFill>
              </a:rPr>
              <a:t>المستأجر</a:t>
            </a:r>
            <a:endParaRPr lang="ar-SA" sz="3200" dirty="0">
              <a:solidFill>
                <a:schemeClr val="tx1"/>
              </a:solidFill>
            </a:endParaRPr>
          </a:p>
          <a:p>
            <a:pPr marL="228600" indent="-342900">
              <a:buFont typeface="Wingdings" panose="05000000000000000000" pitchFamily="2" charset="2"/>
              <a:buChar char="§"/>
            </a:pPr>
            <a:r>
              <a:rPr lang="ar-SA" sz="3200" dirty="0">
                <a:solidFill>
                  <a:schemeClr val="tx1"/>
                </a:solidFill>
              </a:rPr>
              <a:t>ومؤسس </a:t>
            </a:r>
            <a:r>
              <a:rPr lang="ar-SA" sz="3200" dirty="0" smtClean="0">
                <a:solidFill>
                  <a:schemeClr val="tx1"/>
                </a:solidFill>
              </a:rPr>
              <a:t>التمويل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8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rgbClr val="FF0000"/>
                </a:solidFill>
                <a:cs typeface="PT Bold Heading" panose="02010400000000000000" pitchFamily="2" charset="-78"/>
              </a:rPr>
              <a:t>إجراءات الاستئجار المرتبط برافعة التمويل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dirty="0" err="1" smtClean="0">
                <a:solidFill>
                  <a:schemeClr val="tx1"/>
                </a:solidFill>
              </a:rPr>
              <a:t>یتم</a:t>
            </a:r>
            <a:r>
              <a:rPr lang="ar-SA" sz="3600" dirty="0" smtClean="0">
                <a:solidFill>
                  <a:schemeClr val="tx1"/>
                </a:solidFill>
              </a:rPr>
              <a:t> عقد الاستئجار المرتبط برافعة التمويل على </a:t>
            </a:r>
            <a:r>
              <a:rPr lang="ar-SA" sz="3600" dirty="0">
                <a:solidFill>
                  <a:schemeClr val="tx1"/>
                </a:solidFill>
              </a:rPr>
              <a:t>النحو </a:t>
            </a:r>
            <a:r>
              <a:rPr lang="ar-SA" sz="3600" dirty="0" smtClean="0">
                <a:solidFill>
                  <a:schemeClr val="tx1"/>
                </a:solidFill>
              </a:rPr>
              <a:t>التالي:</a:t>
            </a:r>
            <a:endParaRPr lang="ar-SA" sz="3600" dirty="0">
              <a:solidFill>
                <a:schemeClr val="tx1"/>
              </a:solidFill>
            </a:endParaRPr>
          </a:p>
          <a:p>
            <a:pPr marL="742950" indent="-742950" algn="just" rtl="1">
              <a:buFont typeface="+mj-lt"/>
              <a:buAutoNum type="arabicPeriod"/>
            </a:pPr>
            <a:r>
              <a:rPr lang="ar-SA" sz="3600" dirty="0" err="1" smtClean="0">
                <a:solidFill>
                  <a:schemeClr val="tx1"/>
                </a:solidFill>
              </a:rPr>
              <a:t>یحدد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>
                <a:solidFill>
                  <a:schemeClr val="tx1"/>
                </a:solidFill>
              </a:rPr>
              <a:t>المستأجر الأصل الذي </a:t>
            </a:r>
            <a:r>
              <a:rPr lang="ar-SA" sz="3600" dirty="0" err="1">
                <a:solidFill>
                  <a:schemeClr val="tx1"/>
                </a:solidFill>
              </a:rPr>
              <a:t>یود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الإنتفاع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بخدماته.</a:t>
            </a:r>
          </a:p>
          <a:p>
            <a:pPr marL="742950" indent="-742950" algn="just" rtl="1">
              <a:buFont typeface="+mj-lt"/>
              <a:buAutoNum type="arabicPeriod"/>
            </a:pPr>
            <a:r>
              <a:rPr lang="ar-SA" sz="3600" dirty="0" err="1" smtClean="0">
                <a:solidFill>
                  <a:schemeClr val="tx1"/>
                </a:solidFill>
              </a:rPr>
              <a:t>یقوم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>
                <a:solidFill>
                  <a:schemeClr val="tx1"/>
                </a:solidFill>
              </a:rPr>
              <a:t>المؤجر بشراء الأصل </a:t>
            </a:r>
            <a:r>
              <a:rPr lang="ar-SA" sz="3600" dirty="0" err="1" smtClean="0">
                <a:solidFill>
                  <a:schemeClr val="tx1"/>
                </a:solidFill>
              </a:rPr>
              <a:t>ویموله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جزئیا</a:t>
            </a:r>
            <a:r>
              <a:rPr lang="ar-SA" sz="3600" dirty="0">
                <a:solidFill>
                  <a:schemeClr val="tx1"/>
                </a:solidFill>
              </a:rPr>
              <a:t> من </a:t>
            </a:r>
            <a:r>
              <a:rPr lang="ar-SA" sz="3600" dirty="0" smtClean="0">
                <a:solidFill>
                  <a:schemeClr val="tx1"/>
                </a:solidFill>
              </a:rPr>
              <a:t>أمواله الخاصة.</a:t>
            </a:r>
          </a:p>
          <a:p>
            <a:pPr marL="742950" indent="-742950" algn="just" rtl="1">
              <a:buFont typeface="+mj-lt"/>
              <a:buAutoNum type="arabicPeriod"/>
            </a:pPr>
            <a:r>
              <a:rPr lang="ar-SA" sz="3600" dirty="0" err="1" smtClean="0">
                <a:solidFill>
                  <a:schemeClr val="tx1"/>
                </a:solidFill>
              </a:rPr>
              <a:t>یتم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تمویل</a:t>
            </a:r>
            <a:r>
              <a:rPr lang="ar-SA" sz="3600" dirty="0">
                <a:solidFill>
                  <a:schemeClr val="tx1"/>
                </a:solidFill>
              </a:rPr>
              <a:t> الباقي عن </a:t>
            </a:r>
            <a:r>
              <a:rPr lang="ar-SA" sz="3600" dirty="0" err="1">
                <a:solidFill>
                  <a:schemeClr val="tx1"/>
                </a:solidFill>
              </a:rPr>
              <a:t>طریق</a:t>
            </a:r>
            <a:r>
              <a:rPr lang="ar-SA" sz="3600" dirty="0">
                <a:solidFill>
                  <a:schemeClr val="tx1"/>
                </a:solidFill>
              </a:rPr>
              <a:t> مؤسسة </a:t>
            </a:r>
            <a:r>
              <a:rPr lang="ar-SA" sz="3600" dirty="0" err="1">
                <a:solidFill>
                  <a:schemeClr val="tx1"/>
                </a:solidFill>
              </a:rPr>
              <a:t>تمویلیة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(بنك </a:t>
            </a:r>
            <a:r>
              <a:rPr lang="ar-SA" sz="3600" dirty="0">
                <a:solidFill>
                  <a:schemeClr val="tx1"/>
                </a:solidFill>
              </a:rPr>
              <a:t>أو </a:t>
            </a:r>
            <a:r>
              <a:rPr lang="ar-SA" sz="3600" dirty="0" err="1">
                <a:solidFill>
                  <a:schemeClr val="tx1"/>
                </a:solidFill>
              </a:rPr>
              <a:t>جھة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أخرى) </a:t>
            </a:r>
            <a:r>
              <a:rPr lang="ar-SA" sz="3600" dirty="0" err="1">
                <a:solidFill>
                  <a:schemeClr val="tx1"/>
                </a:solidFill>
              </a:rPr>
              <a:t>برھن</a:t>
            </a:r>
            <a:r>
              <a:rPr lang="ar-SA" sz="3600" dirty="0">
                <a:solidFill>
                  <a:schemeClr val="tx1"/>
                </a:solidFill>
              </a:rPr>
              <a:t> الأصول المشتراة</a:t>
            </a:r>
            <a:endParaRPr lang="en-US" sz="3600" dirty="0">
              <a:solidFill>
                <a:schemeClr val="tx1"/>
              </a:solidFill>
            </a:endParaRPr>
          </a:p>
          <a:p>
            <a:pPr algn="just" rtl="1"/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82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مزايا التمويل بالاستئجار:</a:t>
            </a:r>
            <a:endParaRPr lang="en-US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447801"/>
            <a:ext cx="9372600" cy="4678364"/>
          </a:xfrm>
        </p:spPr>
        <p:txBody>
          <a:bodyPr/>
          <a:lstStyle/>
          <a:p>
            <a:pPr marL="228600" indent="-342900" algn="just">
              <a:buFont typeface="Wingdings" panose="05000000000000000000" pitchFamily="2" charset="2"/>
              <a:buChar char="ü"/>
            </a:pPr>
            <a:r>
              <a:rPr lang="ar-SA" sz="3000" b="1" u="sng" dirty="0" smtClean="0">
                <a:solidFill>
                  <a:srgbClr val="0000FF"/>
                </a:solidFill>
                <a:cs typeface="+mj-cs"/>
              </a:rPr>
              <a:t>المرونة: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حیث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یمكن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تبدیل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الأصل في حالة استئجار الخدمة أو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تبدیل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المكان في حالة العقار.</a:t>
            </a:r>
          </a:p>
          <a:p>
            <a:pPr marL="228600" indent="-342900" algn="just">
              <a:buFont typeface="Wingdings" panose="05000000000000000000" pitchFamily="2" charset="2"/>
              <a:buChar char="ü"/>
            </a:pPr>
            <a:r>
              <a:rPr lang="ar-SA" sz="3000" b="1" u="sng" dirty="0" smtClean="0">
                <a:solidFill>
                  <a:srgbClr val="0000FF"/>
                </a:solidFill>
                <a:cs typeface="+mj-cs"/>
              </a:rPr>
              <a:t>الوفر الضريبي: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إذ أن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دفعات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الإيجار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تخصم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من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الأرباح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قبل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الضریبة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وبالتالي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فھي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تخفف العبء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الضریبي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.</a:t>
            </a:r>
            <a:endParaRPr lang="ar-SA" sz="3000" dirty="0">
              <a:solidFill>
                <a:schemeClr val="tx1"/>
              </a:solidFill>
              <a:cs typeface="+mj-cs"/>
            </a:endParaRPr>
          </a:p>
          <a:p>
            <a:pPr marL="228600" indent="-342900" algn="just">
              <a:buFont typeface="Wingdings" panose="05000000000000000000" pitchFamily="2" charset="2"/>
              <a:buChar char="ü"/>
            </a:pPr>
            <a:r>
              <a:rPr lang="ar-SA" sz="3000" b="1" u="sng" dirty="0" smtClean="0">
                <a:solidFill>
                  <a:srgbClr val="0000FF"/>
                </a:solidFill>
                <a:cs typeface="+mj-cs"/>
              </a:rPr>
              <a:t>تمويل رأس المال العامل: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یمكن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أن تستخدم الأموال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المتوفرة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عن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طریق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الاستئجار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في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تمویل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رأس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المال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العامل</a:t>
            </a:r>
            <a:endParaRPr lang="ar-SA" sz="3000" dirty="0">
              <a:solidFill>
                <a:schemeClr val="tx1"/>
              </a:solidFill>
              <a:cs typeface="+mj-cs"/>
            </a:endParaRPr>
          </a:p>
          <a:p>
            <a:pPr marL="228600" indent="-342900" algn="just">
              <a:buFont typeface="Wingdings" panose="05000000000000000000" pitchFamily="2" charset="2"/>
              <a:buChar char="ü"/>
            </a:pPr>
            <a:r>
              <a:rPr lang="ar-SA" sz="3000" b="1" u="sng" dirty="0" smtClean="0">
                <a:solidFill>
                  <a:srgbClr val="0000FF"/>
                </a:solidFill>
                <a:cs typeface="+mj-cs"/>
              </a:rPr>
              <a:t>تحسين صورة الشركة: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فالأصول المستأجرة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لا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تظھر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ضمن بنود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المیزانیة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وبالتالي قد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یكون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لھا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دور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إیجابي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في </a:t>
            </a:r>
            <a:r>
              <a:rPr lang="ar-SA" sz="3000" dirty="0" err="1">
                <a:solidFill>
                  <a:schemeClr val="tx1"/>
                </a:solidFill>
                <a:cs typeface="+mj-cs"/>
              </a:rPr>
              <a:t>التحلیل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 المالي 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باستخدام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النسب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المالیة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خاصة نسب </a:t>
            </a:r>
            <a:r>
              <a:rPr lang="ar-SA" sz="3000" dirty="0">
                <a:solidFill>
                  <a:schemeClr val="tx1"/>
                </a:solidFill>
                <a:cs typeface="+mj-cs"/>
              </a:rPr>
              <a:t>النشاط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والربحیة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000" dirty="0" err="1" smtClean="0">
                <a:solidFill>
                  <a:schemeClr val="tx1"/>
                </a:solidFill>
                <a:cs typeface="+mj-cs"/>
              </a:rPr>
              <a:t>والمدیونیة</a:t>
            </a:r>
            <a:r>
              <a:rPr lang="ar-SA" sz="3000" dirty="0" smtClean="0">
                <a:solidFill>
                  <a:schemeClr val="tx1"/>
                </a:solidFill>
                <a:cs typeface="+mj-cs"/>
              </a:rPr>
              <a:t>.</a:t>
            </a:r>
            <a:endParaRPr lang="en-US" sz="30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9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سلبيات التمويل </a:t>
            </a:r>
            <a:r>
              <a:rPr lang="ar-SA" sz="3600" dirty="0">
                <a:solidFill>
                  <a:srgbClr val="FF0000"/>
                </a:solidFill>
                <a:cs typeface="PT Bold Heading" panose="02010400000000000000" pitchFamily="2" charset="-78"/>
              </a:rPr>
              <a:t>بالاستئجار:</a:t>
            </a:r>
            <a:endParaRPr lang="en-US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600199"/>
            <a:ext cx="9033362" cy="4525965"/>
          </a:xfrm>
        </p:spPr>
        <p:txBody>
          <a:bodyPr/>
          <a:lstStyle/>
          <a:p>
            <a:pPr marL="228600" indent="-342900" algn="just">
              <a:buFont typeface="Wingdings" panose="05000000000000000000" pitchFamily="2" charset="2"/>
              <a:buChar char="ü"/>
            </a:pPr>
            <a:r>
              <a:rPr lang="ar-SA" sz="3600" dirty="0" smtClean="0">
                <a:solidFill>
                  <a:schemeClr val="tx1"/>
                </a:solidFill>
                <a:cs typeface="+mj-cs"/>
              </a:rPr>
              <a:t>الاستئجار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یكون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لفترة محدودة،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فإذا رغبت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المنشأة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في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الاستمرار في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الاستئجار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فقد تضطر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إلى زيادة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قسط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الإيجار.</a:t>
            </a:r>
            <a:endParaRPr lang="ar-SA" sz="3600" dirty="0">
              <a:solidFill>
                <a:schemeClr val="tx1"/>
              </a:solidFill>
              <a:cs typeface="+mj-cs"/>
            </a:endParaRPr>
          </a:p>
          <a:p>
            <a:pPr marL="228600" indent="-342900" algn="just">
              <a:buFont typeface="Wingdings" panose="05000000000000000000" pitchFamily="2" charset="2"/>
              <a:buChar char="ü"/>
            </a:pPr>
            <a:r>
              <a:rPr lang="ar-SA" sz="3600" dirty="0" smtClean="0">
                <a:solidFill>
                  <a:schemeClr val="tx1"/>
                </a:solidFill>
                <a:cs typeface="+mj-cs"/>
              </a:rPr>
              <a:t>تكلفة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الفوائد على بعض عقود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الاستئجار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أكبر من تكلفة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الاقتراض المباشر.</a:t>
            </a:r>
            <a:endParaRPr lang="ar-SA" sz="36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20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</a:rPr>
              <a:t>وعلى الرغم من سلبيات الإيجار المذكورة سابقا، إلا أن مزايا التمويل </a:t>
            </a:r>
            <a:r>
              <a:rPr lang="ar-SA" sz="3600" dirty="0">
                <a:solidFill>
                  <a:schemeClr val="tx1"/>
                </a:solidFill>
              </a:rPr>
              <a:t>عن </a:t>
            </a:r>
            <a:r>
              <a:rPr lang="ar-SA" sz="3600" dirty="0" smtClean="0">
                <a:solidFill>
                  <a:schemeClr val="tx1"/>
                </a:solidFill>
              </a:rPr>
              <a:t>طريق الاستئجار </a:t>
            </a:r>
            <a:r>
              <a:rPr lang="ar-SA" sz="3600" dirty="0">
                <a:solidFill>
                  <a:schemeClr val="tx1"/>
                </a:solidFill>
              </a:rPr>
              <a:t>تفوق </a:t>
            </a:r>
            <a:r>
              <a:rPr lang="ar-SA" sz="3600" dirty="0" smtClean="0">
                <a:solidFill>
                  <a:schemeClr val="tx1"/>
                </a:solidFill>
              </a:rPr>
              <a:t>العيوب </a:t>
            </a:r>
            <a:r>
              <a:rPr lang="ar-SA" sz="3600" dirty="0">
                <a:solidFill>
                  <a:schemeClr val="tx1"/>
                </a:solidFill>
              </a:rPr>
              <a:t>المذكورة.</a:t>
            </a:r>
          </a:p>
          <a:p>
            <a:pPr marL="0" indent="0" algn="just" rtl="1"/>
            <a:r>
              <a:rPr lang="ar-SA" sz="3600" dirty="0">
                <a:solidFill>
                  <a:schemeClr val="tx1"/>
                </a:solidFill>
              </a:rPr>
              <a:t>ولعل ما </a:t>
            </a:r>
            <a:r>
              <a:rPr lang="ar-SA" sz="3600" dirty="0" smtClean="0">
                <a:solidFill>
                  <a:schemeClr val="tx1"/>
                </a:solidFill>
              </a:rPr>
              <a:t>يشغل بال </a:t>
            </a:r>
            <a:r>
              <a:rPr lang="ar-SA" sz="3600" dirty="0">
                <a:solidFill>
                  <a:schemeClr val="tx1"/>
                </a:solidFill>
              </a:rPr>
              <a:t>المنشآت التي التجأ إلى استخدام </a:t>
            </a:r>
            <a:r>
              <a:rPr lang="ar-SA" sz="3600" dirty="0" smtClean="0">
                <a:solidFill>
                  <a:schemeClr val="tx1"/>
                </a:solidFill>
              </a:rPr>
              <a:t>الاستئجار هو معرفة ما يلي:</a:t>
            </a:r>
            <a:endParaRPr lang="ar-SA" sz="3600" dirty="0">
              <a:solidFill>
                <a:schemeClr val="tx1"/>
              </a:solidFill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sz="3600" dirty="0" smtClean="0">
                <a:solidFill>
                  <a:schemeClr val="tx1"/>
                </a:solidFill>
              </a:rPr>
              <a:t>أيهما أفضل الاستئجار </a:t>
            </a:r>
            <a:r>
              <a:rPr lang="ar-SA" sz="3600" dirty="0">
                <a:solidFill>
                  <a:schemeClr val="tx1"/>
                </a:solidFill>
              </a:rPr>
              <a:t>أو </a:t>
            </a:r>
            <a:r>
              <a:rPr lang="ar-SA" sz="3600" dirty="0" smtClean="0">
                <a:solidFill>
                  <a:schemeClr val="tx1"/>
                </a:solidFill>
              </a:rPr>
              <a:t>الاقتراض؟ </a:t>
            </a:r>
            <a:endParaRPr lang="ar-SA" sz="3600" dirty="0">
              <a:solidFill>
                <a:schemeClr val="tx1"/>
              </a:solidFill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sz="3600" dirty="0" smtClean="0">
                <a:solidFill>
                  <a:schemeClr val="tx1"/>
                </a:solidFill>
              </a:rPr>
              <a:t>وما </a:t>
            </a:r>
            <a:r>
              <a:rPr lang="ar-SA" sz="3600" dirty="0">
                <a:solidFill>
                  <a:schemeClr val="tx1"/>
                </a:solidFill>
              </a:rPr>
              <a:t>تكلفة كل </a:t>
            </a:r>
            <a:r>
              <a:rPr lang="ar-SA" sz="3600" dirty="0" smtClean="0">
                <a:solidFill>
                  <a:schemeClr val="tx1"/>
                </a:solidFill>
              </a:rPr>
              <a:t>بديل؟ </a:t>
            </a:r>
            <a:endParaRPr lang="ar-SA" sz="3600" dirty="0">
              <a:solidFill>
                <a:schemeClr val="tx1"/>
              </a:solidFill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sz="3600" dirty="0" smtClean="0">
                <a:solidFill>
                  <a:schemeClr val="tx1"/>
                </a:solidFill>
              </a:rPr>
              <a:t>في </a:t>
            </a:r>
            <a:r>
              <a:rPr lang="ar-SA" sz="3600" dirty="0">
                <a:solidFill>
                  <a:schemeClr val="tx1"/>
                </a:solidFill>
              </a:rPr>
              <a:t>حالة </a:t>
            </a:r>
            <a:r>
              <a:rPr lang="ar-SA" sz="3600" dirty="0" smtClean="0">
                <a:solidFill>
                  <a:schemeClr val="tx1"/>
                </a:solidFill>
              </a:rPr>
              <a:t>الاستئجار كيف يمكن تحديد قيمة دفعة الإيجار؟</a:t>
            </a:r>
            <a:endParaRPr lang="en-US" sz="3600" dirty="0">
              <a:solidFill>
                <a:schemeClr val="tx1"/>
              </a:solidFill>
            </a:endParaRPr>
          </a:p>
          <a:p>
            <a:pPr algn="just" rtl="1"/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50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القروض المصرفية</a:t>
            </a:r>
            <a:endParaRPr lang="ar-SA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87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rgbClr val="FF0000"/>
                </a:solidFill>
                <a:cs typeface="PT Bold Heading" panose="02010400000000000000" pitchFamily="2" charset="-78"/>
              </a:rPr>
              <a:t>ماهية القروض المصرفية متوسطة وطويلة الأجل: </a:t>
            </a:r>
            <a:endParaRPr lang="en-US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447801"/>
            <a:ext cx="9109562" cy="4678364"/>
          </a:xfrm>
        </p:spPr>
        <p:txBody>
          <a:bodyPr/>
          <a:lstStyle/>
          <a:p>
            <a:pPr marL="0" indent="0" algn="just"/>
            <a:r>
              <a:rPr lang="ar-SA" sz="3600" dirty="0" err="1">
                <a:solidFill>
                  <a:schemeClr val="tx1"/>
                </a:solidFill>
                <a:cs typeface="+mj-cs"/>
              </a:rPr>
              <a:t>یمثل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الإقتراض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متوسط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وطویل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الأجل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مدیونیة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على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المنشأة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یجب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الإلتزام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  <a:cs typeface="+mj-cs"/>
              </a:rPr>
              <a:t>بھا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  <a:cs typeface="+mj-cs"/>
              </a:rPr>
              <a:t>وسدادھا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.</a:t>
            </a:r>
          </a:p>
          <a:p>
            <a:pPr marL="0" indent="0" algn="just"/>
            <a:r>
              <a:rPr lang="ar-SA" sz="3600" dirty="0" smtClean="0">
                <a:solidFill>
                  <a:schemeClr val="tx1"/>
                </a:solidFill>
                <a:cs typeface="+mj-cs"/>
              </a:rPr>
              <a:t>تحصل المنشأة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على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ھذه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القروض من المؤسسات </a:t>
            </a:r>
            <a:r>
              <a:rPr lang="ar-SA" sz="3600" dirty="0" err="1" smtClean="0">
                <a:solidFill>
                  <a:schemeClr val="tx1"/>
                </a:solidFill>
                <a:cs typeface="+mj-cs"/>
              </a:rPr>
              <a:t>المالیة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 كالبنوك وشركات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التأمین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  <a:cs typeface="+mj-cs"/>
              </a:rPr>
              <a:t>وصنادیق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الاستثمار </a:t>
            </a:r>
          </a:p>
          <a:p>
            <a:pPr marL="0" indent="0" algn="just"/>
            <a:r>
              <a:rPr lang="ar-SA" sz="3600" dirty="0" smtClean="0">
                <a:solidFill>
                  <a:schemeClr val="tx1"/>
                </a:solidFill>
                <a:cs typeface="+mj-cs"/>
              </a:rPr>
              <a:t>تستحق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ھذه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القروض في مدة قد تصل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إلى 20 عاما.</a:t>
            </a:r>
          </a:p>
          <a:p>
            <a:pPr marL="0" indent="0" algn="just"/>
            <a:r>
              <a:rPr lang="ar-SA" sz="36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وعادة ما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یتم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الإتفاق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حول شروط القرض </a:t>
            </a:r>
            <a:r>
              <a:rPr lang="ar-SA" sz="3600" dirty="0" err="1">
                <a:solidFill>
                  <a:schemeClr val="tx1"/>
                </a:solidFill>
                <a:cs typeface="+mj-cs"/>
              </a:rPr>
              <a:t>بین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المنشأة والمؤسسة</a:t>
            </a:r>
            <a:r>
              <a:rPr lang="ar-SA" sz="36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  <a:cs typeface="+mj-cs"/>
              </a:rPr>
              <a:t>المالیة</a:t>
            </a:r>
            <a:r>
              <a:rPr lang="ar-SA" sz="3600" dirty="0" smtClean="0">
                <a:solidFill>
                  <a:schemeClr val="tx1"/>
                </a:solidFill>
                <a:cs typeface="+mj-cs"/>
              </a:rPr>
              <a:t> المانحة للقرض</a:t>
            </a:r>
            <a:endParaRPr lang="en-US" sz="36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51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dirty="0">
                <a:solidFill>
                  <a:schemeClr val="tx1"/>
                </a:solidFill>
              </a:rPr>
              <a:t>وتتضمن </a:t>
            </a:r>
            <a:r>
              <a:rPr lang="ar-SA" sz="3600" dirty="0" smtClean="0">
                <a:solidFill>
                  <a:schemeClr val="tx1"/>
                </a:solidFill>
              </a:rPr>
              <a:t>اتفاقية القرض، العناصر التالية:</a:t>
            </a:r>
            <a:endParaRPr lang="ar-SA" sz="3600" dirty="0">
              <a:solidFill>
                <a:schemeClr val="tx1"/>
              </a:solidFill>
            </a:endParaRPr>
          </a:p>
          <a:p>
            <a:pPr marL="228600" algn="just" rtl="1">
              <a:buFont typeface="Wingdings" panose="05000000000000000000" pitchFamily="2" charset="2"/>
              <a:buChar char="q"/>
            </a:pPr>
            <a:r>
              <a:rPr lang="ar-SA" sz="3600" dirty="0">
                <a:solidFill>
                  <a:schemeClr val="tx1"/>
                </a:solidFill>
              </a:rPr>
              <a:t>فترة استحقاق </a:t>
            </a:r>
            <a:r>
              <a:rPr lang="ar-SA" sz="3600" dirty="0" smtClean="0">
                <a:solidFill>
                  <a:schemeClr val="tx1"/>
                </a:solidFill>
              </a:rPr>
              <a:t>القرض.</a:t>
            </a:r>
            <a:endParaRPr lang="ar-SA" sz="3600" dirty="0">
              <a:solidFill>
                <a:schemeClr val="tx1"/>
              </a:solidFill>
            </a:endParaRPr>
          </a:p>
          <a:p>
            <a:pPr marL="228600" algn="just" rtl="1">
              <a:buFont typeface="Wingdings" panose="05000000000000000000" pitchFamily="2" charset="2"/>
              <a:buChar char="q"/>
            </a:pP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سعر فائدة القرض.</a:t>
            </a:r>
          </a:p>
          <a:p>
            <a:pPr marL="228600" algn="just" rtl="1">
              <a:buFont typeface="Wingdings" panose="05000000000000000000" pitchFamily="2" charset="2"/>
              <a:buChar char="q"/>
            </a:pPr>
            <a:r>
              <a:rPr lang="ar-SA" sz="3600" dirty="0" smtClean="0">
                <a:solidFill>
                  <a:schemeClr val="tx1"/>
                </a:solidFill>
              </a:rPr>
              <a:t>طريقة سداد القرضِ.</a:t>
            </a:r>
            <a:endParaRPr lang="en-US" sz="3600" dirty="0">
              <a:solidFill>
                <a:schemeClr val="tx1"/>
              </a:solidFill>
            </a:endParaRPr>
          </a:p>
          <a:p>
            <a:pPr algn="just" rtl="1"/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6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طرق سداد القرض المصرفي</a:t>
            </a:r>
            <a:endParaRPr lang="en-US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600199"/>
            <a:ext cx="9109562" cy="4525965"/>
          </a:xfrm>
        </p:spPr>
        <p:txBody>
          <a:bodyPr/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sz="4000" dirty="0" smtClean="0">
                <a:solidFill>
                  <a:schemeClr val="tx1"/>
                </a:solidFill>
                <a:cs typeface="+mj-cs"/>
              </a:rPr>
              <a:t>سداد القرض دفعة واحدة في نهاية فترة الاستحقاق.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sz="4000" dirty="0" smtClean="0">
                <a:solidFill>
                  <a:schemeClr val="tx1"/>
                </a:solidFill>
                <a:cs typeface="+mj-cs"/>
              </a:rPr>
              <a:t>سداد القرض على أقساط متساوية في تواريخ محددة (يتم حساب قيمة القسط متضمنا أصل القرض والفوائد).</a:t>
            </a:r>
            <a:endParaRPr lang="en-US" sz="40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33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السندات</a:t>
            </a:r>
            <a:endParaRPr lang="ar-SA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6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ماهية السندات</a:t>
            </a:r>
            <a:endParaRPr lang="ar-SA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 algn="justLow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السند هو شهادة دين يتعهد مصدرها بدفع قيمة الدين (القرض) كاملة لحامل السند في تاريخ محدد بالإضافة إلى الفوائد الدورية (سنوية أو نصف سنوية).</a:t>
            </a:r>
          </a:p>
          <a:p>
            <a:pPr marL="0" lvl="1" indent="0" algn="justLow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ويمكن تصنيف السندات إلى:</a:t>
            </a:r>
          </a:p>
          <a:p>
            <a:pPr marL="914400" lvl="2" indent="0" algn="justLow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السندات المضمونة والسندات غير المضمونة</a:t>
            </a:r>
          </a:p>
          <a:p>
            <a:pPr marL="914400" lvl="2" indent="0" algn="justLow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السندات القابلة للاستدعاء وغير القابلة للاستدعاء</a:t>
            </a:r>
          </a:p>
          <a:p>
            <a:pPr marL="914400" lvl="2" indent="0" algn="justLow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السندات القابلة للتحويل والسندات غير القابلة للتحويل</a:t>
            </a:r>
            <a:endParaRPr lang="ar-SA" sz="32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53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ماهية السندات (تابع)</a:t>
            </a:r>
            <a:endParaRPr lang="ar-SA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457200" algn="justLow" rtl="1">
              <a:buFont typeface="Wingdings" panose="05000000000000000000" pitchFamily="2" charset="2"/>
              <a:buChar char="ü"/>
            </a:pPr>
            <a:r>
              <a:rPr lang="ar-SA" dirty="0" smtClean="0">
                <a:solidFill>
                  <a:schemeClr val="tx1"/>
                </a:solidFill>
              </a:rPr>
              <a:t>تتراوح </a:t>
            </a:r>
            <a:r>
              <a:rPr lang="ar-SA" dirty="0">
                <a:solidFill>
                  <a:schemeClr val="tx1"/>
                </a:solidFill>
              </a:rPr>
              <a:t>فترات </a:t>
            </a:r>
            <a:r>
              <a:rPr lang="ar-SA" dirty="0" smtClean="0">
                <a:solidFill>
                  <a:schemeClr val="tx1"/>
                </a:solidFill>
              </a:rPr>
              <a:t>استحقاق السند بين القصيرة </a:t>
            </a:r>
            <a:r>
              <a:rPr lang="ar-SA" dirty="0">
                <a:solidFill>
                  <a:schemeClr val="tx1"/>
                </a:solidFill>
              </a:rPr>
              <a:t>( من سنة إلى 5 سنوات) والمتوسطة من ( 5 إلى 10 سنوات) </a:t>
            </a:r>
            <a:r>
              <a:rPr lang="ar-SA" dirty="0" smtClean="0">
                <a:solidFill>
                  <a:schemeClr val="tx1"/>
                </a:solidFill>
              </a:rPr>
              <a:t>والطويلة (10 </a:t>
            </a:r>
            <a:r>
              <a:rPr lang="ar-SA" dirty="0">
                <a:solidFill>
                  <a:schemeClr val="tx1"/>
                </a:solidFill>
              </a:rPr>
              <a:t>سنوات فأكثر)</a:t>
            </a:r>
          </a:p>
          <a:p>
            <a:pPr indent="-457200" algn="justLow" rtl="1">
              <a:buFont typeface="Wingdings" panose="05000000000000000000" pitchFamily="2" charset="2"/>
              <a:buChar char="ü"/>
            </a:pPr>
            <a:r>
              <a:rPr lang="ar-SA" dirty="0">
                <a:solidFill>
                  <a:schemeClr val="tx1"/>
                </a:solidFill>
              </a:rPr>
              <a:t>تصدر السندات </a:t>
            </a:r>
            <a:r>
              <a:rPr lang="ar-SA" dirty="0" err="1">
                <a:solidFill>
                  <a:schemeClr val="tx1"/>
                </a:solidFill>
              </a:rPr>
              <a:t>بقیمة</a:t>
            </a:r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err="1">
                <a:solidFill>
                  <a:schemeClr val="tx1"/>
                </a:solidFill>
              </a:rPr>
              <a:t>اسمیة</a:t>
            </a:r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err="1">
                <a:solidFill>
                  <a:schemeClr val="tx1"/>
                </a:solidFill>
              </a:rPr>
              <a:t>وتاریخ</a:t>
            </a:r>
            <a:r>
              <a:rPr lang="ar-SA" dirty="0">
                <a:solidFill>
                  <a:schemeClr val="tx1"/>
                </a:solidFill>
              </a:rPr>
              <a:t> استحقاق محدد، وعندما </a:t>
            </a:r>
            <a:r>
              <a:rPr lang="ar-SA" dirty="0" err="1">
                <a:solidFill>
                  <a:schemeClr val="tx1"/>
                </a:solidFill>
              </a:rPr>
              <a:t>یحین</a:t>
            </a:r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err="1">
                <a:solidFill>
                  <a:schemeClr val="tx1"/>
                </a:solidFill>
              </a:rPr>
              <a:t>تاریخ</a:t>
            </a:r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err="1">
                <a:solidFill>
                  <a:schemeClr val="tx1"/>
                </a:solidFill>
              </a:rPr>
              <a:t>الإستحقاق</a:t>
            </a:r>
            <a:r>
              <a:rPr lang="ar-SA" dirty="0">
                <a:solidFill>
                  <a:schemeClr val="tx1"/>
                </a:solidFill>
              </a:rPr>
              <a:t> تقوم الجهة المصدرة للسند برد </a:t>
            </a:r>
            <a:r>
              <a:rPr lang="ar-SA" dirty="0" err="1">
                <a:solidFill>
                  <a:schemeClr val="tx1"/>
                </a:solidFill>
              </a:rPr>
              <a:t>قیمة</a:t>
            </a:r>
            <a:r>
              <a:rPr lang="ar-SA" dirty="0">
                <a:solidFill>
                  <a:schemeClr val="tx1"/>
                </a:solidFill>
              </a:rPr>
              <a:t> السندات </a:t>
            </a:r>
            <a:r>
              <a:rPr lang="ar-SA" dirty="0" err="1" smtClean="0">
                <a:solidFill>
                  <a:schemeClr val="tx1"/>
                </a:solidFill>
              </a:rPr>
              <a:t>لحامليھا</a:t>
            </a:r>
            <a:r>
              <a:rPr lang="ar-SA" dirty="0" smtClean="0">
                <a:solidFill>
                  <a:schemeClr val="tx1"/>
                </a:solidFill>
              </a:rPr>
              <a:t> (رد القيمة الاسمية).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4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قيمة السند</a:t>
            </a:r>
            <a:endParaRPr lang="ar-SA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708525"/>
          </a:xfrm>
        </p:spPr>
        <p:txBody>
          <a:bodyPr/>
          <a:lstStyle/>
          <a:p>
            <a:pPr marL="0" lvl="1" indent="0" algn="justLow" rtl="1"/>
            <a:r>
              <a:rPr lang="ar-SA" sz="3200" b="1" u="sng" dirty="0" smtClean="0">
                <a:solidFill>
                  <a:srgbClr val="0000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القيمة الاسمية: </a:t>
            </a:r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وهي القيمة التي يصدر بها السند وهي ذات القيمة التي يقوم مصدر السند بإرجاعها لحامل السند عند تاريخ الاستحقاق.</a:t>
            </a:r>
          </a:p>
          <a:p>
            <a:pPr marL="0" lvl="1" indent="0" algn="justLow" rtl="1"/>
            <a:r>
              <a:rPr lang="ar-SA" sz="3200" b="1" u="sng" dirty="0" smtClean="0">
                <a:solidFill>
                  <a:srgbClr val="0000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القيمة السوقية: </a:t>
            </a:r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هي قيمة السند في السوق، وقد تكون أكبر أو أقل من القيمة الاسمية، وتعتمد قيمتها أساسا على سعر الكوبون ومعدل العائد المطلوب من المستثمرين:</a:t>
            </a:r>
          </a:p>
          <a:p>
            <a:pPr indent="-457200" algn="justLow" rtl="1">
              <a:buFont typeface="Wingdings" panose="05000000000000000000" pitchFamily="2" charset="2"/>
              <a:buChar char="ü"/>
            </a:pPr>
            <a:r>
              <a:rPr lang="ar-SA" sz="2800" dirty="0">
                <a:solidFill>
                  <a:schemeClr val="tx1"/>
                </a:solidFill>
              </a:rPr>
              <a:t>إذا كانت القيمة السوقية أكبر من القيمة الاسمية: يحقق حامل السند ربحا رأسماليا.</a:t>
            </a:r>
          </a:p>
          <a:p>
            <a:pPr indent="-457200" algn="justLow" rtl="1">
              <a:buFont typeface="Wingdings" panose="05000000000000000000" pitchFamily="2" charset="2"/>
              <a:buChar char="ü"/>
            </a:pPr>
            <a:r>
              <a:rPr lang="ar-SA" sz="2800" dirty="0">
                <a:solidFill>
                  <a:schemeClr val="tx1"/>
                </a:solidFill>
              </a:rPr>
              <a:t>إذا كانت القيمة السوقية أقل من القيمة الاسمية: يتحمل حامل السند خسارة رأسمالية</a:t>
            </a:r>
            <a:r>
              <a:rPr lang="ar-SA" sz="2800" dirty="0" smtClean="0">
                <a:solidFill>
                  <a:schemeClr val="tx1"/>
                </a:solidFill>
              </a:rPr>
              <a:t>.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8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السندات المضمونة والسندات غير المضمونة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(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Mortgage and Debenture Bonds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)</a:t>
            </a:r>
            <a:endParaRPr lang="ar-SA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 rtl="1"/>
            <a:r>
              <a:rPr lang="ar-SA" sz="3600" b="0" dirty="0">
                <a:solidFill>
                  <a:srgbClr val="008000"/>
                </a:solidFill>
                <a:cs typeface="PT Bold Heading" panose="02010400000000000000" pitchFamily="2" charset="-78"/>
              </a:rPr>
              <a:t>سندات غير مضمونة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>
          <a:xfrm>
            <a:off x="495300" y="2292349"/>
            <a:ext cx="4376870" cy="349885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just" rtl="1">
              <a:buNone/>
            </a:pPr>
            <a:r>
              <a:rPr lang="ar-SA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سندات صادرة بدون ضمان فهي سندات تصدرها المنشآت دون اللجوء إلى رهن أي من أصولها. </a:t>
            </a:r>
            <a:endParaRPr lang="ar-SA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عنصر نائب للنص 5"/>
          <p:cNvSpPr>
            <a:spLocks noGrp="1"/>
          </p:cNvSpPr>
          <p:nvPr>
            <p:ph type="body" sz="quarter" idx="3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 rtl="1"/>
            <a:r>
              <a:rPr lang="ar-SA" sz="3600" b="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سندات مضمونة</a:t>
            </a:r>
            <a:endParaRPr lang="ar-SA" sz="3600" b="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sz="quarter" idx="4"/>
          </p:nvPr>
        </p:nvSpPr>
        <p:spPr>
          <a:xfrm>
            <a:off x="5032111" y="2292349"/>
            <a:ext cx="4378590" cy="349885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just" rtl="1">
              <a:buNone/>
            </a:pPr>
            <a:r>
              <a:rPr lang="ar-SA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هي سندات تصدرها المنشآت بضمان يتمثل في رهن أصل من الأصول. يتم تسديد الالتزامات من قيمة بيع الأصول المرهونة في حالة عدم </a:t>
            </a:r>
            <a:r>
              <a:rPr lang="ar-SA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الوفاء بالسداد</a:t>
            </a:r>
            <a:r>
              <a:rPr lang="ar-SA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indent="0" algn="just" rtl="1">
              <a:buNone/>
            </a:pP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03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7"/>
            <a:ext cx="8915400" cy="106521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 rtl="1"/>
            <a:r>
              <a:rPr lang="ar-SA" sz="3200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السندات القابلة للاستدعاء والسندات غير القابلة للاستدعاء</a:t>
            </a:r>
            <a:endParaRPr lang="ar-SA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عنصر نائب للنص 3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4479156" cy="639762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 rtl="1"/>
            <a:r>
              <a:rPr lang="ar-SA" sz="2800" b="0" dirty="0">
                <a:cs typeface="PT Bold Heading" panose="02010400000000000000" pitchFamily="2" charset="-78"/>
              </a:rPr>
              <a:t>سندات قابلة للاستدعاء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>
          <a:xfrm>
            <a:off x="495300" y="2239963"/>
            <a:ext cx="4479156" cy="377983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just" rtl="1">
              <a:buNone/>
            </a:pPr>
            <a:r>
              <a:rPr lang="ar-SA" sz="3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سندات تصدرها الشركة بشرط يتضمن إمكانية استدعاء السند قبل انقضاء فترة الاستحقاق، وتلتزم الشركة بدفع قيمة تفوق القيمة الاسمية للسند، وتسمى (</a:t>
            </a:r>
            <a:r>
              <a:rPr lang="ar-SA" sz="30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تعويض الاستدعاء</a:t>
            </a:r>
            <a:r>
              <a:rPr lang="ar-SA" sz="3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  <a:endParaRPr lang="ar-SA" sz="3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rtl="1"/>
            <a:endParaRPr lang="ar-SA" sz="3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5032071" y="1600200"/>
            <a:ext cx="4480916" cy="639762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 rtl="1"/>
            <a:r>
              <a:rPr lang="ar-SA" sz="2800" b="0" dirty="0" smtClean="0">
                <a:cs typeface="PT Bold Heading" panose="02010400000000000000" pitchFamily="2" charset="-78"/>
              </a:rPr>
              <a:t>سندات غير قابلة للاستدعاء</a:t>
            </a:r>
            <a:endParaRPr lang="ar-SA" sz="2800" b="0" dirty="0">
              <a:cs typeface="PT Bold Heading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5032071" y="2239963"/>
            <a:ext cx="4480916" cy="377983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just" rtl="1">
              <a:buNone/>
            </a:pPr>
            <a:r>
              <a:rPr lang="ar-SA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هي </a:t>
            </a:r>
            <a:r>
              <a:rPr lang="ar-SA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سندات لا يتم استدعاؤها إلا في تاريخ </a:t>
            </a:r>
            <a:r>
              <a:rPr lang="ar-SA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الاستحقاق.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3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السندات القابلة للتحويل والسندات غير القابلة للتحويل (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Convertible Vs. Non Convertible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)</a:t>
            </a:r>
            <a:endParaRPr lang="ar-SA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 rtl="1"/>
            <a:r>
              <a:rPr lang="ar-SA" sz="3200" b="0" dirty="0">
                <a:solidFill>
                  <a:srgbClr val="008000"/>
                </a:solidFill>
                <a:cs typeface="PT Bold Heading" panose="02010400000000000000" pitchFamily="2" charset="-78"/>
              </a:rPr>
              <a:t>سندات غير </a:t>
            </a:r>
            <a:r>
              <a:rPr lang="ar-SA" sz="3200" b="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قابلة للتحويل</a:t>
            </a:r>
            <a:endParaRPr lang="ar-SA" sz="3200" b="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>
          <a:xfrm>
            <a:off x="495300" y="2292349"/>
            <a:ext cx="4376870" cy="349885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just" rtl="1">
              <a:buNone/>
            </a:pPr>
            <a:r>
              <a:rPr lang="ar-SA" sz="3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هي سندات لا تحوي أية شروط حول إمكانية تحويلها إلى أسهم.</a:t>
            </a:r>
            <a:endParaRPr lang="ar-SA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عنصر نائب للنص 5"/>
          <p:cNvSpPr>
            <a:spLocks noGrp="1"/>
          </p:cNvSpPr>
          <p:nvPr>
            <p:ph type="body" sz="quarter" idx="3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 rtl="1"/>
            <a:r>
              <a:rPr lang="ar-SA" sz="3200" b="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سندات قابلة للتحويل</a:t>
            </a:r>
            <a:endParaRPr lang="ar-SA" sz="3200" b="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sz="quarter" idx="4"/>
          </p:nvPr>
        </p:nvSpPr>
        <p:spPr>
          <a:xfrm>
            <a:off x="5032111" y="2292349"/>
            <a:ext cx="4378590" cy="349885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سندات </a:t>
            </a:r>
            <a:r>
              <a:rPr lang="ar-SA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يمكن تحويلها وفق شروط محددة بواسطة حاملها </a:t>
            </a:r>
            <a:r>
              <a:rPr lang="ar-SA" sz="3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إلى </a:t>
            </a:r>
            <a:r>
              <a:rPr lang="ar-SA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أسهم </a:t>
            </a:r>
            <a:r>
              <a:rPr lang="ar-SA" sz="3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عادية.</a:t>
            </a:r>
            <a:endParaRPr lang="ar-SA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8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rgbClr val="FF0000"/>
                </a:solidFill>
                <a:cs typeface="PT Bold Heading" panose="02010400000000000000" pitchFamily="2" charset="-78"/>
              </a:rPr>
              <a:t>طرق سداد السندات (رد قيمة السندات لحامليها):</a:t>
            </a: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2913554"/>
              </p:ext>
            </p:extLst>
          </p:nvPr>
        </p:nvGraphicFramePr>
        <p:xfrm>
          <a:off x="304800" y="1417638"/>
          <a:ext cx="9296400" cy="493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6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الأسهم الممتازة</a:t>
            </a:r>
            <a:endParaRPr lang="ar-SA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3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76800"/>
          </a:xfrm>
        </p:spPr>
        <p:txBody>
          <a:bodyPr/>
          <a:lstStyle/>
          <a:p>
            <a:pPr algn="just" rtl="1">
              <a:buFont typeface="Wingdings" pitchFamily="2" charset="2"/>
              <a:buChar char="§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السهم الممتاز (يسمى كذلك السهم التفضيلي) ھو وثیقة تصدرھا المنشأة وتحمل قیمة اسمیة.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تعطي ملكية الأسھم الممتازة لحاملھا حق الملكیة في المنشأة بما یعادل قیمة أسھمها.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بالإضافة إلى القيمة الاسمية يوجد للسهم الممتاز قیمة دفتریة وقیمة سوقیة.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يجمع السهم الممتاز بین خصائص الأسھم العادیة وخصائص السندات.</a:t>
            </a:r>
          </a:p>
          <a:p>
            <a:pPr algn="just"/>
            <a:endParaRPr lang="ar-SA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rgbClr val="FF0000"/>
                </a:solidFill>
                <a:cs typeface="PT Bold Heading" panose="02010400000000000000" pitchFamily="2" charset="-78"/>
              </a:rPr>
              <a:t>طبيعة السهم الممتاز</a:t>
            </a:r>
            <a:endParaRPr lang="en-US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35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53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rgbClr val="FF0000"/>
                </a:solidFill>
                <a:cs typeface="PT Bold Heading" panose="02010400000000000000" pitchFamily="2" charset="-78"/>
              </a:rPr>
              <a:t>السهم الممتاز والسهم العادي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Low" rtl="1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كلاهما ليس له تاريخ استحقاق.</a:t>
            </a:r>
            <a:endParaRPr lang="ar-SA" dirty="0">
              <a:solidFill>
                <a:schemeClr val="tx1"/>
              </a:solidFill>
            </a:endParaRPr>
          </a:p>
          <a:p>
            <a:pPr marL="457200" indent="-457200" algn="justLow" rtl="1">
              <a:buFont typeface="Arial" panose="020B0604020202020204" pitchFamily="34" charset="0"/>
              <a:buChar char="•"/>
            </a:pPr>
            <a:r>
              <a:rPr lang="ar-SA" dirty="0" err="1" smtClean="0">
                <a:solidFill>
                  <a:schemeClr val="tx1"/>
                </a:solidFill>
              </a:rPr>
              <a:t>كلاھما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dirty="0" err="1">
                <a:solidFill>
                  <a:schemeClr val="tx1"/>
                </a:solidFill>
              </a:rPr>
              <a:t>یمثل</a:t>
            </a:r>
            <a:r>
              <a:rPr lang="ar-SA" dirty="0">
                <a:solidFill>
                  <a:schemeClr val="tx1"/>
                </a:solidFill>
              </a:rPr>
              <a:t> مصدر </a:t>
            </a:r>
            <a:r>
              <a:rPr lang="ar-SA" dirty="0" err="1">
                <a:solidFill>
                  <a:schemeClr val="tx1"/>
                </a:solidFill>
              </a:rPr>
              <a:t>تمویل</a:t>
            </a:r>
            <a:r>
              <a:rPr lang="ar-SA" dirty="0">
                <a:solidFill>
                  <a:schemeClr val="tx1"/>
                </a:solidFill>
              </a:rPr>
              <a:t> دائم بالنسبة </a:t>
            </a:r>
            <a:r>
              <a:rPr lang="ar-SA" dirty="0" smtClean="0">
                <a:solidFill>
                  <a:schemeClr val="tx1"/>
                </a:solidFill>
              </a:rPr>
              <a:t>للمنشأة.</a:t>
            </a:r>
            <a:endParaRPr lang="ar-SA" dirty="0">
              <a:solidFill>
                <a:schemeClr val="tx1"/>
              </a:solidFill>
            </a:endParaRPr>
          </a:p>
          <a:p>
            <a:pPr marL="457200" indent="-457200" algn="justLow" rtl="1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تخلف </a:t>
            </a:r>
            <a:r>
              <a:rPr lang="ar-SA" dirty="0">
                <a:solidFill>
                  <a:schemeClr val="tx1"/>
                </a:solidFill>
              </a:rPr>
              <a:t>المنشأة عن دفع الأرباح الموزعة لحاملي </a:t>
            </a:r>
            <a:r>
              <a:rPr lang="ar-SA" dirty="0" err="1">
                <a:solidFill>
                  <a:schemeClr val="tx1"/>
                </a:solidFill>
              </a:rPr>
              <a:t>الأسھم</a:t>
            </a:r>
            <a:r>
              <a:rPr lang="ar-SA" dirty="0">
                <a:solidFill>
                  <a:schemeClr val="tx1"/>
                </a:solidFill>
              </a:rPr>
              <a:t> الممتازة </a:t>
            </a:r>
            <a:r>
              <a:rPr lang="ar-SA" dirty="0" err="1">
                <a:solidFill>
                  <a:schemeClr val="tx1"/>
                </a:solidFill>
              </a:rPr>
              <a:t>والعادیة</a:t>
            </a:r>
            <a:r>
              <a:rPr lang="ar-SA" dirty="0">
                <a:solidFill>
                  <a:schemeClr val="tx1"/>
                </a:solidFill>
              </a:rPr>
              <a:t> لا </a:t>
            </a:r>
            <a:r>
              <a:rPr lang="ar-SA" dirty="0" err="1">
                <a:solidFill>
                  <a:schemeClr val="tx1"/>
                </a:solidFill>
              </a:rPr>
              <a:t>یؤدي</a:t>
            </a:r>
            <a:r>
              <a:rPr lang="ar-SA" dirty="0">
                <a:solidFill>
                  <a:schemeClr val="tx1"/>
                </a:solidFill>
              </a:rPr>
              <a:t> على إفلاس </a:t>
            </a:r>
            <a:r>
              <a:rPr lang="ar-SA" dirty="0" smtClean="0">
                <a:solidFill>
                  <a:schemeClr val="tx1"/>
                </a:solidFill>
              </a:rPr>
              <a:t>المنشأة.</a:t>
            </a:r>
            <a:endParaRPr lang="ar-SA" dirty="0">
              <a:solidFill>
                <a:schemeClr val="tx1"/>
              </a:solidFill>
            </a:endParaRPr>
          </a:p>
          <a:p>
            <a:pPr marL="457200" indent="-457200" algn="justLow" rtl="1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الأرباح </a:t>
            </a:r>
            <a:r>
              <a:rPr lang="ar-SA" dirty="0">
                <a:solidFill>
                  <a:schemeClr val="tx1"/>
                </a:solidFill>
              </a:rPr>
              <a:t>الموزعة </a:t>
            </a:r>
            <a:r>
              <a:rPr lang="ar-SA" dirty="0" err="1">
                <a:solidFill>
                  <a:schemeClr val="tx1"/>
                </a:solidFill>
              </a:rPr>
              <a:t>للأسھم</a:t>
            </a:r>
            <a:r>
              <a:rPr lang="ar-SA" dirty="0">
                <a:solidFill>
                  <a:schemeClr val="tx1"/>
                </a:solidFill>
              </a:rPr>
              <a:t> الممتازة </a:t>
            </a:r>
            <a:r>
              <a:rPr lang="ar-SA" dirty="0" err="1">
                <a:solidFill>
                  <a:schemeClr val="tx1"/>
                </a:solidFill>
              </a:rPr>
              <a:t>والعادیة</a:t>
            </a:r>
            <a:r>
              <a:rPr lang="ar-SA" dirty="0">
                <a:solidFill>
                  <a:schemeClr val="tx1"/>
                </a:solidFill>
              </a:rPr>
              <a:t> لا ت</a:t>
            </a:r>
            <a:r>
              <a:rPr lang="ar-SA" dirty="0" smtClean="0">
                <a:solidFill>
                  <a:schemeClr val="tx1"/>
                </a:solidFill>
              </a:rPr>
              <a:t>حقق وفورات </a:t>
            </a:r>
            <a:r>
              <a:rPr lang="ar-SA" dirty="0" err="1">
                <a:solidFill>
                  <a:schemeClr val="tx1"/>
                </a:solidFill>
              </a:rPr>
              <a:t>ضریبیة</a:t>
            </a:r>
            <a:r>
              <a:rPr lang="ar-SA" dirty="0">
                <a:solidFill>
                  <a:schemeClr val="tx1"/>
                </a:solidFill>
              </a:rPr>
              <a:t> للمنشأة </a:t>
            </a:r>
            <a:r>
              <a:rPr lang="ar-SA" dirty="0" err="1">
                <a:solidFill>
                  <a:schemeClr val="tx1"/>
                </a:solidFill>
              </a:rPr>
              <a:t>لأنھا</a:t>
            </a:r>
            <a:r>
              <a:rPr lang="ar-SA" dirty="0">
                <a:solidFill>
                  <a:schemeClr val="tx1"/>
                </a:solidFill>
              </a:rPr>
              <a:t> تدفع بعد </a:t>
            </a:r>
            <a:r>
              <a:rPr lang="ar-SA" dirty="0" err="1">
                <a:solidFill>
                  <a:schemeClr val="tx1"/>
                </a:solidFill>
              </a:rPr>
              <a:t>الضریبة</a:t>
            </a:r>
            <a:r>
              <a:rPr lang="ar-SA" dirty="0">
                <a:solidFill>
                  <a:schemeClr val="tx1"/>
                </a:solidFill>
              </a:rPr>
              <a:t>.</a:t>
            </a:r>
          </a:p>
          <a:p>
            <a:pPr algn="justLow" rtl="1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09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الأسهم الممتازة والسندات</a:t>
            </a:r>
            <a:endParaRPr lang="en-US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457200" y="1523999"/>
            <a:ext cx="8957162" cy="4602165"/>
          </a:xfrm>
        </p:spPr>
        <p:txBody>
          <a:bodyPr/>
          <a:lstStyle/>
          <a:p>
            <a:pPr marL="228600" indent="-342900" algn="justLow">
              <a:buFont typeface="Arial" panose="020B0604020202020204" pitchFamily="34" charset="0"/>
              <a:buChar char="•"/>
            </a:pPr>
            <a:r>
              <a:rPr lang="ar-SA" sz="3400" dirty="0" smtClean="0">
                <a:solidFill>
                  <a:schemeClr val="tx1"/>
                </a:solidFill>
                <a:cs typeface="+mj-cs"/>
              </a:rPr>
              <a:t>العائد الذي يحصل كل من حامل السهم الممتاز وحامل السند ثابت ومحدد بقیمة أو بنسبة معينة.</a:t>
            </a:r>
          </a:p>
          <a:p>
            <a:pPr marL="228600" indent="-342900" algn="justLow">
              <a:buFont typeface="Arial" panose="020B0604020202020204" pitchFamily="34" charset="0"/>
              <a:buChar char="•"/>
            </a:pPr>
            <a:r>
              <a:rPr lang="ar-SA" sz="3400" dirty="0" smtClean="0">
                <a:solidFill>
                  <a:schemeClr val="tx1"/>
                </a:solidFill>
                <a:cs typeface="+mj-cs"/>
              </a:rPr>
              <a:t>لكل من حامل السهم الممتاز وحامل السند الأولویة على حملة الأسهم العادية في استرداد حقوقه من أصول المنشأة في حالة إفلاسھا أو تصفيتها</a:t>
            </a:r>
            <a:r>
              <a:rPr lang="ar-SA" sz="3400" dirty="0" smtClean="0">
                <a:solidFill>
                  <a:schemeClr val="tx1"/>
                </a:solidFill>
              </a:rPr>
              <a:t>. </a:t>
            </a:r>
            <a:endParaRPr lang="en-US" sz="34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26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rgbClr val="FF0000"/>
                </a:solidFill>
                <a:cs typeface="PT Bold Heading" panose="02010400000000000000" pitchFamily="2" charset="-78"/>
              </a:rPr>
              <a:t>خصائص أخرى للأسهم الممتازة</a:t>
            </a:r>
            <a:endParaRPr lang="en-US" sz="36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228600" y="1524001"/>
            <a:ext cx="9185762" cy="4602164"/>
          </a:xfrm>
        </p:spPr>
        <p:txBody>
          <a:bodyPr/>
          <a:lstStyle/>
          <a:p>
            <a:pPr marL="342900" indent="-457200" algn="just">
              <a:buFont typeface="Arial" panose="020B0604020202020204" pitchFamily="34" charset="0"/>
              <a:buChar char="•"/>
            </a:pPr>
            <a:r>
              <a:rPr lang="ar-SA" sz="3200" dirty="0" smtClean="0">
                <a:solidFill>
                  <a:schemeClr val="tx1"/>
                </a:solidFill>
                <a:cs typeface="+mj-cs"/>
              </a:rPr>
              <a:t>تعدد أنواعھا بحیث تستطیع المنشأة أن تصدر أنواع متعددة من الأسهم الممتازة من حيث:</a:t>
            </a:r>
          </a:p>
          <a:p>
            <a:pPr marL="914400" lvl="1" indent="-457200" algn="just" rtl="1">
              <a:buFont typeface="Courier New" panose="02070309020205020404" pitchFamily="49" charset="0"/>
              <a:buChar char="o"/>
            </a:pPr>
            <a:r>
              <a:rPr lang="ar-SA" sz="2800" dirty="0" smtClean="0">
                <a:solidFill>
                  <a:schemeClr val="tx1"/>
                </a:solidFill>
                <a:cs typeface="+mj-cs"/>
              </a:rPr>
              <a:t> نسبة العائد على السهم الممتاز</a:t>
            </a:r>
          </a:p>
          <a:p>
            <a:pPr marL="914400" lvl="1" indent="-457200" algn="just" rtl="1">
              <a:buFont typeface="Courier New" panose="02070309020205020404" pitchFamily="49" charset="0"/>
              <a:buChar char="o"/>
            </a:pPr>
            <a:r>
              <a:rPr lang="ar-SA" sz="2800" dirty="0" smtClean="0">
                <a:solidFill>
                  <a:schemeClr val="tx1"/>
                </a:solidFill>
                <a:cs typeface="+mj-cs"/>
              </a:rPr>
              <a:t>إمكانية تحويل بعضها إلى أسهم عادية</a:t>
            </a:r>
          </a:p>
          <a:p>
            <a:pPr marL="914400" lvl="1" indent="-457200" algn="just" rtl="1">
              <a:buFont typeface="Courier New" panose="02070309020205020404" pitchFamily="49" charset="0"/>
              <a:buChar char="o"/>
            </a:pPr>
            <a:r>
              <a:rPr lang="ar-SA" sz="2800" dirty="0" smtClean="0">
                <a:solidFill>
                  <a:schemeClr val="tx1"/>
                </a:solidFill>
                <a:cs typeface="+mj-cs"/>
              </a:rPr>
              <a:t>أحقية تجمیع الأرباح</a:t>
            </a:r>
          </a:p>
          <a:p>
            <a:pPr marL="342900" indent="-457200" algn="just">
              <a:buFont typeface="Arial" panose="020B0604020202020204" pitchFamily="34" charset="0"/>
              <a:buChar char="•"/>
            </a:pPr>
            <a:r>
              <a:rPr lang="ar-SA" sz="3200" dirty="0" smtClean="0">
                <a:solidFill>
                  <a:schemeClr val="tx1"/>
                </a:solidFill>
                <a:cs typeface="+mj-cs"/>
              </a:rPr>
              <a:t>في بعض الحالات یشارك أصحاب الأسھم الممتازة أصحاب الأسھم العادیة في الأرباح.</a:t>
            </a:r>
            <a:endParaRPr lang="en-US" sz="3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33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767</TotalTime>
  <Words>1685</Words>
  <Application>Microsoft Office PowerPoint</Application>
  <PresentationFormat>A4 Paper (210x297 mm)</PresentationFormat>
  <Paragraphs>216</Paragraphs>
  <Slides>39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فورم لكلية ادارة الاعمال</vt:lpstr>
      <vt:lpstr>         ر رلالرااااااااااااااالا</vt:lpstr>
      <vt:lpstr>المحاضرة التاسعة</vt:lpstr>
      <vt:lpstr>تمويل الشركات</vt:lpstr>
      <vt:lpstr>أهداف الدرس</vt:lpstr>
      <vt:lpstr>مخطط الدرس</vt:lpstr>
      <vt:lpstr>تقديم</vt:lpstr>
      <vt:lpstr>الاستئجار</vt:lpstr>
      <vt:lpstr>تعريف عقد الاستئجار:</vt:lpstr>
      <vt:lpstr>أهم بنود عقد الإيجار:</vt:lpstr>
      <vt:lpstr>أنواع عقود الاستئجار: </vt:lpstr>
      <vt:lpstr>الاستئجار التمويلي: </vt:lpstr>
      <vt:lpstr>خصائص الاستئجار التمويلي: </vt:lpstr>
      <vt:lpstr>أنواع الاستئجار التمويلي: </vt:lpstr>
      <vt:lpstr>PowerPoint Presentation</vt:lpstr>
      <vt:lpstr>الاستئجار التشغيلي: </vt:lpstr>
      <vt:lpstr>خصائص الاستئجار التشغيلي: </vt:lpstr>
      <vt:lpstr>الاستئجار المرتبط برافعة مالية: </vt:lpstr>
      <vt:lpstr>إجراءات الاستئجار المرتبط برافعة التمويل</vt:lpstr>
      <vt:lpstr>مزايا التمويل بالاستئجار:</vt:lpstr>
      <vt:lpstr>سلبيات التمويل بالاستئجار:</vt:lpstr>
      <vt:lpstr>PowerPoint Presentation</vt:lpstr>
      <vt:lpstr>القروض المصرفية</vt:lpstr>
      <vt:lpstr>ماهية القروض المصرفية متوسطة وطويلة الأجل: </vt:lpstr>
      <vt:lpstr>PowerPoint Presentation</vt:lpstr>
      <vt:lpstr>طرق سداد القرض المصرفي</vt:lpstr>
      <vt:lpstr>السندات</vt:lpstr>
      <vt:lpstr>ماهية السندات</vt:lpstr>
      <vt:lpstr>ماهية السندات (تابع)</vt:lpstr>
      <vt:lpstr>قيمة السند</vt:lpstr>
      <vt:lpstr>السندات المضمونة والسندات غير المضمونة (Mortgage and Debenture Bonds)</vt:lpstr>
      <vt:lpstr>السندات القابلة للاستدعاء والسندات غير القابلة للاستدعاء</vt:lpstr>
      <vt:lpstr>السندات القابلة للتحويل والسندات غير القابلة للتحويل (Convertible Vs. Non Convertible)</vt:lpstr>
      <vt:lpstr>طرق سداد السندات (رد قيمة السندات لحامليها):</vt:lpstr>
      <vt:lpstr>الأسهم الممتازة</vt:lpstr>
      <vt:lpstr>طبيعة السهم الممتاز</vt:lpstr>
      <vt:lpstr>السهم الممتاز والسهم العادي</vt:lpstr>
      <vt:lpstr>الأسهم الممتازة والسندات</vt:lpstr>
      <vt:lpstr>خصائص أخرى للأسهم الممتازة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Abdulrahman Aljuqhaiman</dc:creator>
  <cp:lastModifiedBy>Abdelkrim  Guenoouz</cp:lastModifiedBy>
  <cp:revision>79</cp:revision>
  <dcterms:created xsi:type="dcterms:W3CDTF">2014-03-29T10:51:34Z</dcterms:created>
  <dcterms:modified xsi:type="dcterms:W3CDTF">2015-10-22T07:10:22Z</dcterms:modified>
</cp:coreProperties>
</file>