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24" r:id="rId2"/>
    <p:sldId id="325" r:id="rId3"/>
    <p:sldId id="326" r:id="rId4"/>
    <p:sldId id="327" r:id="rId5"/>
    <p:sldId id="328" r:id="rId6"/>
    <p:sldId id="329" r:id="rId7"/>
    <p:sldId id="330" r:id="rId8"/>
    <p:sldId id="331" r:id="rId9"/>
    <p:sldId id="312" r:id="rId10"/>
    <p:sldId id="336" r:id="rId11"/>
    <p:sldId id="337" r:id="rId12"/>
    <p:sldId id="334" r:id="rId13"/>
    <p:sldId id="335" r:id="rId14"/>
    <p:sldId id="338" r:id="rId15"/>
    <p:sldId id="340" r:id="rId16"/>
    <p:sldId id="339" r:id="rId17"/>
    <p:sldId id="341" r:id="rId18"/>
    <p:sldId id="342" r:id="rId19"/>
    <p:sldId id="343" r:id="rId20"/>
    <p:sldId id="344" r:id="rId21"/>
    <p:sldId id="345" r:id="rId22"/>
    <p:sldId id="346" r:id="rId23"/>
    <p:sldId id="347" r:id="rId24"/>
    <p:sldId id="348" r:id="rId25"/>
    <p:sldId id="349" r:id="rId26"/>
    <p:sldId id="350" r:id="rId27"/>
    <p:sldId id="351" r:id="rId28"/>
    <p:sldId id="332" r:id="rId29"/>
    <p:sldId id="317" r:id="rId30"/>
    <p:sldId id="318" r:id="rId31"/>
    <p:sldId id="352" r:id="rId32"/>
    <p:sldId id="353" r:id="rId33"/>
    <p:sldId id="333" r:id="rId34"/>
    <p:sldId id="354" r:id="rId35"/>
    <p:sldId id="355" r:id="rId36"/>
    <p:sldId id="356" r:id="rId37"/>
    <p:sldId id="357" r:id="rId38"/>
    <p:sldId id="358" r:id="rId39"/>
    <p:sldId id="360" r:id="rId40"/>
    <p:sldId id="361" r:id="rId41"/>
    <p:sldId id="362" r:id="rId42"/>
    <p:sldId id="359" r:id="rId43"/>
    <p:sldId id="363" r:id="rId44"/>
    <p:sldId id="364" r:id="rId45"/>
    <p:sldId id="365" r:id="rId46"/>
    <p:sldId id="266" r:id="rId4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3333FF"/>
    <a:srgbClr val="013E36"/>
    <a:srgbClr val="D9791B"/>
    <a:srgbClr val="AB1A25"/>
    <a:srgbClr val="00263A"/>
    <a:srgbClr val="009900"/>
    <a:srgbClr val="709256"/>
    <a:srgbClr val="AD9968"/>
    <a:srgbClr val="3B84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p:scale>
          <a:sx n="60" d="100"/>
          <a:sy n="60" d="100"/>
        </p:scale>
        <p:origin x="-2808" y="-1236"/>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BFC64D-63E5-4204-B187-1D9E76FF3327}"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pPr rtl="1"/>
          <a:endParaRPr lang="ar-SA"/>
        </a:p>
      </dgm:t>
    </dgm:pt>
    <dgm:pt modelId="{EAB256EC-61DE-4727-8ECD-FE62F9D453CD}">
      <dgm:prSet phldrT="[نص]" custT="1"/>
      <dgm:spPr/>
      <dgm:t>
        <a:bodyPr/>
        <a:lstStyle/>
        <a:p>
          <a:pPr rtl="1"/>
          <a:r>
            <a:rPr lang="ar-SA" sz="3600" b="0" dirty="0" smtClean="0">
              <a:solidFill>
                <a:schemeClr val="tx1"/>
              </a:solidFill>
              <a:cs typeface="PT Bold Heading" panose="02010400000000000000" pitchFamily="2" charset="-78"/>
            </a:rPr>
            <a:t>تقييم السندات والأسهم</a:t>
          </a:r>
          <a:endParaRPr lang="ar-SA" sz="3600" b="0" dirty="0">
            <a:solidFill>
              <a:schemeClr val="tx1"/>
            </a:solidFill>
            <a:cs typeface="PT Bold Heading" panose="02010400000000000000" pitchFamily="2" charset="-78"/>
          </a:endParaRPr>
        </a:p>
      </dgm:t>
    </dgm:pt>
    <dgm:pt modelId="{C70F540E-8EB1-4C92-997F-6FED0F3A6341}" type="parTrans" cxnId="{20FCA3A6-A012-4FF6-838E-A5945C1FF697}">
      <dgm:prSet/>
      <dgm:spPr/>
      <dgm:t>
        <a:bodyPr/>
        <a:lstStyle/>
        <a:p>
          <a:pPr rtl="1"/>
          <a:endParaRPr lang="ar-SA" b="0">
            <a:solidFill>
              <a:schemeClr val="tx1"/>
            </a:solidFill>
            <a:cs typeface="PT Bold Heading" panose="02010400000000000000" pitchFamily="2" charset="-78"/>
          </a:endParaRPr>
        </a:p>
      </dgm:t>
    </dgm:pt>
    <dgm:pt modelId="{21D013F7-24D3-4B42-AE93-F7BF4F1EC6BD}" type="sibTrans" cxnId="{20FCA3A6-A012-4FF6-838E-A5945C1FF697}">
      <dgm:prSet/>
      <dgm:spPr/>
      <dgm:t>
        <a:bodyPr/>
        <a:lstStyle/>
        <a:p>
          <a:pPr rtl="1"/>
          <a:endParaRPr lang="ar-SA" b="0">
            <a:solidFill>
              <a:schemeClr val="tx1"/>
            </a:solidFill>
            <a:cs typeface="PT Bold Heading" panose="02010400000000000000" pitchFamily="2" charset="-78"/>
          </a:endParaRPr>
        </a:p>
      </dgm:t>
    </dgm:pt>
    <dgm:pt modelId="{1BDC89A9-2E65-4776-83C3-2FD352712F3A}">
      <dgm:prSet phldrT="[نص]" custT="1"/>
      <dgm:spPr/>
      <dgm:t>
        <a:bodyPr/>
        <a:lstStyle/>
        <a:p>
          <a:pPr rtl="1"/>
          <a:r>
            <a:rPr lang="ar-SA" sz="2800" b="0" dirty="0" smtClean="0">
              <a:solidFill>
                <a:schemeClr val="tx1"/>
              </a:solidFill>
              <a:cs typeface="PT Bold Heading" panose="02010400000000000000" pitchFamily="2" charset="-78"/>
            </a:rPr>
            <a:t>تقييم الأوراق المالية ذات الدخل الثابت واحد</a:t>
          </a:r>
          <a:endParaRPr lang="ar-SA" sz="2800" b="0" dirty="0">
            <a:solidFill>
              <a:schemeClr val="tx1"/>
            </a:solidFill>
            <a:cs typeface="PT Bold Heading" panose="02010400000000000000" pitchFamily="2" charset="-78"/>
          </a:endParaRPr>
        </a:p>
      </dgm:t>
    </dgm:pt>
    <dgm:pt modelId="{3947438E-A859-4C0C-87E8-ABE8D1E0900E}" type="parTrans" cxnId="{C1E12106-E75F-46E3-A3BB-471FF249D50E}">
      <dgm:prSet/>
      <dgm:spPr/>
      <dgm:t>
        <a:bodyPr/>
        <a:lstStyle/>
        <a:p>
          <a:pPr rtl="1"/>
          <a:endParaRPr lang="ar-SA" b="0">
            <a:solidFill>
              <a:schemeClr val="tx1"/>
            </a:solidFill>
            <a:cs typeface="PT Bold Heading" panose="02010400000000000000" pitchFamily="2" charset="-78"/>
          </a:endParaRPr>
        </a:p>
      </dgm:t>
    </dgm:pt>
    <dgm:pt modelId="{5C39319C-8B56-44A6-9770-4C243C3E428E}" type="sibTrans" cxnId="{C1E12106-E75F-46E3-A3BB-471FF249D50E}">
      <dgm:prSet/>
      <dgm:spPr/>
      <dgm:t>
        <a:bodyPr/>
        <a:lstStyle/>
        <a:p>
          <a:pPr rtl="1"/>
          <a:endParaRPr lang="ar-SA" b="0">
            <a:solidFill>
              <a:schemeClr val="tx1"/>
            </a:solidFill>
            <a:cs typeface="PT Bold Heading" panose="02010400000000000000" pitchFamily="2" charset="-78"/>
          </a:endParaRPr>
        </a:p>
      </dgm:t>
    </dgm:pt>
    <dgm:pt modelId="{14F3D5D3-8827-4647-8A1A-AF929D5345BE}">
      <dgm:prSet custT="1"/>
      <dgm:spPr/>
      <dgm:t>
        <a:bodyPr/>
        <a:lstStyle/>
        <a:p>
          <a:pPr rtl="1"/>
          <a:r>
            <a:rPr lang="ar-SA" sz="2800" b="0" dirty="0" smtClean="0">
              <a:solidFill>
                <a:schemeClr val="tx1"/>
              </a:solidFill>
              <a:cs typeface="PT Bold Heading" panose="02010400000000000000" pitchFamily="2" charset="-78"/>
            </a:rPr>
            <a:t>تقييم السندات</a:t>
          </a:r>
          <a:endParaRPr lang="ar-SA" sz="2800" b="0" dirty="0">
            <a:solidFill>
              <a:schemeClr val="tx1"/>
            </a:solidFill>
            <a:cs typeface="PT Bold Heading" panose="02010400000000000000" pitchFamily="2" charset="-78"/>
          </a:endParaRPr>
        </a:p>
      </dgm:t>
    </dgm:pt>
    <dgm:pt modelId="{E5FC7C57-0A20-4FA4-BB04-43DA03E021BD}" type="parTrans" cxnId="{6BC6767C-DEBA-4E8D-96D4-DC2895C55D21}">
      <dgm:prSet/>
      <dgm:spPr/>
      <dgm:t>
        <a:bodyPr/>
        <a:lstStyle/>
        <a:p>
          <a:pPr rtl="1"/>
          <a:endParaRPr lang="ar-SA" b="0">
            <a:solidFill>
              <a:schemeClr val="tx1"/>
            </a:solidFill>
            <a:cs typeface="PT Bold Heading" panose="02010400000000000000" pitchFamily="2" charset="-78"/>
          </a:endParaRPr>
        </a:p>
      </dgm:t>
    </dgm:pt>
    <dgm:pt modelId="{623CA47D-4E56-4888-963E-73863DF52D58}" type="sibTrans" cxnId="{6BC6767C-DEBA-4E8D-96D4-DC2895C55D21}">
      <dgm:prSet/>
      <dgm:spPr/>
      <dgm:t>
        <a:bodyPr/>
        <a:lstStyle/>
        <a:p>
          <a:pPr rtl="1"/>
          <a:endParaRPr lang="ar-SA" b="0">
            <a:solidFill>
              <a:schemeClr val="tx1"/>
            </a:solidFill>
            <a:cs typeface="PT Bold Heading" panose="02010400000000000000" pitchFamily="2" charset="-78"/>
          </a:endParaRPr>
        </a:p>
      </dgm:t>
    </dgm:pt>
    <dgm:pt modelId="{B893E79E-DBA6-4C80-B716-C7E5B81EC8F3}">
      <dgm:prSet custT="1"/>
      <dgm:spPr/>
      <dgm:t>
        <a:bodyPr/>
        <a:lstStyle/>
        <a:p>
          <a:pPr rtl="1"/>
          <a:r>
            <a:rPr lang="ar-SA" sz="2400" b="0" dirty="0" smtClean="0">
              <a:solidFill>
                <a:schemeClr val="tx1"/>
              </a:solidFill>
              <a:cs typeface="PT Bold Heading" panose="02010400000000000000" pitchFamily="2" charset="-78"/>
            </a:rPr>
            <a:t>تقييم الأسهم الممتازة</a:t>
          </a:r>
          <a:endParaRPr lang="ar-SA" sz="2400" b="0" dirty="0">
            <a:solidFill>
              <a:schemeClr val="tx1"/>
            </a:solidFill>
            <a:cs typeface="PT Bold Heading" panose="02010400000000000000" pitchFamily="2" charset="-78"/>
          </a:endParaRPr>
        </a:p>
      </dgm:t>
    </dgm:pt>
    <dgm:pt modelId="{9857F78B-57F7-4E8A-B66F-5708CC81D917}" type="parTrans" cxnId="{83687B64-0362-4788-A3B8-A9ACFD0A1A68}">
      <dgm:prSet/>
      <dgm:spPr/>
      <dgm:t>
        <a:bodyPr/>
        <a:lstStyle/>
        <a:p>
          <a:pPr rtl="1"/>
          <a:endParaRPr lang="ar-SA" b="0">
            <a:solidFill>
              <a:schemeClr val="tx1"/>
            </a:solidFill>
            <a:cs typeface="PT Bold Heading" panose="02010400000000000000" pitchFamily="2" charset="-78"/>
          </a:endParaRPr>
        </a:p>
      </dgm:t>
    </dgm:pt>
    <dgm:pt modelId="{A16FFF30-67DD-40D5-9FAF-DCFB6B1AB27F}" type="sibTrans" cxnId="{83687B64-0362-4788-A3B8-A9ACFD0A1A68}">
      <dgm:prSet/>
      <dgm:spPr/>
      <dgm:t>
        <a:bodyPr/>
        <a:lstStyle/>
        <a:p>
          <a:pPr rtl="1"/>
          <a:endParaRPr lang="ar-SA" b="0">
            <a:solidFill>
              <a:schemeClr val="tx1"/>
            </a:solidFill>
            <a:cs typeface="PT Bold Heading" panose="02010400000000000000" pitchFamily="2" charset="-78"/>
          </a:endParaRPr>
        </a:p>
      </dgm:t>
    </dgm:pt>
    <dgm:pt modelId="{E94B30D2-C9F6-488B-99AC-BCAC85CFB98F}">
      <dgm:prSet custT="1"/>
      <dgm:spPr/>
      <dgm:t>
        <a:bodyPr/>
        <a:lstStyle/>
        <a:p>
          <a:pPr rtl="1"/>
          <a:r>
            <a:rPr lang="ar-SA" sz="2800" b="0" dirty="0" smtClean="0">
              <a:solidFill>
                <a:schemeClr val="tx1"/>
              </a:solidFill>
              <a:cs typeface="PT Bold Heading" panose="02010400000000000000" pitchFamily="2" charset="-78"/>
            </a:rPr>
            <a:t>تقييم الأسهم العادية</a:t>
          </a:r>
          <a:endParaRPr lang="ar-SA" sz="2800" b="0" dirty="0">
            <a:solidFill>
              <a:schemeClr val="tx1"/>
            </a:solidFill>
            <a:cs typeface="PT Bold Heading" panose="02010400000000000000" pitchFamily="2" charset="-78"/>
          </a:endParaRPr>
        </a:p>
      </dgm:t>
    </dgm:pt>
    <dgm:pt modelId="{A9863B14-50A0-4F6E-83F4-5E5A9B36BE5C}" type="parTrans" cxnId="{40E4166A-071E-48B9-8797-9FAD3005EC78}">
      <dgm:prSet/>
      <dgm:spPr/>
      <dgm:t>
        <a:bodyPr/>
        <a:lstStyle/>
        <a:p>
          <a:pPr rtl="1"/>
          <a:endParaRPr lang="ar-SA" b="0">
            <a:solidFill>
              <a:schemeClr val="tx1"/>
            </a:solidFill>
            <a:cs typeface="PT Bold Heading" panose="02010400000000000000" pitchFamily="2" charset="-78"/>
          </a:endParaRPr>
        </a:p>
      </dgm:t>
    </dgm:pt>
    <dgm:pt modelId="{2A9AC2F0-ED71-47E7-9D15-F5383F414513}" type="sibTrans" cxnId="{40E4166A-071E-48B9-8797-9FAD3005EC78}">
      <dgm:prSet/>
      <dgm:spPr/>
      <dgm:t>
        <a:bodyPr/>
        <a:lstStyle/>
        <a:p>
          <a:pPr rtl="1"/>
          <a:endParaRPr lang="ar-SA" b="0">
            <a:solidFill>
              <a:schemeClr val="tx1"/>
            </a:solidFill>
            <a:cs typeface="PT Bold Heading" panose="02010400000000000000" pitchFamily="2" charset="-78"/>
          </a:endParaRPr>
        </a:p>
      </dgm:t>
    </dgm:pt>
    <dgm:pt modelId="{750B6848-29FB-4702-AC54-9B51D9D7A4BF}">
      <dgm:prSet/>
      <dgm:spPr/>
      <dgm:t>
        <a:bodyPr/>
        <a:lstStyle/>
        <a:p>
          <a:pPr rtl="1"/>
          <a:r>
            <a:rPr lang="ar-SA" b="0" dirty="0" smtClean="0">
              <a:solidFill>
                <a:schemeClr val="tx1"/>
              </a:solidFill>
              <a:cs typeface="PT Bold Heading" panose="02010400000000000000" pitchFamily="2" charset="-78"/>
            </a:rPr>
            <a:t>حالة ثبات توزيع الأرباح</a:t>
          </a:r>
          <a:endParaRPr lang="ar-SA" b="0" dirty="0">
            <a:solidFill>
              <a:schemeClr val="tx1"/>
            </a:solidFill>
            <a:cs typeface="PT Bold Heading" panose="02010400000000000000" pitchFamily="2" charset="-78"/>
          </a:endParaRPr>
        </a:p>
      </dgm:t>
    </dgm:pt>
    <dgm:pt modelId="{DA3DBF19-5445-4142-B1A3-E357E6E9EB84}" type="parTrans" cxnId="{06B5B4C7-4CBD-4F76-9CA5-0F27447EFDFC}">
      <dgm:prSet/>
      <dgm:spPr/>
      <dgm:t>
        <a:bodyPr/>
        <a:lstStyle/>
        <a:p>
          <a:pPr rtl="1"/>
          <a:endParaRPr lang="ar-SA" b="0">
            <a:solidFill>
              <a:schemeClr val="tx1"/>
            </a:solidFill>
            <a:cs typeface="PT Bold Heading" panose="02010400000000000000" pitchFamily="2" charset="-78"/>
          </a:endParaRPr>
        </a:p>
      </dgm:t>
    </dgm:pt>
    <dgm:pt modelId="{30264DF1-6569-45D2-ABB2-D1B7446D5DE9}" type="sibTrans" cxnId="{06B5B4C7-4CBD-4F76-9CA5-0F27447EFDFC}">
      <dgm:prSet/>
      <dgm:spPr/>
      <dgm:t>
        <a:bodyPr/>
        <a:lstStyle/>
        <a:p>
          <a:pPr rtl="1"/>
          <a:endParaRPr lang="ar-SA" b="0">
            <a:solidFill>
              <a:schemeClr val="tx1"/>
            </a:solidFill>
            <a:cs typeface="PT Bold Heading" panose="02010400000000000000" pitchFamily="2" charset="-78"/>
          </a:endParaRPr>
        </a:p>
      </dgm:t>
    </dgm:pt>
    <dgm:pt modelId="{05D2EE69-DE35-4289-8F63-C22920067197}">
      <dgm:prSet/>
      <dgm:spPr/>
      <dgm:t>
        <a:bodyPr/>
        <a:lstStyle/>
        <a:p>
          <a:pPr rtl="1"/>
          <a:r>
            <a:rPr lang="ar-SA" b="0" dirty="0" smtClean="0">
              <a:solidFill>
                <a:schemeClr val="tx1"/>
              </a:solidFill>
              <a:cs typeface="PT Bold Heading" panose="02010400000000000000" pitchFamily="2" charset="-78"/>
            </a:rPr>
            <a:t>حالة نمو الأرباح الموزعة</a:t>
          </a:r>
          <a:endParaRPr lang="ar-SA" b="0" dirty="0">
            <a:solidFill>
              <a:schemeClr val="tx1"/>
            </a:solidFill>
            <a:cs typeface="PT Bold Heading" panose="02010400000000000000" pitchFamily="2" charset="-78"/>
          </a:endParaRPr>
        </a:p>
      </dgm:t>
    </dgm:pt>
    <dgm:pt modelId="{B435BD70-AAAF-440D-9DDB-3E5F66656FB0}" type="parTrans" cxnId="{8305631C-8D77-47F6-9DF0-6F4923887E4D}">
      <dgm:prSet/>
      <dgm:spPr/>
      <dgm:t>
        <a:bodyPr/>
        <a:lstStyle/>
        <a:p>
          <a:pPr rtl="1"/>
          <a:endParaRPr lang="ar-SA" b="0">
            <a:solidFill>
              <a:schemeClr val="tx1"/>
            </a:solidFill>
            <a:cs typeface="PT Bold Heading" panose="02010400000000000000" pitchFamily="2" charset="-78"/>
          </a:endParaRPr>
        </a:p>
      </dgm:t>
    </dgm:pt>
    <dgm:pt modelId="{2E1B9195-44E6-4635-BFC0-7E086138DCC2}" type="sibTrans" cxnId="{8305631C-8D77-47F6-9DF0-6F4923887E4D}">
      <dgm:prSet/>
      <dgm:spPr/>
      <dgm:t>
        <a:bodyPr/>
        <a:lstStyle/>
        <a:p>
          <a:pPr rtl="1"/>
          <a:endParaRPr lang="ar-SA" b="0">
            <a:solidFill>
              <a:schemeClr val="tx1"/>
            </a:solidFill>
            <a:cs typeface="PT Bold Heading" panose="02010400000000000000" pitchFamily="2" charset="-78"/>
          </a:endParaRPr>
        </a:p>
      </dgm:t>
    </dgm:pt>
    <dgm:pt modelId="{A406B4E3-2753-46E4-A7B7-C07BC7B0F6D8}" type="pres">
      <dgm:prSet presAssocID="{68BFC64D-63E5-4204-B187-1D9E76FF3327}" presName="Name0" presStyleCnt="0">
        <dgm:presLayoutVars>
          <dgm:chPref val="1"/>
          <dgm:dir/>
          <dgm:animOne val="branch"/>
          <dgm:animLvl val="lvl"/>
          <dgm:resizeHandles val="exact"/>
        </dgm:presLayoutVars>
      </dgm:prSet>
      <dgm:spPr/>
      <dgm:t>
        <a:bodyPr/>
        <a:lstStyle/>
        <a:p>
          <a:pPr rtl="1"/>
          <a:endParaRPr lang="ar-SA"/>
        </a:p>
      </dgm:t>
    </dgm:pt>
    <dgm:pt modelId="{B907BCCD-3828-4130-88EA-CAC69B282DBD}" type="pres">
      <dgm:prSet presAssocID="{EAB256EC-61DE-4727-8ECD-FE62F9D453CD}" presName="root1" presStyleCnt="0"/>
      <dgm:spPr/>
    </dgm:pt>
    <dgm:pt modelId="{D64F324C-F74C-4CDA-A1D6-A9A4FB4CDC2B}" type="pres">
      <dgm:prSet presAssocID="{EAB256EC-61DE-4727-8ECD-FE62F9D453CD}" presName="LevelOneTextNode" presStyleLbl="node0" presStyleIdx="0" presStyleCnt="1">
        <dgm:presLayoutVars>
          <dgm:chPref val="3"/>
        </dgm:presLayoutVars>
      </dgm:prSet>
      <dgm:spPr/>
      <dgm:t>
        <a:bodyPr/>
        <a:lstStyle/>
        <a:p>
          <a:pPr rtl="1"/>
          <a:endParaRPr lang="ar-SA"/>
        </a:p>
      </dgm:t>
    </dgm:pt>
    <dgm:pt modelId="{621DE95B-B8F8-4E1C-A954-D2C87B822B4E}" type="pres">
      <dgm:prSet presAssocID="{EAB256EC-61DE-4727-8ECD-FE62F9D453CD}" presName="level2hierChild" presStyleCnt="0"/>
      <dgm:spPr/>
    </dgm:pt>
    <dgm:pt modelId="{8DE0784C-D507-4382-B7D3-49DF7B176EBD}" type="pres">
      <dgm:prSet presAssocID="{3947438E-A859-4C0C-87E8-ABE8D1E0900E}" presName="conn2-1" presStyleLbl="parChTrans1D2" presStyleIdx="0" presStyleCnt="2"/>
      <dgm:spPr/>
      <dgm:t>
        <a:bodyPr/>
        <a:lstStyle/>
        <a:p>
          <a:pPr rtl="1"/>
          <a:endParaRPr lang="ar-SA"/>
        </a:p>
      </dgm:t>
    </dgm:pt>
    <dgm:pt modelId="{3CE28465-F8DD-4B73-8688-5C415E672B90}" type="pres">
      <dgm:prSet presAssocID="{3947438E-A859-4C0C-87E8-ABE8D1E0900E}" presName="connTx" presStyleLbl="parChTrans1D2" presStyleIdx="0" presStyleCnt="2"/>
      <dgm:spPr/>
      <dgm:t>
        <a:bodyPr/>
        <a:lstStyle/>
        <a:p>
          <a:pPr rtl="1"/>
          <a:endParaRPr lang="ar-SA"/>
        </a:p>
      </dgm:t>
    </dgm:pt>
    <dgm:pt modelId="{B7B789C3-ADE9-45BC-B2F0-8013C9BF29AE}" type="pres">
      <dgm:prSet presAssocID="{1BDC89A9-2E65-4776-83C3-2FD352712F3A}" presName="root2" presStyleCnt="0"/>
      <dgm:spPr/>
    </dgm:pt>
    <dgm:pt modelId="{6FFF57FD-7230-4B72-9AC4-8EC6707D5B04}" type="pres">
      <dgm:prSet presAssocID="{1BDC89A9-2E65-4776-83C3-2FD352712F3A}" presName="LevelTwoTextNode" presStyleLbl="node2" presStyleIdx="0" presStyleCnt="2" custScaleX="121449" custScaleY="139271">
        <dgm:presLayoutVars>
          <dgm:chPref val="3"/>
        </dgm:presLayoutVars>
      </dgm:prSet>
      <dgm:spPr/>
      <dgm:t>
        <a:bodyPr/>
        <a:lstStyle/>
        <a:p>
          <a:pPr rtl="1"/>
          <a:endParaRPr lang="ar-SA"/>
        </a:p>
      </dgm:t>
    </dgm:pt>
    <dgm:pt modelId="{7E43AC98-6BAA-447B-BAB1-D4D8D3851B99}" type="pres">
      <dgm:prSet presAssocID="{1BDC89A9-2E65-4776-83C3-2FD352712F3A}" presName="level3hierChild" presStyleCnt="0"/>
      <dgm:spPr/>
    </dgm:pt>
    <dgm:pt modelId="{F6AB8F9A-51CF-4159-B3F7-F41476B9252C}" type="pres">
      <dgm:prSet presAssocID="{E5FC7C57-0A20-4FA4-BB04-43DA03E021BD}" presName="conn2-1" presStyleLbl="parChTrans1D3" presStyleIdx="0" presStyleCnt="4"/>
      <dgm:spPr/>
      <dgm:t>
        <a:bodyPr/>
        <a:lstStyle/>
        <a:p>
          <a:pPr rtl="1"/>
          <a:endParaRPr lang="ar-SA"/>
        </a:p>
      </dgm:t>
    </dgm:pt>
    <dgm:pt modelId="{AD2D1DBA-3A92-4BEB-8129-1EF4525E53E7}" type="pres">
      <dgm:prSet presAssocID="{E5FC7C57-0A20-4FA4-BB04-43DA03E021BD}" presName="connTx" presStyleLbl="parChTrans1D3" presStyleIdx="0" presStyleCnt="4"/>
      <dgm:spPr/>
      <dgm:t>
        <a:bodyPr/>
        <a:lstStyle/>
        <a:p>
          <a:pPr rtl="1"/>
          <a:endParaRPr lang="ar-SA"/>
        </a:p>
      </dgm:t>
    </dgm:pt>
    <dgm:pt modelId="{8A0216C7-4439-43C5-AEC5-92A122BEF185}" type="pres">
      <dgm:prSet presAssocID="{14F3D5D3-8827-4647-8A1A-AF929D5345BE}" presName="root2" presStyleCnt="0"/>
      <dgm:spPr/>
    </dgm:pt>
    <dgm:pt modelId="{67B84D8F-C161-49EF-84A7-6ED70DCD8028}" type="pres">
      <dgm:prSet presAssocID="{14F3D5D3-8827-4647-8A1A-AF929D5345BE}" presName="LevelTwoTextNode" presStyleLbl="node3" presStyleIdx="0" presStyleCnt="4">
        <dgm:presLayoutVars>
          <dgm:chPref val="3"/>
        </dgm:presLayoutVars>
      </dgm:prSet>
      <dgm:spPr/>
      <dgm:t>
        <a:bodyPr/>
        <a:lstStyle/>
        <a:p>
          <a:pPr rtl="1"/>
          <a:endParaRPr lang="ar-SA"/>
        </a:p>
      </dgm:t>
    </dgm:pt>
    <dgm:pt modelId="{B1AFB8AD-1625-4DC6-9A11-B0E17C43A943}" type="pres">
      <dgm:prSet presAssocID="{14F3D5D3-8827-4647-8A1A-AF929D5345BE}" presName="level3hierChild" presStyleCnt="0"/>
      <dgm:spPr/>
    </dgm:pt>
    <dgm:pt modelId="{ACEA6F24-C445-4BF0-AF49-F861F7B67838}" type="pres">
      <dgm:prSet presAssocID="{9857F78B-57F7-4E8A-B66F-5708CC81D917}" presName="conn2-1" presStyleLbl="parChTrans1D3" presStyleIdx="1" presStyleCnt="4"/>
      <dgm:spPr/>
      <dgm:t>
        <a:bodyPr/>
        <a:lstStyle/>
        <a:p>
          <a:pPr rtl="1"/>
          <a:endParaRPr lang="ar-SA"/>
        </a:p>
      </dgm:t>
    </dgm:pt>
    <dgm:pt modelId="{2B832A20-3A8D-4077-87FE-E0C14167051D}" type="pres">
      <dgm:prSet presAssocID="{9857F78B-57F7-4E8A-B66F-5708CC81D917}" presName="connTx" presStyleLbl="parChTrans1D3" presStyleIdx="1" presStyleCnt="4"/>
      <dgm:spPr/>
      <dgm:t>
        <a:bodyPr/>
        <a:lstStyle/>
        <a:p>
          <a:pPr rtl="1"/>
          <a:endParaRPr lang="ar-SA"/>
        </a:p>
      </dgm:t>
    </dgm:pt>
    <dgm:pt modelId="{41B4C621-706F-4535-B4CC-6ABE6B011A85}" type="pres">
      <dgm:prSet presAssocID="{B893E79E-DBA6-4C80-B716-C7E5B81EC8F3}" presName="root2" presStyleCnt="0"/>
      <dgm:spPr/>
    </dgm:pt>
    <dgm:pt modelId="{0F47CA1C-0F82-4B4E-9FFE-C2458D5715A5}" type="pres">
      <dgm:prSet presAssocID="{B893E79E-DBA6-4C80-B716-C7E5B81EC8F3}" presName="LevelTwoTextNode" presStyleLbl="node3" presStyleIdx="1" presStyleCnt="4">
        <dgm:presLayoutVars>
          <dgm:chPref val="3"/>
        </dgm:presLayoutVars>
      </dgm:prSet>
      <dgm:spPr/>
      <dgm:t>
        <a:bodyPr/>
        <a:lstStyle/>
        <a:p>
          <a:pPr rtl="1"/>
          <a:endParaRPr lang="ar-SA"/>
        </a:p>
      </dgm:t>
    </dgm:pt>
    <dgm:pt modelId="{CBBDFB53-AC70-4FFE-BDBE-B698F866DA67}" type="pres">
      <dgm:prSet presAssocID="{B893E79E-DBA6-4C80-B716-C7E5B81EC8F3}" presName="level3hierChild" presStyleCnt="0"/>
      <dgm:spPr/>
    </dgm:pt>
    <dgm:pt modelId="{BAE54C30-1118-4CED-9A23-7BD4E5F42691}" type="pres">
      <dgm:prSet presAssocID="{A9863B14-50A0-4F6E-83F4-5E5A9B36BE5C}" presName="conn2-1" presStyleLbl="parChTrans1D2" presStyleIdx="1" presStyleCnt="2"/>
      <dgm:spPr/>
      <dgm:t>
        <a:bodyPr/>
        <a:lstStyle/>
        <a:p>
          <a:pPr rtl="1"/>
          <a:endParaRPr lang="ar-SA"/>
        </a:p>
      </dgm:t>
    </dgm:pt>
    <dgm:pt modelId="{AD636A5F-A6A8-4672-81DA-CE4B01BFF79D}" type="pres">
      <dgm:prSet presAssocID="{A9863B14-50A0-4F6E-83F4-5E5A9B36BE5C}" presName="connTx" presStyleLbl="parChTrans1D2" presStyleIdx="1" presStyleCnt="2"/>
      <dgm:spPr/>
      <dgm:t>
        <a:bodyPr/>
        <a:lstStyle/>
        <a:p>
          <a:pPr rtl="1"/>
          <a:endParaRPr lang="ar-SA"/>
        </a:p>
      </dgm:t>
    </dgm:pt>
    <dgm:pt modelId="{128EC811-746D-4671-94F3-5BFE651565A2}" type="pres">
      <dgm:prSet presAssocID="{E94B30D2-C9F6-488B-99AC-BCAC85CFB98F}" presName="root2" presStyleCnt="0"/>
      <dgm:spPr/>
    </dgm:pt>
    <dgm:pt modelId="{939B013C-C689-4578-AC41-2F27A3D4AF8F}" type="pres">
      <dgm:prSet presAssocID="{E94B30D2-C9F6-488B-99AC-BCAC85CFB98F}" presName="LevelTwoTextNode" presStyleLbl="node2" presStyleIdx="1" presStyleCnt="2" custScaleX="121449" custScaleY="139271">
        <dgm:presLayoutVars>
          <dgm:chPref val="3"/>
        </dgm:presLayoutVars>
      </dgm:prSet>
      <dgm:spPr/>
      <dgm:t>
        <a:bodyPr/>
        <a:lstStyle/>
        <a:p>
          <a:pPr rtl="1"/>
          <a:endParaRPr lang="ar-SA"/>
        </a:p>
      </dgm:t>
    </dgm:pt>
    <dgm:pt modelId="{4FD889BE-7133-4EC4-9ADA-24319BE18D5E}" type="pres">
      <dgm:prSet presAssocID="{E94B30D2-C9F6-488B-99AC-BCAC85CFB98F}" presName="level3hierChild" presStyleCnt="0"/>
      <dgm:spPr/>
    </dgm:pt>
    <dgm:pt modelId="{712E15E3-7ABF-4AAA-9575-09FA975A04C3}" type="pres">
      <dgm:prSet presAssocID="{DA3DBF19-5445-4142-B1A3-E357E6E9EB84}" presName="conn2-1" presStyleLbl="parChTrans1D3" presStyleIdx="2" presStyleCnt="4"/>
      <dgm:spPr/>
      <dgm:t>
        <a:bodyPr/>
        <a:lstStyle/>
        <a:p>
          <a:pPr rtl="1"/>
          <a:endParaRPr lang="ar-SA"/>
        </a:p>
      </dgm:t>
    </dgm:pt>
    <dgm:pt modelId="{6C7D3F83-FC71-4345-ADBC-1A13B1326B8F}" type="pres">
      <dgm:prSet presAssocID="{DA3DBF19-5445-4142-B1A3-E357E6E9EB84}" presName="connTx" presStyleLbl="parChTrans1D3" presStyleIdx="2" presStyleCnt="4"/>
      <dgm:spPr/>
      <dgm:t>
        <a:bodyPr/>
        <a:lstStyle/>
        <a:p>
          <a:pPr rtl="1"/>
          <a:endParaRPr lang="ar-SA"/>
        </a:p>
      </dgm:t>
    </dgm:pt>
    <dgm:pt modelId="{57D5BB28-9872-4A1E-9F6D-9B3804E1D331}" type="pres">
      <dgm:prSet presAssocID="{750B6848-29FB-4702-AC54-9B51D9D7A4BF}" presName="root2" presStyleCnt="0"/>
      <dgm:spPr/>
    </dgm:pt>
    <dgm:pt modelId="{804497EF-22FB-4554-9C4D-3209C810DE26}" type="pres">
      <dgm:prSet presAssocID="{750B6848-29FB-4702-AC54-9B51D9D7A4BF}" presName="LevelTwoTextNode" presStyleLbl="node3" presStyleIdx="2" presStyleCnt="4">
        <dgm:presLayoutVars>
          <dgm:chPref val="3"/>
        </dgm:presLayoutVars>
      </dgm:prSet>
      <dgm:spPr/>
      <dgm:t>
        <a:bodyPr/>
        <a:lstStyle/>
        <a:p>
          <a:pPr rtl="1"/>
          <a:endParaRPr lang="ar-SA"/>
        </a:p>
      </dgm:t>
    </dgm:pt>
    <dgm:pt modelId="{16E4628C-3B1B-4B5A-8973-F71F79DAAD21}" type="pres">
      <dgm:prSet presAssocID="{750B6848-29FB-4702-AC54-9B51D9D7A4BF}" presName="level3hierChild" presStyleCnt="0"/>
      <dgm:spPr/>
    </dgm:pt>
    <dgm:pt modelId="{AAAC61E6-31CF-4D22-AF9E-DDF76E552331}" type="pres">
      <dgm:prSet presAssocID="{B435BD70-AAAF-440D-9DDB-3E5F66656FB0}" presName="conn2-1" presStyleLbl="parChTrans1D3" presStyleIdx="3" presStyleCnt="4"/>
      <dgm:spPr/>
      <dgm:t>
        <a:bodyPr/>
        <a:lstStyle/>
        <a:p>
          <a:pPr rtl="1"/>
          <a:endParaRPr lang="ar-SA"/>
        </a:p>
      </dgm:t>
    </dgm:pt>
    <dgm:pt modelId="{417F578C-B478-477F-90B1-076E036531F3}" type="pres">
      <dgm:prSet presAssocID="{B435BD70-AAAF-440D-9DDB-3E5F66656FB0}" presName="connTx" presStyleLbl="parChTrans1D3" presStyleIdx="3" presStyleCnt="4"/>
      <dgm:spPr/>
      <dgm:t>
        <a:bodyPr/>
        <a:lstStyle/>
        <a:p>
          <a:pPr rtl="1"/>
          <a:endParaRPr lang="ar-SA"/>
        </a:p>
      </dgm:t>
    </dgm:pt>
    <dgm:pt modelId="{025D3007-6287-41E0-BB02-4A687CAF2951}" type="pres">
      <dgm:prSet presAssocID="{05D2EE69-DE35-4289-8F63-C22920067197}" presName="root2" presStyleCnt="0"/>
      <dgm:spPr/>
    </dgm:pt>
    <dgm:pt modelId="{62C2EAE6-C779-4F67-AFC3-BA9FE4308AE8}" type="pres">
      <dgm:prSet presAssocID="{05D2EE69-DE35-4289-8F63-C22920067197}" presName="LevelTwoTextNode" presStyleLbl="node3" presStyleIdx="3" presStyleCnt="4">
        <dgm:presLayoutVars>
          <dgm:chPref val="3"/>
        </dgm:presLayoutVars>
      </dgm:prSet>
      <dgm:spPr/>
      <dgm:t>
        <a:bodyPr/>
        <a:lstStyle/>
        <a:p>
          <a:pPr rtl="1"/>
          <a:endParaRPr lang="ar-SA"/>
        </a:p>
      </dgm:t>
    </dgm:pt>
    <dgm:pt modelId="{85E2534A-3870-44CA-B8B9-5CE7293B569E}" type="pres">
      <dgm:prSet presAssocID="{05D2EE69-DE35-4289-8F63-C22920067197}" presName="level3hierChild" presStyleCnt="0"/>
      <dgm:spPr/>
    </dgm:pt>
  </dgm:ptLst>
  <dgm:cxnLst>
    <dgm:cxn modelId="{EAC692DF-547F-4DAE-8502-27082A31597E}" type="presOf" srcId="{9857F78B-57F7-4E8A-B66F-5708CC81D917}" destId="{ACEA6F24-C445-4BF0-AF49-F861F7B67838}" srcOrd="0" destOrd="0" presId="urn:microsoft.com/office/officeart/2008/layout/HorizontalMultiLevelHierarchy"/>
    <dgm:cxn modelId="{A1D44890-BE17-48B8-A8AB-A4CE4F788C8C}" type="presOf" srcId="{B435BD70-AAAF-440D-9DDB-3E5F66656FB0}" destId="{417F578C-B478-477F-90B1-076E036531F3}" srcOrd="1" destOrd="0" presId="urn:microsoft.com/office/officeart/2008/layout/HorizontalMultiLevelHierarchy"/>
    <dgm:cxn modelId="{C1E12106-E75F-46E3-A3BB-471FF249D50E}" srcId="{EAB256EC-61DE-4727-8ECD-FE62F9D453CD}" destId="{1BDC89A9-2E65-4776-83C3-2FD352712F3A}" srcOrd="0" destOrd="0" parTransId="{3947438E-A859-4C0C-87E8-ABE8D1E0900E}" sibTransId="{5C39319C-8B56-44A6-9770-4C243C3E428E}"/>
    <dgm:cxn modelId="{16B2E478-A31E-49AE-8508-8814C28EB42B}" type="presOf" srcId="{B435BD70-AAAF-440D-9DDB-3E5F66656FB0}" destId="{AAAC61E6-31CF-4D22-AF9E-DDF76E552331}" srcOrd="0" destOrd="0" presId="urn:microsoft.com/office/officeart/2008/layout/HorizontalMultiLevelHierarchy"/>
    <dgm:cxn modelId="{83687B64-0362-4788-A3B8-A9ACFD0A1A68}" srcId="{1BDC89A9-2E65-4776-83C3-2FD352712F3A}" destId="{B893E79E-DBA6-4C80-B716-C7E5B81EC8F3}" srcOrd="1" destOrd="0" parTransId="{9857F78B-57F7-4E8A-B66F-5708CC81D917}" sibTransId="{A16FFF30-67DD-40D5-9FAF-DCFB6B1AB27F}"/>
    <dgm:cxn modelId="{3CC6B4D0-3C41-466E-A2FE-80A9483C70C8}" type="presOf" srcId="{3947438E-A859-4C0C-87E8-ABE8D1E0900E}" destId="{3CE28465-F8DD-4B73-8688-5C415E672B90}" srcOrd="1" destOrd="0" presId="urn:microsoft.com/office/officeart/2008/layout/HorizontalMultiLevelHierarchy"/>
    <dgm:cxn modelId="{204C6962-4935-4106-AA5C-5E07487CA7A1}" type="presOf" srcId="{A9863B14-50A0-4F6E-83F4-5E5A9B36BE5C}" destId="{BAE54C30-1118-4CED-9A23-7BD4E5F42691}" srcOrd="0" destOrd="0" presId="urn:microsoft.com/office/officeart/2008/layout/HorizontalMultiLevelHierarchy"/>
    <dgm:cxn modelId="{06B5B4C7-4CBD-4F76-9CA5-0F27447EFDFC}" srcId="{E94B30D2-C9F6-488B-99AC-BCAC85CFB98F}" destId="{750B6848-29FB-4702-AC54-9B51D9D7A4BF}" srcOrd="0" destOrd="0" parTransId="{DA3DBF19-5445-4142-B1A3-E357E6E9EB84}" sibTransId="{30264DF1-6569-45D2-ABB2-D1B7446D5DE9}"/>
    <dgm:cxn modelId="{93CC6499-AFFE-4171-B2C0-98651AC3BECE}" type="presOf" srcId="{E5FC7C57-0A20-4FA4-BB04-43DA03E021BD}" destId="{AD2D1DBA-3A92-4BEB-8129-1EF4525E53E7}" srcOrd="1" destOrd="0" presId="urn:microsoft.com/office/officeart/2008/layout/HorizontalMultiLevelHierarchy"/>
    <dgm:cxn modelId="{444F60F3-98E9-4E0E-94D1-F1B8BA7DF58B}" type="presOf" srcId="{DA3DBF19-5445-4142-B1A3-E357E6E9EB84}" destId="{6C7D3F83-FC71-4345-ADBC-1A13B1326B8F}" srcOrd="1" destOrd="0" presId="urn:microsoft.com/office/officeart/2008/layout/HorizontalMultiLevelHierarchy"/>
    <dgm:cxn modelId="{7F91C2DB-1772-4BDD-9ED2-7B3760AC5AD2}" type="presOf" srcId="{DA3DBF19-5445-4142-B1A3-E357E6E9EB84}" destId="{712E15E3-7ABF-4AAA-9575-09FA975A04C3}" srcOrd="0" destOrd="0" presId="urn:microsoft.com/office/officeart/2008/layout/HorizontalMultiLevelHierarchy"/>
    <dgm:cxn modelId="{0BAEA43C-E908-4B88-81F4-03F56C0C3562}" type="presOf" srcId="{05D2EE69-DE35-4289-8F63-C22920067197}" destId="{62C2EAE6-C779-4F67-AFC3-BA9FE4308AE8}" srcOrd="0" destOrd="0" presId="urn:microsoft.com/office/officeart/2008/layout/HorizontalMultiLevelHierarchy"/>
    <dgm:cxn modelId="{FB87EF93-9CE6-4B76-9C96-19A269EEC404}" type="presOf" srcId="{1BDC89A9-2E65-4776-83C3-2FD352712F3A}" destId="{6FFF57FD-7230-4B72-9AC4-8EC6707D5B04}" srcOrd="0" destOrd="0" presId="urn:microsoft.com/office/officeart/2008/layout/HorizontalMultiLevelHierarchy"/>
    <dgm:cxn modelId="{8305631C-8D77-47F6-9DF0-6F4923887E4D}" srcId="{E94B30D2-C9F6-488B-99AC-BCAC85CFB98F}" destId="{05D2EE69-DE35-4289-8F63-C22920067197}" srcOrd="1" destOrd="0" parTransId="{B435BD70-AAAF-440D-9DDB-3E5F66656FB0}" sibTransId="{2E1B9195-44E6-4635-BFC0-7E086138DCC2}"/>
    <dgm:cxn modelId="{4B65D3A0-EA0B-466C-A83A-39F2D69C2247}" type="presOf" srcId="{E94B30D2-C9F6-488B-99AC-BCAC85CFB98F}" destId="{939B013C-C689-4578-AC41-2F27A3D4AF8F}" srcOrd="0" destOrd="0" presId="urn:microsoft.com/office/officeart/2008/layout/HorizontalMultiLevelHierarchy"/>
    <dgm:cxn modelId="{84FCC60F-8AFC-46D2-8D36-A00A2EC4A21B}" type="presOf" srcId="{EAB256EC-61DE-4727-8ECD-FE62F9D453CD}" destId="{D64F324C-F74C-4CDA-A1D6-A9A4FB4CDC2B}" srcOrd="0" destOrd="0" presId="urn:microsoft.com/office/officeart/2008/layout/HorizontalMultiLevelHierarchy"/>
    <dgm:cxn modelId="{98E60110-5EE4-42D4-90B0-3B5D9EB8BEC7}" type="presOf" srcId="{68BFC64D-63E5-4204-B187-1D9E76FF3327}" destId="{A406B4E3-2753-46E4-A7B7-C07BC7B0F6D8}" srcOrd="0" destOrd="0" presId="urn:microsoft.com/office/officeart/2008/layout/HorizontalMultiLevelHierarchy"/>
    <dgm:cxn modelId="{6760F31A-3A2A-4B40-A1FF-BEDD823A5EB0}" type="presOf" srcId="{B893E79E-DBA6-4C80-B716-C7E5B81EC8F3}" destId="{0F47CA1C-0F82-4B4E-9FFE-C2458D5715A5}" srcOrd="0" destOrd="0" presId="urn:microsoft.com/office/officeart/2008/layout/HorizontalMultiLevelHierarchy"/>
    <dgm:cxn modelId="{40E4166A-071E-48B9-8797-9FAD3005EC78}" srcId="{EAB256EC-61DE-4727-8ECD-FE62F9D453CD}" destId="{E94B30D2-C9F6-488B-99AC-BCAC85CFB98F}" srcOrd="1" destOrd="0" parTransId="{A9863B14-50A0-4F6E-83F4-5E5A9B36BE5C}" sibTransId="{2A9AC2F0-ED71-47E7-9D15-F5383F414513}"/>
    <dgm:cxn modelId="{B8B5F639-216A-41AE-9F56-A60EF76B9A82}" type="presOf" srcId="{14F3D5D3-8827-4647-8A1A-AF929D5345BE}" destId="{67B84D8F-C161-49EF-84A7-6ED70DCD8028}" srcOrd="0" destOrd="0" presId="urn:microsoft.com/office/officeart/2008/layout/HorizontalMultiLevelHierarchy"/>
    <dgm:cxn modelId="{20FCA3A6-A012-4FF6-838E-A5945C1FF697}" srcId="{68BFC64D-63E5-4204-B187-1D9E76FF3327}" destId="{EAB256EC-61DE-4727-8ECD-FE62F9D453CD}" srcOrd="0" destOrd="0" parTransId="{C70F540E-8EB1-4C92-997F-6FED0F3A6341}" sibTransId="{21D013F7-24D3-4B42-AE93-F7BF4F1EC6BD}"/>
    <dgm:cxn modelId="{A29F3EA0-F5ED-4E8E-9B4A-13A3E2469294}" type="presOf" srcId="{A9863B14-50A0-4F6E-83F4-5E5A9B36BE5C}" destId="{AD636A5F-A6A8-4672-81DA-CE4B01BFF79D}" srcOrd="1" destOrd="0" presId="urn:microsoft.com/office/officeart/2008/layout/HorizontalMultiLevelHierarchy"/>
    <dgm:cxn modelId="{38B74DC6-E036-421C-A63D-2D3B6933A3A4}" type="presOf" srcId="{750B6848-29FB-4702-AC54-9B51D9D7A4BF}" destId="{804497EF-22FB-4554-9C4D-3209C810DE26}" srcOrd="0" destOrd="0" presId="urn:microsoft.com/office/officeart/2008/layout/HorizontalMultiLevelHierarchy"/>
    <dgm:cxn modelId="{6BA21DDC-58D5-494C-86DD-5703744AA247}" type="presOf" srcId="{E5FC7C57-0A20-4FA4-BB04-43DA03E021BD}" destId="{F6AB8F9A-51CF-4159-B3F7-F41476B9252C}" srcOrd="0" destOrd="0" presId="urn:microsoft.com/office/officeart/2008/layout/HorizontalMultiLevelHierarchy"/>
    <dgm:cxn modelId="{5DBAC9A9-C1DB-4221-9681-5A606064599B}" type="presOf" srcId="{3947438E-A859-4C0C-87E8-ABE8D1E0900E}" destId="{8DE0784C-D507-4382-B7D3-49DF7B176EBD}" srcOrd="0" destOrd="0" presId="urn:microsoft.com/office/officeart/2008/layout/HorizontalMultiLevelHierarchy"/>
    <dgm:cxn modelId="{2B9383E8-B659-4586-841A-A799F19A1EA0}" type="presOf" srcId="{9857F78B-57F7-4E8A-B66F-5708CC81D917}" destId="{2B832A20-3A8D-4077-87FE-E0C14167051D}" srcOrd="1" destOrd="0" presId="urn:microsoft.com/office/officeart/2008/layout/HorizontalMultiLevelHierarchy"/>
    <dgm:cxn modelId="{6BC6767C-DEBA-4E8D-96D4-DC2895C55D21}" srcId="{1BDC89A9-2E65-4776-83C3-2FD352712F3A}" destId="{14F3D5D3-8827-4647-8A1A-AF929D5345BE}" srcOrd="0" destOrd="0" parTransId="{E5FC7C57-0A20-4FA4-BB04-43DA03E021BD}" sibTransId="{623CA47D-4E56-4888-963E-73863DF52D58}"/>
    <dgm:cxn modelId="{B1BA8409-0699-4520-A974-3899238FF969}" type="presParOf" srcId="{A406B4E3-2753-46E4-A7B7-C07BC7B0F6D8}" destId="{B907BCCD-3828-4130-88EA-CAC69B282DBD}" srcOrd="0" destOrd="0" presId="urn:microsoft.com/office/officeart/2008/layout/HorizontalMultiLevelHierarchy"/>
    <dgm:cxn modelId="{AB9B7F01-4DA7-4474-971F-9EFA44FFFF6A}" type="presParOf" srcId="{B907BCCD-3828-4130-88EA-CAC69B282DBD}" destId="{D64F324C-F74C-4CDA-A1D6-A9A4FB4CDC2B}" srcOrd="0" destOrd="0" presId="urn:microsoft.com/office/officeart/2008/layout/HorizontalMultiLevelHierarchy"/>
    <dgm:cxn modelId="{284F4178-5DB8-4B9D-BE28-8C0B9F5F505C}" type="presParOf" srcId="{B907BCCD-3828-4130-88EA-CAC69B282DBD}" destId="{621DE95B-B8F8-4E1C-A954-D2C87B822B4E}" srcOrd="1" destOrd="0" presId="urn:microsoft.com/office/officeart/2008/layout/HorizontalMultiLevelHierarchy"/>
    <dgm:cxn modelId="{74DF1F31-2842-4464-9A1F-7617169CD65D}" type="presParOf" srcId="{621DE95B-B8F8-4E1C-A954-D2C87B822B4E}" destId="{8DE0784C-D507-4382-B7D3-49DF7B176EBD}" srcOrd="0" destOrd="0" presId="urn:microsoft.com/office/officeart/2008/layout/HorizontalMultiLevelHierarchy"/>
    <dgm:cxn modelId="{40FA5464-4777-40EA-8FF0-85E8F3660D24}" type="presParOf" srcId="{8DE0784C-D507-4382-B7D3-49DF7B176EBD}" destId="{3CE28465-F8DD-4B73-8688-5C415E672B90}" srcOrd="0" destOrd="0" presId="urn:microsoft.com/office/officeart/2008/layout/HorizontalMultiLevelHierarchy"/>
    <dgm:cxn modelId="{21811D37-0EFF-4D13-BB24-EC05082612F4}" type="presParOf" srcId="{621DE95B-B8F8-4E1C-A954-D2C87B822B4E}" destId="{B7B789C3-ADE9-45BC-B2F0-8013C9BF29AE}" srcOrd="1" destOrd="0" presId="urn:microsoft.com/office/officeart/2008/layout/HorizontalMultiLevelHierarchy"/>
    <dgm:cxn modelId="{868F6FFF-E63B-4B2D-98A1-13CB35BADFE3}" type="presParOf" srcId="{B7B789C3-ADE9-45BC-B2F0-8013C9BF29AE}" destId="{6FFF57FD-7230-4B72-9AC4-8EC6707D5B04}" srcOrd="0" destOrd="0" presId="urn:microsoft.com/office/officeart/2008/layout/HorizontalMultiLevelHierarchy"/>
    <dgm:cxn modelId="{4BA61D17-DFFF-4794-85C0-90A9730AD362}" type="presParOf" srcId="{B7B789C3-ADE9-45BC-B2F0-8013C9BF29AE}" destId="{7E43AC98-6BAA-447B-BAB1-D4D8D3851B99}" srcOrd="1" destOrd="0" presId="urn:microsoft.com/office/officeart/2008/layout/HorizontalMultiLevelHierarchy"/>
    <dgm:cxn modelId="{204B506E-2C40-4585-BD33-287248181074}" type="presParOf" srcId="{7E43AC98-6BAA-447B-BAB1-D4D8D3851B99}" destId="{F6AB8F9A-51CF-4159-B3F7-F41476B9252C}" srcOrd="0" destOrd="0" presId="urn:microsoft.com/office/officeart/2008/layout/HorizontalMultiLevelHierarchy"/>
    <dgm:cxn modelId="{72011333-EA24-44B3-93DA-CF1F964DF4A4}" type="presParOf" srcId="{F6AB8F9A-51CF-4159-B3F7-F41476B9252C}" destId="{AD2D1DBA-3A92-4BEB-8129-1EF4525E53E7}" srcOrd="0" destOrd="0" presId="urn:microsoft.com/office/officeart/2008/layout/HorizontalMultiLevelHierarchy"/>
    <dgm:cxn modelId="{63153467-4D05-4D42-9FED-4403E5D45B7A}" type="presParOf" srcId="{7E43AC98-6BAA-447B-BAB1-D4D8D3851B99}" destId="{8A0216C7-4439-43C5-AEC5-92A122BEF185}" srcOrd="1" destOrd="0" presId="urn:microsoft.com/office/officeart/2008/layout/HorizontalMultiLevelHierarchy"/>
    <dgm:cxn modelId="{0FA9C993-DBA4-4AAA-97D5-19A6BB1A1221}" type="presParOf" srcId="{8A0216C7-4439-43C5-AEC5-92A122BEF185}" destId="{67B84D8F-C161-49EF-84A7-6ED70DCD8028}" srcOrd="0" destOrd="0" presId="urn:microsoft.com/office/officeart/2008/layout/HorizontalMultiLevelHierarchy"/>
    <dgm:cxn modelId="{CD304A56-AAA4-4688-92BA-2FDACF51CF84}" type="presParOf" srcId="{8A0216C7-4439-43C5-AEC5-92A122BEF185}" destId="{B1AFB8AD-1625-4DC6-9A11-B0E17C43A943}" srcOrd="1" destOrd="0" presId="urn:microsoft.com/office/officeart/2008/layout/HorizontalMultiLevelHierarchy"/>
    <dgm:cxn modelId="{D9A71216-362B-4385-BDEC-185C42301EDD}" type="presParOf" srcId="{7E43AC98-6BAA-447B-BAB1-D4D8D3851B99}" destId="{ACEA6F24-C445-4BF0-AF49-F861F7B67838}" srcOrd="2" destOrd="0" presId="urn:microsoft.com/office/officeart/2008/layout/HorizontalMultiLevelHierarchy"/>
    <dgm:cxn modelId="{5B2C83BD-BA4F-4BA6-8373-01A2A0CC3D3C}" type="presParOf" srcId="{ACEA6F24-C445-4BF0-AF49-F861F7B67838}" destId="{2B832A20-3A8D-4077-87FE-E0C14167051D}" srcOrd="0" destOrd="0" presId="urn:microsoft.com/office/officeart/2008/layout/HorizontalMultiLevelHierarchy"/>
    <dgm:cxn modelId="{AC304B79-9DC1-4942-A220-BEF4D2B3718F}" type="presParOf" srcId="{7E43AC98-6BAA-447B-BAB1-D4D8D3851B99}" destId="{41B4C621-706F-4535-B4CC-6ABE6B011A85}" srcOrd="3" destOrd="0" presId="urn:microsoft.com/office/officeart/2008/layout/HorizontalMultiLevelHierarchy"/>
    <dgm:cxn modelId="{91D0D3D7-43F4-49E4-94C5-116048C5B4BA}" type="presParOf" srcId="{41B4C621-706F-4535-B4CC-6ABE6B011A85}" destId="{0F47CA1C-0F82-4B4E-9FFE-C2458D5715A5}" srcOrd="0" destOrd="0" presId="urn:microsoft.com/office/officeart/2008/layout/HorizontalMultiLevelHierarchy"/>
    <dgm:cxn modelId="{355DCA51-5B97-406C-A152-FB35145A78A7}" type="presParOf" srcId="{41B4C621-706F-4535-B4CC-6ABE6B011A85}" destId="{CBBDFB53-AC70-4FFE-BDBE-B698F866DA67}" srcOrd="1" destOrd="0" presId="urn:microsoft.com/office/officeart/2008/layout/HorizontalMultiLevelHierarchy"/>
    <dgm:cxn modelId="{4CC6EBEC-B9AA-473E-B99E-18FB4A442388}" type="presParOf" srcId="{621DE95B-B8F8-4E1C-A954-D2C87B822B4E}" destId="{BAE54C30-1118-4CED-9A23-7BD4E5F42691}" srcOrd="2" destOrd="0" presId="urn:microsoft.com/office/officeart/2008/layout/HorizontalMultiLevelHierarchy"/>
    <dgm:cxn modelId="{5829CF4D-546A-480D-A6FE-B2AB404851C3}" type="presParOf" srcId="{BAE54C30-1118-4CED-9A23-7BD4E5F42691}" destId="{AD636A5F-A6A8-4672-81DA-CE4B01BFF79D}" srcOrd="0" destOrd="0" presId="urn:microsoft.com/office/officeart/2008/layout/HorizontalMultiLevelHierarchy"/>
    <dgm:cxn modelId="{D3A33520-9B62-427D-9A9F-6B9983E4A02D}" type="presParOf" srcId="{621DE95B-B8F8-4E1C-A954-D2C87B822B4E}" destId="{128EC811-746D-4671-94F3-5BFE651565A2}" srcOrd="3" destOrd="0" presId="urn:microsoft.com/office/officeart/2008/layout/HorizontalMultiLevelHierarchy"/>
    <dgm:cxn modelId="{EE699FEC-5E3C-4D03-8D96-9827D0813324}" type="presParOf" srcId="{128EC811-746D-4671-94F3-5BFE651565A2}" destId="{939B013C-C689-4578-AC41-2F27A3D4AF8F}" srcOrd="0" destOrd="0" presId="urn:microsoft.com/office/officeart/2008/layout/HorizontalMultiLevelHierarchy"/>
    <dgm:cxn modelId="{C1E2800F-662E-4115-B44D-5E1B43BCE3F5}" type="presParOf" srcId="{128EC811-746D-4671-94F3-5BFE651565A2}" destId="{4FD889BE-7133-4EC4-9ADA-24319BE18D5E}" srcOrd="1" destOrd="0" presId="urn:microsoft.com/office/officeart/2008/layout/HorizontalMultiLevelHierarchy"/>
    <dgm:cxn modelId="{3D04E792-60D6-4A6D-AF1D-C607F7601B59}" type="presParOf" srcId="{4FD889BE-7133-4EC4-9ADA-24319BE18D5E}" destId="{712E15E3-7ABF-4AAA-9575-09FA975A04C3}" srcOrd="0" destOrd="0" presId="urn:microsoft.com/office/officeart/2008/layout/HorizontalMultiLevelHierarchy"/>
    <dgm:cxn modelId="{CAE95E32-EE55-400D-8804-625A945CB557}" type="presParOf" srcId="{712E15E3-7ABF-4AAA-9575-09FA975A04C3}" destId="{6C7D3F83-FC71-4345-ADBC-1A13B1326B8F}" srcOrd="0" destOrd="0" presId="urn:microsoft.com/office/officeart/2008/layout/HorizontalMultiLevelHierarchy"/>
    <dgm:cxn modelId="{944997CD-68DF-4DCF-AF0A-2CE028379596}" type="presParOf" srcId="{4FD889BE-7133-4EC4-9ADA-24319BE18D5E}" destId="{57D5BB28-9872-4A1E-9F6D-9B3804E1D331}" srcOrd="1" destOrd="0" presId="urn:microsoft.com/office/officeart/2008/layout/HorizontalMultiLevelHierarchy"/>
    <dgm:cxn modelId="{AFCD343A-445A-4D26-A9E1-9450B80F982B}" type="presParOf" srcId="{57D5BB28-9872-4A1E-9F6D-9B3804E1D331}" destId="{804497EF-22FB-4554-9C4D-3209C810DE26}" srcOrd="0" destOrd="0" presId="urn:microsoft.com/office/officeart/2008/layout/HorizontalMultiLevelHierarchy"/>
    <dgm:cxn modelId="{83E99EAD-C00F-4020-AE21-391F0463F05A}" type="presParOf" srcId="{57D5BB28-9872-4A1E-9F6D-9B3804E1D331}" destId="{16E4628C-3B1B-4B5A-8973-F71F79DAAD21}" srcOrd="1" destOrd="0" presId="urn:microsoft.com/office/officeart/2008/layout/HorizontalMultiLevelHierarchy"/>
    <dgm:cxn modelId="{FC43A9EA-5A01-4959-ABF5-5FE3E3F6E224}" type="presParOf" srcId="{4FD889BE-7133-4EC4-9ADA-24319BE18D5E}" destId="{AAAC61E6-31CF-4D22-AF9E-DDF76E552331}" srcOrd="2" destOrd="0" presId="urn:microsoft.com/office/officeart/2008/layout/HorizontalMultiLevelHierarchy"/>
    <dgm:cxn modelId="{A1F78ED8-53DE-4523-85B1-DF80A1B03AF6}" type="presParOf" srcId="{AAAC61E6-31CF-4D22-AF9E-DDF76E552331}" destId="{417F578C-B478-477F-90B1-076E036531F3}" srcOrd="0" destOrd="0" presId="urn:microsoft.com/office/officeart/2008/layout/HorizontalMultiLevelHierarchy"/>
    <dgm:cxn modelId="{FADBA37E-A9D0-44E8-97A7-DB93A9CACA43}" type="presParOf" srcId="{4FD889BE-7133-4EC4-9ADA-24319BE18D5E}" destId="{025D3007-6287-41E0-BB02-4A687CAF2951}" srcOrd="3" destOrd="0" presId="urn:microsoft.com/office/officeart/2008/layout/HorizontalMultiLevelHierarchy"/>
    <dgm:cxn modelId="{ACFEBC63-E9A7-4F0A-B96B-AC5610AAE3B4}" type="presParOf" srcId="{025D3007-6287-41E0-BB02-4A687CAF2951}" destId="{62C2EAE6-C779-4F67-AFC3-BA9FE4308AE8}" srcOrd="0" destOrd="0" presId="urn:microsoft.com/office/officeart/2008/layout/HorizontalMultiLevelHierarchy"/>
    <dgm:cxn modelId="{A156C5C1-35E2-40BA-971A-058402818338}" type="presParOf" srcId="{025D3007-6287-41E0-BB02-4A687CAF2951}" destId="{85E2534A-3870-44CA-B8B9-5CE7293B569E}"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B9E5A59-BAD6-406B-B321-8F55752D099B}" type="doc">
      <dgm:prSet loTypeId="urn:microsoft.com/office/officeart/2005/8/layout/lProcess1" loCatId="process" qsTypeId="urn:microsoft.com/office/officeart/2005/8/quickstyle/simple3" qsCatId="simple" csTypeId="urn:microsoft.com/office/officeart/2005/8/colors/colorful3" csCatId="colorful" phldr="1"/>
      <dgm:spPr/>
      <dgm:t>
        <a:bodyPr/>
        <a:lstStyle/>
        <a:p>
          <a:pPr rtl="1"/>
          <a:endParaRPr lang="ar-SA"/>
        </a:p>
      </dgm:t>
    </dgm:pt>
    <dgm:pt modelId="{C023B480-3111-429B-ACF3-0C0E8C3B6821}">
      <dgm:prSet phldrT="[نص]" custT="1"/>
      <dgm:spPr/>
      <dgm:t>
        <a:bodyPr/>
        <a:lstStyle/>
        <a:p>
          <a:pPr rtl="1"/>
          <a:r>
            <a:rPr lang="ar-SA" sz="3200" b="1" dirty="0" smtClean="0"/>
            <a:t>سعر السند أكبر من قيمته الاسمية</a:t>
          </a:r>
          <a:endParaRPr lang="ar-SA" sz="3200" b="1" dirty="0"/>
        </a:p>
      </dgm:t>
    </dgm:pt>
    <dgm:pt modelId="{15281F99-B5FE-4564-9445-BA1B236EDF8D}">
      <dgm:prSet phldrT="[نص]" custT="1"/>
      <dgm:spPr/>
      <dgm:t>
        <a:bodyPr/>
        <a:lstStyle/>
        <a:p>
          <a:pPr rtl="1"/>
          <a:r>
            <a:rPr lang="ar-SA" sz="3200" b="1" dirty="0" smtClean="0">
              <a:solidFill>
                <a:schemeClr val="tx1"/>
              </a:solidFill>
            </a:rPr>
            <a:t>سعر فائدة السند أكبر معدل العائد المطلوب</a:t>
          </a:r>
          <a:endParaRPr lang="ar-SA" sz="3200" b="1" dirty="0"/>
        </a:p>
      </dgm:t>
    </dgm:pt>
    <dgm:pt modelId="{70225779-025A-40CD-81E2-D8CCAAD4628D}" type="sibTrans" cxnId="{3B738E00-98A5-485A-BD38-673D7083BF88}">
      <dgm:prSet/>
      <dgm:spPr/>
      <dgm:t>
        <a:bodyPr/>
        <a:lstStyle/>
        <a:p>
          <a:pPr rtl="1"/>
          <a:endParaRPr lang="ar-SA" sz="3200" b="1"/>
        </a:p>
      </dgm:t>
    </dgm:pt>
    <dgm:pt modelId="{29D4732C-37F7-4373-A9D2-5354706BBC6B}" type="parTrans" cxnId="{3B738E00-98A5-485A-BD38-673D7083BF88}">
      <dgm:prSet/>
      <dgm:spPr/>
      <dgm:t>
        <a:bodyPr/>
        <a:lstStyle/>
        <a:p>
          <a:pPr rtl="1"/>
          <a:endParaRPr lang="ar-SA" sz="3200" b="1"/>
        </a:p>
      </dgm:t>
    </dgm:pt>
    <dgm:pt modelId="{2B9B96D0-9D99-4252-9EB8-AE6162452824}" type="sibTrans" cxnId="{2F5FA685-9083-4488-9F58-99AED985BD70}">
      <dgm:prSet/>
      <dgm:spPr/>
      <dgm:t>
        <a:bodyPr/>
        <a:lstStyle/>
        <a:p>
          <a:pPr rtl="1"/>
          <a:endParaRPr lang="ar-SA" sz="3200" b="1"/>
        </a:p>
      </dgm:t>
    </dgm:pt>
    <dgm:pt modelId="{9A815FF3-40CC-4EE7-B696-4129B91266A2}" type="parTrans" cxnId="{2F5FA685-9083-4488-9F58-99AED985BD70}">
      <dgm:prSet>
        <dgm:style>
          <a:lnRef idx="2">
            <a:schemeClr val="dk1"/>
          </a:lnRef>
          <a:fillRef idx="1">
            <a:schemeClr val="lt1"/>
          </a:fillRef>
          <a:effectRef idx="0">
            <a:schemeClr val="dk1"/>
          </a:effectRef>
          <a:fontRef idx="minor">
            <a:schemeClr val="dk1"/>
          </a:fontRef>
        </dgm:style>
      </dgm:prSet>
      <dgm:spPr/>
      <dgm:t>
        <a:bodyPr/>
        <a:lstStyle/>
        <a:p>
          <a:pPr rtl="1"/>
          <a:endParaRPr lang="ar-SA" sz="3200" b="1"/>
        </a:p>
      </dgm:t>
    </dgm:pt>
    <dgm:pt modelId="{F4C5A3C9-7FE0-4373-A09F-C8D003A8C0A3}">
      <dgm:prSet phldrT="[نص]" custT="1"/>
      <dgm:spPr/>
      <dgm:t>
        <a:bodyPr/>
        <a:lstStyle/>
        <a:p>
          <a:pPr rtl="1"/>
          <a:r>
            <a:rPr lang="ar-SA" sz="3200" b="1" dirty="0" smtClean="0"/>
            <a:t>سعر السند أقل من قيمته الاسمية</a:t>
          </a:r>
          <a:endParaRPr lang="ar-SA" sz="3200" b="1" dirty="0"/>
        </a:p>
      </dgm:t>
    </dgm:pt>
    <dgm:pt modelId="{6497B6D7-9845-490B-BDC0-F51201D239D0}">
      <dgm:prSet phldrT="[نص]" custT="1"/>
      <dgm:spPr/>
      <dgm:t>
        <a:bodyPr/>
        <a:lstStyle/>
        <a:p>
          <a:pPr rtl="1"/>
          <a:r>
            <a:rPr lang="ar-SA" sz="3200" b="1" dirty="0" smtClean="0">
              <a:solidFill>
                <a:schemeClr val="tx1"/>
              </a:solidFill>
            </a:rPr>
            <a:t>سعر فائدة السند أقل معدل العائد المطلوب</a:t>
          </a:r>
          <a:endParaRPr lang="ar-SA" sz="3200" b="1" dirty="0"/>
        </a:p>
      </dgm:t>
    </dgm:pt>
    <dgm:pt modelId="{F2D6B283-260B-4CDA-B533-83C460F0051C}" type="sibTrans" cxnId="{5C0B5207-FCEF-4F08-9246-3CB95DE1DA11}">
      <dgm:prSet/>
      <dgm:spPr/>
      <dgm:t>
        <a:bodyPr/>
        <a:lstStyle/>
        <a:p>
          <a:pPr rtl="1"/>
          <a:endParaRPr lang="ar-SA" sz="3200" b="1"/>
        </a:p>
      </dgm:t>
    </dgm:pt>
    <dgm:pt modelId="{277B8DCB-2DA5-430F-AA76-E6EAFB34E08A}" type="parTrans" cxnId="{5C0B5207-FCEF-4F08-9246-3CB95DE1DA11}">
      <dgm:prSet/>
      <dgm:spPr/>
      <dgm:t>
        <a:bodyPr/>
        <a:lstStyle/>
        <a:p>
          <a:pPr rtl="1"/>
          <a:endParaRPr lang="ar-SA" sz="3200" b="1"/>
        </a:p>
      </dgm:t>
    </dgm:pt>
    <dgm:pt modelId="{C8998A33-8DBD-419A-959D-AF43CEB8A2A4}" type="sibTrans" cxnId="{AF5AB2BF-D921-4F11-B7F1-00330A86E54F}">
      <dgm:prSet/>
      <dgm:spPr/>
      <dgm:t>
        <a:bodyPr/>
        <a:lstStyle/>
        <a:p>
          <a:pPr rtl="1"/>
          <a:endParaRPr lang="ar-SA" sz="3200" b="1"/>
        </a:p>
      </dgm:t>
    </dgm:pt>
    <dgm:pt modelId="{3C8EE6C3-F2ED-4A7A-A082-909E8024B12D}" type="parTrans" cxnId="{AF5AB2BF-D921-4F11-B7F1-00330A86E54F}">
      <dgm:prSet>
        <dgm:style>
          <a:lnRef idx="2">
            <a:schemeClr val="dk1"/>
          </a:lnRef>
          <a:fillRef idx="1">
            <a:schemeClr val="lt1"/>
          </a:fillRef>
          <a:effectRef idx="0">
            <a:schemeClr val="dk1"/>
          </a:effectRef>
          <a:fontRef idx="minor">
            <a:schemeClr val="dk1"/>
          </a:fontRef>
        </dgm:style>
      </dgm:prSet>
      <dgm:spPr/>
      <dgm:t>
        <a:bodyPr/>
        <a:lstStyle/>
        <a:p>
          <a:pPr rtl="1"/>
          <a:endParaRPr lang="ar-SA" sz="3200" b="1"/>
        </a:p>
      </dgm:t>
    </dgm:pt>
    <dgm:pt modelId="{A737C1AC-E784-4227-906B-0DA733688253}">
      <dgm:prSet custT="1"/>
      <dgm:spPr/>
      <dgm:t>
        <a:bodyPr/>
        <a:lstStyle/>
        <a:p>
          <a:pPr rtl="1"/>
          <a:r>
            <a:rPr lang="ar-SA" sz="3200" b="1" dirty="0" smtClean="0">
              <a:solidFill>
                <a:schemeClr val="tx1"/>
              </a:solidFill>
            </a:rPr>
            <a:t>سعر فائدة السند= معدل العائد المطلوب</a:t>
          </a:r>
          <a:endParaRPr lang="ar-SA" sz="3200" b="1" dirty="0"/>
        </a:p>
      </dgm:t>
    </dgm:pt>
    <dgm:pt modelId="{C95A1B60-171F-498B-8286-01DC240483BB}" type="parTrans" cxnId="{BC456350-8DD7-4BF9-8495-C92D7A7B6D62}">
      <dgm:prSet/>
      <dgm:spPr/>
      <dgm:t>
        <a:bodyPr/>
        <a:lstStyle/>
        <a:p>
          <a:pPr rtl="1"/>
          <a:endParaRPr lang="ar-SA" sz="3200" b="1"/>
        </a:p>
      </dgm:t>
    </dgm:pt>
    <dgm:pt modelId="{4054DC68-958A-4EA2-8345-E1CDF2792064}" type="sibTrans" cxnId="{BC456350-8DD7-4BF9-8495-C92D7A7B6D62}">
      <dgm:prSet/>
      <dgm:spPr/>
      <dgm:t>
        <a:bodyPr/>
        <a:lstStyle/>
        <a:p>
          <a:pPr rtl="1"/>
          <a:endParaRPr lang="ar-SA" sz="3200" b="1"/>
        </a:p>
      </dgm:t>
    </dgm:pt>
    <dgm:pt modelId="{30104C04-8E59-4FAA-8B17-B7D8C8D3FAF0}">
      <dgm:prSet custT="1"/>
      <dgm:spPr/>
      <dgm:t>
        <a:bodyPr/>
        <a:lstStyle/>
        <a:p>
          <a:pPr rtl="1"/>
          <a:r>
            <a:rPr lang="ar-SA" sz="3200" b="1" dirty="0" smtClean="0">
              <a:solidFill>
                <a:schemeClr val="tx1"/>
              </a:solidFill>
            </a:rPr>
            <a:t>قيمة السند الاسمية=سعر السد</a:t>
          </a:r>
          <a:endParaRPr lang="ar-SA" sz="3200" b="1" dirty="0"/>
        </a:p>
      </dgm:t>
    </dgm:pt>
    <dgm:pt modelId="{0F61442F-41AB-4A6B-B173-A83420A9A42B}" type="parTrans" cxnId="{04FBF28E-677E-4716-88B2-001C0A858183}">
      <dgm:prSet>
        <dgm:style>
          <a:lnRef idx="2">
            <a:schemeClr val="dk1"/>
          </a:lnRef>
          <a:fillRef idx="1">
            <a:schemeClr val="lt1"/>
          </a:fillRef>
          <a:effectRef idx="0">
            <a:schemeClr val="dk1"/>
          </a:effectRef>
          <a:fontRef idx="minor">
            <a:schemeClr val="dk1"/>
          </a:fontRef>
        </dgm:style>
      </dgm:prSet>
      <dgm:spPr/>
      <dgm:t>
        <a:bodyPr/>
        <a:lstStyle/>
        <a:p>
          <a:pPr rtl="1"/>
          <a:endParaRPr lang="ar-SA" sz="3200" b="1" cap="none" spc="0">
            <a:ln w="0"/>
            <a:solidFill>
              <a:schemeClr val="tx1"/>
            </a:solidFill>
            <a:effectLst>
              <a:outerShdw blurRad="38100" dist="19050" dir="2700000" algn="tl" rotWithShape="0">
                <a:schemeClr val="dk1">
                  <a:alpha val="40000"/>
                </a:schemeClr>
              </a:outerShdw>
            </a:effectLst>
          </a:endParaRPr>
        </a:p>
      </dgm:t>
    </dgm:pt>
    <dgm:pt modelId="{9F7E0AAB-6872-4AE3-AE59-6C9145FEC288}" type="sibTrans" cxnId="{04FBF28E-677E-4716-88B2-001C0A858183}">
      <dgm:prSet/>
      <dgm:spPr/>
      <dgm:t>
        <a:bodyPr/>
        <a:lstStyle/>
        <a:p>
          <a:pPr rtl="1"/>
          <a:endParaRPr lang="ar-SA" sz="3200" b="1"/>
        </a:p>
      </dgm:t>
    </dgm:pt>
    <dgm:pt modelId="{70EC2E40-F429-4EBC-B8C9-6FCE7AE06F4E}" type="pres">
      <dgm:prSet presAssocID="{7B9E5A59-BAD6-406B-B321-8F55752D099B}" presName="Name0" presStyleCnt="0">
        <dgm:presLayoutVars>
          <dgm:dir/>
          <dgm:animLvl val="lvl"/>
          <dgm:resizeHandles val="exact"/>
        </dgm:presLayoutVars>
      </dgm:prSet>
      <dgm:spPr/>
      <dgm:t>
        <a:bodyPr/>
        <a:lstStyle/>
        <a:p>
          <a:pPr rtl="1"/>
          <a:endParaRPr lang="ar-SA"/>
        </a:p>
      </dgm:t>
    </dgm:pt>
    <dgm:pt modelId="{79397E5D-3D44-4C1B-8B94-4E5DA91D81FA}" type="pres">
      <dgm:prSet presAssocID="{6497B6D7-9845-490B-BDC0-F51201D239D0}" presName="vertFlow" presStyleCnt="0"/>
      <dgm:spPr/>
    </dgm:pt>
    <dgm:pt modelId="{5629AEB9-AF1D-4764-8E22-68DD4B7C20DF}" type="pres">
      <dgm:prSet presAssocID="{6497B6D7-9845-490B-BDC0-F51201D239D0}" presName="header" presStyleLbl="node1" presStyleIdx="0" presStyleCnt="3" custScaleY="217620" custLinFactY="-14785" custLinFactNeighborY="-100000"/>
      <dgm:spPr/>
      <dgm:t>
        <a:bodyPr/>
        <a:lstStyle/>
        <a:p>
          <a:pPr rtl="1"/>
          <a:endParaRPr lang="ar-SA"/>
        </a:p>
      </dgm:t>
    </dgm:pt>
    <dgm:pt modelId="{CCA0EA97-B373-4312-83F0-64F12012A1E7}" type="pres">
      <dgm:prSet presAssocID="{3C8EE6C3-F2ED-4A7A-A082-909E8024B12D}" presName="parTrans" presStyleLbl="sibTrans2D1" presStyleIdx="0" presStyleCnt="3" custScaleX="212511" custScaleY="205415" custLinFactNeighborY="1"/>
      <dgm:spPr/>
      <dgm:t>
        <a:bodyPr/>
        <a:lstStyle/>
        <a:p>
          <a:pPr rtl="1"/>
          <a:endParaRPr lang="ar-SA"/>
        </a:p>
      </dgm:t>
    </dgm:pt>
    <dgm:pt modelId="{AD4C04D2-EE53-4301-8AD1-672E7E69E385}" type="pres">
      <dgm:prSet presAssocID="{F4C5A3C9-7FE0-4373-A09F-C8D003A8C0A3}" presName="child" presStyleLbl="alignAccFollowNode1" presStyleIdx="0" presStyleCnt="3" custScaleY="209043" custLinFactY="26772" custLinFactNeighborY="100000">
        <dgm:presLayoutVars>
          <dgm:chMax val="0"/>
          <dgm:bulletEnabled val="1"/>
        </dgm:presLayoutVars>
      </dgm:prSet>
      <dgm:spPr/>
      <dgm:t>
        <a:bodyPr/>
        <a:lstStyle/>
        <a:p>
          <a:pPr rtl="1"/>
          <a:endParaRPr lang="ar-SA"/>
        </a:p>
      </dgm:t>
    </dgm:pt>
    <dgm:pt modelId="{DBD6D021-4448-4A52-A609-17A25EA4C89E}" type="pres">
      <dgm:prSet presAssocID="{6497B6D7-9845-490B-BDC0-F51201D239D0}" presName="hSp" presStyleCnt="0"/>
      <dgm:spPr/>
    </dgm:pt>
    <dgm:pt modelId="{0C4794E5-590C-43DF-A06D-FDA79F653019}" type="pres">
      <dgm:prSet presAssocID="{15281F99-B5FE-4564-9445-BA1B236EDF8D}" presName="vertFlow" presStyleCnt="0"/>
      <dgm:spPr/>
    </dgm:pt>
    <dgm:pt modelId="{17D0B397-4E78-4555-A206-B0718FF65524}" type="pres">
      <dgm:prSet presAssocID="{15281F99-B5FE-4564-9445-BA1B236EDF8D}" presName="header" presStyleLbl="node1" presStyleIdx="1" presStyleCnt="3" custScaleY="217620" custLinFactY="-14785" custLinFactNeighborY="-100000"/>
      <dgm:spPr/>
      <dgm:t>
        <a:bodyPr/>
        <a:lstStyle/>
        <a:p>
          <a:pPr rtl="1"/>
          <a:endParaRPr lang="ar-SA"/>
        </a:p>
      </dgm:t>
    </dgm:pt>
    <dgm:pt modelId="{DA501A6A-70E1-4721-9A9D-13E7E54D298F}" type="pres">
      <dgm:prSet presAssocID="{9A815FF3-40CC-4EE7-B696-4129B91266A2}" presName="parTrans" presStyleLbl="sibTrans2D1" presStyleIdx="1" presStyleCnt="3" custScaleX="212511" custScaleY="205415" custLinFactNeighborY="2"/>
      <dgm:spPr/>
      <dgm:t>
        <a:bodyPr/>
        <a:lstStyle/>
        <a:p>
          <a:pPr rtl="1"/>
          <a:endParaRPr lang="ar-SA"/>
        </a:p>
      </dgm:t>
    </dgm:pt>
    <dgm:pt modelId="{F2DD0333-A677-403D-9545-43B70D44A2CE}" type="pres">
      <dgm:prSet presAssocID="{C023B480-3111-429B-ACF3-0C0E8C3B6821}" presName="child" presStyleLbl="alignAccFollowNode1" presStyleIdx="1" presStyleCnt="3" custScaleY="209043" custLinFactY="26772" custLinFactNeighborY="100000">
        <dgm:presLayoutVars>
          <dgm:chMax val="0"/>
          <dgm:bulletEnabled val="1"/>
        </dgm:presLayoutVars>
      </dgm:prSet>
      <dgm:spPr/>
      <dgm:t>
        <a:bodyPr/>
        <a:lstStyle/>
        <a:p>
          <a:pPr rtl="1"/>
          <a:endParaRPr lang="ar-SA"/>
        </a:p>
      </dgm:t>
    </dgm:pt>
    <dgm:pt modelId="{1CE5B96D-5F38-40C4-B083-A78EEA201D79}" type="pres">
      <dgm:prSet presAssocID="{15281F99-B5FE-4564-9445-BA1B236EDF8D}" presName="hSp" presStyleCnt="0"/>
      <dgm:spPr/>
    </dgm:pt>
    <dgm:pt modelId="{87A880D7-33D2-49D2-A60D-3A87EEFA4250}" type="pres">
      <dgm:prSet presAssocID="{A737C1AC-E784-4227-906B-0DA733688253}" presName="vertFlow" presStyleCnt="0"/>
      <dgm:spPr/>
    </dgm:pt>
    <dgm:pt modelId="{F7B52F26-3D21-447B-8825-54F7C704E6B4}" type="pres">
      <dgm:prSet presAssocID="{A737C1AC-E784-4227-906B-0DA733688253}" presName="header" presStyleLbl="node1" presStyleIdx="2" presStyleCnt="3" custScaleY="217620" custLinFactY="-14785" custLinFactNeighborY="-100000"/>
      <dgm:spPr/>
      <dgm:t>
        <a:bodyPr/>
        <a:lstStyle/>
        <a:p>
          <a:pPr rtl="1"/>
          <a:endParaRPr lang="ar-SA"/>
        </a:p>
      </dgm:t>
    </dgm:pt>
    <dgm:pt modelId="{DBDDB8F3-BD47-4EDE-BA5D-6EFA270E2E3A}" type="pres">
      <dgm:prSet presAssocID="{0F61442F-41AB-4A6B-B173-A83420A9A42B}" presName="parTrans" presStyleLbl="sibTrans2D1" presStyleIdx="2" presStyleCnt="3" custScaleX="212511" custScaleY="205415" custLinFactNeighborY="1"/>
      <dgm:spPr/>
      <dgm:t>
        <a:bodyPr/>
        <a:lstStyle/>
        <a:p>
          <a:pPr rtl="1"/>
          <a:endParaRPr lang="ar-SA"/>
        </a:p>
      </dgm:t>
    </dgm:pt>
    <dgm:pt modelId="{A6DBB749-C302-42DF-BAB7-985DF00D782C}" type="pres">
      <dgm:prSet presAssocID="{30104C04-8E59-4FAA-8B17-B7D8C8D3FAF0}" presName="child" presStyleLbl="alignAccFollowNode1" presStyleIdx="2" presStyleCnt="3" custScaleY="209043" custLinFactY="26772" custLinFactNeighborY="100000">
        <dgm:presLayoutVars>
          <dgm:chMax val="0"/>
          <dgm:bulletEnabled val="1"/>
        </dgm:presLayoutVars>
      </dgm:prSet>
      <dgm:spPr/>
      <dgm:t>
        <a:bodyPr/>
        <a:lstStyle/>
        <a:p>
          <a:pPr rtl="1"/>
          <a:endParaRPr lang="ar-SA"/>
        </a:p>
      </dgm:t>
    </dgm:pt>
  </dgm:ptLst>
  <dgm:cxnLst>
    <dgm:cxn modelId="{1506FDDC-D2C1-4377-B7C2-51923BCFC20A}" type="presOf" srcId="{C023B480-3111-429B-ACF3-0C0E8C3B6821}" destId="{F2DD0333-A677-403D-9545-43B70D44A2CE}" srcOrd="0" destOrd="0" presId="urn:microsoft.com/office/officeart/2005/8/layout/lProcess1"/>
    <dgm:cxn modelId="{CDA18C4A-AE3B-4BFC-85B9-F421BB229A13}" type="presOf" srcId="{3C8EE6C3-F2ED-4A7A-A082-909E8024B12D}" destId="{CCA0EA97-B373-4312-83F0-64F12012A1E7}" srcOrd="0" destOrd="0" presId="urn:microsoft.com/office/officeart/2005/8/layout/lProcess1"/>
    <dgm:cxn modelId="{3B738E00-98A5-485A-BD38-673D7083BF88}" srcId="{7B9E5A59-BAD6-406B-B321-8F55752D099B}" destId="{15281F99-B5FE-4564-9445-BA1B236EDF8D}" srcOrd="1" destOrd="0" parTransId="{29D4732C-37F7-4373-A9D2-5354706BBC6B}" sibTransId="{70225779-025A-40CD-81E2-D8CCAAD4628D}"/>
    <dgm:cxn modelId="{B8E81B86-9A8B-4EAE-8C90-ABB2C8F523EC}" type="presOf" srcId="{F4C5A3C9-7FE0-4373-A09F-C8D003A8C0A3}" destId="{AD4C04D2-EE53-4301-8AD1-672E7E69E385}" srcOrd="0" destOrd="0" presId="urn:microsoft.com/office/officeart/2005/8/layout/lProcess1"/>
    <dgm:cxn modelId="{5C0B5207-FCEF-4F08-9246-3CB95DE1DA11}" srcId="{7B9E5A59-BAD6-406B-B321-8F55752D099B}" destId="{6497B6D7-9845-490B-BDC0-F51201D239D0}" srcOrd="0" destOrd="0" parTransId="{277B8DCB-2DA5-430F-AA76-E6EAFB34E08A}" sibTransId="{F2D6B283-260B-4CDA-B533-83C460F0051C}"/>
    <dgm:cxn modelId="{8D87C738-E325-4D58-9EA2-77BD5B8AAE1F}" type="presOf" srcId="{A737C1AC-E784-4227-906B-0DA733688253}" destId="{F7B52F26-3D21-447B-8825-54F7C704E6B4}" srcOrd="0" destOrd="0" presId="urn:microsoft.com/office/officeart/2005/8/layout/lProcess1"/>
    <dgm:cxn modelId="{B46B47E3-2946-490B-9C9C-8B5E43F625F0}" type="presOf" srcId="{30104C04-8E59-4FAA-8B17-B7D8C8D3FAF0}" destId="{A6DBB749-C302-42DF-BAB7-985DF00D782C}" srcOrd="0" destOrd="0" presId="urn:microsoft.com/office/officeart/2005/8/layout/lProcess1"/>
    <dgm:cxn modelId="{2F5FA685-9083-4488-9F58-99AED985BD70}" srcId="{15281F99-B5FE-4564-9445-BA1B236EDF8D}" destId="{C023B480-3111-429B-ACF3-0C0E8C3B6821}" srcOrd="0" destOrd="0" parTransId="{9A815FF3-40CC-4EE7-B696-4129B91266A2}" sibTransId="{2B9B96D0-9D99-4252-9EB8-AE6162452824}"/>
    <dgm:cxn modelId="{2F88E05C-3ED6-48BE-8B68-D815C590557F}" type="presOf" srcId="{6497B6D7-9845-490B-BDC0-F51201D239D0}" destId="{5629AEB9-AF1D-4764-8E22-68DD4B7C20DF}" srcOrd="0" destOrd="0" presId="urn:microsoft.com/office/officeart/2005/8/layout/lProcess1"/>
    <dgm:cxn modelId="{04FBF28E-677E-4716-88B2-001C0A858183}" srcId="{A737C1AC-E784-4227-906B-0DA733688253}" destId="{30104C04-8E59-4FAA-8B17-B7D8C8D3FAF0}" srcOrd="0" destOrd="0" parTransId="{0F61442F-41AB-4A6B-B173-A83420A9A42B}" sibTransId="{9F7E0AAB-6872-4AE3-AE59-6C9145FEC288}"/>
    <dgm:cxn modelId="{A0E884D7-1A74-4A6C-88A4-FFF9D767CDC5}" type="presOf" srcId="{9A815FF3-40CC-4EE7-B696-4129B91266A2}" destId="{DA501A6A-70E1-4721-9A9D-13E7E54D298F}" srcOrd="0" destOrd="0" presId="urn:microsoft.com/office/officeart/2005/8/layout/lProcess1"/>
    <dgm:cxn modelId="{BC456350-8DD7-4BF9-8495-C92D7A7B6D62}" srcId="{7B9E5A59-BAD6-406B-B321-8F55752D099B}" destId="{A737C1AC-E784-4227-906B-0DA733688253}" srcOrd="2" destOrd="0" parTransId="{C95A1B60-171F-498B-8286-01DC240483BB}" sibTransId="{4054DC68-958A-4EA2-8345-E1CDF2792064}"/>
    <dgm:cxn modelId="{8D42D274-C9FB-4F8D-ADA9-F0157C992E57}" type="presOf" srcId="{0F61442F-41AB-4A6B-B173-A83420A9A42B}" destId="{DBDDB8F3-BD47-4EDE-BA5D-6EFA270E2E3A}" srcOrd="0" destOrd="0" presId="urn:microsoft.com/office/officeart/2005/8/layout/lProcess1"/>
    <dgm:cxn modelId="{4CE7DA48-0F43-49E6-8F2C-9131E690A3A9}" type="presOf" srcId="{7B9E5A59-BAD6-406B-B321-8F55752D099B}" destId="{70EC2E40-F429-4EBC-B8C9-6FCE7AE06F4E}" srcOrd="0" destOrd="0" presId="urn:microsoft.com/office/officeart/2005/8/layout/lProcess1"/>
    <dgm:cxn modelId="{816AE06A-DABC-4DEC-8FBC-B4207C109DA0}" type="presOf" srcId="{15281F99-B5FE-4564-9445-BA1B236EDF8D}" destId="{17D0B397-4E78-4555-A206-B0718FF65524}" srcOrd="0" destOrd="0" presId="urn:microsoft.com/office/officeart/2005/8/layout/lProcess1"/>
    <dgm:cxn modelId="{AF5AB2BF-D921-4F11-B7F1-00330A86E54F}" srcId="{6497B6D7-9845-490B-BDC0-F51201D239D0}" destId="{F4C5A3C9-7FE0-4373-A09F-C8D003A8C0A3}" srcOrd="0" destOrd="0" parTransId="{3C8EE6C3-F2ED-4A7A-A082-909E8024B12D}" sibTransId="{C8998A33-8DBD-419A-959D-AF43CEB8A2A4}"/>
    <dgm:cxn modelId="{D3C4C9C7-C176-4C15-A677-7F52F37E592E}" type="presParOf" srcId="{70EC2E40-F429-4EBC-B8C9-6FCE7AE06F4E}" destId="{79397E5D-3D44-4C1B-8B94-4E5DA91D81FA}" srcOrd="0" destOrd="0" presId="urn:microsoft.com/office/officeart/2005/8/layout/lProcess1"/>
    <dgm:cxn modelId="{B2044B69-BBF3-44EB-9783-4A4B0A9ECE2F}" type="presParOf" srcId="{79397E5D-3D44-4C1B-8B94-4E5DA91D81FA}" destId="{5629AEB9-AF1D-4764-8E22-68DD4B7C20DF}" srcOrd="0" destOrd="0" presId="urn:microsoft.com/office/officeart/2005/8/layout/lProcess1"/>
    <dgm:cxn modelId="{D953B991-E263-49FA-A134-86B79E300449}" type="presParOf" srcId="{79397E5D-3D44-4C1B-8B94-4E5DA91D81FA}" destId="{CCA0EA97-B373-4312-83F0-64F12012A1E7}" srcOrd="1" destOrd="0" presId="urn:microsoft.com/office/officeart/2005/8/layout/lProcess1"/>
    <dgm:cxn modelId="{810B2872-7029-4C9E-86C9-D7D8C0386896}" type="presParOf" srcId="{79397E5D-3D44-4C1B-8B94-4E5DA91D81FA}" destId="{AD4C04D2-EE53-4301-8AD1-672E7E69E385}" srcOrd="2" destOrd="0" presId="urn:microsoft.com/office/officeart/2005/8/layout/lProcess1"/>
    <dgm:cxn modelId="{007A9818-BEF9-44F0-A0DA-EC7B63AB1EE0}" type="presParOf" srcId="{70EC2E40-F429-4EBC-B8C9-6FCE7AE06F4E}" destId="{DBD6D021-4448-4A52-A609-17A25EA4C89E}" srcOrd="1" destOrd="0" presId="urn:microsoft.com/office/officeart/2005/8/layout/lProcess1"/>
    <dgm:cxn modelId="{35634B84-A1D4-4D2F-A713-E879113ED563}" type="presParOf" srcId="{70EC2E40-F429-4EBC-B8C9-6FCE7AE06F4E}" destId="{0C4794E5-590C-43DF-A06D-FDA79F653019}" srcOrd="2" destOrd="0" presId="urn:microsoft.com/office/officeart/2005/8/layout/lProcess1"/>
    <dgm:cxn modelId="{B9AEAD7C-3B25-4BC8-936A-28D9991AE1D5}" type="presParOf" srcId="{0C4794E5-590C-43DF-A06D-FDA79F653019}" destId="{17D0B397-4E78-4555-A206-B0718FF65524}" srcOrd="0" destOrd="0" presId="urn:microsoft.com/office/officeart/2005/8/layout/lProcess1"/>
    <dgm:cxn modelId="{9597F985-5AEC-4348-A81D-81EC520396D9}" type="presParOf" srcId="{0C4794E5-590C-43DF-A06D-FDA79F653019}" destId="{DA501A6A-70E1-4721-9A9D-13E7E54D298F}" srcOrd="1" destOrd="0" presId="urn:microsoft.com/office/officeart/2005/8/layout/lProcess1"/>
    <dgm:cxn modelId="{A5196E9F-23E5-4B39-B168-842E85149D7A}" type="presParOf" srcId="{0C4794E5-590C-43DF-A06D-FDA79F653019}" destId="{F2DD0333-A677-403D-9545-43B70D44A2CE}" srcOrd="2" destOrd="0" presId="urn:microsoft.com/office/officeart/2005/8/layout/lProcess1"/>
    <dgm:cxn modelId="{019007AA-A8DB-440D-91B2-026B88A7969D}" type="presParOf" srcId="{70EC2E40-F429-4EBC-B8C9-6FCE7AE06F4E}" destId="{1CE5B96D-5F38-40C4-B083-A78EEA201D79}" srcOrd="3" destOrd="0" presId="urn:microsoft.com/office/officeart/2005/8/layout/lProcess1"/>
    <dgm:cxn modelId="{C1A24D36-80BE-42CD-B659-2F13D7439F39}" type="presParOf" srcId="{70EC2E40-F429-4EBC-B8C9-6FCE7AE06F4E}" destId="{87A880D7-33D2-49D2-A60D-3A87EEFA4250}" srcOrd="4" destOrd="0" presId="urn:microsoft.com/office/officeart/2005/8/layout/lProcess1"/>
    <dgm:cxn modelId="{4E75283A-E0C8-427D-A602-864BC2372C20}" type="presParOf" srcId="{87A880D7-33D2-49D2-A60D-3A87EEFA4250}" destId="{F7B52F26-3D21-447B-8825-54F7C704E6B4}" srcOrd="0" destOrd="0" presId="urn:microsoft.com/office/officeart/2005/8/layout/lProcess1"/>
    <dgm:cxn modelId="{D8313FA9-2A0B-4007-8773-EE6452D65BD5}" type="presParOf" srcId="{87A880D7-33D2-49D2-A60D-3A87EEFA4250}" destId="{DBDDB8F3-BD47-4EDE-BA5D-6EFA270E2E3A}" srcOrd="1" destOrd="0" presId="urn:microsoft.com/office/officeart/2005/8/layout/lProcess1"/>
    <dgm:cxn modelId="{33AED2F3-C4A2-47C3-973E-C9A63349CC8B}" type="presParOf" srcId="{87A880D7-33D2-49D2-A60D-3A87EEFA4250}" destId="{A6DBB749-C302-42DF-BAB7-985DF00D782C}" srcOrd="2"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C61E6-31CF-4D22-AF9E-DDF76E552331}">
      <dsp:nvSpPr>
        <dsp:cNvPr id="0" name=""/>
        <dsp:cNvSpPr/>
      </dsp:nvSpPr>
      <dsp:spPr>
        <a:xfrm>
          <a:off x="5218216" y="3470354"/>
          <a:ext cx="585724" cy="558045"/>
        </a:xfrm>
        <a:custGeom>
          <a:avLst/>
          <a:gdLst/>
          <a:ahLst/>
          <a:cxnLst/>
          <a:rect l="0" t="0" r="0" b="0"/>
          <a:pathLst>
            <a:path>
              <a:moveTo>
                <a:pt x="0" y="0"/>
              </a:moveTo>
              <a:lnTo>
                <a:pt x="292862" y="0"/>
              </a:lnTo>
              <a:lnTo>
                <a:pt x="292862" y="558045"/>
              </a:lnTo>
              <a:lnTo>
                <a:pt x="585724" y="55804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b="0" kern="1200">
            <a:solidFill>
              <a:schemeClr val="tx1"/>
            </a:solidFill>
            <a:cs typeface="PT Bold Heading" panose="02010400000000000000" pitchFamily="2" charset="-78"/>
          </a:endParaRPr>
        </a:p>
      </dsp:txBody>
      <dsp:txXfrm>
        <a:off x="5490854" y="3729151"/>
        <a:ext cx="40450" cy="40450"/>
      </dsp:txXfrm>
    </dsp:sp>
    <dsp:sp modelId="{712E15E3-7ABF-4AAA-9575-09FA975A04C3}">
      <dsp:nvSpPr>
        <dsp:cNvPr id="0" name=""/>
        <dsp:cNvSpPr/>
      </dsp:nvSpPr>
      <dsp:spPr>
        <a:xfrm>
          <a:off x="5218216" y="2912308"/>
          <a:ext cx="585724" cy="558045"/>
        </a:xfrm>
        <a:custGeom>
          <a:avLst/>
          <a:gdLst/>
          <a:ahLst/>
          <a:cxnLst/>
          <a:rect l="0" t="0" r="0" b="0"/>
          <a:pathLst>
            <a:path>
              <a:moveTo>
                <a:pt x="0" y="558045"/>
              </a:moveTo>
              <a:lnTo>
                <a:pt x="292862" y="558045"/>
              </a:lnTo>
              <a:lnTo>
                <a:pt x="292862" y="0"/>
              </a:lnTo>
              <a:lnTo>
                <a:pt x="585724"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b="0" kern="1200">
            <a:solidFill>
              <a:schemeClr val="tx1"/>
            </a:solidFill>
            <a:cs typeface="PT Bold Heading" panose="02010400000000000000" pitchFamily="2" charset="-78"/>
          </a:endParaRPr>
        </a:p>
      </dsp:txBody>
      <dsp:txXfrm>
        <a:off x="5490854" y="3171106"/>
        <a:ext cx="40450" cy="40450"/>
      </dsp:txXfrm>
    </dsp:sp>
    <dsp:sp modelId="{BAE54C30-1118-4CED-9A23-7BD4E5F42691}">
      <dsp:nvSpPr>
        <dsp:cNvPr id="0" name=""/>
        <dsp:cNvSpPr/>
      </dsp:nvSpPr>
      <dsp:spPr>
        <a:xfrm>
          <a:off x="1075707" y="2354262"/>
          <a:ext cx="585724" cy="1116091"/>
        </a:xfrm>
        <a:custGeom>
          <a:avLst/>
          <a:gdLst/>
          <a:ahLst/>
          <a:cxnLst/>
          <a:rect l="0" t="0" r="0" b="0"/>
          <a:pathLst>
            <a:path>
              <a:moveTo>
                <a:pt x="0" y="0"/>
              </a:moveTo>
              <a:lnTo>
                <a:pt x="292862" y="0"/>
              </a:lnTo>
              <a:lnTo>
                <a:pt x="292862" y="1116091"/>
              </a:lnTo>
              <a:lnTo>
                <a:pt x="585724" y="111609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b="0" kern="1200">
            <a:solidFill>
              <a:schemeClr val="tx1"/>
            </a:solidFill>
            <a:cs typeface="PT Bold Heading" panose="02010400000000000000" pitchFamily="2" charset="-78"/>
          </a:endParaRPr>
        </a:p>
      </dsp:txBody>
      <dsp:txXfrm>
        <a:off x="1337058" y="2880797"/>
        <a:ext cx="63022" cy="63022"/>
      </dsp:txXfrm>
    </dsp:sp>
    <dsp:sp modelId="{ACEA6F24-C445-4BF0-AF49-F861F7B67838}">
      <dsp:nvSpPr>
        <dsp:cNvPr id="0" name=""/>
        <dsp:cNvSpPr/>
      </dsp:nvSpPr>
      <dsp:spPr>
        <a:xfrm>
          <a:off x="5218216" y="1238170"/>
          <a:ext cx="585724" cy="558045"/>
        </a:xfrm>
        <a:custGeom>
          <a:avLst/>
          <a:gdLst/>
          <a:ahLst/>
          <a:cxnLst/>
          <a:rect l="0" t="0" r="0" b="0"/>
          <a:pathLst>
            <a:path>
              <a:moveTo>
                <a:pt x="0" y="0"/>
              </a:moveTo>
              <a:lnTo>
                <a:pt x="292862" y="0"/>
              </a:lnTo>
              <a:lnTo>
                <a:pt x="292862" y="558045"/>
              </a:lnTo>
              <a:lnTo>
                <a:pt x="585724" y="55804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b="0" kern="1200">
            <a:solidFill>
              <a:schemeClr val="tx1"/>
            </a:solidFill>
            <a:cs typeface="PT Bold Heading" panose="02010400000000000000" pitchFamily="2" charset="-78"/>
          </a:endParaRPr>
        </a:p>
      </dsp:txBody>
      <dsp:txXfrm>
        <a:off x="5490854" y="1496968"/>
        <a:ext cx="40450" cy="40450"/>
      </dsp:txXfrm>
    </dsp:sp>
    <dsp:sp modelId="{F6AB8F9A-51CF-4159-B3F7-F41476B9252C}">
      <dsp:nvSpPr>
        <dsp:cNvPr id="0" name=""/>
        <dsp:cNvSpPr/>
      </dsp:nvSpPr>
      <dsp:spPr>
        <a:xfrm>
          <a:off x="5218216" y="680125"/>
          <a:ext cx="585724" cy="558045"/>
        </a:xfrm>
        <a:custGeom>
          <a:avLst/>
          <a:gdLst/>
          <a:ahLst/>
          <a:cxnLst/>
          <a:rect l="0" t="0" r="0" b="0"/>
          <a:pathLst>
            <a:path>
              <a:moveTo>
                <a:pt x="0" y="558045"/>
              </a:moveTo>
              <a:lnTo>
                <a:pt x="292862" y="558045"/>
              </a:lnTo>
              <a:lnTo>
                <a:pt x="292862" y="0"/>
              </a:lnTo>
              <a:lnTo>
                <a:pt x="585724"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b="0" kern="1200">
            <a:solidFill>
              <a:schemeClr val="tx1"/>
            </a:solidFill>
            <a:cs typeface="PT Bold Heading" panose="02010400000000000000" pitchFamily="2" charset="-78"/>
          </a:endParaRPr>
        </a:p>
      </dsp:txBody>
      <dsp:txXfrm>
        <a:off x="5490854" y="938922"/>
        <a:ext cx="40450" cy="40450"/>
      </dsp:txXfrm>
    </dsp:sp>
    <dsp:sp modelId="{8DE0784C-D507-4382-B7D3-49DF7B176EBD}">
      <dsp:nvSpPr>
        <dsp:cNvPr id="0" name=""/>
        <dsp:cNvSpPr/>
      </dsp:nvSpPr>
      <dsp:spPr>
        <a:xfrm>
          <a:off x="1075707" y="1238170"/>
          <a:ext cx="585724" cy="1116091"/>
        </a:xfrm>
        <a:custGeom>
          <a:avLst/>
          <a:gdLst/>
          <a:ahLst/>
          <a:cxnLst/>
          <a:rect l="0" t="0" r="0" b="0"/>
          <a:pathLst>
            <a:path>
              <a:moveTo>
                <a:pt x="0" y="1116091"/>
              </a:moveTo>
              <a:lnTo>
                <a:pt x="292862" y="1116091"/>
              </a:lnTo>
              <a:lnTo>
                <a:pt x="292862" y="0"/>
              </a:lnTo>
              <a:lnTo>
                <a:pt x="585724"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b="0" kern="1200">
            <a:solidFill>
              <a:schemeClr val="tx1"/>
            </a:solidFill>
            <a:cs typeface="PT Bold Heading" panose="02010400000000000000" pitchFamily="2" charset="-78"/>
          </a:endParaRPr>
        </a:p>
      </dsp:txBody>
      <dsp:txXfrm>
        <a:off x="1337058" y="1764705"/>
        <a:ext cx="63022" cy="63022"/>
      </dsp:txXfrm>
    </dsp:sp>
    <dsp:sp modelId="{D64F324C-F74C-4CDA-A1D6-A9A4FB4CDC2B}">
      <dsp:nvSpPr>
        <dsp:cNvPr id="0" name=""/>
        <dsp:cNvSpPr/>
      </dsp:nvSpPr>
      <dsp:spPr>
        <a:xfrm rot="16200000">
          <a:off x="-1720396" y="1907825"/>
          <a:ext cx="4699333" cy="89287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0" kern="1200" dirty="0" smtClean="0">
              <a:solidFill>
                <a:schemeClr val="tx1"/>
              </a:solidFill>
              <a:cs typeface="PT Bold Heading" panose="02010400000000000000" pitchFamily="2" charset="-78"/>
            </a:rPr>
            <a:t>تقييم السندات والأسهم</a:t>
          </a:r>
          <a:endParaRPr lang="ar-SA" sz="3600" b="0" kern="1200" dirty="0">
            <a:solidFill>
              <a:schemeClr val="tx1"/>
            </a:solidFill>
            <a:cs typeface="PT Bold Heading" panose="02010400000000000000" pitchFamily="2" charset="-78"/>
          </a:endParaRPr>
        </a:p>
      </dsp:txBody>
      <dsp:txXfrm>
        <a:off x="-1720396" y="1907825"/>
        <a:ext cx="4699333" cy="892873"/>
      </dsp:txXfrm>
    </dsp:sp>
    <dsp:sp modelId="{6FFF57FD-7230-4B72-9AC4-8EC6707D5B04}">
      <dsp:nvSpPr>
        <dsp:cNvPr id="0" name=""/>
        <dsp:cNvSpPr/>
      </dsp:nvSpPr>
      <dsp:spPr>
        <a:xfrm>
          <a:off x="1661431" y="616414"/>
          <a:ext cx="3556785" cy="124351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0" kern="1200" dirty="0" smtClean="0">
              <a:solidFill>
                <a:schemeClr val="tx1"/>
              </a:solidFill>
              <a:cs typeface="PT Bold Heading" panose="02010400000000000000" pitchFamily="2" charset="-78"/>
            </a:rPr>
            <a:t>تقييم الأوراق المالية ذات الدخل الثابت واحد</a:t>
          </a:r>
          <a:endParaRPr lang="ar-SA" sz="2800" b="0" kern="1200" dirty="0">
            <a:solidFill>
              <a:schemeClr val="tx1"/>
            </a:solidFill>
            <a:cs typeface="PT Bold Heading" panose="02010400000000000000" pitchFamily="2" charset="-78"/>
          </a:endParaRPr>
        </a:p>
      </dsp:txBody>
      <dsp:txXfrm>
        <a:off x="1661431" y="616414"/>
        <a:ext cx="3556785" cy="1243513"/>
      </dsp:txXfrm>
    </dsp:sp>
    <dsp:sp modelId="{67B84D8F-C161-49EF-84A7-6ED70DCD8028}">
      <dsp:nvSpPr>
        <dsp:cNvPr id="0" name=""/>
        <dsp:cNvSpPr/>
      </dsp:nvSpPr>
      <dsp:spPr>
        <a:xfrm>
          <a:off x="5803941" y="233688"/>
          <a:ext cx="2928624" cy="89287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0" kern="1200" dirty="0" smtClean="0">
              <a:solidFill>
                <a:schemeClr val="tx1"/>
              </a:solidFill>
              <a:cs typeface="PT Bold Heading" panose="02010400000000000000" pitchFamily="2" charset="-78"/>
            </a:rPr>
            <a:t>تقييم السندات</a:t>
          </a:r>
          <a:endParaRPr lang="ar-SA" sz="2800" b="0" kern="1200" dirty="0">
            <a:solidFill>
              <a:schemeClr val="tx1"/>
            </a:solidFill>
            <a:cs typeface="PT Bold Heading" panose="02010400000000000000" pitchFamily="2" charset="-78"/>
          </a:endParaRPr>
        </a:p>
      </dsp:txBody>
      <dsp:txXfrm>
        <a:off x="5803941" y="233688"/>
        <a:ext cx="2928624" cy="892873"/>
      </dsp:txXfrm>
    </dsp:sp>
    <dsp:sp modelId="{0F47CA1C-0F82-4B4E-9FFE-C2458D5715A5}">
      <dsp:nvSpPr>
        <dsp:cNvPr id="0" name=""/>
        <dsp:cNvSpPr/>
      </dsp:nvSpPr>
      <dsp:spPr>
        <a:xfrm>
          <a:off x="5803941" y="1349780"/>
          <a:ext cx="2928624" cy="89287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0" kern="1200" dirty="0" smtClean="0">
              <a:solidFill>
                <a:schemeClr val="tx1"/>
              </a:solidFill>
              <a:cs typeface="PT Bold Heading" panose="02010400000000000000" pitchFamily="2" charset="-78"/>
            </a:rPr>
            <a:t>تقييم الأسهم الممتازة</a:t>
          </a:r>
          <a:endParaRPr lang="ar-SA" sz="2400" b="0" kern="1200" dirty="0">
            <a:solidFill>
              <a:schemeClr val="tx1"/>
            </a:solidFill>
            <a:cs typeface="PT Bold Heading" panose="02010400000000000000" pitchFamily="2" charset="-78"/>
          </a:endParaRPr>
        </a:p>
      </dsp:txBody>
      <dsp:txXfrm>
        <a:off x="5803941" y="1349780"/>
        <a:ext cx="2928624" cy="892873"/>
      </dsp:txXfrm>
    </dsp:sp>
    <dsp:sp modelId="{939B013C-C689-4578-AC41-2F27A3D4AF8F}">
      <dsp:nvSpPr>
        <dsp:cNvPr id="0" name=""/>
        <dsp:cNvSpPr/>
      </dsp:nvSpPr>
      <dsp:spPr>
        <a:xfrm>
          <a:off x="1661431" y="2848597"/>
          <a:ext cx="3556785" cy="124351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0" kern="1200" dirty="0" smtClean="0">
              <a:solidFill>
                <a:schemeClr val="tx1"/>
              </a:solidFill>
              <a:cs typeface="PT Bold Heading" panose="02010400000000000000" pitchFamily="2" charset="-78"/>
            </a:rPr>
            <a:t>تقييم الأسهم العادية</a:t>
          </a:r>
          <a:endParaRPr lang="ar-SA" sz="2800" b="0" kern="1200" dirty="0">
            <a:solidFill>
              <a:schemeClr val="tx1"/>
            </a:solidFill>
            <a:cs typeface="PT Bold Heading" panose="02010400000000000000" pitchFamily="2" charset="-78"/>
          </a:endParaRPr>
        </a:p>
      </dsp:txBody>
      <dsp:txXfrm>
        <a:off x="1661431" y="2848597"/>
        <a:ext cx="3556785" cy="1243513"/>
      </dsp:txXfrm>
    </dsp:sp>
    <dsp:sp modelId="{804497EF-22FB-4554-9C4D-3209C810DE26}">
      <dsp:nvSpPr>
        <dsp:cNvPr id="0" name=""/>
        <dsp:cNvSpPr/>
      </dsp:nvSpPr>
      <dsp:spPr>
        <a:xfrm>
          <a:off x="5803941" y="2465871"/>
          <a:ext cx="2928624" cy="89287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ar-SA" sz="2600" b="0" kern="1200" dirty="0" smtClean="0">
              <a:solidFill>
                <a:schemeClr val="tx1"/>
              </a:solidFill>
              <a:cs typeface="PT Bold Heading" panose="02010400000000000000" pitchFamily="2" charset="-78"/>
            </a:rPr>
            <a:t>حالة ثبات توزيع الأرباح</a:t>
          </a:r>
          <a:endParaRPr lang="ar-SA" sz="2600" b="0" kern="1200" dirty="0">
            <a:solidFill>
              <a:schemeClr val="tx1"/>
            </a:solidFill>
            <a:cs typeface="PT Bold Heading" panose="02010400000000000000" pitchFamily="2" charset="-78"/>
          </a:endParaRPr>
        </a:p>
      </dsp:txBody>
      <dsp:txXfrm>
        <a:off x="5803941" y="2465871"/>
        <a:ext cx="2928624" cy="892873"/>
      </dsp:txXfrm>
    </dsp:sp>
    <dsp:sp modelId="{62C2EAE6-C779-4F67-AFC3-BA9FE4308AE8}">
      <dsp:nvSpPr>
        <dsp:cNvPr id="0" name=""/>
        <dsp:cNvSpPr/>
      </dsp:nvSpPr>
      <dsp:spPr>
        <a:xfrm>
          <a:off x="5803941" y="3581963"/>
          <a:ext cx="2928624" cy="89287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ar-SA" sz="2600" b="0" kern="1200" dirty="0" smtClean="0">
              <a:solidFill>
                <a:schemeClr val="tx1"/>
              </a:solidFill>
              <a:cs typeface="PT Bold Heading" panose="02010400000000000000" pitchFamily="2" charset="-78"/>
            </a:rPr>
            <a:t>حالة نمو الأرباح الموزعة</a:t>
          </a:r>
          <a:endParaRPr lang="ar-SA" sz="2600" b="0" kern="1200" dirty="0">
            <a:solidFill>
              <a:schemeClr val="tx1"/>
            </a:solidFill>
            <a:cs typeface="PT Bold Heading" panose="02010400000000000000" pitchFamily="2" charset="-78"/>
          </a:endParaRPr>
        </a:p>
      </dsp:txBody>
      <dsp:txXfrm>
        <a:off x="5803941" y="3581963"/>
        <a:ext cx="2928624" cy="8928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29AEB9-AF1D-4764-8E22-68DD4B7C20DF}">
      <dsp:nvSpPr>
        <dsp:cNvPr id="0" name=""/>
        <dsp:cNvSpPr/>
      </dsp:nvSpPr>
      <dsp:spPr>
        <a:xfrm>
          <a:off x="7051" y="480990"/>
          <a:ext cx="2713809" cy="1476448"/>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SA" sz="3200" b="1" kern="1200" dirty="0" smtClean="0">
              <a:solidFill>
                <a:schemeClr val="tx1"/>
              </a:solidFill>
            </a:rPr>
            <a:t>سعر فائدة السند أقل معدل العائد المطلوب</a:t>
          </a:r>
          <a:endParaRPr lang="ar-SA" sz="3200" b="1" kern="1200" dirty="0"/>
        </a:p>
      </dsp:txBody>
      <dsp:txXfrm>
        <a:off x="50295" y="524234"/>
        <a:ext cx="2627321" cy="1389960"/>
      </dsp:txXfrm>
    </dsp:sp>
    <dsp:sp modelId="{CCA0EA97-B373-4312-83F0-64F12012A1E7}">
      <dsp:nvSpPr>
        <dsp:cNvPr id="0" name=""/>
        <dsp:cNvSpPr/>
      </dsp:nvSpPr>
      <dsp:spPr>
        <a:xfrm rot="5400000">
          <a:off x="965179" y="2210797"/>
          <a:ext cx="797555" cy="243887"/>
        </a:xfrm>
        <a:prstGeom prst="rightArrow">
          <a:avLst>
            <a:gd name="adj1" fmla="val 66700"/>
            <a:gd name="adj2" fmla="val 5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sp>
    <dsp:sp modelId="{AD4C04D2-EE53-4301-8AD1-672E7E69E385}">
      <dsp:nvSpPr>
        <dsp:cNvPr id="0" name=""/>
        <dsp:cNvSpPr/>
      </dsp:nvSpPr>
      <dsp:spPr>
        <a:xfrm>
          <a:off x="7051" y="2708040"/>
          <a:ext cx="2713809" cy="1418257"/>
        </a:xfrm>
        <a:prstGeom prst="roundRect">
          <a:avLst>
            <a:gd name="adj" fmla="val 10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SA" sz="3200" b="1" kern="1200" dirty="0" smtClean="0"/>
            <a:t>سعر السند أقل من قيمته الاسمية</a:t>
          </a:r>
          <a:endParaRPr lang="ar-SA" sz="3200" b="1" kern="1200" dirty="0"/>
        </a:p>
      </dsp:txBody>
      <dsp:txXfrm>
        <a:off x="48590" y="2749579"/>
        <a:ext cx="2630731" cy="1335179"/>
      </dsp:txXfrm>
    </dsp:sp>
    <dsp:sp modelId="{17D0B397-4E78-4555-A206-B0718FF65524}">
      <dsp:nvSpPr>
        <dsp:cNvPr id="0" name=""/>
        <dsp:cNvSpPr/>
      </dsp:nvSpPr>
      <dsp:spPr>
        <a:xfrm>
          <a:off x="3100795" y="480990"/>
          <a:ext cx="2713809" cy="1476448"/>
        </a:xfrm>
        <a:prstGeom prst="roundRect">
          <a:avLst>
            <a:gd name="adj" fmla="val 10000"/>
          </a:avLst>
        </a:prstGeom>
        <a:gradFill rotWithShape="0">
          <a:gsLst>
            <a:gs pos="0">
              <a:schemeClr val="accent3">
                <a:hueOff val="-4194735"/>
                <a:satOff val="-12560"/>
                <a:lumOff val="-1569"/>
                <a:alphaOff val="0"/>
                <a:tint val="50000"/>
                <a:satMod val="300000"/>
              </a:schemeClr>
            </a:gs>
            <a:gs pos="35000">
              <a:schemeClr val="accent3">
                <a:hueOff val="-4194735"/>
                <a:satOff val="-12560"/>
                <a:lumOff val="-1569"/>
                <a:alphaOff val="0"/>
                <a:tint val="37000"/>
                <a:satMod val="300000"/>
              </a:schemeClr>
            </a:gs>
            <a:gs pos="100000">
              <a:schemeClr val="accent3">
                <a:hueOff val="-4194735"/>
                <a:satOff val="-12560"/>
                <a:lumOff val="-156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SA" sz="3200" b="1" kern="1200" dirty="0" smtClean="0">
              <a:solidFill>
                <a:schemeClr val="tx1"/>
              </a:solidFill>
            </a:rPr>
            <a:t>سعر فائدة السند أكبر معدل العائد المطلوب</a:t>
          </a:r>
          <a:endParaRPr lang="ar-SA" sz="3200" b="1" kern="1200" dirty="0"/>
        </a:p>
      </dsp:txBody>
      <dsp:txXfrm>
        <a:off x="3144039" y="524234"/>
        <a:ext cx="2627321" cy="1389960"/>
      </dsp:txXfrm>
    </dsp:sp>
    <dsp:sp modelId="{DA501A6A-70E1-4721-9A9D-13E7E54D298F}">
      <dsp:nvSpPr>
        <dsp:cNvPr id="0" name=""/>
        <dsp:cNvSpPr/>
      </dsp:nvSpPr>
      <dsp:spPr>
        <a:xfrm rot="5400000">
          <a:off x="4058922" y="2210798"/>
          <a:ext cx="797555" cy="243887"/>
        </a:xfrm>
        <a:prstGeom prst="rightArrow">
          <a:avLst>
            <a:gd name="adj1" fmla="val 66700"/>
            <a:gd name="adj2" fmla="val 5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sp>
    <dsp:sp modelId="{F2DD0333-A677-403D-9545-43B70D44A2CE}">
      <dsp:nvSpPr>
        <dsp:cNvPr id="0" name=""/>
        <dsp:cNvSpPr/>
      </dsp:nvSpPr>
      <dsp:spPr>
        <a:xfrm>
          <a:off x="3100795" y="2708040"/>
          <a:ext cx="2713809" cy="1418257"/>
        </a:xfrm>
        <a:prstGeom prst="roundRect">
          <a:avLst>
            <a:gd name="adj" fmla="val 10000"/>
          </a:avLst>
        </a:prstGeom>
        <a:solidFill>
          <a:schemeClr val="accent3">
            <a:tint val="40000"/>
            <a:alpha val="90000"/>
            <a:hueOff val="-4238610"/>
            <a:satOff val="-11332"/>
            <a:lumOff val="-550"/>
            <a:alphaOff val="0"/>
          </a:schemeClr>
        </a:solidFill>
        <a:ln w="9525" cap="flat" cmpd="sng" algn="ctr">
          <a:solidFill>
            <a:schemeClr val="accent3">
              <a:tint val="40000"/>
              <a:alpha val="90000"/>
              <a:hueOff val="-4238610"/>
              <a:satOff val="-11332"/>
              <a:lumOff val="-55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SA" sz="3200" b="1" kern="1200" dirty="0" smtClean="0"/>
            <a:t>سعر السند أكبر من قيمته الاسمية</a:t>
          </a:r>
          <a:endParaRPr lang="ar-SA" sz="3200" b="1" kern="1200" dirty="0"/>
        </a:p>
      </dsp:txBody>
      <dsp:txXfrm>
        <a:off x="3142334" y="2749579"/>
        <a:ext cx="2630731" cy="1335179"/>
      </dsp:txXfrm>
    </dsp:sp>
    <dsp:sp modelId="{F7B52F26-3D21-447B-8825-54F7C704E6B4}">
      <dsp:nvSpPr>
        <dsp:cNvPr id="0" name=""/>
        <dsp:cNvSpPr/>
      </dsp:nvSpPr>
      <dsp:spPr>
        <a:xfrm>
          <a:off x="6194538" y="480990"/>
          <a:ext cx="2713809" cy="1476448"/>
        </a:xfrm>
        <a:prstGeom prst="roundRect">
          <a:avLst>
            <a:gd name="adj" fmla="val 10000"/>
          </a:avLst>
        </a:prstGeom>
        <a:gradFill rotWithShape="0">
          <a:gsLst>
            <a:gs pos="0">
              <a:schemeClr val="accent3">
                <a:hueOff val="-8389470"/>
                <a:satOff val="-25119"/>
                <a:lumOff val="-3137"/>
                <a:alphaOff val="0"/>
                <a:tint val="50000"/>
                <a:satMod val="300000"/>
              </a:schemeClr>
            </a:gs>
            <a:gs pos="35000">
              <a:schemeClr val="accent3">
                <a:hueOff val="-8389470"/>
                <a:satOff val="-25119"/>
                <a:lumOff val="-3137"/>
                <a:alphaOff val="0"/>
                <a:tint val="37000"/>
                <a:satMod val="300000"/>
              </a:schemeClr>
            </a:gs>
            <a:gs pos="100000">
              <a:schemeClr val="accent3">
                <a:hueOff val="-8389470"/>
                <a:satOff val="-25119"/>
                <a:lumOff val="-313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SA" sz="3200" b="1" kern="1200" dirty="0" smtClean="0">
              <a:solidFill>
                <a:schemeClr val="tx1"/>
              </a:solidFill>
            </a:rPr>
            <a:t>سعر فائدة السند= معدل العائد المطلوب</a:t>
          </a:r>
          <a:endParaRPr lang="ar-SA" sz="3200" b="1" kern="1200" dirty="0"/>
        </a:p>
      </dsp:txBody>
      <dsp:txXfrm>
        <a:off x="6237782" y="524234"/>
        <a:ext cx="2627321" cy="1389960"/>
      </dsp:txXfrm>
    </dsp:sp>
    <dsp:sp modelId="{DBDDB8F3-BD47-4EDE-BA5D-6EFA270E2E3A}">
      <dsp:nvSpPr>
        <dsp:cNvPr id="0" name=""/>
        <dsp:cNvSpPr/>
      </dsp:nvSpPr>
      <dsp:spPr>
        <a:xfrm rot="5400000">
          <a:off x="7152665" y="2210797"/>
          <a:ext cx="797555" cy="243887"/>
        </a:xfrm>
        <a:prstGeom prst="rightArrow">
          <a:avLst>
            <a:gd name="adj1" fmla="val 66700"/>
            <a:gd name="adj2" fmla="val 5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sp>
    <dsp:sp modelId="{A6DBB749-C302-42DF-BAB7-985DF00D782C}">
      <dsp:nvSpPr>
        <dsp:cNvPr id="0" name=""/>
        <dsp:cNvSpPr/>
      </dsp:nvSpPr>
      <dsp:spPr>
        <a:xfrm>
          <a:off x="6194538" y="2708040"/>
          <a:ext cx="2713809" cy="1418257"/>
        </a:xfrm>
        <a:prstGeom prst="roundRect">
          <a:avLst>
            <a:gd name="adj" fmla="val 10000"/>
          </a:avLst>
        </a:prstGeom>
        <a:solidFill>
          <a:schemeClr val="accent3">
            <a:tint val="40000"/>
            <a:alpha val="90000"/>
            <a:hueOff val="-8477219"/>
            <a:satOff val="-22663"/>
            <a:lumOff val="-1101"/>
            <a:alphaOff val="0"/>
          </a:schemeClr>
        </a:solidFill>
        <a:ln w="9525" cap="flat" cmpd="sng" algn="ctr">
          <a:solidFill>
            <a:schemeClr val="accent3">
              <a:tint val="40000"/>
              <a:alpha val="90000"/>
              <a:hueOff val="-8477219"/>
              <a:satOff val="-22663"/>
              <a:lumOff val="-110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SA" sz="3200" b="1" kern="1200" dirty="0" smtClean="0">
              <a:solidFill>
                <a:schemeClr val="tx1"/>
              </a:solidFill>
            </a:rPr>
            <a:t>قيمة السند الاسمية=سعر السد</a:t>
          </a:r>
          <a:endParaRPr lang="ar-SA" sz="3200" b="1" kern="1200" dirty="0"/>
        </a:p>
      </dsp:txBody>
      <dsp:txXfrm>
        <a:off x="6236077" y="2749579"/>
        <a:ext cx="2630731" cy="1335179"/>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10/29/2015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368195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ar-SA" dirty="0" smtClean="0">
                <a:solidFill>
                  <a:srgbClr val="376092"/>
                </a:solidFill>
                <a:cs typeface="Arial" pitchFamily="34" charset="0"/>
              </a:rPr>
              <a:t>         ر </a:t>
            </a:r>
            <a:r>
              <a:rPr lang="ar-SA" dirty="0" err="1" smtClean="0">
                <a:solidFill>
                  <a:srgbClr val="376092"/>
                </a:solidFill>
                <a:cs typeface="Arial" pitchFamily="34" charset="0"/>
              </a:rPr>
              <a:t>رلالرااااااااااااااالا</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0" name="Title 1"/>
          <p:cNvSpPr txBox="1">
            <a:spLocks/>
          </p:cNvSpPr>
          <p:nvPr/>
        </p:nvSpPr>
        <p:spPr bwMode="auto">
          <a:xfrm>
            <a:off x="381000" y="2971800"/>
            <a:ext cx="5099050" cy="2971800"/>
          </a:xfrm>
          <a:prstGeom prst="rect">
            <a:avLst/>
          </a:prstGeom>
          <a:noFill/>
          <a:ln w="9525">
            <a:noFill/>
            <a:miter lim="800000"/>
            <a:headEnd/>
            <a:tailEnd/>
          </a:ln>
        </p:spPr>
        <p:txBody>
          <a:bodyPr anchor="ctr"/>
          <a:lstStyle/>
          <a:p>
            <a:pPr algn="ctr"/>
            <a:r>
              <a:rPr lang="ar-EG" sz="3700" dirty="0">
                <a:solidFill>
                  <a:srgbClr val="AB1A25"/>
                </a:solidFill>
                <a:latin typeface="AYM Wadiy S_U normal."/>
                <a:cs typeface="PT Bold Heading" panose="02010400000000000000" pitchFamily="2" charset="-78"/>
              </a:rPr>
              <a:t>اسم </a:t>
            </a:r>
            <a:r>
              <a:rPr lang="ar-EG" sz="3700" dirty="0" smtClean="0">
                <a:solidFill>
                  <a:srgbClr val="AB1A25"/>
                </a:solidFill>
                <a:latin typeface="AYM Wadiy S_U normal."/>
                <a:cs typeface="PT Bold Heading" panose="02010400000000000000" pitchFamily="2" charset="-78"/>
              </a:rPr>
              <a:t>المقرر</a:t>
            </a:r>
            <a:endParaRPr lang="ar-SA" sz="3700" dirty="0" smtClean="0">
              <a:solidFill>
                <a:srgbClr val="AB1A25"/>
              </a:solidFill>
              <a:latin typeface="AYM Wadiy S_U normal."/>
              <a:cs typeface="PT Bold Heading" panose="02010400000000000000" pitchFamily="2" charset="-78"/>
            </a:endParaRPr>
          </a:p>
          <a:p>
            <a:pPr algn="ctr"/>
            <a:r>
              <a:rPr lang="ar-SA" sz="2800" dirty="0" smtClean="0">
                <a:latin typeface="Calibri" pitchFamily="34" charset="0"/>
                <a:cs typeface="PT Bold Heading" panose="02010400000000000000" pitchFamily="2" charset="-78"/>
              </a:rPr>
              <a:t>إدارة مالية (2)</a:t>
            </a:r>
            <a:endParaRPr lang="en-US" sz="2800" dirty="0" smtClean="0">
              <a:latin typeface="Calibri" pitchFamily="34" charset="0"/>
              <a:cs typeface="PT Bold Heading" panose="02010400000000000000" pitchFamily="2" charset="-78"/>
            </a:endParaRPr>
          </a:p>
          <a:p>
            <a:pPr algn="ctr"/>
            <a:endParaRPr lang="ar-SA" sz="2400" dirty="0" smtClean="0">
              <a:solidFill>
                <a:srgbClr val="AB1A25"/>
              </a:solidFill>
              <a:latin typeface="AYM Wadiy S_U normal."/>
              <a:cs typeface="PT Bold Heading" panose="02010400000000000000" pitchFamily="2" charset="-78"/>
            </a:endParaRPr>
          </a:p>
          <a:p>
            <a:pPr algn="ctr"/>
            <a:r>
              <a:rPr lang="ar-SA" sz="3700" dirty="0" smtClean="0">
                <a:solidFill>
                  <a:srgbClr val="AB1A25"/>
                </a:solidFill>
                <a:latin typeface="AYM Wadiy S_U normal."/>
                <a:cs typeface="PT Bold Heading" panose="02010400000000000000" pitchFamily="2" charset="-78"/>
              </a:rPr>
              <a:t>أستاذ </a:t>
            </a:r>
            <a:r>
              <a:rPr lang="ar-SA" sz="3700" dirty="0">
                <a:solidFill>
                  <a:srgbClr val="AB1A25"/>
                </a:solidFill>
                <a:latin typeface="AYM Wadiy S_U normal."/>
                <a:cs typeface="PT Bold Heading" panose="02010400000000000000" pitchFamily="2" charset="-78"/>
              </a:rPr>
              <a:t>المقرر</a:t>
            </a:r>
          </a:p>
          <a:p>
            <a:pPr algn="ctr"/>
            <a:r>
              <a:rPr lang="ar-SA" sz="2800" dirty="0" smtClean="0">
                <a:latin typeface="Calibri" pitchFamily="34" charset="0"/>
                <a:cs typeface="PT Bold Heading" panose="02010400000000000000" pitchFamily="2" charset="-78"/>
              </a:rPr>
              <a:t>د. عبد الكريم قـندوز</a:t>
            </a:r>
            <a:endParaRPr lang="en-US" sz="2800" dirty="0">
              <a:latin typeface="Calibri" pitchFamily="34" charset="0"/>
              <a:cs typeface="PT Bold Heading" panose="02010400000000000000" pitchFamily="2"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val="39443023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EG" dirty="0" smtClean="0">
                <a:effectLst>
                  <a:outerShdw blurRad="38100" dist="38100" dir="2700000" algn="tl">
                    <a:srgbClr val="000000">
                      <a:alpha val="43137"/>
                    </a:srgbClr>
                  </a:outerShdw>
                </a:effectLst>
                <a:cs typeface="PT Bold Heading" panose="02010400000000000000" pitchFamily="2" charset="-78"/>
              </a:rPr>
              <a:t>المحاضرة</a:t>
            </a:r>
            <a:r>
              <a:rPr lang="ar-SA" dirty="0" smtClean="0">
                <a:effectLst>
                  <a:outerShdw blurRad="38100" dist="38100" dir="2700000" algn="tl">
                    <a:srgbClr val="000000">
                      <a:alpha val="43137"/>
                    </a:srgbClr>
                  </a:outerShdw>
                </a:effectLst>
                <a:cs typeface="PT Bold Heading" panose="02010400000000000000" pitchFamily="2" charset="-78"/>
              </a:rPr>
              <a:t> الثانية عشر</a:t>
            </a:r>
            <a:endParaRPr lang="en-US" spc="-150" dirty="0" smtClean="0">
              <a:effectLst>
                <a:outerShdw blurRad="38100" dist="38100" dir="2700000" algn="tl">
                  <a:srgbClr val="000000">
                    <a:alpha val="43137"/>
                  </a:srgbClr>
                </a:outerShdw>
              </a:effectLst>
              <a:latin typeface="ae_AlMateen" pitchFamily="2" charset="-78"/>
              <a:cs typeface="PT Bold Heading" panose="02010400000000000000" pitchFamily="2" charset="-78"/>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7" name="Subtitle 5"/>
          <p:cNvSpPr txBox="1">
            <a:spLocks/>
          </p:cNvSpPr>
          <p:nvPr/>
        </p:nvSpPr>
        <p:spPr bwMode="auto">
          <a:xfrm>
            <a:off x="4572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dirty="0" smtClean="0">
                <a:solidFill>
                  <a:schemeClr val="tx1">
                    <a:lumMod val="75000"/>
                    <a:lumOff val="25000"/>
                  </a:schemeClr>
                </a:solidFill>
                <a:cs typeface="PT Bold Heading" panose="02010400000000000000" pitchFamily="2" charset="-78"/>
              </a:rPr>
              <a:t>تقييم السندات والأسهم</a:t>
            </a:r>
            <a:endParaRPr lang="en-US" sz="4000" b="1" spc="50" dirty="0" smtClean="0">
              <a:ln w="11430"/>
              <a:solidFill>
                <a:schemeClr val="tx1">
                  <a:lumMod val="75000"/>
                  <a:lumOff val="25000"/>
                </a:schemeClr>
              </a:solidFill>
              <a:effectLst>
                <a:outerShdw blurRad="76200" dist="50800" dir="5400000" algn="tl" rotWithShape="0">
                  <a:srgbClr val="000000">
                    <a:alpha val="65000"/>
                  </a:srgbClr>
                </a:outerShdw>
              </a:effectLst>
              <a:latin typeface="Arial" pitchFamily="34" charset="0"/>
              <a:cs typeface="PT Bold Heading" panose="02010400000000000000" pitchFamily="2" charset="-78"/>
            </a:endParaRPr>
          </a:p>
        </p:txBody>
      </p:sp>
    </p:spTree>
    <p:extLst>
      <p:ext uri="{BB962C8B-B14F-4D97-AF65-F5344CB8AC3E}">
        <p14:creationId xmlns:p14="http://schemas.microsoft.com/office/powerpoint/2010/main" val="38527096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dirty="0" smtClean="0">
                <a:cs typeface="PT Bold Heading" panose="02010400000000000000" pitchFamily="2" charset="-78"/>
              </a:rPr>
              <a:t>أهداف الدرس</a:t>
            </a:r>
            <a:endParaRPr lang="fr-FR" dirty="0">
              <a:cs typeface="PT Bold Heading" panose="02010400000000000000" pitchFamily="2" charset="-78"/>
            </a:endParaRPr>
          </a:p>
        </p:txBody>
      </p:sp>
      <p:sp>
        <p:nvSpPr>
          <p:cNvPr id="3" name="Content Placeholder 2"/>
          <p:cNvSpPr>
            <a:spLocks noGrp="1"/>
          </p:cNvSpPr>
          <p:nvPr>
            <p:ph idx="1"/>
          </p:nvPr>
        </p:nvSpPr>
        <p:spPr/>
        <p:txBody>
          <a:bodyPr/>
          <a:lstStyle/>
          <a:p>
            <a:pPr marL="457200" lvl="1" indent="-457200" algn="just" rtl="1">
              <a:buFont typeface="Arial" pitchFamily="34" charset="0"/>
              <a:buChar char="•"/>
            </a:pPr>
            <a:r>
              <a:rPr lang="ar-SA" sz="3800" dirty="0" smtClean="0">
                <a:solidFill>
                  <a:schemeClr val="tx1"/>
                </a:solidFill>
                <a:latin typeface="Arial" panose="020B0604020202020204" pitchFamily="34" charset="0"/>
                <a:ea typeface="Tahoma" panose="020B0604030504040204" pitchFamily="34" charset="0"/>
                <a:cs typeface="Arial" panose="020B0604020202020204" pitchFamily="34" charset="0"/>
              </a:rPr>
              <a:t>التعرف على طرق تقييم الأوراق المالية ذات الدخل الثابت (السندات والأسهم الممتازة)</a:t>
            </a:r>
          </a:p>
          <a:p>
            <a:pPr marL="457200" lvl="1" indent="-457200" algn="just" rtl="1">
              <a:buFont typeface="Arial" pitchFamily="34" charset="0"/>
              <a:buChar char="•"/>
            </a:pPr>
            <a:r>
              <a:rPr lang="ar-SA" sz="3800" dirty="0" smtClean="0">
                <a:solidFill>
                  <a:schemeClr val="tx1"/>
                </a:solidFill>
                <a:latin typeface="Arial" panose="020B0604020202020204" pitchFamily="34" charset="0"/>
                <a:ea typeface="Tahoma" panose="020B0604030504040204" pitchFamily="34" charset="0"/>
                <a:cs typeface="Arial" panose="020B0604020202020204" pitchFamily="34" charset="0"/>
              </a:rPr>
              <a:t>حساب قيمة السهم العادي في حالة ثبات الأرباح الموزعة وفي حالة نموها.</a:t>
            </a:r>
            <a:endParaRPr lang="fr-FR" sz="3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30603197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dirty="0" smtClean="0">
                <a:cs typeface="PT Bold Heading" panose="02010400000000000000" pitchFamily="2" charset="-78"/>
              </a:rPr>
              <a:t>مخطط الدرس</a:t>
            </a:r>
            <a:endParaRPr lang="fr-FR" dirty="0">
              <a:cs typeface="PT Bold Heading" panose="02010400000000000000" pitchFamily="2" charset="-78"/>
            </a:endParaRPr>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2686102452"/>
              </p:ext>
            </p:extLst>
          </p:nvPr>
        </p:nvGraphicFramePr>
        <p:xfrm>
          <a:off x="495300" y="1417638"/>
          <a:ext cx="8915400"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97482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graphicEl>
                                              <a:dgm id="{D64F324C-F74C-4CDA-A1D6-A9A4FB4CDC2B}"/>
                                            </p:graphicEl>
                                          </p:spTgt>
                                        </p:tgtEl>
                                        <p:attrNameLst>
                                          <p:attrName>style.visibility</p:attrName>
                                        </p:attrNameLst>
                                      </p:cBhvr>
                                      <p:to>
                                        <p:strVal val="visible"/>
                                      </p:to>
                                    </p:set>
                                    <p:animEffect transition="in" filter="fade">
                                      <p:cBhvr>
                                        <p:cTn id="7" dur="1000"/>
                                        <p:tgtEl>
                                          <p:spTgt spid="7">
                                            <p:graphicEl>
                                              <a:dgm id="{D64F324C-F74C-4CDA-A1D6-A9A4FB4CDC2B}"/>
                                            </p:graphicEl>
                                          </p:spTgt>
                                        </p:tgtEl>
                                      </p:cBhvr>
                                    </p:animEffect>
                                    <p:anim calcmode="lin" valueType="num">
                                      <p:cBhvr>
                                        <p:cTn id="8" dur="1000" fill="hold"/>
                                        <p:tgtEl>
                                          <p:spTgt spid="7">
                                            <p:graphicEl>
                                              <a:dgm id="{D64F324C-F74C-4CDA-A1D6-A9A4FB4CDC2B}"/>
                                            </p:graphicEl>
                                          </p:spTgt>
                                        </p:tgtEl>
                                        <p:attrNameLst>
                                          <p:attrName>ppt_x</p:attrName>
                                        </p:attrNameLst>
                                      </p:cBhvr>
                                      <p:tavLst>
                                        <p:tav tm="0">
                                          <p:val>
                                            <p:strVal val="#ppt_x"/>
                                          </p:val>
                                        </p:tav>
                                        <p:tav tm="100000">
                                          <p:val>
                                            <p:strVal val="#ppt_x"/>
                                          </p:val>
                                        </p:tav>
                                      </p:tavLst>
                                    </p:anim>
                                    <p:anim calcmode="lin" valueType="num">
                                      <p:cBhvr>
                                        <p:cTn id="9" dur="1000" fill="hold"/>
                                        <p:tgtEl>
                                          <p:spTgt spid="7">
                                            <p:graphicEl>
                                              <a:dgm id="{D64F324C-F74C-4CDA-A1D6-A9A4FB4CDC2B}"/>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graphicEl>
                                              <a:dgm id="{8DE0784C-D507-4382-B7D3-49DF7B176EBD}"/>
                                            </p:graphicEl>
                                          </p:spTgt>
                                        </p:tgtEl>
                                        <p:attrNameLst>
                                          <p:attrName>style.visibility</p:attrName>
                                        </p:attrNameLst>
                                      </p:cBhvr>
                                      <p:to>
                                        <p:strVal val="visible"/>
                                      </p:to>
                                    </p:set>
                                    <p:animEffect transition="in" filter="fade">
                                      <p:cBhvr>
                                        <p:cTn id="14" dur="1000"/>
                                        <p:tgtEl>
                                          <p:spTgt spid="7">
                                            <p:graphicEl>
                                              <a:dgm id="{8DE0784C-D507-4382-B7D3-49DF7B176EBD}"/>
                                            </p:graphicEl>
                                          </p:spTgt>
                                        </p:tgtEl>
                                      </p:cBhvr>
                                    </p:animEffect>
                                    <p:anim calcmode="lin" valueType="num">
                                      <p:cBhvr>
                                        <p:cTn id="15" dur="1000" fill="hold"/>
                                        <p:tgtEl>
                                          <p:spTgt spid="7">
                                            <p:graphicEl>
                                              <a:dgm id="{8DE0784C-D507-4382-B7D3-49DF7B176EBD}"/>
                                            </p:graphicEl>
                                          </p:spTgt>
                                        </p:tgtEl>
                                        <p:attrNameLst>
                                          <p:attrName>ppt_x</p:attrName>
                                        </p:attrNameLst>
                                      </p:cBhvr>
                                      <p:tavLst>
                                        <p:tav tm="0">
                                          <p:val>
                                            <p:strVal val="#ppt_x"/>
                                          </p:val>
                                        </p:tav>
                                        <p:tav tm="100000">
                                          <p:val>
                                            <p:strVal val="#ppt_x"/>
                                          </p:val>
                                        </p:tav>
                                      </p:tavLst>
                                    </p:anim>
                                    <p:anim calcmode="lin" valueType="num">
                                      <p:cBhvr>
                                        <p:cTn id="16" dur="1000" fill="hold"/>
                                        <p:tgtEl>
                                          <p:spTgt spid="7">
                                            <p:graphicEl>
                                              <a:dgm id="{8DE0784C-D507-4382-B7D3-49DF7B176EBD}"/>
                                            </p:graphicEl>
                                          </p:spTgt>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7">
                                            <p:graphicEl>
                                              <a:dgm id="{6FFF57FD-7230-4B72-9AC4-8EC6707D5B04}"/>
                                            </p:graphicEl>
                                          </p:spTgt>
                                        </p:tgtEl>
                                        <p:attrNameLst>
                                          <p:attrName>style.visibility</p:attrName>
                                        </p:attrNameLst>
                                      </p:cBhvr>
                                      <p:to>
                                        <p:strVal val="visible"/>
                                      </p:to>
                                    </p:set>
                                    <p:animEffect transition="in" filter="fade">
                                      <p:cBhvr>
                                        <p:cTn id="19" dur="1000"/>
                                        <p:tgtEl>
                                          <p:spTgt spid="7">
                                            <p:graphicEl>
                                              <a:dgm id="{6FFF57FD-7230-4B72-9AC4-8EC6707D5B04}"/>
                                            </p:graphicEl>
                                          </p:spTgt>
                                        </p:tgtEl>
                                      </p:cBhvr>
                                    </p:animEffect>
                                    <p:anim calcmode="lin" valueType="num">
                                      <p:cBhvr>
                                        <p:cTn id="20" dur="1000" fill="hold"/>
                                        <p:tgtEl>
                                          <p:spTgt spid="7">
                                            <p:graphicEl>
                                              <a:dgm id="{6FFF57FD-7230-4B72-9AC4-8EC6707D5B04}"/>
                                            </p:graphicEl>
                                          </p:spTgt>
                                        </p:tgtEl>
                                        <p:attrNameLst>
                                          <p:attrName>ppt_x</p:attrName>
                                        </p:attrNameLst>
                                      </p:cBhvr>
                                      <p:tavLst>
                                        <p:tav tm="0">
                                          <p:val>
                                            <p:strVal val="#ppt_x"/>
                                          </p:val>
                                        </p:tav>
                                        <p:tav tm="100000">
                                          <p:val>
                                            <p:strVal val="#ppt_x"/>
                                          </p:val>
                                        </p:tav>
                                      </p:tavLst>
                                    </p:anim>
                                    <p:anim calcmode="lin" valueType="num">
                                      <p:cBhvr>
                                        <p:cTn id="21" dur="1000" fill="hold"/>
                                        <p:tgtEl>
                                          <p:spTgt spid="7">
                                            <p:graphicEl>
                                              <a:dgm id="{6FFF57FD-7230-4B72-9AC4-8EC6707D5B04}"/>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7">
                                            <p:graphicEl>
                                              <a:dgm id="{BAE54C30-1118-4CED-9A23-7BD4E5F42691}"/>
                                            </p:graphicEl>
                                          </p:spTgt>
                                        </p:tgtEl>
                                        <p:attrNameLst>
                                          <p:attrName>style.visibility</p:attrName>
                                        </p:attrNameLst>
                                      </p:cBhvr>
                                      <p:to>
                                        <p:strVal val="visible"/>
                                      </p:to>
                                    </p:set>
                                    <p:animEffect transition="in" filter="fade">
                                      <p:cBhvr>
                                        <p:cTn id="26" dur="1000"/>
                                        <p:tgtEl>
                                          <p:spTgt spid="7">
                                            <p:graphicEl>
                                              <a:dgm id="{BAE54C30-1118-4CED-9A23-7BD4E5F42691}"/>
                                            </p:graphicEl>
                                          </p:spTgt>
                                        </p:tgtEl>
                                      </p:cBhvr>
                                    </p:animEffect>
                                    <p:anim calcmode="lin" valueType="num">
                                      <p:cBhvr>
                                        <p:cTn id="27" dur="1000" fill="hold"/>
                                        <p:tgtEl>
                                          <p:spTgt spid="7">
                                            <p:graphicEl>
                                              <a:dgm id="{BAE54C30-1118-4CED-9A23-7BD4E5F42691}"/>
                                            </p:graphicEl>
                                          </p:spTgt>
                                        </p:tgtEl>
                                        <p:attrNameLst>
                                          <p:attrName>ppt_x</p:attrName>
                                        </p:attrNameLst>
                                      </p:cBhvr>
                                      <p:tavLst>
                                        <p:tav tm="0">
                                          <p:val>
                                            <p:strVal val="#ppt_x"/>
                                          </p:val>
                                        </p:tav>
                                        <p:tav tm="100000">
                                          <p:val>
                                            <p:strVal val="#ppt_x"/>
                                          </p:val>
                                        </p:tav>
                                      </p:tavLst>
                                    </p:anim>
                                    <p:anim calcmode="lin" valueType="num">
                                      <p:cBhvr>
                                        <p:cTn id="28" dur="1000" fill="hold"/>
                                        <p:tgtEl>
                                          <p:spTgt spid="7">
                                            <p:graphicEl>
                                              <a:dgm id="{BAE54C30-1118-4CED-9A23-7BD4E5F42691}"/>
                                            </p:graphicEl>
                                          </p:spTgt>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7">
                                            <p:graphicEl>
                                              <a:dgm id="{939B013C-C689-4578-AC41-2F27A3D4AF8F}"/>
                                            </p:graphicEl>
                                          </p:spTgt>
                                        </p:tgtEl>
                                        <p:attrNameLst>
                                          <p:attrName>style.visibility</p:attrName>
                                        </p:attrNameLst>
                                      </p:cBhvr>
                                      <p:to>
                                        <p:strVal val="visible"/>
                                      </p:to>
                                    </p:set>
                                    <p:animEffect transition="in" filter="fade">
                                      <p:cBhvr>
                                        <p:cTn id="31" dur="1000"/>
                                        <p:tgtEl>
                                          <p:spTgt spid="7">
                                            <p:graphicEl>
                                              <a:dgm id="{939B013C-C689-4578-AC41-2F27A3D4AF8F}"/>
                                            </p:graphicEl>
                                          </p:spTgt>
                                        </p:tgtEl>
                                      </p:cBhvr>
                                    </p:animEffect>
                                    <p:anim calcmode="lin" valueType="num">
                                      <p:cBhvr>
                                        <p:cTn id="32" dur="1000" fill="hold"/>
                                        <p:tgtEl>
                                          <p:spTgt spid="7">
                                            <p:graphicEl>
                                              <a:dgm id="{939B013C-C689-4578-AC41-2F27A3D4AF8F}"/>
                                            </p:graphicEl>
                                          </p:spTgt>
                                        </p:tgtEl>
                                        <p:attrNameLst>
                                          <p:attrName>ppt_x</p:attrName>
                                        </p:attrNameLst>
                                      </p:cBhvr>
                                      <p:tavLst>
                                        <p:tav tm="0">
                                          <p:val>
                                            <p:strVal val="#ppt_x"/>
                                          </p:val>
                                        </p:tav>
                                        <p:tav tm="100000">
                                          <p:val>
                                            <p:strVal val="#ppt_x"/>
                                          </p:val>
                                        </p:tav>
                                      </p:tavLst>
                                    </p:anim>
                                    <p:anim calcmode="lin" valueType="num">
                                      <p:cBhvr>
                                        <p:cTn id="33" dur="1000" fill="hold"/>
                                        <p:tgtEl>
                                          <p:spTgt spid="7">
                                            <p:graphicEl>
                                              <a:dgm id="{939B013C-C689-4578-AC41-2F27A3D4AF8F}"/>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7">
                                            <p:graphicEl>
                                              <a:dgm id="{F6AB8F9A-51CF-4159-B3F7-F41476B9252C}"/>
                                            </p:graphicEl>
                                          </p:spTgt>
                                        </p:tgtEl>
                                        <p:attrNameLst>
                                          <p:attrName>style.visibility</p:attrName>
                                        </p:attrNameLst>
                                      </p:cBhvr>
                                      <p:to>
                                        <p:strVal val="visible"/>
                                      </p:to>
                                    </p:set>
                                    <p:animEffect transition="in" filter="fade">
                                      <p:cBhvr>
                                        <p:cTn id="38" dur="1000"/>
                                        <p:tgtEl>
                                          <p:spTgt spid="7">
                                            <p:graphicEl>
                                              <a:dgm id="{F6AB8F9A-51CF-4159-B3F7-F41476B9252C}"/>
                                            </p:graphicEl>
                                          </p:spTgt>
                                        </p:tgtEl>
                                      </p:cBhvr>
                                    </p:animEffect>
                                    <p:anim calcmode="lin" valueType="num">
                                      <p:cBhvr>
                                        <p:cTn id="39" dur="1000" fill="hold"/>
                                        <p:tgtEl>
                                          <p:spTgt spid="7">
                                            <p:graphicEl>
                                              <a:dgm id="{F6AB8F9A-51CF-4159-B3F7-F41476B9252C}"/>
                                            </p:graphicEl>
                                          </p:spTgt>
                                        </p:tgtEl>
                                        <p:attrNameLst>
                                          <p:attrName>ppt_x</p:attrName>
                                        </p:attrNameLst>
                                      </p:cBhvr>
                                      <p:tavLst>
                                        <p:tav tm="0">
                                          <p:val>
                                            <p:strVal val="#ppt_x"/>
                                          </p:val>
                                        </p:tav>
                                        <p:tav tm="100000">
                                          <p:val>
                                            <p:strVal val="#ppt_x"/>
                                          </p:val>
                                        </p:tav>
                                      </p:tavLst>
                                    </p:anim>
                                    <p:anim calcmode="lin" valueType="num">
                                      <p:cBhvr>
                                        <p:cTn id="40" dur="1000" fill="hold"/>
                                        <p:tgtEl>
                                          <p:spTgt spid="7">
                                            <p:graphicEl>
                                              <a:dgm id="{F6AB8F9A-51CF-4159-B3F7-F41476B9252C}"/>
                                            </p:graphicEl>
                                          </p:spTgt>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7">
                                            <p:graphicEl>
                                              <a:dgm id="{67B84D8F-C161-49EF-84A7-6ED70DCD8028}"/>
                                            </p:graphicEl>
                                          </p:spTgt>
                                        </p:tgtEl>
                                        <p:attrNameLst>
                                          <p:attrName>style.visibility</p:attrName>
                                        </p:attrNameLst>
                                      </p:cBhvr>
                                      <p:to>
                                        <p:strVal val="visible"/>
                                      </p:to>
                                    </p:set>
                                    <p:animEffect transition="in" filter="fade">
                                      <p:cBhvr>
                                        <p:cTn id="43" dur="1000"/>
                                        <p:tgtEl>
                                          <p:spTgt spid="7">
                                            <p:graphicEl>
                                              <a:dgm id="{67B84D8F-C161-49EF-84A7-6ED70DCD8028}"/>
                                            </p:graphicEl>
                                          </p:spTgt>
                                        </p:tgtEl>
                                      </p:cBhvr>
                                    </p:animEffect>
                                    <p:anim calcmode="lin" valueType="num">
                                      <p:cBhvr>
                                        <p:cTn id="44" dur="1000" fill="hold"/>
                                        <p:tgtEl>
                                          <p:spTgt spid="7">
                                            <p:graphicEl>
                                              <a:dgm id="{67B84D8F-C161-49EF-84A7-6ED70DCD8028}"/>
                                            </p:graphicEl>
                                          </p:spTgt>
                                        </p:tgtEl>
                                        <p:attrNameLst>
                                          <p:attrName>ppt_x</p:attrName>
                                        </p:attrNameLst>
                                      </p:cBhvr>
                                      <p:tavLst>
                                        <p:tav tm="0">
                                          <p:val>
                                            <p:strVal val="#ppt_x"/>
                                          </p:val>
                                        </p:tav>
                                        <p:tav tm="100000">
                                          <p:val>
                                            <p:strVal val="#ppt_x"/>
                                          </p:val>
                                        </p:tav>
                                      </p:tavLst>
                                    </p:anim>
                                    <p:anim calcmode="lin" valueType="num">
                                      <p:cBhvr>
                                        <p:cTn id="45" dur="1000" fill="hold"/>
                                        <p:tgtEl>
                                          <p:spTgt spid="7">
                                            <p:graphicEl>
                                              <a:dgm id="{67B84D8F-C161-49EF-84A7-6ED70DCD8028}"/>
                                            </p:graphic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7">
                                            <p:graphicEl>
                                              <a:dgm id="{ACEA6F24-C445-4BF0-AF49-F861F7B67838}"/>
                                            </p:graphicEl>
                                          </p:spTgt>
                                        </p:tgtEl>
                                        <p:attrNameLst>
                                          <p:attrName>style.visibility</p:attrName>
                                        </p:attrNameLst>
                                      </p:cBhvr>
                                      <p:to>
                                        <p:strVal val="visible"/>
                                      </p:to>
                                    </p:set>
                                    <p:animEffect transition="in" filter="fade">
                                      <p:cBhvr>
                                        <p:cTn id="50" dur="1000"/>
                                        <p:tgtEl>
                                          <p:spTgt spid="7">
                                            <p:graphicEl>
                                              <a:dgm id="{ACEA6F24-C445-4BF0-AF49-F861F7B67838}"/>
                                            </p:graphicEl>
                                          </p:spTgt>
                                        </p:tgtEl>
                                      </p:cBhvr>
                                    </p:animEffect>
                                    <p:anim calcmode="lin" valueType="num">
                                      <p:cBhvr>
                                        <p:cTn id="51" dur="1000" fill="hold"/>
                                        <p:tgtEl>
                                          <p:spTgt spid="7">
                                            <p:graphicEl>
                                              <a:dgm id="{ACEA6F24-C445-4BF0-AF49-F861F7B67838}"/>
                                            </p:graphicEl>
                                          </p:spTgt>
                                        </p:tgtEl>
                                        <p:attrNameLst>
                                          <p:attrName>ppt_x</p:attrName>
                                        </p:attrNameLst>
                                      </p:cBhvr>
                                      <p:tavLst>
                                        <p:tav tm="0">
                                          <p:val>
                                            <p:strVal val="#ppt_x"/>
                                          </p:val>
                                        </p:tav>
                                        <p:tav tm="100000">
                                          <p:val>
                                            <p:strVal val="#ppt_x"/>
                                          </p:val>
                                        </p:tav>
                                      </p:tavLst>
                                    </p:anim>
                                    <p:anim calcmode="lin" valueType="num">
                                      <p:cBhvr>
                                        <p:cTn id="52" dur="1000" fill="hold"/>
                                        <p:tgtEl>
                                          <p:spTgt spid="7">
                                            <p:graphicEl>
                                              <a:dgm id="{ACEA6F24-C445-4BF0-AF49-F861F7B67838}"/>
                                            </p:graphicEl>
                                          </p:spTgt>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7">
                                            <p:graphicEl>
                                              <a:dgm id="{0F47CA1C-0F82-4B4E-9FFE-C2458D5715A5}"/>
                                            </p:graphicEl>
                                          </p:spTgt>
                                        </p:tgtEl>
                                        <p:attrNameLst>
                                          <p:attrName>style.visibility</p:attrName>
                                        </p:attrNameLst>
                                      </p:cBhvr>
                                      <p:to>
                                        <p:strVal val="visible"/>
                                      </p:to>
                                    </p:set>
                                    <p:animEffect transition="in" filter="fade">
                                      <p:cBhvr>
                                        <p:cTn id="55" dur="1000"/>
                                        <p:tgtEl>
                                          <p:spTgt spid="7">
                                            <p:graphicEl>
                                              <a:dgm id="{0F47CA1C-0F82-4B4E-9FFE-C2458D5715A5}"/>
                                            </p:graphicEl>
                                          </p:spTgt>
                                        </p:tgtEl>
                                      </p:cBhvr>
                                    </p:animEffect>
                                    <p:anim calcmode="lin" valueType="num">
                                      <p:cBhvr>
                                        <p:cTn id="56" dur="1000" fill="hold"/>
                                        <p:tgtEl>
                                          <p:spTgt spid="7">
                                            <p:graphicEl>
                                              <a:dgm id="{0F47CA1C-0F82-4B4E-9FFE-C2458D5715A5}"/>
                                            </p:graphicEl>
                                          </p:spTgt>
                                        </p:tgtEl>
                                        <p:attrNameLst>
                                          <p:attrName>ppt_x</p:attrName>
                                        </p:attrNameLst>
                                      </p:cBhvr>
                                      <p:tavLst>
                                        <p:tav tm="0">
                                          <p:val>
                                            <p:strVal val="#ppt_x"/>
                                          </p:val>
                                        </p:tav>
                                        <p:tav tm="100000">
                                          <p:val>
                                            <p:strVal val="#ppt_x"/>
                                          </p:val>
                                        </p:tav>
                                      </p:tavLst>
                                    </p:anim>
                                    <p:anim calcmode="lin" valueType="num">
                                      <p:cBhvr>
                                        <p:cTn id="57" dur="1000" fill="hold"/>
                                        <p:tgtEl>
                                          <p:spTgt spid="7">
                                            <p:graphicEl>
                                              <a:dgm id="{0F47CA1C-0F82-4B4E-9FFE-C2458D5715A5}"/>
                                            </p:graphic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grpId="0" nodeType="clickEffect">
                                  <p:stCondLst>
                                    <p:cond delay="0"/>
                                  </p:stCondLst>
                                  <p:childTnLst>
                                    <p:set>
                                      <p:cBhvr>
                                        <p:cTn id="61" dur="1" fill="hold">
                                          <p:stCondLst>
                                            <p:cond delay="0"/>
                                          </p:stCondLst>
                                        </p:cTn>
                                        <p:tgtEl>
                                          <p:spTgt spid="7">
                                            <p:graphicEl>
                                              <a:dgm id="{712E15E3-7ABF-4AAA-9575-09FA975A04C3}"/>
                                            </p:graphicEl>
                                          </p:spTgt>
                                        </p:tgtEl>
                                        <p:attrNameLst>
                                          <p:attrName>style.visibility</p:attrName>
                                        </p:attrNameLst>
                                      </p:cBhvr>
                                      <p:to>
                                        <p:strVal val="visible"/>
                                      </p:to>
                                    </p:set>
                                    <p:animEffect transition="in" filter="fade">
                                      <p:cBhvr>
                                        <p:cTn id="62" dur="1000"/>
                                        <p:tgtEl>
                                          <p:spTgt spid="7">
                                            <p:graphicEl>
                                              <a:dgm id="{712E15E3-7ABF-4AAA-9575-09FA975A04C3}"/>
                                            </p:graphicEl>
                                          </p:spTgt>
                                        </p:tgtEl>
                                      </p:cBhvr>
                                    </p:animEffect>
                                    <p:anim calcmode="lin" valueType="num">
                                      <p:cBhvr>
                                        <p:cTn id="63" dur="1000" fill="hold"/>
                                        <p:tgtEl>
                                          <p:spTgt spid="7">
                                            <p:graphicEl>
                                              <a:dgm id="{712E15E3-7ABF-4AAA-9575-09FA975A04C3}"/>
                                            </p:graphicEl>
                                          </p:spTgt>
                                        </p:tgtEl>
                                        <p:attrNameLst>
                                          <p:attrName>ppt_x</p:attrName>
                                        </p:attrNameLst>
                                      </p:cBhvr>
                                      <p:tavLst>
                                        <p:tav tm="0">
                                          <p:val>
                                            <p:strVal val="#ppt_x"/>
                                          </p:val>
                                        </p:tav>
                                        <p:tav tm="100000">
                                          <p:val>
                                            <p:strVal val="#ppt_x"/>
                                          </p:val>
                                        </p:tav>
                                      </p:tavLst>
                                    </p:anim>
                                    <p:anim calcmode="lin" valueType="num">
                                      <p:cBhvr>
                                        <p:cTn id="64" dur="1000" fill="hold"/>
                                        <p:tgtEl>
                                          <p:spTgt spid="7">
                                            <p:graphicEl>
                                              <a:dgm id="{712E15E3-7ABF-4AAA-9575-09FA975A04C3}"/>
                                            </p:graphicEl>
                                          </p:spTgt>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7">
                                            <p:graphicEl>
                                              <a:dgm id="{804497EF-22FB-4554-9C4D-3209C810DE26}"/>
                                            </p:graphicEl>
                                          </p:spTgt>
                                        </p:tgtEl>
                                        <p:attrNameLst>
                                          <p:attrName>style.visibility</p:attrName>
                                        </p:attrNameLst>
                                      </p:cBhvr>
                                      <p:to>
                                        <p:strVal val="visible"/>
                                      </p:to>
                                    </p:set>
                                    <p:animEffect transition="in" filter="fade">
                                      <p:cBhvr>
                                        <p:cTn id="67" dur="1000"/>
                                        <p:tgtEl>
                                          <p:spTgt spid="7">
                                            <p:graphicEl>
                                              <a:dgm id="{804497EF-22FB-4554-9C4D-3209C810DE26}"/>
                                            </p:graphicEl>
                                          </p:spTgt>
                                        </p:tgtEl>
                                      </p:cBhvr>
                                    </p:animEffect>
                                    <p:anim calcmode="lin" valueType="num">
                                      <p:cBhvr>
                                        <p:cTn id="68" dur="1000" fill="hold"/>
                                        <p:tgtEl>
                                          <p:spTgt spid="7">
                                            <p:graphicEl>
                                              <a:dgm id="{804497EF-22FB-4554-9C4D-3209C810DE26}"/>
                                            </p:graphicEl>
                                          </p:spTgt>
                                        </p:tgtEl>
                                        <p:attrNameLst>
                                          <p:attrName>ppt_x</p:attrName>
                                        </p:attrNameLst>
                                      </p:cBhvr>
                                      <p:tavLst>
                                        <p:tav tm="0">
                                          <p:val>
                                            <p:strVal val="#ppt_x"/>
                                          </p:val>
                                        </p:tav>
                                        <p:tav tm="100000">
                                          <p:val>
                                            <p:strVal val="#ppt_x"/>
                                          </p:val>
                                        </p:tav>
                                      </p:tavLst>
                                    </p:anim>
                                    <p:anim calcmode="lin" valueType="num">
                                      <p:cBhvr>
                                        <p:cTn id="69" dur="1000" fill="hold"/>
                                        <p:tgtEl>
                                          <p:spTgt spid="7">
                                            <p:graphicEl>
                                              <a:dgm id="{804497EF-22FB-4554-9C4D-3209C810DE26}"/>
                                            </p:graphic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7">
                                            <p:graphicEl>
                                              <a:dgm id="{AAAC61E6-31CF-4D22-AF9E-DDF76E552331}"/>
                                            </p:graphicEl>
                                          </p:spTgt>
                                        </p:tgtEl>
                                        <p:attrNameLst>
                                          <p:attrName>style.visibility</p:attrName>
                                        </p:attrNameLst>
                                      </p:cBhvr>
                                      <p:to>
                                        <p:strVal val="visible"/>
                                      </p:to>
                                    </p:set>
                                    <p:animEffect transition="in" filter="fade">
                                      <p:cBhvr>
                                        <p:cTn id="74" dur="1000"/>
                                        <p:tgtEl>
                                          <p:spTgt spid="7">
                                            <p:graphicEl>
                                              <a:dgm id="{AAAC61E6-31CF-4D22-AF9E-DDF76E552331}"/>
                                            </p:graphicEl>
                                          </p:spTgt>
                                        </p:tgtEl>
                                      </p:cBhvr>
                                    </p:animEffect>
                                    <p:anim calcmode="lin" valueType="num">
                                      <p:cBhvr>
                                        <p:cTn id="75" dur="1000" fill="hold"/>
                                        <p:tgtEl>
                                          <p:spTgt spid="7">
                                            <p:graphicEl>
                                              <a:dgm id="{AAAC61E6-31CF-4D22-AF9E-DDF76E552331}"/>
                                            </p:graphicEl>
                                          </p:spTgt>
                                        </p:tgtEl>
                                        <p:attrNameLst>
                                          <p:attrName>ppt_x</p:attrName>
                                        </p:attrNameLst>
                                      </p:cBhvr>
                                      <p:tavLst>
                                        <p:tav tm="0">
                                          <p:val>
                                            <p:strVal val="#ppt_x"/>
                                          </p:val>
                                        </p:tav>
                                        <p:tav tm="100000">
                                          <p:val>
                                            <p:strVal val="#ppt_x"/>
                                          </p:val>
                                        </p:tav>
                                      </p:tavLst>
                                    </p:anim>
                                    <p:anim calcmode="lin" valueType="num">
                                      <p:cBhvr>
                                        <p:cTn id="76" dur="1000" fill="hold"/>
                                        <p:tgtEl>
                                          <p:spTgt spid="7">
                                            <p:graphicEl>
                                              <a:dgm id="{AAAC61E6-31CF-4D22-AF9E-DDF76E552331}"/>
                                            </p:graphicEl>
                                          </p:spTgt>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7">
                                            <p:graphicEl>
                                              <a:dgm id="{62C2EAE6-C779-4F67-AFC3-BA9FE4308AE8}"/>
                                            </p:graphicEl>
                                          </p:spTgt>
                                        </p:tgtEl>
                                        <p:attrNameLst>
                                          <p:attrName>style.visibility</p:attrName>
                                        </p:attrNameLst>
                                      </p:cBhvr>
                                      <p:to>
                                        <p:strVal val="visible"/>
                                      </p:to>
                                    </p:set>
                                    <p:animEffect transition="in" filter="fade">
                                      <p:cBhvr>
                                        <p:cTn id="79" dur="1000"/>
                                        <p:tgtEl>
                                          <p:spTgt spid="7">
                                            <p:graphicEl>
                                              <a:dgm id="{62C2EAE6-C779-4F67-AFC3-BA9FE4308AE8}"/>
                                            </p:graphicEl>
                                          </p:spTgt>
                                        </p:tgtEl>
                                      </p:cBhvr>
                                    </p:animEffect>
                                    <p:anim calcmode="lin" valueType="num">
                                      <p:cBhvr>
                                        <p:cTn id="80" dur="1000" fill="hold"/>
                                        <p:tgtEl>
                                          <p:spTgt spid="7">
                                            <p:graphicEl>
                                              <a:dgm id="{62C2EAE6-C779-4F67-AFC3-BA9FE4308AE8}"/>
                                            </p:graphicEl>
                                          </p:spTgt>
                                        </p:tgtEl>
                                        <p:attrNameLst>
                                          <p:attrName>ppt_x</p:attrName>
                                        </p:attrNameLst>
                                      </p:cBhvr>
                                      <p:tavLst>
                                        <p:tav tm="0">
                                          <p:val>
                                            <p:strVal val="#ppt_x"/>
                                          </p:val>
                                        </p:tav>
                                        <p:tav tm="100000">
                                          <p:val>
                                            <p:strVal val="#ppt_x"/>
                                          </p:val>
                                        </p:tav>
                                      </p:tavLst>
                                    </p:anim>
                                    <p:anim calcmode="lin" valueType="num">
                                      <p:cBhvr>
                                        <p:cTn id="81" dur="1000" fill="hold"/>
                                        <p:tgtEl>
                                          <p:spTgt spid="7">
                                            <p:graphicEl>
                                              <a:dgm id="{62C2EAE6-C779-4F67-AFC3-BA9FE4308AE8}"/>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lvl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وان 1"/>
          <p:cNvSpPr>
            <a:spLocks noGrp="1"/>
          </p:cNvSpPr>
          <p:nvPr>
            <p:ph type="title"/>
          </p:nvPr>
        </p:nvSpPr>
        <p:spPr>
          <a:xfrm>
            <a:off x="495300" y="228600"/>
            <a:ext cx="8915400" cy="1143000"/>
          </a:xfrm>
        </p:spPr>
        <p:txBody>
          <a:bodyPr/>
          <a:lstStyle/>
          <a:p>
            <a:pPr algn="r" rtl="1"/>
            <a:r>
              <a:rPr lang="ar-SA" dirty="0" smtClean="0">
                <a:solidFill>
                  <a:srgbClr val="FF0000"/>
                </a:solidFill>
                <a:cs typeface="PT Bold Heading" panose="02010400000000000000" pitchFamily="2" charset="-78"/>
              </a:rPr>
              <a:t>تقديم</a:t>
            </a:r>
          </a:p>
        </p:txBody>
      </p:sp>
      <p:sp>
        <p:nvSpPr>
          <p:cNvPr id="40963" name="عنصر نائب للمحتوى 2"/>
          <p:cNvSpPr>
            <a:spLocks noGrp="1"/>
          </p:cNvSpPr>
          <p:nvPr>
            <p:ph idx="1"/>
          </p:nvPr>
        </p:nvSpPr>
        <p:spPr>
          <a:xfrm>
            <a:off x="386921" y="1571625"/>
            <a:ext cx="9023779" cy="4752975"/>
          </a:xfrm>
        </p:spPr>
        <p:txBody>
          <a:bodyPr/>
          <a:lstStyle/>
          <a:p>
            <a:pPr marL="0" indent="0" algn="just" rtl="1"/>
            <a:r>
              <a:rPr lang="ar-SA" sz="40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تقوم فكرة تقويم الأصول المالية على نفس أسس تقييم المقترحات الاستثمارية، وكلاهما يعتمد على مفهوم القيمة الزمنية للنقود.</a:t>
            </a:r>
          </a:p>
          <a:p>
            <a:pPr marL="0" indent="0" algn="just" rtl="1"/>
            <a:r>
              <a:rPr lang="ar-SA" sz="40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وقيمة أي أصل مالي في الحقيقة تساوي إلى مجموع القيم الحالية للتدفقات النقدية الناتجة عن هذا الأصل.</a:t>
            </a:r>
          </a:p>
        </p:txBody>
      </p:sp>
      <p:sp>
        <p:nvSpPr>
          <p:cNvPr id="5" name="Slide Number Placeholder 4"/>
          <p:cNvSpPr>
            <a:spLocks noGrp="1"/>
          </p:cNvSpPr>
          <p:nvPr>
            <p:ph type="sldNum" sz="quarter" idx="4294967295"/>
          </p:nvPr>
        </p:nvSpPr>
        <p:spPr>
          <a:xfrm>
            <a:off x="8585200" y="6356351"/>
            <a:ext cx="825500" cy="365125"/>
          </a:xfrm>
          <a:prstGeom prst="rect">
            <a:avLst/>
          </a:prstGeom>
        </p:spPr>
        <p:txBody>
          <a:bodyPr/>
          <a:lstStyle/>
          <a:p>
            <a:pPr>
              <a:defRPr/>
            </a:pPr>
            <a:fld id="{EA3C3105-75D7-43DA-B61E-5281F1B62D3A}" type="slidenum">
              <a:rPr lang="ar-SA" smtClean="0"/>
              <a:pPr>
                <a:defRPr/>
              </a:pPr>
              <a:t>5</a:t>
            </a:fld>
            <a:endParaRPr lang="en-US"/>
          </a:p>
        </p:txBody>
      </p:sp>
    </p:spTree>
    <p:extLst>
      <p:ext uri="{BB962C8B-B14F-4D97-AF65-F5344CB8AC3E}">
        <p14:creationId xmlns:p14="http://schemas.microsoft.com/office/powerpoint/2010/main" val="2433437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ملاحظة مهمة:</a:t>
            </a:r>
          </a:p>
        </p:txBody>
      </p:sp>
      <p:sp>
        <p:nvSpPr>
          <p:cNvPr id="3" name="عنصر نائب للمحتوى 2"/>
          <p:cNvSpPr>
            <a:spLocks noGrp="1"/>
          </p:cNvSpPr>
          <p:nvPr>
            <p:ph idx="1"/>
          </p:nvPr>
        </p:nvSpPr>
        <p:spPr/>
        <p:txBody>
          <a:bodyPr/>
          <a:lstStyle/>
          <a:p>
            <a:pPr marL="0" indent="0" algn="justLow" rtl="1"/>
            <a:r>
              <a:rPr lang="ar-SA" sz="3600" dirty="0">
                <a:solidFill>
                  <a:schemeClr val="tx1"/>
                </a:solidFill>
                <a:cs typeface="+mn-cs"/>
              </a:rPr>
              <a:t>إ</a:t>
            </a:r>
            <a:r>
              <a:rPr lang="ar-SA" sz="3600" dirty="0" smtClean="0">
                <a:solidFill>
                  <a:schemeClr val="tx1"/>
                </a:solidFill>
                <a:cs typeface="+mn-cs"/>
              </a:rPr>
              <a:t>ن </a:t>
            </a:r>
            <a:r>
              <a:rPr lang="ar-SA" sz="3600" dirty="0">
                <a:solidFill>
                  <a:schemeClr val="tx1"/>
                </a:solidFill>
                <a:cs typeface="+mn-cs"/>
              </a:rPr>
              <a:t>عملية تقييم الأصول ليست عملية يسيرة حيث أن تقدير المتغيرات في معادلات التقييم بشتى أنواعها هو العملية الأصعب لأنها تتطلب تقديرات مستقبلية، وتعتبر طريقة خصم التدفقات النقدية  (</a:t>
            </a:r>
            <a:r>
              <a:rPr lang="en-US" sz="3600" dirty="0">
                <a:solidFill>
                  <a:schemeClr val="tx1"/>
                </a:solidFill>
                <a:cs typeface="+mn-cs"/>
              </a:rPr>
              <a:t>Discounted Cash Flows</a:t>
            </a:r>
            <a:r>
              <a:rPr lang="ar-SA" sz="3600" dirty="0">
                <a:solidFill>
                  <a:schemeClr val="tx1"/>
                </a:solidFill>
                <a:cs typeface="+mn-cs"/>
              </a:rPr>
              <a:t>) أكثر طرق التقييم شيوعًا سواء للأصول الحقيقية أو المالية، وهي التي تعتمد أساسا على مفهوم القيمة الزمنية للنقود </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23883033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تقييم الأصول المالية </a:t>
            </a: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95300" y="1417638"/>
                <a:ext cx="8915400" cy="4708525"/>
              </a:xfrm>
            </p:spPr>
            <p:txBody>
              <a:bodyPr/>
              <a:lstStyle/>
              <a:p>
                <a:pPr marL="0" indent="0" algn="justLow" rtl="1"/>
                <a:r>
                  <a:rPr lang="ar-SA" dirty="0" smtClean="0">
                    <a:solidFill>
                      <a:schemeClr val="tx1"/>
                    </a:solidFill>
                  </a:rPr>
                  <a:t>تختلف طرق تقييم الأصول المالية باختلاف نوع الأصل محل التقييم، ويمكن للصيغة التالية أن تمثل صيغة عامة يمكن من خلالها تقييم جميع أنواع الأصول المالية:</a:t>
                </a:r>
                <a:endParaRPr lang="en-US" dirty="0">
                  <a:solidFill>
                    <a:schemeClr val="tx1"/>
                  </a:solidFill>
                </a:endParaRPr>
              </a:p>
              <a:p>
                <a:pPr/>
                <a14:m>
                  <m:oMathPara xmlns:m="http://schemas.openxmlformats.org/officeDocument/2006/math">
                    <m:oMathParaPr>
                      <m:jc m:val="centerGroup"/>
                    </m:oMathParaPr>
                    <m:oMath xmlns:m="http://schemas.openxmlformats.org/officeDocument/2006/math">
                      <m:sSub>
                        <m:sSubPr>
                          <m:ctrlPr>
                            <a:rPr lang="en-US" i="1" smtClean="0">
                              <a:solidFill>
                                <a:srgbClr val="3333FF"/>
                              </a:solidFill>
                              <a:latin typeface="Cambria Math"/>
                            </a:rPr>
                          </m:ctrlPr>
                        </m:sSubPr>
                        <m:e>
                          <m:r>
                            <a:rPr lang="en-US" i="1">
                              <a:solidFill>
                                <a:srgbClr val="3333FF"/>
                              </a:solidFill>
                              <a:latin typeface="Cambria Math" panose="02040503050406030204" pitchFamily="18" charset="0"/>
                            </a:rPr>
                            <m:t>𝑃</m:t>
                          </m:r>
                        </m:e>
                        <m:sub>
                          <m:r>
                            <a:rPr lang="en-US" i="1">
                              <a:solidFill>
                                <a:srgbClr val="3333FF"/>
                              </a:solidFill>
                              <a:latin typeface="Cambria Math" panose="02040503050406030204" pitchFamily="18" charset="0"/>
                            </a:rPr>
                            <m:t>0</m:t>
                          </m:r>
                        </m:sub>
                      </m:sSub>
                      <m:r>
                        <a:rPr lang="en-US" i="1">
                          <a:solidFill>
                            <a:srgbClr val="3333FF"/>
                          </a:solidFill>
                          <a:latin typeface="Cambria Math" panose="02040503050406030204" pitchFamily="18" charset="0"/>
                        </a:rPr>
                        <m:t>=</m:t>
                      </m:r>
                      <m:nary>
                        <m:naryPr>
                          <m:chr m:val="∑"/>
                          <m:limLoc m:val="undOvr"/>
                          <m:ctrlPr>
                            <a:rPr lang="en-US" i="1">
                              <a:solidFill>
                                <a:srgbClr val="3333FF"/>
                              </a:solidFill>
                              <a:latin typeface="Cambria Math"/>
                            </a:rPr>
                          </m:ctrlPr>
                        </m:naryPr>
                        <m:sub>
                          <m:r>
                            <a:rPr lang="en-US" i="1">
                              <a:solidFill>
                                <a:srgbClr val="3333FF"/>
                              </a:solidFill>
                              <a:latin typeface="Cambria Math" panose="02040503050406030204" pitchFamily="18" charset="0"/>
                            </a:rPr>
                            <m:t>𝑡</m:t>
                          </m:r>
                          <m:r>
                            <a:rPr lang="en-US" i="1">
                              <a:solidFill>
                                <a:srgbClr val="3333FF"/>
                              </a:solidFill>
                              <a:latin typeface="Cambria Math" panose="02040503050406030204" pitchFamily="18" charset="0"/>
                            </a:rPr>
                            <m:t>=</m:t>
                          </m:r>
                          <m:r>
                            <a:rPr lang="en-US" i="1">
                              <a:solidFill>
                                <a:srgbClr val="3333FF"/>
                              </a:solidFill>
                              <a:latin typeface="Cambria Math" panose="02040503050406030204" pitchFamily="18" charset="0"/>
                            </a:rPr>
                            <m:t>1</m:t>
                          </m:r>
                        </m:sub>
                        <m:sup>
                          <m:r>
                            <a:rPr lang="en-US" i="1">
                              <a:solidFill>
                                <a:srgbClr val="3333FF"/>
                              </a:solidFill>
                              <a:latin typeface="Cambria Math" panose="02040503050406030204" pitchFamily="18" charset="0"/>
                            </a:rPr>
                            <m:t>𝑛</m:t>
                          </m:r>
                        </m:sup>
                        <m:e>
                          <m:f>
                            <m:fPr>
                              <m:ctrlPr>
                                <a:rPr lang="en-US" i="1">
                                  <a:solidFill>
                                    <a:srgbClr val="3333FF"/>
                                  </a:solidFill>
                                  <a:latin typeface="Cambria Math"/>
                                </a:rPr>
                              </m:ctrlPr>
                            </m:fPr>
                            <m:num>
                              <m:sSub>
                                <m:sSubPr>
                                  <m:ctrlPr>
                                    <a:rPr lang="en-US" i="1">
                                      <a:solidFill>
                                        <a:srgbClr val="3333FF"/>
                                      </a:solidFill>
                                      <a:latin typeface="Cambria Math"/>
                                    </a:rPr>
                                  </m:ctrlPr>
                                </m:sSubPr>
                                <m:e>
                                  <m:r>
                                    <a:rPr lang="en-US" i="1">
                                      <a:solidFill>
                                        <a:srgbClr val="3333FF"/>
                                      </a:solidFill>
                                      <a:latin typeface="Cambria Math" panose="02040503050406030204" pitchFamily="18" charset="0"/>
                                    </a:rPr>
                                    <m:t>𝐶</m:t>
                                  </m:r>
                                </m:e>
                                <m:sub>
                                  <m:r>
                                    <a:rPr lang="en-US" i="1">
                                      <a:solidFill>
                                        <a:srgbClr val="3333FF"/>
                                      </a:solidFill>
                                      <a:latin typeface="Cambria Math" panose="02040503050406030204" pitchFamily="18" charset="0"/>
                                    </a:rPr>
                                    <m:t>𝑡</m:t>
                                  </m:r>
                                </m:sub>
                              </m:sSub>
                            </m:num>
                            <m:den>
                              <m:sSup>
                                <m:sSupPr>
                                  <m:ctrlPr>
                                    <a:rPr lang="en-US" i="1">
                                      <a:solidFill>
                                        <a:srgbClr val="3333FF"/>
                                      </a:solidFill>
                                      <a:latin typeface="Cambria Math"/>
                                    </a:rPr>
                                  </m:ctrlPr>
                                </m:sSupPr>
                                <m:e>
                                  <m:d>
                                    <m:dPr>
                                      <m:ctrlPr>
                                        <a:rPr lang="en-US" i="1">
                                          <a:solidFill>
                                            <a:srgbClr val="3333FF"/>
                                          </a:solidFill>
                                          <a:latin typeface="Cambria Math"/>
                                        </a:rPr>
                                      </m:ctrlPr>
                                    </m:dPr>
                                    <m:e>
                                      <m:r>
                                        <a:rPr lang="en-US" i="1">
                                          <a:solidFill>
                                            <a:srgbClr val="3333FF"/>
                                          </a:solidFill>
                                          <a:latin typeface="Cambria Math" panose="02040503050406030204" pitchFamily="18" charset="0"/>
                                        </a:rPr>
                                        <m:t>1</m:t>
                                      </m:r>
                                      <m:r>
                                        <a:rPr lang="en-US" i="1">
                                          <a:solidFill>
                                            <a:srgbClr val="3333FF"/>
                                          </a:solidFill>
                                          <a:latin typeface="Cambria Math" panose="02040503050406030204" pitchFamily="18" charset="0"/>
                                        </a:rPr>
                                        <m:t>+</m:t>
                                      </m:r>
                                      <m:r>
                                        <a:rPr lang="en-US" i="1">
                                          <a:solidFill>
                                            <a:srgbClr val="3333FF"/>
                                          </a:solidFill>
                                          <a:latin typeface="Cambria Math" panose="02040503050406030204" pitchFamily="18" charset="0"/>
                                        </a:rPr>
                                        <m:t>𝑅</m:t>
                                      </m:r>
                                    </m:e>
                                  </m:d>
                                </m:e>
                                <m:sup>
                                  <m:r>
                                    <a:rPr lang="en-US" i="1">
                                      <a:solidFill>
                                        <a:srgbClr val="3333FF"/>
                                      </a:solidFill>
                                      <a:latin typeface="Cambria Math" panose="02040503050406030204" pitchFamily="18" charset="0"/>
                                    </a:rPr>
                                    <m:t>𝑡</m:t>
                                  </m:r>
                                </m:sup>
                              </m:sSup>
                            </m:den>
                          </m:f>
                        </m:e>
                      </m:nary>
                    </m:oMath>
                  </m:oMathPara>
                </a14:m>
                <a:endParaRPr lang="en-US" dirty="0">
                  <a:solidFill>
                    <a:schemeClr val="tx1"/>
                  </a:solidFill>
                </a:endParaRPr>
              </a:p>
              <a:p>
                <a:pPr marL="0" indent="0" algn="justLow" rtl="1"/>
                <a:r>
                  <a:rPr lang="ar-SA" b="1" dirty="0">
                    <a:solidFill>
                      <a:schemeClr val="tx1"/>
                    </a:solidFill>
                  </a:rPr>
                  <a:t>حيث</a:t>
                </a:r>
                <a:r>
                  <a:rPr lang="ar-SA" b="1" dirty="0" smtClean="0">
                    <a:solidFill>
                      <a:schemeClr val="tx1"/>
                    </a:solidFill>
                  </a:rPr>
                  <a:t>: </a:t>
                </a:r>
                <a:r>
                  <a:rPr lang="ar-SA" dirty="0" smtClean="0">
                    <a:solidFill>
                      <a:schemeClr val="tx1"/>
                    </a:solidFill>
                  </a:rPr>
                  <a:t>(</a:t>
                </a:r>
                <a14:m>
                  <m:oMath xmlns:m="http://schemas.openxmlformats.org/officeDocument/2006/math">
                    <m:sSub>
                      <m:sSubPr>
                        <m:ctrlPr>
                          <a:rPr lang="en-US" i="1">
                            <a:solidFill>
                              <a:schemeClr val="tx1"/>
                            </a:solidFill>
                            <a:latin typeface="Cambria Math"/>
                          </a:rPr>
                        </m:ctrlPr>
                      </m:sSubPr>
                      <m:e>
                        <m:r>
                          <a:rPr lang="fr-FR" i="1">
                            <a:solidFill>
                              <a:schemeClr val="tx1"/>
                            </a:solidFill>
                            <a:latin typeface="Cambria Math" panose="02040503050406030204" pitchFamily="18" charset="0"/>
                          </a:rPr>
                          <m:t>𝑃</m:t>
                        </m:r>
                      </m:e>
                      <m:sub>
                        <m:r>
                          <a:rPr lang="fr-FR" i="1">
                            <a:solidFill>
                              <a:schemeClr val="tx1"/>
                            </a:solidFill>
                            <a:latin typeface="Cambria Math" panose="02040503050406030204" pitchFamily="18" charset="0"/>
                          </a:rPr>
                          <m:t>0</m:t>
                        </m:r>
                      </m:sub>
                    </m:sSub>
                  </m:oMath>
                </a14:m>
                <a:r>
                  <a:rPr lang="ar-SA" dirty="0">
                    <a:solidFill>
                      <a:schemeClr val="tx1"/>
                    </a:solidFill>
                  </a:rPr>
                  <a:t>): القيمة الحالية </a:t>
                </a:r>
                <a:r>
                  <a:rPr lang="ar-SA" dirty="0" smtClean="0">
                    <a:solidFill>
                      <a:schemeClr val="tx1"/>
                    </a:solidFill>
                  </a:rPr>
                  <a:t>للأصل، (</a:t>
                </a:r>
                <a14:m>
                  <m:oMath xmlns:m="http://schemas.openxmlformats.org/officeDocument/2006/math">
                    <m:sSub>
                      <m:sSubPr>
                        <m:ctrlPr>
                          <a:rPr lang="en-US" i="1">
                            <a:solidFill>
                              <a:schemeClr val="tx1"/>
                            </a:solidFill>
                            <a:latin typeface="Cambria Math"/>
                          </a:rPr>
                        </m:ctrlPr>
                      </m:sSubPr>
                      <m:e>
                        <m:r>
                          <a:rPr lang="fr-FR" i="1">
                            <a:solidFill>
                              <a:schemeClr val="tx1"/>
                            </a:solidFill>
                            <a:latin typeface="Cambria Math" panose="02040503050406030204" pitchFamily="18" charset="0"/>
                          </a:rPr>
                          <m:t>𝐶</m:t>
                        </m:r>
                      </m:e>
                      <m:sub>
                        <m:r>
                          <a:rPr lang="fr-FR" i="1">
                            <a:solidFill>
                              <a:schemeClr val="tx1"/>
                            </a:solidFill>
                            <a:latin typeface="Cambria Math" panose="02040503050406030204" pitchFamily="18" charset="0"/>
                          </a:rPr>
                          <m:t>𝑡</m:t>
                        </m:r>
                      </m:sub>
                    </m:sSub>
                  </m:oMath>
                </a14:m>
                <a:r>
                  <a:rPr lang="ar-SA" dirty="0">
                    <a:solidFill>
                      <a:schemeClr val="tx1"/>
                    </a:solidFill>
                  </a:rPr>
                  <a:t>): العائد المتوقع في الفترة (</a:t>
                </a:r>
                <a14:m>
                  <m:oMath xmlns:m="http://schemas.openxmlformats.org/officeDocument/2006/math">
                    <m:r>
                      <a:rPr lang="fr-FR" i="1">
                        <a:solidFill>
                          <a:schemeClr val="tx1"/>
                        </a:solidFill>
                        <a:latin typeface="Cambria Math" panose="02040503050406030204" pitchFamily="18" charset="0"/>
                      </a:rPr>
                      <m:t>𝑡</m:t>
                    </m:r>
                  </m:oMath>
                </a14:m>
                <a:r>
                  <a:rPr lang="ar-SA" dirty="0" smtClean="0">
                    <a:solidFill>
                      <a:schemeClr val="tx1"/>
                    </a:solidFill>
                  </a:rPr>
                  <a:t>)، (</a:t>
                </a:r>
                <a14:m>
                  <m:oMath xmlns:m="http://schemas.openxmlformats.org/officeDocument/2006/math">
                    <m:r>
                      <a:rPr lang="fr-FR" i="1">
                        <a:solidFill>
                          <a:schemeClr val="tx1"/>
                        </a:solidFill>
                        <a:latin typeface="Cambria Math" panose="02040503050406030204" pitchFamily="18" charset="0"/>
                      </a:rPr>
                      <m:t>𝑅</m:t>
                    </m:r>
                  </m:oMath>
                </a14:m>
                <a:r>
                  <a:rPr lang="ar-SA" dirty="0">
                    <a:solidFill>
                      <a:schemeClr val="tx1"/>
                    </a:solidFill>
                  </a:rPr>
                  <a:t>): معدل العائد المطلوب من طرف </a:t>
                </a:r>
                <a:r>
                  <a:rPr lang="ar-SA" dirty="0" smtClean="0">
                    <a:solidFill>
                      <a:schemeClr val="tx1"/>
                    </a:solidFill>
                  </a:rPr>
                  <a:t>المستثمر، (</a:t>
                </a:r>
                <a14:m>
                  <m:oMath xmlns:m="http://schemas.openxmlformats.org/officeDocument/2006/math">
                    <m:r>
                      <a:rPr lang="fr-FR" i="1">
                        <a:solidFill>
                          <a:schemeClr val="tx1"/>
                        </a:solidFill>
                        <a:latin typeface="Cambria Math" panose="02040503050406030204" pitchFamily="18" charset="0"/>
                      </a:rPr>
                      <m:t>𝑛</m:t>
                    </m:r>
                  </m:oMath>
                </a14:m>
                <a:r>
                  <a:rPr lang="ar-SA" dirty="0">
                    <a:solidFill>
                      <a:schemeClr val="tx1"/>
                    </a:solidFill>
                  </a:rPr>
                  <a:t>): مدة الاحتفاظ بالأصل </a:t>
                </a:r>
                <a:r>
                  <a:rPr lang="ar-SA" dirty="0" smtClean="0">
                    <a:solidFill>
                      <a:schemeClr val="tx1"/>
                    </a:solidFill>
                  </a:rPr>
                  <a:t>المالي.</a:t>
                </a:r>
                <a:endParaRPr lang="ar-SA"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95300" y="1417638"/>
                <a:ext cx="8915400" cy="4708525"/>
              </a:xfrm>
              <a:blipFill rotWithShape="0">
                <a:blip r:embed="rId2"/>
                <a:stretch>
                  <a:fillRect l="-3008" t="-1684" r="-1709"/>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3024377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rtl="1"/>
            <a:r>
              <a:rPr lang="ar-SA" dirty="0" smtClean="0">
                <a:solidFill>
                  <a:srgbClr val="3333FF"/>
                </a:solidFill>
                <a:cs typeface="PT Bold Heading" panose="02010400000000000000" pitchFamily="2" charset="-78"/>
              </a:rPr>
              <a:t>تسعير السندات</a:t>
            </a:r>
            <a:endParaRPr lang="ar-SA" dirty="0">
              <a:solidFill>
                <a:srgbClr val="3333FF"/>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3025321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rtl="1"/>
            <a:r>
              <a:rPr lang="ar-SA" sz="4000" dirty="0" smtClean="0">
                <a:solidFill>
                  <a:schemeClr val="tx1"/>
                </a:solidFill>
                <a:cs typeface="PT Bold Heading" panose="02010400000000000000" pitchFamily="2" charset="-78"/>
              </a:rPr>
              <a:t>تقويم السندات:</a:t>
            </a:r>
            <a:endParaRPr lang="en-US" sz="4000" dirty="0">
              <a:solidFill>
                <a:schemeClr val="tx1"/>
              </a:solidFill>
              <a:cs typeface="PT Bold Heading" panose="02010400000000000000" pitchFamily="2" charset="-78"/>
            </a:endParaRPr>
          </a:p>
        </p:txBody>
      </p:sp>
      <p:sp>
        <p:nvSpPr>
          <p:cNvPr id="6" name="Content Placeholder 5"/>
          <p:cNvSpPr>
            <a:spLocks noGrp="1"/>
          </p:cNvSpPr>
          <p:nvPr>
            <p:ph sz="half" idx="13"/>
          </p:nvPr>
        </p:nvSpPr>
        <p:spPr>
          <a:xfrm>
            <a:off x="304800" y="1600201"/>
            <a:ext cx="9296400" cy="4525963"/>
          </a:xfrm>
        </p:spPr>
        <p:txBody>
          <a:bodyPr/>
          <a:lstStyle/>
          <a:p>
            <a:pPr marL="0" indent="0" algn="justLow"/>
            <a:r>
              <a:rPr lang="ar-SA" sz="3600" dirty="0" smtClean="0">
                <a:solidFill>
                  <a:schemeClr val="tx1"/>
                </a:solidFill>
              </a:rPr>
              <a:t>تتميز السندات بسهولة تسعيرها مقارنة بالأوراق المالیة الأخرى وذلك لسهولة تقدير التدفقات النقدية المرتبطة بها. ولتحديد قیمة السند لابد من توفر العناصر التالية:</a:t>
            </a:r>
          </a:p>
          <a:p>
            <a:pPr marL="342900" indent="-457200" algn="justLow">
              <a:buFont typeface="Arial" panose="020B0604020202020204" pitchFamily="34" charset="0"/>
              <a:buChar char="•"/>
            </a:pPr>
            <a:r>
              <a:rPr lang="ar-SA" sz="3600" dirty="0" smtClean="0">
                <a:solidFill>
                  <a:schemeClr val="tx1"/>
                </a:solidFill>
              </a:rPr>
              <a:t>عدد الفترات المتبقیة لانقضاء أجل السند.</a:t>
            </a:r>
          </a:p>
          <a:p>
            <a:pPr marL="342900" indent="-457200" algn="justLow">
              <a:buFont typeface="Arial" panose="020B0604020202020204" pitchFamily="34" charset="0"/>
              <a:buChar char="•"/>
            </a:pPr>
            <a:r>
              <a:rPr lang="ar-SA" sz="3600" dirty="0" smtClean="0">
                <a:solidFill>
                  <a:schemeClr val="tx1"/>
                </a:solidFill>
              </a:rPr>
              <a:t>القيمة الاسمية للسند.</a:t>
            </a:r>
          </a:p>
          <a:p>
            <a:pPr marL="342900" indent="-457200" algn="justLow">
              <a:buFont typeface="Arial" panose="020B0604020202020204" pitchFamily="34" charset="0"/>
              <a:buChar char="•"/>
            </a:pPr>
            <a:r>
              <a:rPr lang="ar-SA" sz="3600" dirty="0" smtClean="0">
                <a:solidFill>
                  <a:schemeClr val="tx1"/>
                </a:solidFill>
              </a:rPr>
              <a:t>سعر الفائدة الاسمي.</a:t>
            </a:r>
            <a:endParaRPr lang="ar-SA" sz="3600" dirty="0">
              <a:solidFill>
                <a:schemeClr val="tx1"/>
              </a:solidFill>
            </a:endParaRPr>
          </a:p>
          <a:p>
            <a:pPr marL="342900" indent="-457200" algn="justLow">
              <a:buFont typeface="Arial" panose="020B0604020202020204" pitchFamily="34" charset="0"/>
              <a:buChar char="•"/>
            </a:pPr>
            <a:r>
              <a:rPr lang="ar-SA" sz="3600" dirty="0" smtClean="0">
                <a:solidFill>
                  <a:schemeClr val="tx1"/>
                </a:solidFill>
              </a:rPr>
              <a:t>سعر الفائدة السوقي (معدل العائد المطلوب).</a:t>
            </a: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3750218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4000" dirty="0">
                <a:solidFill>
                  <a:schemeClr val="tx1"/>
                </a:solidFill>
                <a:cs typeface="PT Bold Heading" panose="02010400000000000000" pitchFamily="2" charset="-78"/>
              </a:rPr>
              <a:t>شرح فني للسندات</a:t>
            </a:r>
          </a:p>
        </p:txBody>
      </p:sp>
      <p:sp>
        <p:nvSpPr>
          <p:cNvPr id="3" name="عنصر نائب للمحتوى 2"/>
          <p:cNvSpPr>
            <a:spLocks noGrp="1"/>
          </p:cNvSpPr>
          <p:nvPr>
            <p:ph idx="1"/>
          </p:nvPr>
        </p:nvSpPr>
        <p:spPr/>
        <p:txBody>
          <a:bodyPr/>
          <a:lstStyle/>
          <a:p>
            <a:pPr marL="0" indent="0" algn="justLow" rtl="1"/>
            <a:r>
              <a:rPr lang="ar-SA" sz="3400" dirty="0" smtClean="0">
                <a:solidFill>
                  <a:schemeClr val="tx1"/>
                </a:solidFill>
              </a:rPr>
              <a:t>هناك عناصر أساسية لابد من فهمها في السندات:</a:t>
            </a:r>
          </a:p>
          <a:p>
            <a:pPr marL="0" indent="0" algn="justLow" rtl="1"/>
            <a:r>
              <a:rPr lang="ar-SA" sz="3400" b="1" u="sng" dirty="0" smtClean="0">
                <a:solidFill>
                  <a:srgbClr val="3333FF"/>
                </a:solidFill>
              </a:rPr>
              <a:t>1) القيمة الاسمية للسند</a:t>
            </a:r>
            <a:r>
              <a:rPr lang="ar-SA" sz="3400" b="1" dirty="0" smtClean="0">
                <a:solidFill>
                  <a:srgbClr val="3333FF"/>
                </a:solidFill>
              </a:rPr>
              <a:t>: </a:t>
            </a:r>
            <a:r>
              <a:rPr lang="ar-SA" sz="3400" dirty="0" smtClean="0">
                <a:solidFill>
                  <a:schemeClr val="tx1"/>
                </a:solidFill>
              </a:rPr>
              <a:t>وهي القيمة التي يصدر بها السند وهي نفسها القيمة التي يحصل عليها حامل السند عند استحقاق السند</a:t>
            </a:r>
          </a:p>
          <a:p>
            <a:pPr marL="0" indent="0" algn="justLow" rtl="1"/>
            <a:r>
              <a:rPr lang="ar-SA" sz="3400" b="1" u="sng" dirty="0" smtClean="0">
                <a:solidFill>
                  <a:srgbClr val="3333FF"/>
                </a:solidFill>
              </a:rPr>
              <a:t>2) تاريخ الاستحقاق</a:t>
            </a:r>
            <a:r>
              <a:rPr lang="ar-SA" sz="3400" b="1" dirty="0" smtClean="0">
                <a:solidFill>
                  <a:srgbClr val="3333FF"/>
                </a:solidFill>
              </a:rPr>
              <a:t>: </a:t>
            </a:r>
            <a:r>
              <a:rPr lang="ar-SA" sz="3400" dirty="0" smtClean="0">
                <a:solidFill>
                  <a:schemeClr val="tx1"/>
                </a:solidFill>
              </a:rPr>
              <a:t>هو آخر تاريخ للسند وعنده يقوم مصدر السند (على اعتباره مقترضا) بإرجاع قيمة السند لحامل السند (مقرض).</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29755584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4000" dirty="0">
                <a:solidFill>
                  <a:schemeClr val="tx1"/>
                </a:solidFill>
                <a:cs typeface="PT Bold Heading" panose="02010400000000000000" pitchFamily="2" charset="-78"/>
              </a:rPr>
              <a:t>شرح فني للسندات</a:t>
            </a:r>
          </a:p>
        </p:txBody>
      </p:sp>
      <p:sp>
        <p:nvSpPr>
          <p:cNvPr id="3" name="عنصر نائب للمحتوى 2"/>
          <p:cNvSpPr>
            <a:spLocks noGrp="1"/>
          </p:cNvSpPr>
          <p:nvPr>
            <p:ph idx="1"/>
          </p:nvPr>
        </p:nvSpPr>
        <p:spPr/>
        <p:txBody>
          <a:bodyPr/>
          <a:lstStyle/>
          <a:p>
            <a:pPr marL="0" indent="0" algn="justLow" rtl="1"/>
            <a:r>
              <a:rPr lang="ar-SA" sz="3400" b="1" u="sng" dirty="0" smtClean="0">
                <a:solidFill>
                  <a:srgbClr val="3333FF"/>
                </a:solidFill>
              </a:rPr>
              <a:t>3) معدل الكوبون (سعر فائدة السند): </a:t>
            </a:r>
            <a:r>
              <a:rPr lang="ar-SA" sz="3400" dirty="0" smtClean="0">
                <a:solidFill>
                  <a:schemeClr val="tx1"/>
                </a:solidFill>
              </a:rPr>
              <a:t>وهو سعر الفائدة الذي على أساسه يتم احتساب الفوائد الدورية التي يحصل عليها حامل السند، حيث أن الفوائد الدورية هي حاصل ضرب معدل الكوبون في القيمة الاسمية للسند.</a:t>
            </a:r>
          </a:p>
          <a:p>
            <a:pPr marL="0" indent="0" algn="justLow" rtl="1"/>
            <a:r>
              <a:rPr lang="ar-SA" sz="3400" b="1" u="sng" dirty="0" smtClean="0">
                <a:solidFill>
                  <a:srgbClr val="3333FF"/>
                </a:solidFill>
              </a:rPr>
              <a:t>4) معدل العائد المطلوب: </a:t>
            </a:r>
            <a:r>
              <a:rPr lang="ar-SA" sz="3400" dirty="0" smtClean="0">
                <a:solidFill>
                  <a:schemeClr val="tx1"/>
                </a:solidFill>
              </a:rPr>
              <a:t>عادة ما يقوم المستثمر بالمقارنة بين عائد السند (معدل الكوبون) وعوائد الاستثمارات الأخرى البديلة، لذا تؤثر هذا المعدل على قيمة السند بالسلب، حيث كلما ارتفع هذا المعدل انخفضت قيمة السند.</a:t>
            </a:r>
            <a:endParaRPr lang="ar-SA" sz="34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33464721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نموذج تقييم السندات مع أسعار فائدة سنوية:</a:t>
            </a: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rtl="1"/>
                <a:r>
                  <a:rPr lang="ar-SA" dirty="0" smtClean="0">
                    <a:solidFill>
                      <a:schemeClr val="tx1"/>
                    </a:solidFill>
                  </a:rPr>
                  <a:t>يتم تقدير قيمة السندات (</a:t>
                </a:r>
                <a14:m>
                  <m:oMath xmlns:m="http://schemas.openxmlformats.org/officeDocument/2006/math">
                    <m:sSub>
                      <m:sSubPr>
                        <m:ctrlPr>
                          <a:rPr lang="en-US" i="1">
                            <a:solidFill>
                              <a:srgbClr val="3333FF"/>
                            </a:solidFill>
                            <a:latin typeface="Cambria Math"/>
                          </a:rPr>
                        </m:ctrlPr>
                      </m:sSubPr>
                      <m:e>
                        <m:r>
                          <a:rPr lang="en-US" i="1">
                            <a:solidFill>
                              <a:srgbClr val="3333FF"/>
                            </a:solidFill>
                            <a:latin typeface="Cambria Math" panose="02040503050406030204" pitchFamily="18" charset="0"/>
                          </a:rPr>
                          <m:t>𝑃</m:t>
                        </m:r>
                      </m:e>
                      <m:sub>
                        <m:r>
                          <a:rPr lang="en-US" i="1">
                            <a:solidFill>
                              <a:srgbClr val="3333FF"/>
                            </a:solidFill>
                            <a:latin typeface="Cambria Math" panose="02040503050406030204" pitchFamily="18" charset="0"/>
                          </a:rPr>
                          <m:t>𝐵</m:t>
                        </m:r>
                      </m:sub>
                    </m:sSub>
                  </m:oMath>
                </a14:m>
                <a:r>
                  <a:rPr lang="ar-SA" dirty="0" smtClean="0">
                    <a:solidFill>
                      <a:schemeClr val="tx1"/>
                    </a:solidFill>
                  </a:rPr>
                  <a:t>) في حالة أسعار الفائدة السنوية باستخدام الصيغة التالية:</a:t>
                </a:r>
                <a:endParaRPr lang="en-US" dirty="0">
                  <a:solidFill>
                    <a:schemeClr val="tx1"/>
                  </a:solidFill>
                </a:endParaRPr>
              </a:p>
              <a:p>
                <a:pPr/>
                <a14:m>
                  <m:oMathPara xmlns:m="http://schemas.openxmlformats.org/officeDocument/2006/math">
                    <m:oMathParaPr>
                      <m:jc m:val="centerGroup"/>
                    </m:oMathParaPr>
                    <m:oMath xmlns:m="http://schemas.openxmlformats.org/officeDocument/2006/math">
                      <m:sSub>
                        <m:sSubPr>
                          <m:ctrlPr>
                            <a:rPr lang="en-US" i="1" smtClean="0">
                              <a:solidFill>
                                <a:srgbClr val="3333FF"/>
                              </a:solidFill>
                              <a:latin typeface="Cambria Math"/>
                            </a:rPr>
                          </m:ctrlPr>
                        </m:sSubPr>
                        <m:e>
                          <m:r>
                            <a:rPr lang="en-US" i="1" smtClean="0">
                              <a:solidFill>
                                <a:srgbClr val="3333FF"/>
                              </a:solidFill>
                              <a:latin typeface="Cambria Math" panose="02040503050406030204" pitchFamily="18" charset="0"/>
                            </a:rPr>
                            <m:t>𝑃</m:t>
                          </m:r>
                        </m:e>
                        <m:sub>
                          <m:r>
                            <a:rPr lang="en-US" b="0" i="1" smtClean="0">
                              <a:solidFill>
                                <a:srgbClr val="3333FF"/>
                              </a:solidFill>
                              <a:latin typeface="Cambria Math" panose="02040503050406030204" pitchFamily="18" charset="0"/>
                            </a:rPr>
                            <m:t>𝐵</m:t>
                          </m:r>
                        </m:sub>
                      </m:sSub>
                      <m:r>
                        <a:rPr lang="en-US" i="1">
                          <a:solidFill>
                            <a:srgbClr val="3333FF"/>
                          </a:solidFill>
                          <a:latin typeface="Cambria Math" panose="02040503050406030204" pitchFamily="18" charset="0"/>
                        </a:rPr>
                        <m:t>=</m:t>
                      </m:r>
                      <m:nary>
                        <m:naryPr>
                          <m:chr m:val="∑"/>
                          <m:limLoc m:val="undOvr"/>
                          <m:ctrlPr>
                            <a:rPr lang="en-US" i="1">
                              <a:solidFill>
                                <a:srgbClr val="3333FF"/>
                              </a:solidFill>
                              <a:latin typeface="Cambria Math"/>
                            </a:rPr>
                          </m:ctrlPr>
                        </m:naryPr>
                        <m:sub>
                          <m:r>
                            <a:rPr lang="en-US" i="1">
                              <a:solidFill>
                                <a:srgbClr val="3333FF"/>
                              </a:solidFill>
                              <a:latin typeface="Cambria Math" panose="02040503050406030204" pitchFamily="18" charset="0"/>
                            </a:rPr>
                            <m:t>𝑡</m:t>
                          </m:r>
                          <m:r>
                            <a:rPr lang="en-US" i="1">
                              <a:solidFill>
                                <a:srgbClr val="3333FF"/>
                              </a:solidFill>
                              <a:latin typeface="Cambria Math" panose="02040503050406030204" pitchFamily="18" charset="0"/>
                            </a:rPr>
                            <m:t>=</m:t>
                          </m:r>
                          <m:r>
                            <a:rPr lang="en-US" i="1">
                              <a:solidFill>
                                <a:srgbClr val="3333FF"/>
                              </a:solidFill>
                              <a:latin typeface="Cambria Math" panose="02040503050406030204" pitchFamily="18" charset="0"/>
                            </a:rPr>
                            <m:t>1</m:t>
                          </m:r>
                        </m:sub>
                        <m:sup>
                          <m:r>
                            <a:rPr lang="en-US" i="1">
                              <a:solidFill>
                                <a:srgbClr val="3333FF"/>
                              </a:solidFill>
                              <a:latin typeface="Cambria Math" panose="02040503050406030204" pitchFamily="18" charset="0"/>
                            </a:rPr>
                            <m:t>𝑛</m:t>
                          </m:r>
                        </m:sup>
                        <m:e>
                          <m:f>
                            <m:fPr>
                              <m:ctrlPr>
                                <a:rPr lang="en-US" i="1">
                                  <a:solidFill>
                                    <a:srgbClr val="3333FF"/>
                                  </a:solidFill>
                                  <a:latin typeface="Cambria Math"/>
                                </a:rPr>
                              </m:ctrlPr>
                            </m:fPr>
                            <m:num>
                              <m:r>
                                <a:rPr lang="en-US" i="1">
                                  <a:solidFill>
                                    <a:srgbClr val="3333FF"/>
                                  </a:solidFill>
                                  <a:latin typeface="Cambria Math" panose="02040503050406030204" pitchFamily="18" charset="0"/>
                                </a:rPr>
                                <m:t>𝐼</m:t>
                              </m:r>
                            </m:num>
                            <m:den>
                              <m:sSup>
                                <m:sSupPr>
                                  <m:ctrlPr>
                                    <a:rPr lang="en-US" i="1">
                                      <a:solidFill>
                                        <a:srgbClr val="3333FF"/>
                                      </a:solidFill>
                                      <a:latin typeface="Cambria Math"/>
                                    </a:rPr>
                                  </m:ctrlPr>
                                </m:sSupPr>
                                <m:e>
                                  <m:d>
                                    <m:dPr>
                                      <m:ctrlPr>
                                        <a:rPr lang="en-US" i="1">
                                          <a:solidFill>
                                            <a:srgbClr val="3333FF"/>
                                          </a:solidFill>
                                          <a:latin typeface="Cambria Math"/>
                                        </a:rPr>
                                      </m:ctrlPr>
                                    </m:dPr>
                                    <m:e>
                                      <m:r>
                                        <a:rPr lang="en-US" i="1">
                                          <a:solidFill>
                                            <a:srgbClr val="3333FF"/>
                                          </a:solidFill>
                                          <a:latin typeface="Cambria Math" panose="02040503050406030204" pitchFamily="18" charset="0"/>
                                        </a:rPr>
                                        <m:t>1</m:t>
                                      </m:r>
                                      <m:r>
                                        <a:rPr lang="en-US" i="1">
                                          <a:solidFill>
                                            <a:srgbClr val="3333FF"/>
                                          </a:solidFill>
                                          <a:latin typeface="Cambria Math" panose="02040503050406030204" pitchFamily="18" charset="0"/>
                                        </a:rPr>
                                        <m:t>+</m:t>
                                      </m:r>
                                      <m:r>
                                        <a:rPr lang="en-US" b="0" i="1" smtClean="0">
                                          <a:solidFill>
                                            <a:srgbClr val="3333FF"/>
                                          </a:solidFill>
                                          <a:latin typeface="Cambria Math" panose="02040503050406030204" pitchFamily="18" charset="0"/>
                                        </a:rPr>
                                        <m:t>𝑅</m:t>
                                      </m:r>
                                    </m:e>
                                  </m:d>
                                </m:e>
                                <m:sup>
                                  <m:r>
                                    <a:rPr lang="en-US" i="1">
                                      <a:solidFill>
                                        <a:srgbClr val="3333FF"/>
                                      </a:solidFill>
                                      <a:latin typeface="Cambria Math" panose="02040503050406030204" pitchFamily="18" charset="0"/>
                                    </a:rPr>
                                    <m:t>𝑡</m:t>
                                  </m:r>
                                </m:sup>
                              </m:sSup>
                            </m:den>
                          </m:f>
                        </m:e>
                      </m:nary>
                      <m:r>
                        <a:rPr lang="en-US" i="1">
                          <a:solidFill>
                            <a:srgbClr val="3333FF"/>
                          </a:solidFill>
                          <a:latin typeface="Cambria Math" panose="02040503050406030204" pitchFamily="18" charset="0"/>
                        </a:rPr>
                        <m:t>+ </m:t>
                      </m:r>
                      <m:f>
                        <m:fPr>
                          <m:ctrlPr>
                            <a:rPr lang="en-US" i="1">
                              <a:solidFill>
                                <a:srgbClr val="3333FF"/>
                              </a:solidFill>
                              <a:latin typeface="Cambria Math"/>
                            </a:rPr>
                          </m:ctrlPr>
                        </m:fPr>
                        <m:num>
                          <m:sSub>
                            <m:sSubPr>
                              <m:ctrlPr>
                                <a:rPr lang="en-US" i="1">
                                  <a:solidFill>
                                    <a:srgbClr val="3333FF"/>
                                  </a:solidFill>
                                  <a:latin typeface="Cambria Math"/>
                                </a:rPr>
                              </m:ctrlPr>
                            </m:sSubPr>
                            <m:e>
                              <m:r>
                                <a:rPr lang="en-US" i="1">
                                  <a:solidFill>
                                    <a:srgbClr val="3333FF"/>
                                  </a:solidFill>
                                  <a:latin typeface="Cambria Math" panose="02040503050406030204" pitchFamily="18" charset="0"/>
                                </a:rPr>
                                <m:t>𝑃</m:t>
                              </m:r>
                            </m:e>
                            <m:sub>
                              <m:r>
                                <a:rPr lang="en-US" b="0" i="1" smtClean="0">
                                  <a:solidFill>
                                    <a:srgbClr val="3333FF"/>
                                  </a:solidFill>
                                  <a:latin typeface="Cambria Math" panose="02040503050406030204" pitchFamily="18" charset="0"/>
                                </a:rPr>
                                <m:t>𝑛</m:t>
                              </m:r>
                            </m:sub>
                          </m:sSub>
                        </m:num>
                        <m:den>
                          <m:sSup>
                            <m:sSupPr>
                              <m:ctrlPr>
                                <a:rPr lang="en-US" i="1">
                                  <a:solidFill>
                                    <a:srgbClr val="3333FF"/>
                                  </a:solidFill>
                                  <a:latin typeface="Cambria Math"/>
                                </a:rPr>
                              </m:ctrlPr>
                            </m:sSupPr>
                            <m:e>
                              <m:d>
                                <m:dPr>
                                  <m:ctrlPr>
                                    <a:rPr lang="en-US" i="1">
                                      <a:solidFill>
                                        <a:srgbClr val="3333FF"/>
                                      </a:solidFill>
                                      <a:latin typeface="Cambria Math"/>
                                    </a:rPr>
                                  </m:ctrlPr>
                                </m:dPr>
                                <m:e>
                                  <m:r>
                                    <a:rPr lang="en-US" i="1">
                                      <a:solidFill>
                                        <a:srgbClr val="3333FF"/>
                                      </a:solidFill>
                                      <a:latin typeface="Cambria Math" panose="02040503050406030204" pitchFamily="18" charset="0"/>
                                    </a:rPr>
                                    <m:t>1</m:t>
                                  </m:r>
                                  <m:r>
                                    <a:rPr lang="en-US" i="1">
                                      <a:solidFill>
                                        <a:srgbClr val="3333FF"/>
                                      </a:solidFill>
                                      <a:latin typeface="Cambria Math" panose="02040503050406030204" pitchFamily="18" charset="0"/>
                                    </a:rPr>
                                    <m:t>+</m:t>
                                  </m:r>
                                  <m:r>
                                    <a:rPr lang="en-US" b="0" i="1" smtClean="0">
                                      <a:solidFill>
                                        <a:srgbClr val="3333FF"/>
                                      </a:solidFill>
                                      <a:latin typeface="Cambria Math" panose="02040503050406030204" pitchFamily="18" charset="0"/>
                                    </a:rPr>
                                    <m:t>𝑅</m:t>
                                  </m:r>
                                </m:e>
                              </m:d>
                            </m:e>
                            <m:sup>
                              <m:r>
                                <a:rPr lang="en-US" i="1">
                                  <a:solidFill>
                                    <a:srgbClr val="3333FF"/>
                                  </a:solidFill>
                                  <a:latin typeface="Cambria Math" panose="02040503050406030204" pitchFamily="18" charset="0"/>
                                </a:rPr>
                                <m:t>𝑛</m:t>
                              </m:r>
                            </m:sup>
                          </m:sSup>
                        </m:den>
                      </m:f>
                    </m:oMath>
                  </m:oMathPara>
                </a14:m>
                <a:endParaRPr lang="en-US" dirty="0">
                  <a:solidFill>
                    <a:schemeClr val="tx1"/>
                  </a:solidFill>
                </a:endParaRPr>
              </a:p>
              <a:p>
                <a:pPr marL="0" indent="0" algn="justLow" rtl="1"/>
                <a:r>
                  <a:rPr lang="ar-SA" dirty="0" smtClean="0">
                    <a:solidFill>
                      <a:schemeClr val="tx1"/>
                    </a:solidFill>
                  </a:rPr>
                  <a:t>حيث: (</a:t>
                </a:r>
                <a14:m>
                  <m:oMath xmlns:m="http://schemas.openxmlformats.org/officeDocument/2006/math">
                    <m:r>
                      <a:rPr lang="en-US" i="1">
                        <a:solidFill>
                          <a:srgbClr val="3333FF"/>
                        </a:solidFill>
                        <a:latin typeface="Cambria Math" panose="02040503050406030204" pitchFamily="18" charset="0"/>
                      </a:rPr>
                      <m:t>𝐼</m:t>
                    </m:r>
                  </m:oMath>
                </a14:m>
                <a:r>
                  <a:rPr lang="ar-SA" dirty="0" smtClean="0">
                    <a:solidFill>
                      <a:schemeClr val="tx1"/>
                    </a:solidFill>
                  </a:rPr>
                  <a:t>): الفائدة الدورية (ضرب القيمة الاسمية للسند في معدل الكوبون)، (</a:t>
                </a:r>
                <a14:m>
                  <m:oMath xmlns:m="http://schemas.openxmlformats.org/officeDocument/2006/math">
                    <m:sSub>
                      <m:sSubPr>
                        <m:ctrlPr>
                          <a:rPr lang="en-US" i="1">
                            <a:solidFill>
                              <a:srgbClr val="3333FF"/>
                            </a:solidFill>
                            <a:latin typeface="Cambria Math"/>
                          </a:rPr>
                        </m:ctrlPr>
                      </m:sSubPr>
                      <m:e>
                        <m:r>
                          <a:rPr lang="en-US" i="1">
                            <a:solidFill>
                              <a:srgbClr val="3333FF"/>
                            </a:solidFill>
                            <a:latin typeface="Cambria Math" panose="02040503050406030204" pitchFamily="18" charset="0"/>
                          </a:rPr>
                          <m:t>𝑃</m:t>
                        </m:r>
                      </m:e>
                      <m:sub>
                        <m:r>
                          <a:rPr lang="en-US" i="1">
                            <a:solidFill>
                              <a:srgbClr val="3333FF"/>
                            </a:solidFill>
                            <a:latin typeface="Cambria Math" panose="02040503050406030204" pitchFamily="18" charset="0"/>
                          </a:rPr>
                          <m:t>𝑛</m:t>
                        </m:r>
                      </m:sub>
                    </m:sSub>
                  </m:oMath>
                </a14:m>
                <a:r>
                  <a:rPr lang="ar-SA" dirty="0" smtClean="0">
                    <a:solidFill>
                      <a:schemeClr val="tx1"/>
                    </a:solidFill>
                  </a:rPr>
                  <a:t>):</a:t>
                </a:r>
                <a:r>
                  <a:rPr lang="ar-SA" dirty="0"/>
                  <a:t> القيمة الاسمية للسند في الفترة (</a:t>
                </a:r>
                <a14:m>
                  <m:oMath xmlns:m="http://schemas.openxmlformats.org/officeDocument/2006/math">
                    <m:r>
                      <a:rPr lang="en-US" i="1">
                        <a:latin typeface="Cambria Math" panose="02040503050406030204" pitchFamily="18" charset="0"/>
                      </a:rPr>
                      <m:t>𝑛</m:t>
                    </m:r>
                  </m:oMath>
                </a14:m>
                <a:r>
                  <a:rPr lang="ar-SA" dirty="0" smtClean="0"/>
                  <a:t>)، </a:t>
                </a:r>
                <a:r>
                  <a:rPr lang="ar-SA" dirty="0" smtClean="0">
                    <a:solidFill>
                      <a:schemeClr val="tx1"/>
                    </a:solidFill>
                  </a:rPr>
                  <a:t>(</a:t>
                </a:r>
                <a14:m>
                  <m:oMath xmlns:m="http://schemas.openxmlformats.org/officeDocument/2006/math">
                    <m:r>
                      <a:rPr lang="en-US" i="1">
                        <a:solidFill>
                          <a:srgbClr val="3333FF"/>
                        </a:solidFill>
                        <a:latin typeface="Cambria Math" panose="02040503050406030204" pitchFamily="18" charset="0"/>
                      </a:rPr>
                      <m:t>𝑅</m:t>
                    </m:r>
                  </m:oMath>
                </a14:m>
                <a:r>
                  <a:rPr lang="ar-SA" dirty="0" smtClean="0">
                    <a:solidFill>
                      <a:schemeClr val="tx1"/>
                    </a:solidFill>
                  </a:rPr>
                  <a:t>): معدل العائد المطلوب</a:t>
                </a:r>
                <a:endParaRPr lang="ar-SA"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l="-3008" t="-1752" r="-1709"/>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31833551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التعبير عن قيمة السند</a:t>
            </a: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justLow" rtl="1"/>
                <a:r>
                  <a:rPr lang="ar-SA" sz="3600" dirty="0" smtClean="0">
                    <a:solidFill>
                      <a:schemeClr val="tx1"/>
                    </a:solidFill>
                  </a:rPr>
                  <a:t>تفيد الصيغة الرياضية السابقة أن:</a:t>
                </a:r>
              </a:p>
              <a:p>
                <a:pPr marL="0" indent="0" algn="justLow" rtl="1"/>
                <a:r>
                  <a:rPr lang="ar-SA" sz="3600" dirty="0" smtClean="0">
                    <a:solidFill>
                      <a:schemeClr val="tx1"/>
                    </a:solidFill>
                  </a:rPr>
                  <a:t>سعر </a:t>
                </a:r>
                <a:r>
                  <a:rPr lang="ar-SA" sz="3600" dirty="0">
                    <a:solidFill>
                      <a:schemeClr val="tx1"/>
                    </a:solidFill>
                  </a:rPr>
                  <a:t>السند يساوي إلى مجموع القيمة الحالية للفوائد السنوية التي يحصل عليها صاحب السند (من السنة الأولى إلى تاريخ استحقاق السند)، زائداً القيمة الحالية للقيمة الإسمية للسند في نهاية </a:t>
                </a:r>
                <a:r>
                  <a:rPr lang="ar-SA" sz="3600" dirty="0" smtClean="0">
                    <a:solidFill>
                      <a:schemeClr val="tx1"/>
                    </a:solidFill>
                  </a:rPr>
                  <a:t>استحقاقه.</a:t>
                </a:r>
              </a:p>
              <a:p>
                <a:pPr marL="0" indent="0" algn="justLow" rtl="1"/>
                <a14:m>
                  <m:oMathPara xmlns:m="http://schemas.openxmlformats.org/officeDocument/2006/math">
                    <m:oMathParaPr>
                      <m:jc m:val="centerGroup"/>
                    </m:oMathParaPr>
                    <m:oMath xmlns:m="http://schemas.openxmlformats.org/officeDocument/2006/math">
                      <m:sSub>
                        <m:sSubPr>
                          <m:ctrlPr>
                            <a:rPr lang="en-US" sz="4000" i="1">
                              <a:latin typeface="Cambria Math"/>
                            </a:rPr>
                          </m:ctrlPr>
                        </m:sSubPr>
                        <m:e>
                          <m:r>
                            <a:rPr lang="fr-FR" sz="4000" i="1">
                              <a:latin typeface="Cambria Math" panose="02040503050406030204" pitchFamily="18" charset="0"/>
                            </a:rPr>
                            <m:t>𝑃</m:t>
                          </m:r>
                        </m:e>
                        <m:sub>
                          <m:r>
                            <a:rPr lang="en-US" sz="4000" b="0" i="1" smtClean="0">
                              <a:latin typeface="Cambria Math" panose="02040503050406030204" pitchFamily="18" charset="0"/>
                            </a:rPr>
                            <m:t>𝐵</m:t>
                          </m:r>
                        </m:sub>
                      </m:sSub>
                      <m:r>
                        <a:rPr lang="fr-FR" sz="4000" i="1">
                          <a:latin typeface="Cambria Math" panose="02040503050406030204" pitchFamily="18" charset="0"/>
                        </a:rPr>
                        <m:t>=</m:t>
                      </m:r>
                      <m:r>
                        <a:rPr lang="fr-FR" sz="4000" i="1">
                          <a:latin typeface="Cambria Math" panose="02040503050406030204" pitchFamily="18" charset="0"/>
                        </a:rPr>
                        <m:t>𝑃𝑉</m:t>
                      </m:r>
                      <m:d>
                        <m:dPr>
                          <m:ctrlPr>
                            <a:rPr lang="en-US" sz="4000" i="1">
                              <a:latin typeface="Cambria Math"/>
                            </a:rPr>
                          </m:ctrlPr>
                        </m:dPr>
                        <m:e>
                          <m:r>
                            <a:rPr lang="fr-FR" sz="4000" i="1">
                              <a:latin typeface="Cambria Math" panose="02040503050406030204" pitchFamily="18" charset="0"/>
                            </a:rPr>
                            <m:t>𝐼</m:t>
                          </m:r>
                        </m:e>
                      </m:d>
                      <m:r>
                        <a:rPr lang="fr-FR" sz="4000" i="1">
                          <a:latin typeface="Cambria Math" panose="02040503050406030204" pitchFamily="18" charset="0"/>
                        </a:rPr>
                        <m:t>+</m:t>
                      </m:r>
                      <m:r>
                        <a:rPr lang="fr-FR" sz="4000" i="1">
                          <a:latin typeface="Cambria Math" panose="02040503050406030204" pitchFamily="18" charset="0"/>
                        </a:rPr>
                        <m:t>𝑃𝑉</m:t>
                      </m:r>
                      <m:r>
                        <a:rPr lang="fr-FR" sz="4000" i="1">
                          <a:latin typeface="Cambria Math" panose="02040503050406030204" pitchFamily="18" charset="0"/>
                        </a:rPr>
                        <m:t>(</m:t>
                      </m:r>
                      <m:sSub>
                        <m:sSubPr>
                          <m:ctrlPr>
                            <a:rPr lang="en-US" sz="3600" i="1">
                              <a:solidFill>
                                <a:srgbClr val="3333FF"/>
                              </a:solidFill>
                              <a:latin typeface="Cambria Math"/>
                            </a:rPr>
                          </m:ctrlPr>
                        </m:sSubPr>
                        <m:e>
                          <m:r>
                            <a:rPr lang="en-US" sz="3600" i="1">
                              <a:solidFill>
                                <a:srgbClr val="3333FF"/>
                              </a:solidFill>
                              <a:latin typeface="Cambria Math" panose="02040503050406030204" pitchFamily="18" charset="0"/>
                            </a:rPr>
                            <m:t>𝑃</m:t>
                          </m:r>
                        </m:e>
                        <m:sub>
                          <m:r>
                            <a:rPr lang="en-US" sz="3600" i="1">
                              <a:solidFill>
                                <a:srgbClr val="3333FF"/>
                              </a:solidFill>
                              <a:latin typeface="Cambria Math" panose="02040503050406030204" pitchFamily="18" charset="0"/>
                            </a:rPr>
                            <m:t>𝑛</m:t>
                          </m:r>
                        </m:sub>
                      </m:sSub>
                      <m:r>
                        <a:rPr lang="fr-FR" sz="4000" i="1">
                          <a:latin typeface="Cambria Math" panose="02040503050406030204" pitchFamily="18" charset="0"/>
                        </a:rPr>
                        <m:t>)</m:t>
                      </m:r>
                    </m:oMath>
                  </m:oMathPara>
                </a14:m>
                <a:endParaRPr lang="en-US" sz="3600" dirty="0"/>
              </a:p>
              <a:p>
                <a:pPr marL="0" indent="0" algn="justLow" rtl="1"/>
                <a:endParaRPr lang="en-US" sz="3600" dirty="0">
                  <a:solidFill>
                    <a:schemeClr val="tx1"/>
                  </a:solidFill>
                </a:endParaRPr>
              </a:p>
              <a:p>
                <a:pPr algn="justLow" rtl="1"/>
                <a:endParaRPr lang="ar-SA" sz="3600"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l="-3486" t="-2156" r="-2051"/>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10546139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مثال</a:t>
            </a:r>
          </a:p>
        </p:txBody>
      </p:sp>
      <p:sp>
        <p:nvSpPr>
          <p:cNvPr id="3" name="عنصر نائب للمحتوى 2"/>
          <p:cNvSpPr>
            <a:spLocks noGrp="1"/>
          </p:cNvSpPr>
          <p:nvPr>
            <p:ph idx="1"/>
          </p:nvPr>
        </p:nvSpPr>
        <p:spPr/>
        <p:txBody>
          <a:bodyPr/>
          <a:lstStyle/>
          <a:p>
            <a:pPr marL="0" indent="0" algn="justLow" rtl="1"/>
            <a:r>
              <a:rPr lang="ar-SA" sz="3600" dirty="0" smtClean="0">
                <a:solidFill>
                  <a:schemeClr val="tx1"/>
                </a:solidFill>
              </a:rPr>
              <a:t>أصدرت شركة (اليمان) سندات بقيمة اسمية 1000 ريال وسعر فائدة اسمي قدره 10% تدفع سنويا. مدة استحقاق السند 10 سنوات. فإذا علمت أن معدل العائد المطلوب من المستثمرين هو 12%</a:t>
            </a:r>
          </a:p>
          <a:p>
            <a:pPr algn="justLow" rtl="1"/>
            <a:r>
              <a:rPr lang="ar-SA" sz="3600" b="1" u="sng" dirty="0" smtClean="0">
                <a:solidFill>
                  <a:schemeClr val="tx1"/>
                </a:solidFill>
              </a:rPr>
              <a:t>المطلوب:</a:t>
            </a:r>
          </a:p>
          <a:p>
            <a:pPr algn="justLow" rtl="1"/>
            <a:r>
              <a:rPr lang="ar-SA" sz="3600" dirty="0" smtClean="0">
                <a:solidFill>
                  <a:schemeClr val="tx1"/>
                </a:solidFill>
              </a:rPr>
              <a:t>أوجد قيمة السند.</a:t>
            </a:r>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8988102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smtClean="0">
                <a:solidFill>
                  <a:schemeClr val="tx1"/>
                </a:solidFill>
                <a:cs typeface="PT Bold Heading" panose="02010400000000000000" pitchFamily="2" charset="-78"/>
              </a:rPr>
              <a:t>الحل:</a:t>
            </a:r>
            <a:endParaRPr lang="ar-SA" sz="3600" dirty="0">
              <a:solidFill>
                <a:schemeClr val="tx1"/>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152400" y="1600200"/>
                <a:ext cx="9601200" cy="4525963"/>
              </a:xfrm>
            </p:spPr>
            <p:txBody>
              <a:bodyPr/>
              <a:lstStyle/>
              <a:p>
                <a:pPr marL="0" indent="0" rtl="1"/>
                <a:r>
                  <a:rPr lang="ar-SA" sz="3600" dirty="0" smtClean="0">
                    <a:solidFill>
                      <a:schemeClr val="tx1"/>
                    </a:solidFill>
                  </a:rPr>
                  <a:t>تحديد قيمة الفائدة الدورية </a:t>
                </a:r>
                <a:r>
                  <a:rPr lang="ar-SA" sz="3600" dirty="0">
                    <a:solidFill>
                      <a:schemeClr val="tx1"/>
                    </a:solidFill>
                  </a:rPr>
                  <a:t>(</a:t>
                </a:r>
                <a14:m>
                  <m:oMath xmlns:m="http://schemas.openxmlformats.org/officeDocument/2006/math">
                    <m:r>
                      <a:rPr lang="en-US" sz="3600" i="1">
                        <a:solidFill>
                          <a:srgbClr val="3333FF"/>
                        </a:solidFill>
                        <a:latin typeface="Cambria Math" panose="02040503050406030204" pitchFamily="18" charset="0"/>
                      </a:rPr>
                      <m:t>𝐼</m:t>
                    </m:r>
                  </m:oMath>
                </a14:m>
                <a:r>
                  <a:rPr lang="ar-SA" sz="3600" dirty="0" smtClean="0">
                    <a:solidFill>
                      <a:schemeClr val="tx1"/>
                    </a:solidFill>
                  </a:rPr>
                  <a:t>):</a:t>
                </a:r>
              </a:p>
              <a:p>
                <a:pPr marL="0" indent="0" rtl="1"/>
                <a14:m>
                  <m:oMathPara xmlns:m="http://schemas.openxmlformats.org/officeDocument/2006/math">
                    <m:oMathParaPr>
                      <m:jc m:val="centerGroup"/>
                    </m:oMathParaPr>
                    <m:oMath xmlns:m="http://schemas.openxmlformats.org/officeDocument/2006/math">
                      <m:r>
                        <a:rPr lang="en-US" i="1">
                          <a:solidFill>
                            <a:srgbClr val="3333FF"/>
                          </a:solidFill>
                          <a:latin typeface="Cambria Math" panose="02040503050406030204" pitchFamily="18" charset="0"/>
                        </a:rPr>
                        <m:t>𝐼</m:t>
                      </m:r>
                      <m:r>
                        <a:rPr lang="en-US" b="0" i="1" smtClean="0">
                          <a:solidFill>
                            <a:srgbClr val="3333FF"/>
                          </a:solidFill>
                          <a:latin typeface="Cambria Math" panose="02040503050406030204" pitchFamily="18" charset="0"/>
                        </a:rPr>
                        <m:t>=</m:t>
                      </m:r>
                      <m:r>
                        <a:rPr lang="en-US" b="0" i="1" smtClean="0">
                          <a:solidFill>
                            <a:srgbClr val="3333FF"/>
                          </a:solidFill>
                          <a:latin typeface="Cambria Math" panose="02040503050406030204" pitchFamily="18" charset="0"/>
                        </a:rPr>
                        <m:t>10</m:t>
                      </m:r>
                      <m:r>
                        <a:rPr lang="en-US" b="0" i="1" smtClean="0">
                          <a:solidFill>
                            <a:srgbClr val="3333FF"/>
                          </a:solidFill>
                          <a:latin typeface="Cambria Math" panose="02040503050406030204" pitchFamily="18" charset="0"/>
                        </a:rPr>
                        <m:t>%</m:t>
                      </m:r>
                      <m:r>
                        <a:rPr lang="en-US" b="0" i="1" smtClean="0">
                          <a:solidFill>
                            <a:srgbClr val="3333FF"/>
                          </a:solidFill>
                          <a:latin typeface="Cambria Math" panose="02040503050406030204" pitchFamily="18" charset="0"/>
                        </a:rPr>
                        <m:t>×</m:t>
                      </m:r>
                      <m:r>
                        <a:rPr lang="en-US" b="0" i="1" smtClean="0">
                          <a:solidFill>
                            <a:srgbClr val="3333FF"/>
                          </a:solidFill>
                          <a:latin typeface="Cambria Math" panose="02040503050406030204" pitchFamily="18" charset="0"/>
                          <a:ea typeface="Cambria Math" panose="02040503050406030204" pitchFamily="18" charset="0"/>
                        </a:rPr>
                        <m:t>1000</m:t>
                      </m:r>
                      <m:r>
                        <a:rPr lang="en-US" b="0" i="1" smtClean="0">
                          <a:solidFill>
                            <a:srgbClr val="3333FF"/>
                          </a:solidFill>
                          <a:latin typeface="Cambria Math" panose="02040503050406030204" pitchFamily="18" charset="0"/>
                          <a:ea typeface="Cambria Math" panose="02040503050406030204" pitchFamily="18" charset="0"/>
                        </a:rPr>
                        <m:t>=</m:t>
                      </m:r>
                      <m:r>
                        <a:rPr lang="en-US" b="0" i="1" smtClean="0">
                          <a:solidFill>
                            <a:srgbClr val="3333FF"/>
                          </a:solidFill>
                          <a:latin typeface="Cambria Math" panose="02040503050406030204" pitchFamily="18" charset="0"/>
                          <a:ea typeface="Cambria Math" panose="02040503050406030204" pitchFamily="18" charset="0"/>
                        </a:rPr>
                        <m:t>100</m:t>
                      </m:r>
                    </m:oMath>
                  </m:oMathPara>
                </a14:m>
                <a:endParaRPr lang="en-US" dirty="0">
                  <a:solidFill>
                    <a:schemeClr val="tx1"/>
                  </a:solidFill>
                </a:endParaRPr>
              </a:p>
              <a:p>
                <a:pPr marL="0" indent="0" algn="justLow" rtl="1"/>
                <a:r>
                  <a:rPr lang="ar-SA" sz="3600" dirty="0" smtClean="0">
                    <a:solidFill>
                      <a:schemeClr val="tx1"/>
                    </a:solidFill>
                  </a:rPr>
                  <a:t>وبالتعويض في معادلة تسعير السندات، نجد:</a:t>
                </a:r>
              </a:p>
              <a:p>
                <a:pPr marL="0" indent="0" algn="l" rtl="1"/>
                <a14:m>
                  <m:oMath xmlns:m="http://schemas.openxmlformats.org/officeDocument/2006/math">
                    <m:sSub>
                      <m:sSubPr>
                        <m:ctrlPr>
                          <a:rPr lang="en-US" i="1" smtClean="0">
                            <a:solidFill>
                              <a:schemeClr val="tx1"/>
                            </a:solidFill>
                            <a:latin typeface="Cambria Math"/>
                          </a:rPr>
                        </m:ctrlPr>
                      </m:sSubPr>
                      <m:e>
                        <m:r>
                          <a:rPr lang="en-US" i="1">
                            <a:solidFill>
                              <a:schemeClr val="tx1"/>
                            </a:solidFill>
                            <a:latin typeface="Cambria Math" panose="02040503050406030204" pitchFamily="18" charset="0"/>
                          </a:rPr>
                          <m:t>𝑃</m:t>
                        </m:r>
                      </m:e>
                      <m:sub>
                        <m:r>
                          <a:rPr lang="en-US" i="1">
                            <a:solidFill>
                              <a:schemeClr val="tx1"/>
                            </a:solidFill>
                            <a:latin typeface="Cambria Math" panose="02040503050406030204" pitchFamily="18" charset="0"/>
                          </a:rPr>
                          <m:t>𝐵</m:t>
                        </m:r>
                      </m:sub>
                    </m:sSub>
                    <m:r>
                      <a:rPr lang="en-US" i="1">
                        <a:solidFill>
                          <a:schemeClr val="tx1"/>
                        </a:solidFill>
                        <a:latin typeface="Cambria Math" panose="02040503050406030204" pitchFamily="18" charset="0"/>
                      </a:rPr>
                      <m:t>=</m:t>
                    </m:r>
                    <m:f>
                      <m:fPr>
                        <m:ctrlPr>
                          <a:rPr lang="en-US" i="1">
                            <a:solidFill>
                              <a:schemeClr val="tx1"/>
                            </a:solidFill>
                            <a:latin typeface="Cambria Math"/>
                          </a:rPr>
                        </m:ctrlPr>
                      </m:fPr>
                      <m:num>
                        <m:r>
                          <a:rPr lang="en-US" i="1">
                            <a:solidFill>
                              <a:schemeClr val="tx1"/>
                            </a:solidFill>
                            <a:latin typeface="Cambria Math" panose="02040503050406030204" pitchFamily="18" charset="0"/>
                          </a:rPr>
                          <m:t>100</m:t>
                        </m:r>
                      </m:num>
                      <m:den>
                        <m:sSup>
                          <m:sSupPr>
                            <m:ctrlPr>
                              <a:rPr lang="en-US" i="1">
                                <a:solidFill>
                                  <a:schemeClr val="tx1"/>
                                </a:solidFill>
                                <a:latin typeface="Cambria Math"/>
                              </a:rPr>
                            </m:ctrlPr>
                          </m:sSupPr>
                          <m:e>
                            <m:d>
                              <m:dPr>
                                <m:ctrlPr>
                                  <a:rPr lang="en-US" i="1">
                                    <a:solidFill>
                                      <a:schemeClr val="tx1"/>
                                    </a:solidFill>
                                    <a:latin typeface="Cambria Math"/>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12</m:t>
                                </m:r>
                                <m:r>
                                  <a:rPr lang="en-US" i="1">
                                    <a:solidFill>
                                      <a:schemeClr val="tx1"/>
                                    </a:solidFill>
                                    <a:latin typeface="Cambria Math" panose="02040503050406030204" pitchFamily="18" charset="0"/>
                                  </a:rPr>
                                  <m:t>%</m:t>
                                </m:r>
                              </m:e>
                            </m:d>
                          </m:e>
                          <m:sup>
                            <m:r>
                              <a:rPr lang="en-US" i="1">
                                <a:solidFill>
                                  <a:schemeClr val="tx1"/>
                                </a:solidFill>
                                <a:latin typeface="Cambria Math" panose="02040503050406030204" pitchFamily="18" charset="0"/>
                              </a:rPr>
                              <m:t>1</m:t>
                            </m:r>
                          </m:sup>
                        </m:sSup>
                      </m:den>
                    </m:f>
                    <m:r>
                      <a:rPr lang="en-US" i="1">
                        <a:solidFill>
                          <a:schemeClr val="tx1"/>
                        </a:solidFill>
                        <a:latin typeface="Cambria Math" panose="02040503050406030204" pitchFamily="18" charset="0"/>
                      </a:rPr>
                      <m:t>+</m:t>
                    </m:r>
                    <m:f>
                      <m:fPr>
                        <m:ctrlPr>
                          <a:rPr lang="en-US" i="1">
                            <a:solidFill>
                              <a:schemeClr val="tx1"/>
                            </a:solidFill>
                            <a:latin typeface="Cambria Math"/>
                          </a:rPr>
                        </m:ctrlPr>
                      </m:fPr>
                      <m:num>
                        <m:r>
                          <a:rPr lang="en-US" i="1">
                            <a:solidFill>
                              <a:schemeClr val="tx1"/>
                            </a:solidFill>
                            <a:latin typeface="Cambria Math" panose="02040503050406030204" pitchFamily="18" charset="0"/>
                          </a:rPr>
                          <m:t>100</m:t>
                        </m:r>
                      </m:num>
                      <m:den>
                        <m:sSup>
                          <m:sSupPr>
                            <m:ctrlPr>
                              <a:rPr lang="en-US" i="1">
                                <a:solidFill>
                                  <a:schemeClr val="tx1"/>
                                </a:solidFill>
                                <a:latin typeface="Cambria Math"/>
                              </a:rPr>
                            </m:ctrlPr>
                          </m:sSupPr>
                          <m:e>
                            <m:d>
                              <m:dPr>
                                <m:ctrlPr>
                                  <a:rPr lang="en-US" i="1">
                                    <a:solidFill>
                                      <a:schemeClr val="tx1"/>
                                    </a:solidFill>
                                    <a:latin typeface="Cambria Math"/>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12</m:t>
                                </m:r>
                                <m:r>
                                  <a:rPr lang="en-US" i="1">
                                    <a:solidFill>
                                      <a:schemeClr val="tx1"/>
                                    </a:solidFill>
                                    <a:latin typeface="Cambria Math" panose="02040503050406030204" pitchFamily="18" charset="0"/>
                                  </a:rPr>
                                  <m:t>%</m:t>
                                </m:r>
                              </m:e>
                            </m:d>
                          </m:e>
                          <m:sup>
                            <m:r>
                              <a:rPr lang="en-US" i="1">
                                <a:solidFill>
                                  <a:schemeClr val="tx1"/>
                                </a:solidFill>
                                <a:latin typeface="Cambria Math" panose="02040503050406030204" pitchFamily="18" charset="0"/>
                              </a:rPr>
                              <m:t>2</m:t>
                            </m:r>
                          </m:sup>
                        </m:sSup>
                      </m:den>
                    </m:f>
                    <m:r>
                      <a:rPr lang="en-US" i="1">
                        <a:solidFill>
                          <a:schemeClr val="tx1"/>
                        </a:solidFill>
                        <a:latin typeface="Cambria Math" panose="02040503050406030204" pitchFamily="18" charset="0"/>
                      </a:rPr>
                      <m:t>+…+</m:t>
                    </m:r>
                    <m:f>
                      <m:fPr>
                        <m:ctrlPr>
                          <a:rPr lang="en-US" i="1">
                            <a:solidFill>
                              <a:schemeClr val="tx1"/>
                            </a:solidFill>
                            <a:latin typeface="Cambria Math"/>
                          </a:rPr>
                        </m:ctrlPr>
                      </m:fPr>
                      <m:num>
                        <m:r>
                          <a:rPr lang="en-US" i="1">
                            <a:solidFill>
                              <a:schemeClr val="tx1"/>
                            </a:solidFill>
                            <a:latin typeface="Cambria Math" panose="02040503050406030204" pitchFamily="18" charset="0"/>
                          </a:rPr>
                          <m:t>100</m:t>
                        </m:r>
                      </m:num>
                      <m:den>
                        <m:sSup>
                          <m:sSupPr>
                            <m:ctrlPr>
                              <a:rPr lang="en-US" i="1">
                                <a:solidFill>
                                  <a:schemeClr val="tx1"/>
                                </a:solidFill>
                                <a:latin typeface="Cambria Math"/>
                              </a:rPr>
                            </m:ctrlPr>
                          </m:sSupPr>
                          <m:e>
                            <m:d>
                              <m:dPr>
                                <m:ctrlPr>
                                  <a:rPr lang="en-US" i="1">
                                    <a:solidFill>
                                      <a:schemeClr val="tx1"/>
                                    </a:solidFill>
                                    <a:latin typeface="Cambria Math"/>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12</m:t>
                                </m:r>
                                <m:r>
                                  <a:rPr lang="en-US" i="1">
                                    <a:solidFill>
                                      <a:schemeClr val="tx1"/>
                                    </a:solidFill>
                                    <a:latin typeface="Cambria Math" panose="02040503050406030204" pitchFamily="18" charset="0"/>
                                  </a:rPr>
                                  <m:t>%</m:t>
                                </m:r>
                              </m:e>
                            </m:d>
                          </m:e>
                          <m:sup>
                            <m:r>
                              <a:rPr lang="en-US" i="1">
                                <a:solidFill>
                                  <a:schemeClr val="tx1"/>
                                </a:solidFill>
                                <a:latin typeface="Cambria Math" panose="02040503050406030204" pitchFamily="18" charset="0"/>
                              </a:rPr>
                              <m:t>1</m:t>
                            </m:r>
                            <m:r>
                              <a:rPr lang="en-US" b="0" i="1" smtClean="0">
                                <a:solidFill>
                                  <a:schemeClr val="tx1"/>
                                </a:solidFill>
                                <a:latin typeface="Cambria Math" panose="02040503050406030204" pitchFamily="18" charset="0"/>
                              </a:rPr>
                              <m:t>0</m:t>
                            </m:r>
                          </m:sup>
                        </m:sSup>
                      </m:den>
                    </m:f>
                  </m:oMath>
                </a14:m>
                <a:r>
                  <a:rPr lang="en-US" dirty="0">
                    <a:solidFill>
                      <a:schemeClr val="tx1"/>
                    </a:solidFill>
                  </a:rPr>
                  <a:t>+</a:t>
                </a:r>
                <a14:m>
                  <m:oMath xmlns:m="http://schemas.openxmlformats.org/officeDocument/2006/math">
                    <m:f>
                      <m:fPr>
                        <m:ctrlPr>
                          <a:rPr lang="en-US" i="1">
                            <a:solidFill>
                              <a:schemeClr val="tx1"/>
                            </a:solidFill>
                            <a:latin typeface="Cambria Math"/>
                          </a:rPr>
                        </m:ctrlPr>
                      </m:fPr>
                      <m:num>
                        <m:r>
                          <a:rPr lang="en-US" i="1">
                            <a:solidFill>
                              <a:schemeClr val="tx1"/>
                            </a:solidFill>
                            <a:latin typeface="Cambria Math" panose="02040503050406030204" pitchFamily="18" charset="0"/>
                          </a:rPr>
                          <m:t>1000</m:t>
                        </m:r>
                      </m:num>
                      <m:den>
                        <m:sSup>
                          <m:sSupPr>
                            <m:ctrlPr>
                              <a:rPr lang="en-US" i="1">
                                <a:solidFill>
                                  <a:schemeClr val="tx1"/>
                                </a:solidFill>
                                <a:latin typeface="Cambria Math"/>
                              </a:rPr>
                            </m:ctrlPr>
                          </m:sSupPr>
                          <m:e>
                            <m:d>
                              <m:dPr>
                                <m:ctrlPr>
                                  <a:rPr lang="en-US" i="1">
                                    <a:solidFill>
                                      <a:schemeClr val="tx1"/>
                                    </a:solidFill>
                                    <a:latin typeface="Cambria Math"/>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12</m:t>
                                </m:r>
                                <m:r>
                                  <a:rPr lang="en-US" i="1">
                                    <a:solidFill>
                                      <a:schemeClr val="tx1"/>
                                    </a:solidFill>
                                    <a:latin typeface="Cambria Math" panose="02040503050406030204" pitchFamily="18" charset="0"/>
                                  </a:rPr>
                                  <m:t>%</m:t>
                                </m:r>
                              </m:e>
                            </m:d>
                          </m:e>
                          <m:sup>
                            <m:r>
                              <a:rPr lang="en-US" i="1">
                                <a:solidFill>
                                  <a:schemeClr val="tx1"/>
                                </a:solidFill>
                                <a:latin typeface="Cambria Math" panose="02040503050406030204" pitchFamily="18" charset="0"/>
                              </a:rPr>
                              <m:t>1</m:t>
                            </m:r>
                            <m:r>
                              <a:rPr lang="en-US" b="0" i="1" smtClean="0">
                                <a:solidFill>
                                  <a:schemeClr val="tx1"/>
                                </a:solidFill>
                                <a:latin typeface="Cambria Math" panose="02040503050406030204" pitchFamily="18" charset="0"/>
                              </a:rPr>
                              <m:t>0</m:t>
                            </m:r>
                          </m:sup>
                        </m:sSup>
                      </m:den>
                    </m:f>
                  </m:oMath>
                </a14:m>
                <a:endParaRPr lang="ar-SA" sz="3600" dirty="0" smtClean="0">
                  <a:solidFill>
                    <a:schemeClr val="tx1"/>
                  </a:solidFill>
                </a:endParaRPr>
              </a:p>
              <a:p>
                <a:pPr marL="0" indent="0" algn="justLow" rtl="1"/>
                <a:endParaRPr lang="ar-SA" sz="3600"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152400" y="1600200"/>
                <a:ext cx="9601200" cy="4525963"/>
              </a:xfrm>
              <a:blipFill rotWithShape="0">
                <a:blip r:embed="rId2"/>
                <a:stretch>
                  <a:fillRect t="-2156" r="-1905"/>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332765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smtClean="0">
                <a:solidFill>
                  <a:schemeClr val="tx1"/>
                </a:solidFill>
                <a:cs typeface="PT Bold Heading" panose="02010400000000000000" pitchFamily="2" charset="-78"/>
              </a:rPr>
              <a:t>الحل (تابع):</a:t>
            </a:r>
            <a:endParaRPr lang="ar-SA" sz="3600" dirty="0">
              <a:solidFill>
                <a:schemeClr val="tx1"/>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152400" y="1600200"/>
                <a:ext cx="9601200" cy="4525963"/>
              </a:xfrm>
            </p:spPr>
            <p:txBody>
              <a:bodyPr/>
              <a:lstStyle/>
              <a:p>
                <a:pPr marL="0" indent="0" algn="justLow" rtl="1"/>
                <a:r>
                  <a:rPr lang="ar-SA" sz="3600" dirty="0" smtClean="0">
                    <a:solidFill>
                      <a:schemeClr val="tx1"/>
                    </a:solidFill>
                  </a:rPr>
                  <a:t>وبما أن الفوائد الدورية ثابتة فإنه لحساب قيمتها الحالية </a:t>
                </a:r>
                <a:r>
                  <a:rPr lang="ar-SA" sz="3600" dirty="0">
                    <a:solidFill>
                      <a:schemeClr val="tx1"/>
                    </a:solidFill>
                  </a:rPr>
                  <a:t>في معامل الفائدة الحالية لدفعات </a:t>
                </a:r>
                <a:r>
                  <a:rPr lang="ar-SA" sz="3600" dirty="0" smtClean="0">
                    <a:solidFill>
                      <a:schemeClr val="tx1"/>
                    </a:solidFill>
                  </a:rPr>
                  <a:t>متساوية (جدول 4). كما </a:t>
                </a:r>
                <a:r>
                  <a:rPr lang="ar-SA" sz="3600" dirty="0">
                    <a:solidFill>
                      <a:schemeClr val="tx1"/>
                    </a:solidFill>
                  </a:rPr>
                  <a:t>نضرب </a:t>
                </a:r>
                <a:r>
                  <a:rPr lang="ar-SA" sz="3600" dirty="0" smtClean="0">
                    <a:solidFill>
                      <a:schemeClr val="tx1"/>
                    </a:solidFill>
                  </a:rPr>
                  <a:t>قيمة السند الاسمية معامل </a:t>
                </a:r>
                <a:r>
                  <a:rPr lang="ar-SA" sz="3600" dirty="0">
                    <a:solidFill>
                      <a:schemeClr val="tx1"/>
                    </a:solidFill>
                  </a:rPr>
                  <a:t>الفائدة للقيم الحالية لدفعة واحدة</a:t>
                </a:r>
                <a:r>
                  <a:rPr lang="en-US" sz="3600" dirty="0">
                    <a:solidFill>
                      <a:schemeClr val="tx1"/>
                    </a:solidFill>
                    <a:effectLst/>
                  </a:rPr>
                  <a:t> </a:t>
                </a:r>
                <a:r>
                  <a:rPr lang="ar-SA" sz="3600" dirty="0" smtClean="0">
                    <a:solidFill>
                      <a:schemeClr val="tx1"/>
                    </a:solidFill>
                    <a:effectLst/>
                  </a:rPr>
                  <a:t>(جدول 3)</a:t>
                </a:r>
                <a:r>
                  <a:rPr lang="ar-SA" sz="3600" dirty="0" smtClean="0">
                    <a:solidFill>
                      <a:schemeClr val="tx1"/>
                    </a:solidFill>
                  </a:rPr>
                  <a:t>.</a:t>
                </a:r>
              </a:p>
              <a:p>
                <a:pPr marL="0" indent="0" rtl="1"/>
                <a14:m>
                  <m:oMathPara xmlns:m="http://schemas.openxmlformats.org/officeDocument/2006/math">
                    <m:oMathParaPr>
                      <m:jc m:val="centerGroup"/>
                    </m:oMathParaPr>
                    <m:oMath xmlns:m="http://schemas.openxmlformats.org/officeDocument/2006/math">
                      <m:sSub>
                        <m:sSubPr>
                          <m:ctrlPr>
                            <a:rPr lang="en-US" sz="3600" i="1">
                              <a:latin typeface="Cambria Math"/>
                            </a:rPr>
                          </m:ctrlPr>
                        </m:sSubPr>
                        <m:e>
                          <m:r>
                            <a:rPr lang="fr-FR" sz="3600" i="1">
                              <a:latin typeface="Cambria Math" panose="02040503050406030204" pitchFamily="18" charset="0"/>
                            </a:rPr>
                            <m:t>𝑃</m:t>
                          </m:r>
                        </m:e>
                        <m:sub>
                          <m:r>
                            <a:rPr lang="en-US" sz="3600" i="1">
                              <a:latin typeface="Cambria Math" panose="02040503050406030204" pitchFamily="18" charset="0"/>
                            </a:rPr>
                            <m:t>𝐵</m:t>
                          </m:r>
                        </m:sub>
                      </m:sSub>
                      <m:r>
                        <a:rPr lang="fr-FR" sz="3600" i="1">
                          <a:latin typeface="Cambria Math" panose="02040503050406030204" pitchFamily="18" charset="0"/>
                        </a:rPr>
                        <m:t>=</m:t>
                      </m:r>
                      <m:r>
                        <a:rPr lang="fr-FR" sz="3600" i="1">
                          <a:latin typeface="Cambria Math" panose="02040503050406030204" pitchFamily="18" charset="0"/>
                        </a:rPr>
                        <m:t>𝑃𝑉</m:t>
                      </m:r>
                      <m:d>
                        <m:dPr>
                          <m:ctrlPr>
                            <a:rPr lang="en-US" sz="3600" i="1">
                              <a:latin typeface="Cambria Math"/>
                            </a:rPr>
                          </m:ctrlPr>
                        </m:dPr>
                        <m:e>
                          <m:r>
                            <a:rPr lang="fr-FR" sz="3600" i="1">
                              <a:latin typeface="Cambria Math" panose="02040503050406030204" pitchFamily="18" charset="0"/>
                            </a:rPr>
                            <m:t>𝐼</m:t>
                          </m:r>
                        </m:e>
                      </m:d>
                      <m:r>
                        <a:rPr lang="fr-FR" sz="3600" i="1">
                          <a:latin typeface="Cambria Math" panose="02040503050406030204" pitchFamily="18" charset="0"/>
                        </a:rPr>
                        <m:t>+</m:t>
                      </m:r>
                      <m:r>
                        <a:rPr lang="fr-FR" sz="3600" i="1">
                          <a:latin typeface="Cambria Math" panose="02040503050406030204" pitchFamily="18" charset="0"/>
                        </a:rPr>
                        <m:t>𝑃𝑉</m:t>
                      </m:r>
                      <m:r>
                        <a:rPr lang="fr-FR" sz="3600" i="1">
                          <a:latin typeface="Cambria Math" panose="02040503050406030204" pitchFamily="18" charset="0"/>
                        </a:rPr>
                        <m:t>(</m:t>
                      </m:r>
                      <m:sSub>
                        <m:sSubPr>
                          <m:ctrlPr>
                            <a:rPr lang="en-US" i="1">
                              <a:solidFill>
                                <a:srgbClr val="3333FF"/>
                              </a:solidFill>
                              <a:latin typeface="Cambria Math"/>
                            </a:rPr>
                          </m:ctrlPr>
                        </m:sSubPr>
                        <m:e>
                          <m:r>
                            <a:rPr lang="en-US" i="1">
                              <a:solidFill>
                                <a:srgbClr val="3333FF"/>
                              </a:solidFill>
                              <a:latin typeface="Cambria Math" panose="02040503050406030204" pitchFamily="18" charset="0"/>
                            </a:rPr>
                            <m:t>𝑃</m:t>
                          </m:r>
                        </m:e>
                        <m:sub>
                          <m:r>
                            <a:rPr lang="en-US" i="1">
                              <a:solidFill>
                                <a:srgbClr val="3333FF"/>
                              </a:solidFill>
                              <a:latin typeface="Cambria Math" panose="02040503050406030204" pitchFamily="18" charset="0"/>
                            </a:rPr>
                            <m:t>𝑛</m:t>
                          </m:r>
                        </m:sub>
                      </m:sSub>
                      <m:r>
                        <a:rPr lang="fr-FR" sz="3600" i="1">
                          <a:latin typeface="Cambria Math" panose="02040503050406030204" pitchFamily="18" charset="0"/>
                        </a:rPr>
                        <m:t>)</m:t>
                      </m:r>
                    </m:oMath>
                  </m:oMathPara>
                </a14:m>
                <a:endParaRPr lang="en-US" dirty="0"/>
              </a:p>
              <a:p>
                <a:pPr marL="0" indent="0" algn="justLow" rtl="1"/>
                <a14:m>
                  <m:oMathPara xmlns:m="http://schemas.openxmlformats.org/officeDocument/2006/math">
                    <m:oMathParaPr>
                      <m:jc m:val="centerGroup"/>
                    </m:oMathParaPr>
                    <m:oMath xmlns:m="http://schemas.openxmlformats.org/officeDocument/2006/math">
                      <m:sSub>
                        <m:sSubPr>
                          <m:ctrlPr>
                            <a:rPr lang="en-US" sz="3600" i="1">
                              <a:latin typeface="Cambria Math"/>
                            </a:rPr>
                          </m:ctrlPr>
                        </m:sSubPr>
                        <m:e>
                          <m:r>
                            <a:rPr lang="fr-FR" sz="3600" i="1">
                              <a:latin typeface="Cambria Math" panose="02040503050406030204" pitchFamily="18" charset="0"/>
                            </a:rPr>
                            <m:t>𝑃</m:t>
                          </m:r>
                        </m:e>
                        <m:sub>
                          <m:r>
                            <a:rPr lang="en-US" sz="3600" i="1">
                              <a:latin typeface="Cambria Math" panose="02040503050406030204" pitchFamily="18" charset="0"/>
                            </a:rPr>
                            <m:t>𝐵</m:t>
                          </m:r>
                        </m:sub>
                      </m:sSub>
                      <m:r>
                        <a:rPr lang="fr-FR" sz="3600" i="1">
                          <a:latin typeface="Cambria Math" panose="02040503050406030204" pitchFamily="18" charset="0"/>
                        </a:rPr>
                        <m:t>=</m:t>
                      </m:r>
                      <m:r>
                        <a:rPr lang="en-US" sz="3600" i="1">
                          <a:latin typeface="Cambria Math" panose="02040503050406030204" pitchFamily="18" charset="0"/>
                        </a:rPr>
                        <m:t>100</m:t>
                      </m:r>
                      <m:r>
                        <a:rPr lang="en-US" sz="3600" i="1">
                          <a:latin typeface="Cambria Math" panose="02040503050406030204" pitchFamily="18" charset="0"/>
                          <a:ea typeface="Cambria Math" panose="02040503050406030204" pitchFamily="18" charset="0"/>
                        </a:rPr>
                        <m:t>×</m:t>
                      </m:r>
                      <m:r>
                        <a:rPr lang="en-US" sz="3600" i="1">
                          <a:latin typeface="Cambria Math" panose="02040503050406030204" pitchFamily="18" charset="0"/>
                          <a:ea typeface="Cambria Math" panose="02040503050406030204" pitchFamily="18" charset="0"/>
                        </a:rPr>
                        <m:t>5</m:t>
                      </m:r>
                      <m:r>
                        <a:rPr lang="en-US" sz="3600" i="1">
                          <a:latin typeface="Cambria Math" panose="02040503050406030204" pitchFamily="18" charset="0"/>
                          <a:ea typeface="Cambria Math" panose="02040503050406030204" pitchFamily="18" charset="0"/>
                        </a:rPr>
                        <m:t>.</m:t>
                      </m:r>
                      <m:r>
                        <a:rPr lang="en-US" sz="3600" i="1">
                          <a:latin typeface="Cambria Math" panose="02040503050406030204" pitchFamily="18" charset="0"/>
                          <a:ea typeface="Cambria Math" panose="02040503050406030204" pitchFamily="18" charset="0"/>
                        </a:rPr>
                        <m:t>6502</m:t>
                      </m:r>
                      <m:r>
                        <a:rPr lang="en-US" sz="3600" b="0" i="1" smtClean="0">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1000</m:t>
                      </m:r>
                      <m:r>
                        <a:rPr lang="en-US" sz="3600" b="0" i="1" smtClean="0">
                          <a:latin typeface="Cambria Math" panose="02040503050406030204" pitchFamily="18" charset="0"/>
                          <a:ea typeface="Cambria Math" panose="02040503050406030204" pitchFamily="18" charset="0"/>
                        </a:rPr>
                        <m:t>×</m:t>
                      </m:r>
                      <m:r>
                        <a:rPr lang="en-US" sz="3600" i="1">
                          <a:latin typeface="Cambria Math" panose="02040503050406030204" pitchFamily="18" charset="0"/>
                          <a:ea typeface="Cambria Math" panose="02040503050406030204" pitchFamily="18" charset="0"/>
                        </a:rPr>
                        <m:t>0</m:t>
                      </m:r>
                      <m:r>
                        <a:rPr lang="en-US" sz="3600" i="1">
                          <a:latin typeface="Cambria Math" panose="02040503050406030204" pitchFamily="18" charset="0"/>
                          <a:ea typeface="Cambria Math" panose="02040503050406030204" pitchFamily="18" charset="0"/>
                        </a:rPr>
                        <m:t>.</m:t>
                      </m:r>
                      <m:r>
                        <a:rPr lang="en-US" sz="3600" i="1">
                          <a:latin typeface="Cambria Math" panose="02040503050406030204" pitchFamily="18" charset="0"/>
                          <a:ea typeface="Cambria Math" panose="02040503050406030204" pitchFamily="18" charset="0"/>
                        </a:rPr>
                        <m:t>3220</m:t>
                      </m:r>
                    </m:oMath>
                  </m:oMathPara>
                </a14:m>
                <a:endParaRPr lang="ar-SA" sz="4000" dirty="0">
                  <a:solidFill>
                    <a:schemeClr val="tx1"/>
                  </a:solidFill>
                </a:endParaRPr>
              </a:p>
              <a:p>
                <a:pPr marL="0" indent="0" algn="justLow" rtl="1"/>
                <a14:m>
                  <m:oMathPara xmlns:m="http://schemas.openxmlformats.org/officeDocument/2006/math">
                    <m:oMathParaPr>
                      <m:jc m:val="centerGroup"/>
                    </m:oMathParaPr>
                    <m:oMath xmlns:m="http://schemas.openxmlformats.org/officeDocument/2006/math">
                      <m:sSub>
                        <m:sSubPr>
                          <m:ctrlPr>
                            <a:rPr lang="en-US" sz="3600" i="1">
                              <a:latin typeface="Cambria Math"/>
                            </a:rPr>
                          </m:ctrlPr>
                        </m:sSubPr>
                        <m:e>
                          <m:r>
                            <a:rPr lang="fr-FR" sz="3600" i="1">
                              <a:latin typeface="Cambria Math" panose="02040503050406030204" pitchFamily="18" charset="0"/>
                            </a:rPr>
                            <m:t>𝑃</m:t>
                          </m:r>
                        </m:e>
                        <m:sub>
                          <m:r>
                            <a:rPr lang="en-US" sz="3600" i="1">
                              <a:latin typeface="Cambria Math" panose="02040503050406030204" pitchFamily="18" charset="0"/>
                            </a:rPr>
                            <m:t>𝐵</m:t>
                          </m:r>
                        </m:sub>
                      </m:sSub>
                      <m:r>
                        <a:rPr lang="fr-FR" sz="3600" i="1">
                          <a:latin typeface="Cambria Math" panose="02040503050406030204" pitchFamily="18" charset="0"/>
                        </a:rPr>
                        <m:t>=</m:t>
                      </m:r>
                      <m:r>
                        <a:rPr lang="en-US" sz="3600" b="0" i="1" smtClean="0">
                          <a:latin typeface="Cambria Math" panose="02040503050406030204" pitchFamily="18" charset="0"/>
                        </a:rPr>
                        <m:t>886</m:t>
                      </m:r>
                      <m:r>
                        <a:rPr lang="en-US" sz="3600" b="0" i="1" smtClean="0">
                          <a:latin typeface="Cambria Math" panose="02040503050406030204" pitchFamily="18" charset="0"/>
                        </a:rPr>
                        <m:t>.</m:t>
                      </m:r>
                      <m:r>
                        <a:rPr lang="en-US" sz="3600" b="0" i="1" smtClean="0">
                          <a:latin typeface="Cambria Math" panose="02040503050406030204" pitchFamily="18" charset="0"/>
                        </a:rPr>
                        <m:t>99</m:t>
                      </m:r>
                    </m:oMath>
                  </m:oMathPara>
                </a14:m>
                <a:endParaRPr lang="ar-SA" sz="4000"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152400" y="1600200"/>
                <a:ext cx="9601200" cy="4525963"/>
              </a:xfrm>
              <a:blipFill rotWithShape="0">
                <a:blip r:embed="rId2"/>
                <a:stretch>
                  <a:fillRect l="-3238" t="-2156" r="-1905"/>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5875620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200" dirty="0">
                <a:solidFill>
                  <a:srgbClr val="3333FF"/>
                </a:solidFill>
                <a:cs typeface="PT Bold Heading" panose="02010400000000000000" pitchFamily="2" charset="-78"/>
              </a:rPr>
              <a:t>ملاحظات:</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810235850"/>
              </p:ext>
            </p:extLst>
          </p:nvPr>
        </p:nvGraphicFramePr>
        <p:xfrm>
          <a:off x="495300" y="1600200"/>
          <a:ext cx="89154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13748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نموذج تقييم السندات مع </a:t>
            </a:r>
            <a:r>
              <a:rPr lang="ar-SA" sz="3600" dirty="0" smtClean="0">
                <a:solidFill>
                  <a:schemeClr val="tx1"/>
                </a:solidFill>
                <a:cs typeface="PT Bold Heading" panose="02010400000000000000" pitchFamily="2" charset="-78"/>
              </a:rPr>
              <a:t>دفع فائدة نصف سنوية</a:t>
            </a:r>
            <a:r>
              <a:rPr lang="ar-SA" sz="3600" dirty="0">
                <a:solidFill>
                  <a:schemeClr val="tx1"/>
                </a:solidFill>
                <a:cs typeface="PT Bold Heading" panose="02010400000000000000" pitchFamily="2" charset="-78"/>
              </a:rPr>
              <a:t>:</a:t>
            </a:r>
          </a:p>
        </p:txBody>
      </p:sp>
      <p:sp>
        <p:nvSpPr>
          <p:cNvPr id="3" name="عنصر نائب للمحتوى 2"/>
          <p:cNvSpPr>
            <a:spLocks noGrp="1"/>
          </p:cNvSpPr>
          <p:nvPr>
            <p:ph idx="1"/>
          </p:nvPr>
        </p:nvSpPr>
        <p:spPr/>
        <p:txBody>
          <a:bodyPr/>
          <a:lstStyle/>
          <a:p>
            <a:pPr marL="0" indent="0" algn="justLow" rtl="1"/>
            <a:r>
              <a:rPr lang="ar-SA" dirty="0" smtClean="0">
                <a:solidFill>
                  <a:schemeClr val="tx1"/>
                </a:solidFill>
                <a:cs typeface="+mn-cs"/>
              </a:rPr>
              <a:t>في بعض الحالات تلتزم الشركة بدفع فوائد السند </a:t>
            </a:r>
            <a:r>
              <a:rPr lang="ar-SA" dirty="0">
                <a:solidFill>
                  <a:schemeClr val="tx1"/>
                </a:solidFill>
                <a:cs typeface="+mn-cs"/>
              </a:rPr>
              <a:t>بشكل نصف سنوي وفي هذه الحالة يجب تعديل المعادلة على النحو </a:t>
            </a:r>
            <a:r>
              <a:rPr lang="ar-SA" dirty="0" smtClean="0">
                <a:solidFill>
                  <a:schemeClr val="tx1"/>
                </a:solidFill>
                <a:cs typeface="+mn-cs"/>
              </a:rPr>
              <a:t>الآتي:</a:t>
            </a:r>
          </a:p>
          <a:p>
            <a:pPr marL="457200" indent="-457200" algn="justLow" rtl="1">
              <a:buFont typeface="Arial" panose="020B0604020202020204" pitchFamily="34" charset="0"/>
              <a:buChar char="•"/>
            </a:pPr>
            <a:r>
              <a:rPr lang="ar-SA" dirty="0" smtClean="0">
                <a:solidFill>
                  <a:schemeClr val="tx1"/>
                </a:solidFill>
                <a:cs typeface="+mn-cs"/>
              </a:rPr>
              <a:t>قسمة </a:t>
            </a:r>
            <a:r>
              <a:rPr lang="ar-SA" dirty="0">
                <a:solidFill>
                  <a:schemeClr val="tx1"/>
                </a:solidFill>
                <a:cs typeface="+mn-cs"/>
              </a:rPr>
              <a:t>الفائدة الاسمية على 2 لنحصل على قيمة الفائدة التي تدفع كل 6 </a:t>
            </a:r>
            <a:r>
              <a:rPr lang="ar-SA" dirty="0" smtClean="0">
                <a:solidFill>
                  <a:schemeClr val="tx1"/>
                </a:solidFill>
                <a:cs typeface="+mn-cs"/>
              </a:rPr>
              <a:t>أشهر.</a:t>
            </a:r>
          </a:p>
          <a:p>
            <a:pPr marL="457200" indent="-457200" algn="justLow" rtl="1">
              <a:buFont typeface="Arial" panose="020B0604020202020204" pitchFamily="34" charset="0"/>
              <a:buChar char="•"/>
            </a:pPr>
            <a:r>
              <a:rPr lang="ar-SA" dirty="0" smtClean="0">
                <a:solidFill>
                  <a:schemeClr val="tx1"/>
                </a:solidFill>
                <a:cs typeface="+mn-cs"/>
              </a:rPr>
              <a:t>ضرب </a:t>
            </a:r>
            <a:r>
              <a:rPr lang="ar-SA" dirty="0">
                <a:solidFill>
                  <a:schemeClr val="tx1"/>
                </a:solidFill>
                <a:cs typeface="+mn-cs"/>
              </a:rPr>
              <a:t>عدد سنوات الاستحقاق في 2 لنحصل على عدد الفترات نصف </a:t>
            </a:r>
            <a:r>
              <a:rPr lang="ar-SA" dirty="0" smtClean="0">
                <a:solidFill>
                  <a:schemeClr val="tx1"/>
                </a:solidFill>
                <a:cs typeface="+mn-cs"/>
              </a:rPr>
              <a:t>السنوية.</a:t>
            </a:r>
          </a:p>
          <a:p>
            <a:pPr marL="457200" indent="-457200" algn="justLow" rtl="1">
              <a:buFont typeface="Arial" panose="020B0604020202020204" pitchFamily="34" charset="0"/>
              <a:buChar char="•"/>
            </a:pPr>
            <a:r>
              <a:rPr lang="ar-SA" dirty="0" smtClean="0">
                <a:solidFill>
                  <a:schemeClr val="tx1"/>
                </a:solidFill>
                <a:cs typeface="+mn-cs"/>
              </a:rPr>
              <a:t>قسمة معدل العائد المطلوب السنوي </a:t>
            </a:r>
            <a:r>
              <a:rPr lang="ar-SA" dirty="0">
                <a:solidFill>
                  <a:schemeClr val="tx1"/>
                </a:solidFill>
                <a:cs typeface="+mn-cs"/>
              </a:rPr>
              <a:t>على 2 لنحصل على معدل </a:t>
            </a:r>
            <a:r>
              <a:rPr lang="ar-SA" dirty="0" smtClean="0">
                <a:solidFill>
                  <a:schemeClr val="tx1"/>
                </a:solidFill>
                <a:cs typeface="+mn-cs"/>
              </a:rPr>
              <a:t>العائد نصف </a:t>
            </a:r>
            <a:r>
              <a:rPr lang="ar-SA" dirty="0">
                <a:solidFill>
                  <a:schemeClr val="tx1"/>
                </a:solidFill>
                <a:cs typeface="+mn-cs"/>
              </a:rPr>
              <a:t>السنوي.</a:t>
            </a:r>
            <a:endParaRPr lang="en-US" sz="2800" dirty="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8186991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200" dirty="0">
                <a:solidFill>
                  <a:schemeClr val="tx1"/>
                </a:solidFill>
                <a:cs typeface="PT Bold Heading" panose="02010400000000000000" pitchFamily="2" charset="-78"/>
              </a:rPr>
              <a:t>صيغة تسعير السندات عند دفع الفائدة مرتين في السنة</a:t>
            </a: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3333FF"/>
                              </a:solidFill>
                              <a:latin typeface="Cambria Math"/>
                            </a:rPr>
                          </m:ctrlPr>
                        </m:sSubPr>
                        <m:e>
                          <m:r>
                            <a:rPr lang="en-US" i="1">
                              <a:solidFill>
                                <a:srgbClr val="3333FF"/>
                              </a:solidFill>
                              <a:latin typeface="Cambria Math" panose="02040503050406030204" pitchFamily="18" charset="0"/>
                            </a:rPr>
                            <m:t>𝑃</m:t>
                          </m:r>
                        </m:e>
                        <m:sub>
                          <m:r>
                            <a:rPr lang="en-US" i="1">
                              <a:solidFill>
                                <a:srgbClr val="3333FF"/>
                              </a:solidFill>
                              <a:latin typeface="Cambria Math" panose="02040503050406030204" pitchFamily="18" charset="0"/>
                            </a:rPr>
                            <m:t>𝐵</m:t>
                          </m:r>
                        </m:sub>
                      </m:sSub>
                      <m:r>
                        <a:rPr lang="en-US" i="1">
                          <a:solidFill>
                            <a:srgbClr val="3333FF"/>
                          </a:solidFill>
                          <a:latin typeface="Cambria Math" panose="02040503050406030204" pitchFamily="18" charset="0"/>
                        </a:rPr>
                        <m:t>=</m:t>
                      </m:r>
                      <m:nary>
                        <m:naryPr>
                          <m:chr m:val="∑"/>
                          <m:limLoc m:val="undOvr"/>
                          <m:ctrlPr>
                            <a:rPr lang="en-US" i="1">
                              <a:solidFill>
                                <a:srgbClr val="3333FF"/>
                              </a:solidFill>
                              <a:latin typeface="Cambria Math"/>
                            </a:rPr>
                          </m:ctrlPr>
                        </m:naryPr>
                        <m:sub>
                          <m:r>
                            <a:rPr lang="en-US" i="1">
                              <a:solidFill>
                                <a:srgbClr val="3333FF"/>
                              </a:solidFill>
                              <a:latin typeface="Cambria Math" panose="02040503050406030204" pitchFamily="18" charset="0"/>
                            </a:rPr>
                            <m:t>𝑡</m:t>
                          </m:r>
                          <m:r>
                            <a:rPr lang="en-US" i="1">
                              <a:solidFill>
                                <a:srgbClr val="3333FF"/>
                              </a:solidFill>
                              <a:latin typeface="Cambria Math" panose="02040503050406030204" pitchFamily="18" charset="0"/>
                            </a:rPr>
                            <m:t>=</m:t>
                          </m:r>
                          <m:r>
                            <a:rPr lang="en-US" i="1">
                              <a:solidFill>
                                <a:srgbClr val="3333FF"/>
                              </a:solidFill>
                              <a:latin typeface="Cambria Math" panose="02040503050406030204" pitchFamily="18" charset="0"/>
                            </a:rPr>
                            <m:t>1</m:t>
                          </m:r>
                        </m:sub>
                        <m:sup>
                          <m:r>
                            <a:rPr lang="en-US" i="1">
                              <a:solidFill>
                                <a:srgbClr val="3333FF"/>
                              </a:solidFill>
                              <a:latin typeface="Cambria Math" panose="02040503050406030204" pitchFamily="18" charset="0"/>
                            </a:rPr>
                            <m:t>𝑛</m:t>
                          </m:r>
                        </m:sup>
                        <m:e>
                          <m:f>
                            <m:fPr>
                              <m:ctrlPr>
                                <a:rPr lang="en-US" i="1">
                                  <a:solidFill>
                                    <a:srgbClr val="3333FF"/>
                                  </a:solidFill>
                                  <a:latin typeface="Cambria Math"/>
                                </a:rPr>
                              </m:ctrlPr>
                            </m:fPr>
                            <m:num>
                              <m:f>
                                <m:fPr>
                                  <m:type m:val="skw"/>
                                  <m:ctrlPr>
                                    <a:rPr lang="en-US" i="1" smtClean="0">
                                      <a:solidFill>
                                        <a:srgbClr val="3333FF"/>
                                      </a:solidFill>
                                      <a:latin typeface="Cambria Math"/>
                                    </a:rPr>
                                  </m:ctrlPr>
                                </m:fPr>
                                <m:num>
                                  <m:r>
                                    <a:rPr lang="en-US" b="0" i="1" smtClean="0">
                                      <a:solidFill>
                                        <a:srgbClr val="3333FF"/>
                                      </a:solidFill>
                                      <a:latin typeface="Cambria Math" panose="02040503050406030204" pitchFamily="18" charset="0"/>
                                    </a:rPr>
                                    <m:t>𝐼</m:t>
                                  </m:r>
                                </m:num>
                                <m:den>
                                  <m:r>
                                    <a:rPr lang="en-US" b="0" i="1" smtClean="0">
                                      <a:solidFill>
                                        <a:srgbClr val="3333FF"/>
                                      </a:solidFill>
                                      <a:latin typeface="Cambria Math" panose="02040503050406030204" pitchFamily="18" charset="0"/>
                                    </a:rPr>
                                    <m:t>2</m:t>
                                  </m:r>
                                </m:den>
                              </m:f>
                            </m:num>
                            <m:den>
                              <m:sSup>
                                <m:sSupPr>
                                  <m:ctrlPr>
                                    <a:rPr lang="en-US" i="1">
                                      <a:solidFill>
                                        <a:srgbClr val="3333FF"/>
                                      </a:solidFill>
                                      <a:latin typeface="Cambria Math"/>
                                    </a:rPr>
                                  </m:ctrlPr>
                                </m:sSupPr>
                                <m:e>
                                  <m:d>
                                    <m:dPr>
                                      <m:ctrlPr>
                                        <a:rPr lang="en-US" i="1">
                                          <a:solidFill>
                                            <a:srgbClr val="3333FF"/>
                                          </a:solidFill>
                                          <a:latin typeface="Cambria Math"/>
                                        </a:rPr>
                                      </m:ctrlPr>
                                    </m:dPr>
                                    <m:e>
                                      <m:r>
                                        <a:rPr lang="en-US" i="1">
                                          <a:solidFill>
                                            <a:srgbClr val="3333FF"/>
                                          </a:solidFill>
                                          <a:latin typeface="Cambria Math" panose="02040503050406030204" pitchFamily="18" charset="0"/>
                                        </a:rPr>
                                        <m:t>1</m:t>
                                      </m:r>
                                      <m:r>
                                        <a:rPr lang="en-US" i="1">
                                          <a:solidFill>
                                            <a:srgbClr val="3333FF"/>
                                          </a:solidFill>
                                          <a:latin typeface="Cambria Math" panose="02040503050406030204" pitchFamily="18" charset="0"/>
                                        </a:rPr>
                                        <m:t>+</m:t>
                                      </m:r>
                                      <m:f>
                                        <m:fPr>
                                          <m:ctrlPr>
                                            <a:rPr lang="en-US" i="1" smtClean="0">
                                              <a:solidFill>
                                                <a:srgbClr val="3333FF"/>
                                              </a:solidFill>
                                              <a:latin typeface="Cambria Math"/>
                                            </a:rPr>
                                          </m:ctrlPr>
                                        </m:fPr>
                                        <m:num>
                                          <m:r>
                                            <a:rPr lang="en-US" b="0" i="1" smtClean="0">
                                              <a:solidFill>
                                                <a:srgbClr val="3333FF"/>
                                              </a:solidFill>
                                              <a:latin typeface="Cambria Math" panose="02040503050406030204" pitchFamily="18" charset="0"/>
                                            </a:rPr>
                                            <m:t>𝑅</m:t>
                                          </m:r>
                                        </m:num>
                                        <m:den>
                                          <m:r>
                                            <a:rPr lang="en-US" b="0" i="1" smtClean="0">
                                              <a:solidFill>
                                                <a:srgbClr val="3333FF"/>
                                              </a:solidFill>
                                              <a:latin typeface="Cambria Math" panose="02040503050406030204" pitchFamily="18" charset="0"/>
                                            </a:rPr>
                                            <m:t>2</m:t>
                                          </m:r>
                                        </m:den>
                                      </m:f>
                                    </m:e>
                                  </m:d>
                                </m:e>
                                <m:sup>
                                  <m:r>
                                    <a:rPr lang="en-US" i="1">
                                      <a:solidFill>
                                        <a:srgbClr val="3333FF"/>
                                      </a:solidFill>
                                      <a:latin typeface="Cambria Math" panose="02040503050406030204" pitchFamily="18" charset="0"/>
                                    </a:rPr>
                                    <m:t>𝑡</m:t>
                                  </m:r>
                                </m:sup>
                              </m:sSup>
                            </m:den>
                          </m:f>
                        </m:e>
                      </m:nary>
                      <m:r>
                        <a:rPr lang="en-US" i="1">
                          <a:solidFill>
                            <a:srgbClr val="3333FF"/>
                          </a:solidFill>
                          <a:latin typeface="Cambria Math" panose="02040503050406030204" pitchFamily="18" charset="0"/>
                        </a:rPr>
                        <m:t>+ </m:t>
                      </m:r>
                      <m:f>
                        <m:fPr>
                          <m:ctrlPr>
                            <a:rPr lang="en-US" i="1">
                              <a:solidFill>
                                <a:srgbClr val="3333FF"/>
                              </a:solidFill>
                              <a:latin typeface="Cambria Math"/>
                            </a:rPr>
                          </m:ctrlPr>
                        </m:fPr>
                        <m:num>
                          <m:sSub>
                            <m:sSubPr>
                              <m:ctrlPr>
                                <a:rPr lang="en-US" i="1">
                                  <a:solidFill>
                                    <a:srgbClr val="3333FF"/>
                                  </a:solidFill>
                                  <a:latin typeface="Cambria Math"/>
                                </a:rPr>
                              </m:ctrlPr>
                            </m:sSubPr>
                            <m:e>
                              <m:r>
                                <a:rPr lang="en-US" i="1">
                                  <a:solidFill>
                                    <a:srgbClr val="3333FF"/>
                                  </a:solidFill>
                                  <a:latin typeface="Cambria Math" panose="02040503050406030204" pitchFamily="18" charset="0"/>
                                </a:rPr>
                                <m:t>𝑃</m:t>
                              </m:r>
                            </m:e>
                            <m:sub>
                              <m:r>
                                <a:rPr lang="en-US" i="1">
                                  <a:solidFill>
                                    <a:srgbClr val="3333FF"/>
                                  </a:solidFill>
                                  <a:latin typeface="Cambria Math" panose="02040503050406030204" pitchFamily="18" charset="0"/>
                                </a:rPr>
                                <m:t>𝑛</m:t>
                              </m:r>
                            </m:sub>
                          </m:sSub>
                        </m:num>
                        <m:den>
                          <m:sSup>
                            <m:sSupPr>
                              <m:ctrlPr>
                                <a:rPr lang="en-US" i="1">
                                  <a:solidFill>
                                    <a:srgbClr val="3333FF"/>
                                  </a:solidFill>
                                  <a:latin typeface="Cambria Math"/>
                                </a:rPr>
                              </m:ctrlPr>
                            </m:sSupPr>
                            <m:e>
                              <m:d>
                                <m:dPr>
                                  <m:ctrlPr>
                                    <a:rPr lang="en-US" i="1">
                                      <a:solidFill>
                                        <a:srgbClr val="3333FF"/>
                                      </a:solidFill>
                                      <a:latin typeface="Cambria Math"/>
                                    </a:rPr>
                                  </m:ctrlPr>
                                </m:dPr>
                                <m:e>
                                  <m:r>
                                    <a:rPr lang="en-US" i="1">
                                      <a:solidFill>
                                        <a:srgbClr val="3333FF"/>
                                      </a:solidFill>
                                      <a:latin typeface="Cambria Math" panose="02040503050406030204" pitchFamily="18" charset="0"/>
                                    </a:rPr>
                                    <m:t>1</m:t>
                                  </m:r>
                                  <m:r>
                                    <a:rPr lang="en-US" i="1">
                                      <a:solidFill>
                                        <a:srgbClr val="3333FF"/>
                                      </a:solidFill>
                                      <a:latin typeface="Cambria Math" panose="02040503050406030204" pitchFamily="18" charset="0"/>
                                    </a:rPr>
                                    <m:t>+</m:t>
                                  </m:r>
                                  <m:f>
                                    <m:fPr>
                                      <m:ctrlPr>
                                        <a:rPr lang="en-US" i="1">
                                          <a:solidFill>
                                            <a:srgbClr val="3333FF"/>
                                          </a:solidFill>
                                          <a:latin typeface="Cambria Math"/>
                                        </a:rPr>
                                      </m:ctrlPr>
                                    </m:fPr>
                                    <m:num>
                                      <m:r>
                                        <a:rPr lang="en-US" i="1">
                                          <a:solidFill>
                                            <a:srgbClr val="3333FF"/>
                                          </a:solidFill>
                                          <a:latin typeface="Cambria Math" panose="02040503050406030204" pitchFamily="18" charset="0"/>
                                        </a:rPr>
                                        <m:t>𝑅</m:t>
                                      </m:r>
                                    </m:num>
                                    <m:den>
                                      <m:r>
                                        <a:rPr lang="en-US" i="1">
                                          <a:solidFill>
                                            <a:srgbClr val="3333FF"/>
                                          </a:solidFill>
                                          <a:latin typeface="Cambria Math" panose="02040503050406030204" pitchFamily="18" charset="0"/>
                                        </a:rPr>
                                        <m:t>2</m:t>
                                      </m:r>
                                    </m:den>
                                  </m:f>
                                </m:e>
                              </m:d>
                            </m:e>
                            <m:sup>
                              <m:r>
                                <a:rPr lang="en-US" b="0" i="1" smtClean="0">
                                  <a:solidFill>
                                    <a:srgbClr val="3333FF"/>
                                  </a:solidFill>
                                  <a:latin typeface="Cambria Math" panose="02040503050406030204" pitchFamily="18" charset="0"/>
                                </a:rPr>
                                <m:t>2</m:t>
                              </m:r>
                              <m:r>
                                <a:rPr lang="en-US" b="0" i="1" smtClean="0">
                                  <a:solidFill>
                                    <a:srgbClr val="3333FF"/>
                                  </a:solidFill>
                                  <a:latin typeface="Cambria Math" panose="02040503050406030204" pitchFamily="18" charset="0"/>
                                  <a:ea typeface="Cambria Math" panose="02040503050406030204" pitchFamily="18" charset="0"/>
                                </a:rPr>
                                <m:t>×</m:t>
                              </m:r>
                              <m:r>
                                <a:rPr lang="en-US" b="0" i="1" smtClean="0">
                                  <a:solidFill>
                                    <a:srgbClr val="3333FF"/>
                                  </a:solidFill>
                                  <a:latin typeface="Cambria Math" panose="02040503050406030204" pitchFamily="18" charset="0"/>
                                  <a:ea typeface="Cambria Math" panose="02040503050406030204" pitchFamily="18" charset="0"/>
                                </a:rPr>
                                <m:t>𝑛</m:t>
                              </m:r>
                            </m:sup>
                          </m:sSup>
                        </m:den>
                      </m:f>
                    </m:oMath>
                  </m:oMathPara>
                </a14:m>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11864056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200" dirty="0">
                <a:solidFill>
                  <a:srgbClr val="3333FF"/>
                </a:solidFill>
                <a:cs typeface="PT Bold Heading" panose="02010400000000000000" pitchFamily="2" charset="-78"/>
              </a:rPr>
              <a:t>مثال:</a:t>
            </a:r>
          </a:p>
        </p:txBody>
      </p:sp>
      <p:sp>
        <p:nvSpPr>
          <p:cNvPr id="3" name="عنصر نائب للمحتوى 2"/>
          <p:cNvSpPr>
            <a:spLocks noGrp="1"/>
          </p:cNvSpPr>
          <p:nvPr>
            <p:ph idx="1"/>
          </p:nvPr>
        </p:nvSpPr>
        <p:spPr/>
        <p:txBody>
          <a:bodyPr/>
          <a:lstStyle/>
          <a:p>
            <a:pPr marL="0" indent="0" algn="justLow" rtl="1"/>
            <a:r>
              <a:rPr lang="ar-SA" sz="3600" dirty="0">
                <a:solidFill>
                  <a:schemeClr val="tx1"/>
                </a:solidFill>
              </a:rPr>
              <a:t>سند قيمته الاسمية 1200 ريال، ومعدل الفائدة الاسمي السنوي 12% تدفع كل 6 أشهر، في حين أن معدل العائد </a:t>
            </a:r>
            <a:r>
              <a:rPr lang="ar-SA" sz="3600" dirty="0" smtClean="0">
                <a:solidFill>
                  <a:schemeClr val="tx1"/>
                </a:solidFill>
              </a:rPr>
              <a:t>المطلوب هو </a:t>
            </a:r>
            <a:r>
              <a:rPr lang="ar-SA" sz="3600" dirty="0">
                <a:solidFill>
                  <a:schemeClr val="tx1"/>
                </a:solidFill>
              </a:rPr>
              <a:t>14%، ومدة استحقاق السند 8 </a:t>
            </a:r>
            <a:r>
              <a:rPr lang="ar-SA" sz="3600" dirty="0" smtClean="0">
                <a:solidFill>
                  <a:schemeClr val="tx1"/>
                </a:solidFill>
              </a:rPr>
              <a:t>سنوات.</a:t>
            </a:r>
          </a:p>
          <a:p>
            <a:pPr marL="0" indent="0" algn="justLow" rtl="1"/>
            <a:r>
              <a:rPr lang="ar-SA" sz="3600" b="1" u="sng" dirty="0" smtClean="0">
                <a:solidFill>
                  <a:schemeClr val="tx1"/>
                </a:solidFill>
              </a:rPr>
              <a:t>المطلوب:</a:t>
            </a:r>
          </a:p>
          <a:p>
            <a:pPr marL="0" indent="0" algn="justLow" rtl="1"/>
            <a:r>
              <a:rPr lang="ar-SA" sz="3600" dirty="0" smtClean="0">
                <a:solidFill>
                  <a:schemeClr val="tx1"/>
                </a:solidFill>
              </a:rPr>
              <a:t>ما </a:t>
            </a:r>
            <a:r>
              <a:rPr lang="ar-SA" sz="3600" dirty="0">
                <a:solidFill>
                  <a:schemeClr val="tx1"/>
                </a:solidFill>
              </a:rPr>
              <a:t>القيمة الحالية للسند؟</a:t>
            </a:r>
            <a:endParaRPr lang="en-US" sz="3600" dirty="0">
              <a:solidFill>
                <a:schemeClr val="tx1"/>
              </a:solidFill>
            </a:endParaRPr>
          </a:p>
          <a:p>
            <a:pPr algn="justLow" rtl="1"/>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30336571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200" dirty="0" smtClean="0">
                <a:solidFill>
                  <a:srgbClr val="3333FF"/>
                </a:solidFill>
                <a:cs typeface="PT Bold Heading" panose="02010400000000000000" pitchFamily="2" charset="-78"/>
              </a:rPr>
              <a:t>الحل:</a:t>
            </a:r>
            <a:endParaRPr lang="ar-SA" sz="3200" dirty="0">
              <a:solidFill>
                <a:srgbClr val="3333FF"/>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lvl="0" algn="justLow" rtl="1"/>
            <a:r>
              <a:rPr lang="ar-SA" sz="3600" dirty="0" smtClean="0">
                <a:solidFill>
                  <a:schemeClr val="tx1"/>
                </a:solidFill>
                <a:cs typeface="+mn-cs"/>
              </a:rPr>
              <a:t>إن </a:t>
            </a:r>
            <a:r>
              <a:rPr lang="ar-SA" sz="3600" dirty="0">
                <a:solidFill>
                  <a:schemeClr val="tx1"/>
                </a:solidFill>
                <a:cs typeface="+mn-cs"/>
              </a:rPr>
              <a:t>قيمة الفائدة الاسمية كل 6 أشهر = (12%×1200) ÷ 2 = 72 ريالا.</a:t>
            </a:r>
            <a:endParaRPr lang="en-US" sz="3600" dirty="0">
              <a:solidFill>
                <a:schemeClr val="tx1"/>
              </a:solidFill>
              <a:cs typeface="+mn-cs"/>
            </a:endParaRPr>
          </a:p>
          <a:p>
            <a:pPr lvl="0" algn="justLow" rtl="1"/>
            <a:r>
              <a:rPr lang="ar-SA" sz="3600" dirty="0">
                <a:solidFill>
                  <a:schemeClr val="tx1"/>
                </a:solidFill>
                <a:cs typeface="+mn-cs"/>
              </a:rPr>
              <a:t>بما أن معدل العائد حتى الاستحقاق هو 14% فإن {</a:t>
            </a:r>
            <a:r>
              <a:rPr lang="en-US" sz="3600" dirty="0">
                <a:solidFill>
                  <a:schemeClr val="tx1"/>
                </a:solidFill>
                <a:cs typeface="+mn-cs"/>
              </a:rPr>
              <a:t>I</a:t>
            </a:r>
            <a:r>
              <a:rPr lang="ar-SA" sz="3600" dirty="0">
                <a:solidFill>
                  <a:schemeClr val="tx1"/>
                </a:solidFill>
                <a:cs typeface="+mn-cs"/>
              </a:rPr>
              <a:t>÷2}= 7%</a:t>
            </a:r>
            <a:endParaRPr lang="en-US" sz="3600" dirty="0">
              <a:solidFill>
                <a:schemeClr val="tx1"/>
              </a:solidFill>
              <a:cs typeface="+mn-cs"/>
            </a:endParaRPr>
          </a:p>
          <a:p>
            <a:pPr lvl="0" algn="justLow" rtl="1"/>
            <a:r>
              <a:rPr lang="ar-SA" sz="3600" dirty="0">
                <a:solidFill>
                  <a:schemeClr val="tx1"/>
                </a:solidFill>
                <a:cs typeface="+mn-cs"/>
              </a:rPr>
              <a:t>يصبح عدد الفترات = 8 سنوات × (مرتين في السنة) = 16 فترة</a:t>
            </a:r>
            <a:endParaRPr lang="en-US" sz="3600" b="1" dirty="0">
              <a:solidFill>
                <a:schemeClr val="tx1"/>
              </a:solidFill>
              <a:cs typeface="+mn-cs"/>
            </a:endParaRPr>
          </a:p>
          <a:p>
            <a:pPr algn="justLow" rtl="1"/>
            <a:endParaRPr lang="ar-SA" sz="3600" dirty="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17474207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عنصر نائب للمحتوى 2"/>
              <p:cNvSpPr>
                <a:spLocks noGrp="1"/>
              </p:cNvSpPr>
              <p:nvPr>
                <p:ph idx="1"/>
              </p:nvPr>
            </p:nvSpPr>
            <p:spPr>
              <a:xfrm>
                <a:off x="495300" y="304800"/>
                <a:ext cx="8915400" cy="5821363"/>
              </a:xfrm>
            </p:spPr>
            <p:txBody>
              <a:bodyPr/>
              <a:lstStyle/>
              <a:p>
                <a:pPr marL="0" indent="0" algn="justLow" rtl="1"/>
                <a:r>
                  <a:rPr lang="ar-SA" sz="3600" dirty="0" smtClean="0">
                    <a:solidFill>
                      <a:schemeClr val="tx1"/>
                    </a:solidFill>
                  </a:rPr>
                  <a:t>نضرب قيمة </a:t>
                </a:r>
                <a:r>
                  <a:rPr lang="ar-SA" sz="3600" dirty="0" smtClean="0">
                    <a:solidFill>
                      <a:schemeClr val="tx1"/>
                    </a:solidFill>
                  </a:rPr>
                  <a:t>الفائدة </a:t>
                </a:r>
                <a:r>
                  <a:rPr lang="ar-SA" sz="3600" dirty="0" smtClean="0">
                    <a:solidFill>
                      <a:schemeClr val="tx1"/>
                    </a:solidFill>
                  </a:rPr>
                  <a:t>الدورية نصف السنوية والتي تساوي 72 ريالا في معامل </a:t>
                </a:r>
                <a:r>
                  <a:rPr lang="ar-SA" sz="3600" dirty="0">
                    <a:solidFill>
                      <a:schemeClr val="tx1"/>
                    </a:solidFill>
                  </a:rPr>
                  <a:t>الفائدة الحالية لدفعات متساوية (جدول 4</a:t>
                </a:r>
                <a:r>
                  <a:rPr lang="ar-SA" sz="3600" dirty="0" smtClean="0">
                    <a:solidFill>
                      <a:schemeClr val="tx1"/>
                    </a:solidFill>
                  </a:rPr>
                  <a:t>) [عند معدل فائدة 6% وعدد فترات 16]. </a:t>
                </a:r>
                <a:r>
                  <a:rPr lang="ar-SA" sz="3600" dirty="0">
                    <a:solidFill>
                      <a:schemeClr val="tx1"/>
                    </a:solidFill>
                  </a:rPr>
                  <a:t>كما نضرب قيمة السند الاسمية معامل الفائدة للقيم الحالية لدفعة واحدة</a:t>
                </a:r>
                <a:r>
                  <a:rPr lang="en-US" sz="3600" dirty="0">
                    <a:solidFill>
                      <a:schemeClr val="tx1"/>
                    </a:solidFill>
                  </a:rPr>
                  <a:t> </a:t>
                </a:r>
                <a:r>
                  <a:rPr lang="ar-SA" sz="3600" dirty="0">
                    <a:solidFill>
                      <a:schemeClr val="tx1"/>
                    </a:solidFill>
                  </a:rPr>
                  <a:t>(جدول 3</a:t>
                </a:r>
                <a:r>
                  <a:rPr lang="ar-SA" sz="3600" dirty="0" smtClean="0">
                    <a:solidFill>
                      <a:schemeClr val="tx1"/>
                    </a:solidFill>
                  </a:rPr>
                  <a:t>) </a:t>
                </a:r>
                <a:r>
                  <a:rPr lang="ar-SA" sz="3600" dirty="0">
                    <a:solidFill>
                      <a:schemeClr val="tx1"/>
                    </a:solidFill>
                  </a:rPr>
                  <a:t>عند معدل فائدة 6% وعدد فترات 16</a:t>
                </a:r>
                <a:r>
                  <a:rPr lang="ar-SA" sz="3600" dirty="0" smtClean="0">
                    <a:solidFill>
                      <a:schemeClr val="tx1"/>
                    </a:solidFill>
                  </a:rPr>
                  <a:t>]، نجد:</a:t>
                </a:r>
                <a:endParaRPr lang="ar-SA" sz="3600" dirty="0">
                  <a:solidFill>
                    <a:schemeClr val="tx1"/>
                  </a:solidFill>
                </a:endParaRPr>
              </a:p>
              <a:p>
                <a:pPr marL="0" indent="0" rtl="1"/>
                <a14:m>
                  <m:oMathPara xmlns:m="http://schemas.openxmlformats.org/officeDocument/2006/math">
                    <m:oMathParaPr>
                      <m:jc m:val="centerGroup"/>
                    </m:oMathParaPr>
                    <m:oMath xmlns:m="http://schemas.openxmlformats.org/officeDocument/2006/math">
                      <m:sSub>
                        <m:sSubPr>
                          <m:ctrlPr>
                            <a:rPr lang="en-US" sz="3600" i="1">
                              <a:solidFill>
                                <a:schemeClr val="tx1"/>
                              </a:solidFill>
                              <a:latin typeface="Cambria Math"/>
                            </a:rPr>
                          </m:ctrlPr>
                        </m:sSubPr>
                        <m:e>
                          <m:r>
                            <a:rPr lang="fr-FR" sz="3600" i="1">
                              <a:solidFill>
                                <a:schemeClr val="tx1"/>
                              </a:solidFill>
                              <a:latin typeface="Cambria Math" panose="02040503050406030204" pitchFamily="18" charset="0"/>
                            </a:rPr>
                            <m:t>𝑃</m:t>
                          </m:r>
                        </m:e>
                        <m:sub>
                          <m:r>
                            <a:rPr lang="en-US" sz="3600" i="1">
                              <a:solidFill>
                                <a:schemeClr val="tx1"/>
                              </a:solidFill>
                              <a:latin typeface="Cambria Math" panose="02040503050406030204" pitchFamily="18" charset="0"/>
                            </a:rPr>
                            <m:t>𝐵</m:t>
                          </m:r>
                        </m:sub>
                      </m:sSub>
                      <m:r>
                        <a:rPr lang="fr-FR" sz="3600" i="1">
                          <a:solidFill>
                            <a:schemeClr val="tx1"/>
                          </a:solidFill>
                          <a:latin typeface="Cambria Math" panose="02040503050406030204" pitchFamily="18" charset="0"/>
                        </a:rPr>
                        <m:t>=</m:t>
                      </m:r>
                      <m:r>
                        <a:rPr lang="fr-FR" sz="3600" i="1">
                          <a:solidFill>
                            <a:schemeClr val="tx1"/>
                          </a:solidFill>
                          <a:latin typeface="Cambria Math" panose="02040503050406030204" pitchFamily="18" charset="0"/>
                        </a:rPr>
                        <m:t>𝑃𝑉</m:t>
                      </m:r>
                      <m:d>
                        <m:dPr>
                          <m:ctrlPr>
                            <a:rPr lang="en-US" sz="3600" i="1">
                              <a:solidFill>
                                <a:schemeClr val="tx1"/>
                              </a:solidFill>
                              <a:latin typeface="Cambria Math"/>
                            </a:rPr>
                          </m:ctrlPr>
                        </m:dPr>
                        <m:e>
                          <m:r>
                            <a:rPr lang="fr-FR" sz="3600" i="1">
                              <a:solidFill>
                                <a:schemeClr val="tx1"/>
                              </a:solidFill>
                              <a:latin typeface="Cambria Math" panose="02040503050406030204" pitchFamily="18" charset="0"/>
                            </a:rPr>
                            <m:t>𝐼</m:t>
                          </m:r>
                        </m:e>
                      </m:d>
                      <m:r>
                        <a:rPr lang="fr-FR" sz="3600" i="1">
                          <a:solidFill>
                            <a:schemeClr val="tx1"/>
                          </a:solidFill>
                          <a:latin typeface="Cambria Math" panose="02040503050406030204" pitchFamily="18" charset="0"/>
                        </a:rPr>
                        <m:t>+</m:t>
                      </m:r>
                      <m:r>
                        <a:rPr lang="fr-FR" sz="3600" i="1">
                          <a:solidFill>
                            <a:schemeClr val="tx1"/>
                          </a:solidFill>
                          <a:latin typeface="Cambria Math" panose="02040503050406030204" pitchFamily="18" charset="0"/>
                        </a:rPr>
                        <m:t>𝑃𝑉</m:t>
                      </m:r>
                      <m:r>
                        <a:rPr lang="fr-FR" sz="3600" i="1">
                          <a:solidFill>
                            <a:schemeClr val="tx1"/>
                          </a:solidFill>
                          <a:latin typeface="Cambria Math" panose="02040503050406030204" pitchFamily="18" charset="0"/>
                        </a:rPr>
                        <m:t>(</m:t>
                      </m:r>
                      <m:sSub>
                        <m:sSubPr>
                          <m:ctrlPr>
                            <a:rPr lang="en-US" sz="3600" i="1">
                              <a:solidFill>
                                <a:schemeClr val="tx1"/>
                              </a:solidFill>
                              <a:latin typeface="Cambria Math"/>
                            </a:rPr>
                          </m:ctrlPr>
                        </m:sSubPr>
                        <m:e>
                          <m:r>
                            <a:rPr lang="en-US" sz="3600" i="1">
                              <a:solidFill>
                                <a:schemeClr val="tx1"/>
                              </a:solidFill>
                              <a:latin typeface="Cambria Math" panose="02040503050406030204" pitchFamily="18" charset="0"/>
                            </a:rPr>
                            <m:t>𝑃</m:t>
                          </m:r>
                        </m:e>
                        <m:sub>
                          <m:r>
                            <a:rPr lang="en-US" sz="3600" i="1">
                              <a:solidFill>
                                <a:schemeClr val="tx1"/>
                              </a:solidFill>
                              <a:latin typeface="Cambria Math" panose="02040503050406030204" pitchFamily="18" charset="0"/>
                            </a:rPr>
                            <m:t>𝑛</m:t>
                          </m:r>
                        </m:sub>
                      </m:sSub>
                      <m:r>
                        <a:rPr lang="fr-FR" sz="3600" i="1">
                          <a:solidFill>
                            <a:schemeClr val="tx1"/>
                          </a:solidFill>
                          <a:latin typeface="Cambria Math" panose="02040503050406030204" pitchFamily="18" charset="0"/>
                        </a:rPr>
                        <m:t>)</m:t>
                      </m:r>
                    </m:oMath>
                  </m:oMathPara>
                </a14:m>
                <a:endParaRPr lang="en-US" sz="3600" dirty="0">
                  <a:solidFill>
                    <a:schemeClr val="tx1"/>
                  </a:solidFill>
                </a:endParaRPr>
              </a:p>
              <a:p>
                <a:pPr marL="0" indent="0" algn="justLow" rtl="1"/>
                <a14:m>
                  <m:oMathPara xmlns:m="http://schemas.openxmlformats.org/officeDocument/2006/math">
                    <m:oMathParaPr>
                      <m:jc m:val="centerGroup"/>
                    </m:oMathParaPr>
                    <m:oMath xmlns:m="http://schemas.openxmlformats.org/officeDocument/2006/math">
                      <m:sSub>
                        <m:sSubPr>
                          <m:ctrlPr>
                            <a:rPr lang="en-US" sz="3600" i="1">
                              <a:solidFill>
                                <a:schemeClr val="tx1"/>
                              </a:solidFill>
                              <a:latin typeface="Cambria Math"/>
                            </a:rPr>
                          </m:ctrlPr>
                        </m:sSubPr>
                        <m:e>
                          <m:r>
                            <a:rPr lang="fr-FR" sz="3600" i="1">
                              <a:solidFill>
                                <a:schemeClr val="tx1"/>
                              </a:solidFill>
                              <a:latin typeface="Cambria Math" panose="02040503050406030204" pitchFamily="18" charset="0"/>
                            </a:rPr>
                            <m:t>𝑃</m:t>
                          </m:r>
                        </m:e>
                        <m:sub>
                          <m:r>
                            <a:rPr lang="en-US" sz="3600" i="1">
                              <a:solidFill>
                                <a:schemeClr val="tx1"/>
                              </a:solidFill>
                              <a:latin typeface="Cambria Math" panose="02040503050406030204" pitchFamily="18" charset="0"/>
                            </a:rPr>
                            <m:t>𝐵</m:t>
                          </m:r>
                        </m:sub>
                      </m:sSub>
                      <m:r>
                        <a:rPr lang="fr-FR" sz="3600" i="1">
                          <a:solidFill>
                            <a:schemeClr val="tx1"/>
                          </a:solidFill>
                          <a:latin typeface="Cambria Math" panose="02040503050406030204" pitchFamily="18" charset="0"/>
                        </a:rPr>
                        <m:t>=</m:t>
                      </m:r>
                      <m:r>
                        <a:rPr lang="en-US" sz="3600" i="1">
                          <a:solidFill>
                            <a:schemeClr val="tx1"/>
                          </a:solidFill>
                          <a:latin typeface="Cambria Math" panose="02040503050406030204" pitchFamily="18" charset="0"/>
                        </a:rPr>
                        <m:t>100</m:t>
                      </m:r>
                      <m:r>
                        <a:rPr lang="en-US" sz="3600" i="1">
                          <a:solidFill>
                            <a:schemeClr val="tx1"/>
                          </a:solidFill>
                          <a:latin typeface="Cambria Math" panose="02040503050406030204" pitchFamily="18" charset="0"/>
                          <a:ea typeface="Cambria Math" panose="02040503050406030204" pitchFamily="18" charset="0"/>
                        </a:rPr>
                        <m:t>×</m:t>
                      </m:r>
                      <m:r>
                        <a:rPr lang="en-US" sz="3600" b="0" i="1" smtClean="0">
                          <a:solidFill>
                            <a:schemeClr val="tx1"/>
                          </a:solidFill>
                          <a:latin typeface="Cambria Math" panose="02040503050406030204" pitchFamily="18" charset="0"/>
                          <a:ea typeface="Cambria Math" panose="02040503050406030204" pitchFamily="18" charset="0"/>
                        </a:rPr>
                        <m:t>9</m:t>
                      </m:r>
                      <m:r>
                        <a:rPr lang="en-US" sz="3600" i="1">
                          <a:solidFill>
                            <a:schemeClr val="tx1"/>
                          </a:solidFill>
                          <a:latin typeface="Cambria Math" panose="02040503050406030204" pitchFamily="18" charset="0"/>
                          <a:ea typeface="Cambria Math" panose="02040503050406030204" pitchFamily="18" charset="0"/>
                        </a:rPr>
                        <m:t>.</m:t>
                      </m:r>
                      <m:r>
                        <a:rPr lang="en-US" sz="3600" b="0" i="1" smtClean="0">
                          <a:solidFill>
                            <a:schemeClr val="tx1"/>
                          </a:solidFill>
                          <a:latin typeface="Cambria Math" panose="02040503050406030204" pitchFamily="18" charset="0"/>
                          <a:ea typeface="Cambria Math" panose="02040503050406030204" pitchFamily="18" charset="0"/>
                        </a:rPr>
                        <m:t>4466</m:t>
                      </m:r>
                      <m:r>
                        <a:rPr lang="en-US" sz="3600" i="1">
                          <a:solidFill>
                            <a:schemeClr val="tx1"/>
                          </a:solidFill>
                          <a:latin typeface="Cambria Math" panose="02040503050406030204" pitchFamily="18" charset="0"/>
                          <a:ea typeface="Cambria Math" panose="02040503050406030204" pitchFamily="18" charset="0"/>
                        </a:rPr>
                        <m:t>+</m:t>
                      </m:r>
                      <m:r>
                        <a:rPr lang="en-US" sz="3600" b="0" i="1" smtClean="0">
                          <a:solidFill>
                            <a:schemeClr val="tx1"/>
                          </a:solidFill>
                          <a:latin typeface="Cambria Math" panose="02040503050406030204" pitchFamily="18" charset="0"/>
                          <a:ea typeface="Cambria Math" panose="02040503050406030204" pitchFamily="18" charset="0"/>
                        </a:rPr>
                        <m:t>12</m:t>
                      </m:r>
                      <m:r>
                        <a:rPr lang="en-US" sz="3600" i="1">
                          <a:solidFill>
                            <a:schemeClr val="tx1"/>
                          </a:solidFill>
                          <a:latin typeface="Cambria Math" panose="02040503050406030204" pitchFamily="18" charset="0"/>
                          <a:ea typeface="Cambria Math" panose="02040503050406030204" pitchFamily="18" charset="0"/>
                        </a:rPr>
                        <m:t>00</m:t>
                      </m:r>
                      <m:r>
                        <a:rPr lang="en-US" sz="3600" i="1">
                          <a:solidFill>
                            <a:schemeClr val="tx1"/>
                          </a:solidFill>
                          <a:latin typeface="Cambria Math" panose="02040503050406030204" pitchFamily="18" charset="0"/>
                          <a:ea typeface="Cambria Math" panose="02040503050406030204" pitchFamily="18" charset="0"/>
                        </a:rPr>
                        <m:t>×</m:t>
                      </m:r>
                      <m:r>
                        <a:rPr lang="en-US" sz="3600" i="1">
                          <a:solidFill>
                            <a:schemeClr val="tx1"/>
                          </a:solidFill>
                          <a:latin typeface="Cambria Math" panose="02040503050406030204" pitchFamily="18" charset="0"/>
                          <a:ea typeface="Cambria Math" panose="02040503050406030204" pitchFamily="18" charset="0"/>
                        </a:rPr>
                        <m:t>0</m:t>
                      </m:r>
                      <m:r>
                        <a:rPr lang="en-US" sz="3600" i="1">
                          <a:solidFill>
                            <a:schemeClr val="tx1"/>
                          </a:solidFill>
                          <a:latin typeface="Cambria Math" panose="02040503050406030204" pitchFamily="18" charset="0"/>
                          <a:ea typeface="Cambria Math" panose="02040503050406030204" pitchFamily="18" charset="0"/>
                        </a:rPr>
                        <m:t>.</m:t>
                      </m:r>
                      <m:r>
                        <a:rPr lang="en-US" sz="3600" i="1">
                          <a:solidFill>
                            <a:schemeClr val="tx1"/>
                          </a:solidFill>
                          <a:latin typeface="Cambria Math" panose="02040503050406030204" pitchFamily="18" charset="0"/>
                          <a:ea typeface="Cambria Math" panose="02040503050406030204" pitchFamily="18" charset="0"/>
                        </a:rPr>
                        <m:t>3387</m:t>
                      </m:r>
                    </m:oMath>
                  </m:oMathPara>
                </a14:m>
                <a:endParaRPr lang="ar-SA" sz="4000" dirty="0">
                  <a:solidFill>
                    <a:schemeClr val="tx1"/>
                  </a:solidFill>
                </a:endParaRPr>
              </a:p>
              <a:p>
                <a:pPr marL="0" indent="0" algn="justLow" rtl="1"/>
                <a14:m>
                  <m:oMathPara xmlns:m="http://schemas.openxmlformats.org/officeDocument/2006/math">
                    <m:oMathParaPr>
                      <m:jc m:val="centerGroup"/>
                    </m:oMathParaPr>
                    <m:oMath xmlns:m="http://schemas.openxmlformats.org/officeDocument/2006/math">
                      <m:sSub>
                        <m:sSubPr>
                          <m:ctrlPr>
                            <a:rPr lang="en-US" sz="3600" i="1">
                              <a:solidFill>
                                <a:schemeClr val="tx1"/>
                              </a:solidFill>
                              <a:latin typeface="Cambria Math"/>
                            </a:rPr>
                          </m:ctrlPr>
                        </m:sSubPr>
                        <m:e>
                          <m:r>
                            <a:rPr lang="fr-FR" sz="3600" i="1">
                              <a:solidFill>
                                <a:schemeClr val="tx1"/>
                              </a:solidFill>
                              <a:latin typeface="Cambria Math" panose="02040503050406030204" pitchFamily="18" charset="0"/>
                            </a:rPr>
                            <m:t>𝑃</m:t>
                          </m:r>
                        </m:e>
                        <m:sub>
                          <m:r>
                            <a:rPr lang="en-US" sz="3600" i="1">
                              <a:solidFill>
                                <a:schemeClr val="tx1"/>
                              </a:solidFill>
                              <a:latin typeface="Cambria Math" panose="02040503050406030204" pitchFamily="18" charset="0"/>
                            </a:rPr>
                            <m:t>𝐵</m:t>
                          </m:r>
                        </m:sub>
                      </m:sSub>
                      <m:r>
                        <a:rPr lang="fr-FR" sz="3600" i="1">
                          <a:solidFill>
                            <a:schemeClr val="tx1"/>
                          </a:solidFill>
                          <a:latin typeface="Cambria Math" panose="02040503050406030204" pitchFamily="18" charset="0"/>
                        </a:rPr>
                        <m:t>=</m:t>
                      </m:r>
                      <m:r>
                        <a:rPr lang="en-US" sz="3600" b="0" i="1" smtClean="0">
                          <a:solidFill>
                            <a:schemeClr val="tx1"/>
                          </a:solidFill>
                          <a:latin typeface="Cambria Math" panose="02040503050406030204" pitchFamily="18" charset="0"/>
                        </a:rPr>
                        <m:t>1086</m:t>
                      </m:r>
                      <m:r>
                        <a:rPr lang="en-US" sz="3600" b="0" i="1" smtClean="0">
                          <a:solidFill>
                            <a:schemeClr val="tx1"/>
                          </a:solidFill>
                          <a:latin typeface="Cambria Math" panose="02040503050406030204" pitchFamily="18" charset="0"/>
                        </a:rPr>
                        <m:t>.</m:t>
                      </m:r>
                      <m:r>
                        <a:rPr lang="en-US" sz="3600" b="0" i="1" smtClean="0">
                          <a:solidFill>
                            <a:schemeClr val="tx1"/>
                          </a:solidFill>
                          <a:latin typeface="Cambria Math" panose="02040503050406030204" pitchFamily="18" charset="0"/>
                        </a:rPr>
                        <m:t>64</m:t>
                      </m:r>
                    </m:oMath>
                  </m:oMathPara>
                </a14:m>
                <a:endParaRPr lang="ar-SA" sz="4000" dirty="0">
                  <a:solidFill>
                    <a:schemeClr val="tx1"/>
                  </a:solidFill>
                </a:endParaRPr>
              </a:p>
            </p:txBody>
          </p:sp>
        </mc:Choice>
        <mc:Fallback>
          <p:sp>
            <p:nvSpPr>
              <p:cNvPr id="3" name="عنصر نائب للمحتوى 2"/>
              <p:cNvSpPr>
                <a:spLocks noGrp="1" noRot="1" noChangeAspect="1" noMove="1" noResize="1" noEditPoints="1" noAdjustHandles="1" noChangeArrowheads="1" noChangeShapeType="1" noTextEdit="1"/>
              </p:cNvSpPr>
              <p:nvPr>
                <p:ph idx="1"/>
              </p:nvPr>
            </p:nvSpPr>
            <p:spPr>
              <a:xfrm>
                <a:off x="495300" y="304800"/>
                <a:ext cx="8915400" cy="5821363"/>
              </a:xfrm>
              <a:blipFill rotWithShape="1">
                <a:blip r:embed="rId2"/>
                <a:stretch>
                  <a:fillRect l="-3486" t="-1571" r="-2119"/>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39807230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العائد حتى الاستحقاق (</a:t>
            </a:r>
            <a:r>
              <a:rPr lang="en-US" sz="3600" dirty="0">
                <a:solidFill>
                  <a:schemeClr val="tx1"/>
                </a:solidFill>
                <a:cs typeface="PT Bold Heading" panose="02010400000000000000" pitchFamily="2" charset="-78"/>
              </a:rPr>
              <a:t>Yield to Maturity</a:t>
            </a:r>
            <a:r>
              <a:rPr lang="ar-SA" sz="3600" dirty="0">
                <a:solidFill>
                  <a:schemeClr val="tx1"/>
                </a:solidFill>
                <a:cs typeface="PT Bold Heading" panose="02010400000000000000" pitchFamily="2" charset="-78"/>
              </a:rPr>
              <a:t>)</a:t>
            </a:r>
          </a:p>
        </p:txBody>
      </p:sp>
      <p:sp>
        <p:nvSpPr>
          <p:cNvPr id="3" name="عنصر نائب للمحتوى 2"/>
          <p:cNvSpPr>
            <a:spLocks noGrp="1"/>
          </p:cNvSpPr>
          <p:nvPr>
            <p:ph idx="1"/>
          </p:nvPr>
        </p:nvSpPr>
        <p:spPr/>
        <p:txBody>
          <a:bodyPr/>
          <a:lstStyle/>
          <a:p>
            <a:pPr marL="0" indent="0" algn="justLow" rtl="1"/>
            <a:r>
              <a:rPr lang="ar-SA" sz="3600" dirty="0">
                <a:solidFill>
                  <a:schemeClr val="tx1"/>
                </a:solidFill>
                <a:cs typeface="+mn-cs"/>
              </a:rPr>
              <a:t>في كثير من الحالات يتوافر لدينا سعر السند ومعدل الفائدة الاسمي ومدة استحقاق السند ونود معرفة معدل الفائدة الذي يمكن الحصول عليه من الاستثمار في هذا السند، ويعرف هذا المعدل بالعائد حتى الاستحقاق (</a:t>
            </a:r>
            <a:r>
              <a:rPr lang="en-US" sz="3600" b="1" dirty="0">
                <a:solidFill>
                  <a:schemeClr val="tx1"/>
                </a:solidFill>
                <a:cs typeface="+mn-cs"/>
              </a:rPr>
              <a:t>Yield to Maturity</a:t>
            </a:r>
            <a:r>
              <a:rPr lang="ar-SA" sz="3600" dirty="0">
                <a:solidFill>
                  <a:schemeClr val="tx1"/>
                </a:solidFill>
                <a:cs typeface="+mn-cs"/>
              </a:rPr>
              <a:t>) ولكيفية حسابه نأخذ هذا المثال:</a:t>
            </a:r>
            <a:endParaRPr lang="en-US" sz="3600" dirty="0">
              <a:solidFill>
                <a:schemeClr val="tx1"/>
              </a:solidFill>
              <a:cs typeface="+mn-cs"/>
            </a:endParaRPr>
          </a:p>
          <a:p>
            <a:pPr algn="justLow" rtl="1"/>
            <a:endParaRPr lang="ar-SA" sz="3600" dirty="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extLst>
      <p:ext uri="{BB962C8B-B14F-4D97-AF65-F5344CB8AC3E}">
        <p14:creationId xmlns:p14="http://schemas.microsoft.com/office/powerpoint/2010/main" val="23342845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200" dirty="0" smtClean="0">
                <a:solidFill>
                  <a:srgbClr val="3333FF"/>
                </a:solidFill>
                <a:cs typeface="PT Bold Heading" panose="02010400000000000000" pitchFamily="2" charset="-78"/>
              </a:rPr>
              <a:t>مثال:</a:t>
            </a:r>
            <a:endParaRPr lang="ar-SA" sz="3200" dirty="0">
              <a:solidFill>
                <a:srgbClr val="3333FF"/>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marL="0" indent="0" algn="justLow" rtl="1"/>
            <a:r>
              <a:rPr lang="ar-SA" sz="3600" dirty="0">
                <a:solidFill>
                  <a:schemeClr val="tx1"/>
                </a:solidFill>
              </a:rPr>
              <a:t>إذا علمت أن القيمة الاسمية لسند شركة </a:t>
            </a:r>
            <a:r>
              <a:rPr lang="ar-SA" sz="3600" dirty="0" smtClean="0">
                <a:solidFill>
                  <a:schemeClr val="tx1"/>
                </a:solidFill>
              </a:rPr>
              <a:t>(الدوحة) 1000 </a:t>
            </a:r>
            <a:r>
              <a:rPr lang="ar-SA" sz="3600" dirty="0">
                <a:solidFill>
                  <a:schemeClr val="tx1"/>
                </a:solidFill>
              </a:rPr>
              <a:t>ريال، ويعرض في السوق بسعر 955.14 ريال، وفترة الاستحقاق 6 سنوات، وتدفع الشركة معدل فائدة اسمي 8%، </a:t>
            </a:r>
            <a:r>
              <a:rPr lang="ar-SA" sz="3600" b="1" u="sng" dirty="0" smtClean="0">
                <a:solidFill>
                  <a:schemeClr val="tx1"/>
                </a:solidFill>
              </a:rPr>
              <a:t>المطلوب:</a:t>
            </a:r>
          </a:p>
          <a:p>
            <a:pPr marL="0" indent="0" algn="justLow" rtl="1"/>
            <a:r>
              <a:rPr lang="ar-SA" sz="3600" dirty="0" smtClean="0">
                <a:solidFill>
                  <a:schemeClr val="tx1"/>
                </a:solidFill>
              </a:rPr>
              <a:t>أوجد العائد </a:t>
            </a:r>
            <a:r>
              <a:rPr lang="ar-SA" sz="3600" dirty="0">
                <a:solidFill>
                  <a:schemeClr val="tx1"/>
                </a:solidFill>
              </a:rPr>
              <a:t>حتى الاستحقاق لهذا </a:t>
            </a:r>
            <a:r>
              <a:rPr lang="ar-SA" sz="3600" dirty="0" smtClean="0">
                <a:solidFill>
                  <a:schemeClr val="tx1"/>
                </a:solidFill>
              </a:rPr>
              <a:t>السند؟</a:t>
            </a:r>
            <a:endParaRPr lang="en-US" sz="3600" dirty="0">
              <a:solidFill>
                <a:schemeClr val="tx1"/>
              </a:solidFill>
            </a:endParaRPr>
          </a:p>
          <a:p>
            <a:pPr algn="justLow" rtl="1"/>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extLst>
      <p:ext uri="{BB962C8B-B14F-4D97-AF65-F5344CB8AC3E}">
        <p14:creationId xmlns:p14="http://schemas.microsoft.com/office/powerpoint/2010/main" val="35866602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200" dirty="0" smtClean="0">
                <a:solidFill>
                  <a:srgbClr val="3333FF"/>
                </a:solidFill>
                <a:cs typeface="PT Bold Heading" panose="02010400000000000000" pitchFamily="2" charset="-78"/>
              </a:rPr>
              <a:t>الحل:</a:t>
            </a:r>
            <a:endParaRPr lang="ar-SA" sz="3200" dirty="0">
              <a:solidFill>
                <a:srgbClr val="3333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lvl="0" algn="justLow" rtl="1"/>
                <a:r>
                  <a:rPr lang="ar-SA" sz="3600" dirty="0" smtClean="0">
                    <a:solidFill>
                      <a:schemeClr val="tx1"/>
                    </a:solidFill>
                  </a:rPr>
                  <a:t>قيمة الفائدة الاسمية السنوية هي 80 ريال</a:t>
                </a:r>
              </a:p>
              <a:p>
                <a:pPr rtl="1"/>
                <a:r>
                  <a:rPr lang="ar-SA" sz="3600" dirty="0">
                    <a:solidFill>
                      <a:schemeClr val="tx1"/>
                    </a:solidFill>
                  </a:rPr>
                  <a:t>سعر السند يمكن التعبير عنه بالمعادلة التالية:</a:t>
                </a:r>
                <a:endParaRPr lang="en-US" sz="3600" dirty="0">
                  <a:solidFill>
                    <a:schemeClr val="tx1"/>
                  </a:solidFill>
                </a:endParaRPr>
              </a:p>
              <a:p>
                <a:pPr rtl="1"/>
                <a:r>
                  <a:rPr lang="ar-SA" sz="3600" dirty="0">
                    <a:solidFill>
                      <a:schemeClr val="tx1"/>
                    </a:solidFill>
                  </a:rPr>
                  <a:t> </a:t>
                </a:r>
                <a14:m>
                  <m:oMath xmlns:m="http://schemas.openxmlformats.org/officeDocument/2006/math">
                    <m:f>
                      <m:fPr>
                        <m:ctrlPr>
                          <a:rPr lang="en-US" i="1">
                            <a:solidFill>
                              <a:schemeClr val="tx1"/>
                            </a:solidFill>
                            <a:latin typeface="Cambria Math"/>
                          </a:rPr>
                        </m:ctrlPr>
                      </m:fPr>
                      <m:num>
                        <m:r>
                          <a:rPr lang="en-US" i="1">
                            <a:solidFill>
                              <a:schemeClr val="tx1"/>
                            </a:solidFill>
                            <a:latin typeface="Cambria Math" panose="02040503050406030204" pitchFamily="18" charset="0"/>
                          </a:rPr>
                          <m:t>1000</m:t>
                        </m:r>
                      </m:num>
                      <m:den>
                        <m:sSup>
                          <m:sSupPr>
                            <m:ctrlPr>
                              <a:rPr lang="en-US" i="1">
                                <a:solidFill>
                                  <a:schemeClr val="tx1"/>
                                </a:solidFill>
                                <a:latin typeface="Cambria Math"/>
                              </a:rPr>
                            </m:ctrlPr>
                          </m:sSup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𝑅</m:t>
                            </m:r>
                            <m:r>
                              <a:rPr lang="en-US" i="1">
                                <a:solidFill>
                                  <a:schemeClr val="tx1"/>
                                </a:solidFill>
                                <a:latin typeface="Cambria Math" panose="02040503050406030204" pitchFamily="18" charset="0"/>
                              </a:rPr>
                              <m:t>)</m:t>
                            </m:r>
                          </m:e>
                          <m:sup>
                            <m:r>
                              <a:rPr lang="en-US" i="1">
                                <a:solidFill>
                                  <a:schemeClr val="tx1"/>
                                </a:solidFill>
                                <a:latin typeface="Cambria Math" panose="02040503050406030204" pitchFamily="18" charset="0"/>
                              </a:rPr>
                              <m:t>6</m:t>
                            </m:r>
                          </m:sup>
                        </m:sSup>
                      </m:den>
                    </m:f>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80</m:t>
                    </m:r>
                    <m:r>
                      <a:rPr lang="en-US" i="1">
                        <a:solidFill>
                          <a:schemeClr val="tx1"/>
                        </a:solidFill>
                        <a:latin typeface="Cambria Math" panose="02040503050406030204" pitchFamily="18" charset="0"/>
                      </a:rPr>
                      <m:t>×</m:t>
                    </m:r>
                    <m:f>
                      <m:fPr>
                        <m:ctrlPr>
                          <a:rPr lang="en-US" i="1">
                            <a:solidFill>
                              <a:schemeClr val="tx1"/>
                            </a:solidFill>
                            <a:latin typeface="Cambria Math"/>
                          </a:rPr>
                        </m:ctrlPr>
                      </m:fPr>
                      <m:num>
                        <m:d>
                          <m:dPr>
                            <m:begChr m:val="["/>
                            <m:endChr m:val="]"/>
                            <m:ctrlPr>
                              <a:rPr lang="en-US" i="1">
                                <a:solidFill>
                                  <a:schemeClr val="tx1"/>
                                </a:solidFill>
                                <a:latin typeface="Cambria Math"/>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m:t>
                            </m:r>
                            <m:f>
                              <m:fPr>
                                <m:ctrlPr>
                                  <a:rPr lang="en-US" i="1">
                                    <a:solidFill>
                                      <a:schemeClr val="tx1"/>
                                    </a:solidFill>
                                    <a:latin typeface="Cambria Math"/>
                                  </a:rPr>
                                </m:ctrlPr>
                              </m:fPr>
                              <m:num>
                                <m:r>
                                  <a:rPr lang="en-US" i="1">
                                    <a:solidFill>
                                      <a:schemeClr val="tx1"/>
                                    </a:solidFill>
                                    <a:latin typeface="Cambria Math" panose="02040503050406030204" pitchFamily="18" charset="0"/>
                                  </a:rPr>
                                  <m:t>1</m:t>
                                </m:r>
                              </m:num>
                              <m:den>
                                <m:sSup>
                                  <m:sSupPr>
                                    <m:ctrlPr>
                                      <a:rPr lang="en-US" i="1">
                                        <a:solidFill>
                                          <a:schemeClr val="tx1"/>
                                        </a:solidFill>
                                        <a:latin typeface="Cambria Math"/>
                                      </a:rPr>
                                    </m:ctrlPr>
                                  </m:sSup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𝑅</m:t>
                                    </m:r>
                                    <m:r>
                                      <a:rPr lang="en-US" i="1">
                                        <a:solidFill>
                                          <a:schemeClr val="tx1"/>
                                        </a:solidFill>
                                        <a:latin typeface="Cambria Math" panose="02040503050406030204" pitchFamily="18" charset="0"/>
                                      </a:rPr>
                                      <m:t>)</m:t>
                                    </m:r>
                                  </m:e>
                                  <m:sup>
                                    <m:r>
                                      <a:rPr lang="en-US" i="1">
                                        <a:solidFill>
                                          <a:schemeClr val="tx1"/>
                                        </a:solidFill>
                                        <a:latin typeface="Cambria Math" panose="02040503050406030204" pitchFamily="18" charset="0"/>
                                      </a:rPr>
                                      <m:t>6</m:t>
                                    </m:r>
                                  </m:sup>
                                </m:sSup>
                              </m:den>
                            </m:f>
                          </m:e>
                        </m:d>
                      </m:num>
                      <m:den>
                        <m:r>
                          <a:rPr lang="en-US" i="1">
                            <a:solidFill>
                              <a:schemeClr val="tx1"/>
                            </a:solidFill>
                            <a:latin typeface="Cambria Math" panose="02040503050406030204" pitchFamily="18" charset="0"/>
                          </a:rPr>
                          <m:t>𝑅</m:t>
                        </m:r>
                      </m:den>
                    </m:f>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955</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14</m:t>
                    </m:r>
                    <m:r>
                      <a:rPr lang="en-US" i="1">
                        <a:solidFill>
                          <a:schemeClr val="tx1"/>
                        </a:solidFill>
                        <a:latin typeface="Cambria Math" panose="02040503050406030204" pitchFamily="18" charset="0"/>
                      </a:rPr>
                      <m:t> </m:t>
                    </m:r>
                    <m:r>
                      <a:rPr lang="en-US" i="1">
                        <a:solidFill>
                          <a:schemeClr val="tx1"/>
                        </a:solidFill>
                        <a:latin typeface="Cambria Math" panose="02040503050406030204" pitchFamily="18" charset="0"/>
                      </a:rPr>
                      <m:t>𝑆𝐴𝑅</m:t>
                    </m:r>
                  </m:oMath>
                </a14:m>
                <a:endParaRPr lang="en-US" dirty="0">
                  <a:solidFill>
                    <a:schemeClr val="tx1"/>
                  </a:solidFill>
                </a:endParaRPr>
              </a:p>
              <a:p>
                <a:pPr rtl="1"/>
                <a:r>
                  <a:rPr lang="ar-SA" sz="3600" dirty="0" smtClean="0">
                    <a:solidFill>
                      <a:schemeClr val="tx1"/>
                    </a:solidFill>
                  </a:rPr>
                  <a:t> </a:t>
                </a:r>
                <a:r>
                  <a:rPr lang="ar-SA" dirty="0" smtClean="0">
                    <a:solidFill>
                      <a:schemeClr val="tx1"/>
                    </a:solidFill>
                  </a:rPr>
                  <a:t>حيث:</a:t>
                </a:r>
                <a:endParaRPr lang="en-US" dirty="0">
                  <a:solidFill>
                    <a:schemeClr val="tx1"/>
                  </a:solidFill>
                </a:endParaRPr>
              </a:p>
              <a:p>
                <a:pPr rtl="1"/>
                <a:r>
                  <a:rPr lang="ar-SA" dirty="0">
                    <a:solidFill>
                      <a:schemeClr val="tx1"/>
                    </a:solidFill>
                  </a:rPr>
                  <a:t> (</a:t>
                </a:r>
                <a14:m>
                  <m:oMath xmlns:m="http://schemas.openxmlformats.org/officeDocument/2006/math">
                    <m:r>
                      <a:rPr lang="en-US" i="1">
                        <a:solidFill>
                          <a:schemeClr val="tx1"/>
                        </a:solidFill>
                        <a:latin typeface="Cambria Math" panose="02040503050406030204" pitchFamily="18" charset="0"/>
                      </a:rPr>
                      <m:t>𝑅</m:t>
                    </m:r>
                  </m:oMath>
                </a14:m>
                <a:r>
                  <a:rPr lang="ar-SA" dirty="0">
                    <a:solidFill>
                      <a:schemeClr val="tx1"/>
                    </a:solidFill>
                  </a:rPr>
                  <a:t>): معدل العائد حتى الاستحقاق. </a:t>
                </a:r>
                <a:endParaRPr lang="en-US"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t="-2156" r="-2051"/>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extLst>
      <p:ext uri="{BB962C8B-B14F-4D97-AF65-F5344CB8AC3E}">
        <p14:creationId xmlns:p14="http://schemas.microsoft.com/office/powerpoint/2010/main" val="3248335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200" dirty="0">
                <a:solidFill>
                  <a:srgbClr val="3333FF"/>
                </a:solidFill>
                <a:cs typeface="PT Bold Heading" panose="02010400000000000000" pitchFamily="2" charset="-78"/>
              </a:rPr>
              <a:t>طريقة التجربة والخطأ</a:t>
            </a: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justLow" rtl="1"/>
                <a:r>
                  <a:rPr lang="ar-SA" dirty="0" smtClean="0">
                    <a:solidFill>
                      <a:schemeClr val="tx1"/>
                    </a:solidFill>
                  </a:rPr>
                  <a:t>والسؤال الذي نحاول الإجابة عنه هو: ما المعدل الذي نبدأ به؟ يتضح من المثال أن السند يباع بخصم ولذا نتوقع أن يكون المعدل أكبر من 8% وعليه سنبدأ بـ 10% ونأخذ معامل 10% من جدول الدفعات السنوية وهو 4.3553 ونحسب القيمة الحالية للسند كما هو مبين أدناه:</a:t>
                </a:r>
                <a:endParaRPr lang="en-US" dirty="0">
                  <a:solidFill>
                    <a:schemeClr val="tx1"/>
                  </a:solidFill>
                </a:endParaRPr>
              </a:p>
              <a:p>
                <a:pPr algn="justLow" rtl="1"/>
                <a:r>
                  <a:rPr lang="ar-SA" dirty="0">
                    <a:solidFill>
                      <a:schemeClr val="tx1"/>
                    </a:solidFill>
                  </a:rPr>
                  <a:t> </a:t>
                </a:r>
                <a14:m>
                  <m:oMath xmlns:m="http://schemas.openxmlformats.org/officeDocument/2006/math">
                    <m:r>
                      <a:rPr lang="ar-SA">
                        <a:solidFill>
                          <a:schemeClr val="tx1"/>
                        </a:solidFill>
                        <a:latin typeface="Cambria Math" panose="02040503050406030204" pitchFamily="18" charset="0"/>
                      </a:rPr>
                      <m:t>ريال</m:t>
                    </m:r>
                    <m:r>
                      <a:rPr lang="en-US">
                        <a:solidFill>
                          <a:schemeClr val="tx1"/>
                        </a:solidFill>
                        <a:latin typeface="Cambria Math" panose="02040503050406030204" pitchFamily="18" charset="0"/>
                      </a:rPr>
                      <m:t>912</m:t>
                    </m:r>
                    <m:r>
                      <a:rPr lang="en-US">
                        <a:solidFill>
                          <a:schemeClr val="tx1"/>
                        </a:solidFill>
                        <a:latin typeface="Cambria Math" panose="02040503050406030204" pitchFamily="18" charset="0"/>
                      </a:rPr>
                      <m:t>.</m:t>
                    </m:r>
                    <m:r>
                      <a:rPr lang="en-US">
                        <a:solidFill>
                          <a:schemeClr val="tx1"/>
                        </a:solidFill>
                        <a:latin typeface="Cambria Math" panose="02040503050406030204" pitchFamily="18" charset="0"/>
                      </a:rPr>
                      <m:t>9</m:t>
                    </m:r>
                    <m:r>
                      <a:rPr lang="ar-SA">
                        <a:solidFill>
                          <a:schemeClr val="tx1"/>
                        </a:solidFill>
                        <a:latin typeface="Cambria Math" panose="02040503050406030204" pitchFamily="18" charset="0"/>
                      </a:rPr>
                      <m:t>=</m:t>
                    </m:r>
                    <m:f>
                      <m:fPr>
                        <m:ctrlPr>
                          <a:rPr lang="en-US" i="1">
                            <a:solidFill>
                              <a:schemeClr val="tx1"/>
                            </a:solidFill>
                            <a:latin typeface="Cambria Math"/>
                          </a:rPr>
                        </m:ctrlPr>
                      </m:fPr>
                      <m:num>
                        <m:r>
                          <a:rPr lang="en-US" i="1">
                            <a:solidFill>
                              <a:schemeClr val="tx1"/>
                            </a:solidFill>
                            <a:latin typeface="Cambria Math" panose="02040503050406030204" pitchFamily="18" charset="0"/>
                          </a:rPr>
                          <m:t>1000</m:t>
                        </m:r>
                      </m:num>
                      <m:den>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7716</m:t>
                        </m:r>
                      </m:den>
                    </m:f>
                    <m:r>
                      <a:rPr lang="en-US">
                        <a:solidFill>
                          <a:schemeClr val="tx1"/>
                        </a:solidFill>
                        <a:latin typeface="Cambria Math" panose="02040503050406030204" pitchFamily="18" charset="0"/>
                      </a:rPr>
                      <m:t>+</m:t>
                    </m:r>
                    <m:d>
                      <m:dPr>
                        <m:ctrlPr>
                          <a:rPr lang="en-US" i="1">
                            <a:solidFill>
                              <a:schemeClr val="tx1"/>
                            </a:solidFill>
                            <a:latin typeface="Cambria Math"/>
                          </a:rPr>
                        </m:ctrlPr>
                      </m:dPr>
                      <m:e>
                        <m:r>
                          <a:rPr lang="en-US">
                            <a:solidFill>
                              <a:schemeClr val="tx1"/>
                            </a:solidFill>
                            <a:latin typeface="Cambria Math" panose="02040503050406030204" pitchFamily="18" charset="0"/>
                          </a:rPr>
                          <m:t>4</m:t>
                        </m:r>
                        <m:r>
                          <a:rPr lang="en-US">
                            <a:solidFill>
                              <a:schemeClr val="tx1"/>
                            </a:solidFill>
                            <a:latin typeface="Cambria Math" panose="02040503050406030204" pitchFamily="18" charset="0"/>
                          </a:rPr>
                          <m:t>.</m:t>
                        </m:r>
                        <m:r>
                          <a:rPr lang="en-US">
                            <a:solidFill>
                              <a:schemeClr val="tx1"/>
                            </a:solidFill>
                            <a:latin typeface="Cambria Math" panose="02040503050406030204" pitchFamily="18" charset="0"/>
                          </a:rPr>
                          <m:t>3553</m:t>
                        </m:r>
                        <m:r>
                          <a:rPr lang="en-US">
                            <a:solidFill>
                              <a:schemeClr val="tx1"/>
                            </a:solidFill>
                            <a:latin typeface="Cambria Math" panose="02040503050406030204" pitchFamily="18" charset="0"/>
                          </a:rPr>
                          <m:t>×</m:t>
                        </m:r>
                        <m:r>
                          <a:rPr lang="en-US">
                            <a:solidFill>
                              <a:schemeClr val="tx1"/>
                            </a:solidFill>
                            <a:latin typeface="Cambria Math" panose="02040503050406030204" pitchFamily="18" charset="0"/>
                          </a:rPr>
                          <m:t>80</m:t>
                        </m:r>
                      </m:e>
                    </m:d>
                    <m:r>
                      <a:rPr lang="en-US">
                        <a:solidFill>
                          <a:schemeClr val="tx1"/>
                        </a:solidFill>
                        <a:latin typeface="Cambria Math" panose="02040503050406030204" pitchFamily="18" charset="0"/>
                      </a:rPr>
                      <m:t>=</m:t>
                    </m:r>
                    <m:r>
                      <a:rPr lang="ar-SA">
                        <a:solidFill>
                          <a:schemeClr val="tx1"/>
                        </a:solidFill>
                        <a:latin typeface="Cambria Math" panose="02040503050406030204" pitchFamily="18" charset="0"/>
                      </a:rPr>
                      <m:t>السند</m:t>
                    </m:r>
                    <m:r>
                      <a:rPr lang="ar-SA">
                        <a:solidFill>
                          <a:schemeClr val="tx1"/>
                        </a:solidFill>
                        <a:latin typeface="Cambria Math" panose="02040503050406030204" pitchFamily="18" charset="0"/>
                      </a:rPr>
                      <m:t> </m:t>
                    </m:r>
                    <m:r>
                      <a:rPr lang="ar-SA">
                        <a:solidFill>
                          <a:schemeClr val="tx1"/>
                        </a:solidFill>
                        <a:latin typeface="Cambria Math" panose="02040503050406030204" pitchFamily="18" charset="0"/>
                      </a:rPr>
                      <m:t>قيمة</m:t>
                    </m:r>
                  </m:oMath>
                </a14:m>
                <a:endParaRPr lang="en-US" dirty="0">
                  <a:solidFill>
                    <a:schemeClr val="tx1"/>
                  </a:solidFill>
                </a:endParaRPr>
              </a:p>
              <a:p>
                <a:pPr algn="justLow" rtl="1"/>
                <a:r>
                  <a:rPr lang="ar-SA" dirty="0">
                    <a:solidFill>
                      <a:schemeClr val="tx1"/>
                    </a:solidFill>
                  </a:rPr>
                  <a:t> </a:t>
                </a:r>
                <a:endParaRPr lang="en-US" dirty="0">
                  <a:solidFill>
                    <a:schemeClr val="tx1"/>
                  </a:solidFill>
                </a:endParaRPr>
              </a:p>
              <a:p>
                <a:pPr algn="justLow" rtl="1"/>
                <a:endParaRPr lang="ar-SA"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l="-3008" t="-1752" r="-1777"/>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extLst>
      <p:ext uri="{BB962C8B-B14F-4D97-AF65-F5344CB8AC3E}">
        <p14:creationId xmlns:p14="http://schemas.microsoft.com/office/powerpoint/2010/main" val="24542615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marL="0" indent="0" algn="justLow" rtl="1"/>
            <a:r>
              <a:rPr lang="ar-SA" sz="4000" dirty="0">
                <a:solidFill>
                  <a:schemeClr val="tx1"/>
                </a:solidFill>
              </a:rPr>
              <a:t>وهي أقل من 955.24 مما يعني أن 10% يعتبر مرتفعا ولذا نأخذ 9% فإذا تساوى طرفا المعادلة فإن معدل العائد حتى الاستحقاق يكون 9%. أما إذا اتضح أن القيمة أكبر من 955.24 فعندها يمكن القول أن معدل العائد حتى الاستحقاق يقع بين 9% و10% ويمكن استخدام برامج الحاسب الآلي أو الآلات الحاسبة المتخصصة لتحديده.</a:t>
            </a:r>
            <a:endParaRPr lang="en-US" sz="4000" dirty="0">
              <a:solidFill>
                <a:schemeClr val="tx1"/>
              </a:solidFill>
            </a:endParaRPr>
          </a:p>
          <a:p>
            <a:pPr algn="justLow" rtl="1"/>
            <a:endParaRPr lang="ar-SA" sz="40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extLst>
      <p:ext uri="{BB962C8B-B14F-4D97-AF65-F5344CB8AC3E}">
        <p14:creationId xmlns:p14="http://schemas.microsoft.com/office/powerpoint/2010/main" val="23127026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rtl="1"/>
            <a:r>
              <a:rPr lang="ar-SA" dirty="0" smtClean="0">
                <a:solidFill>
                  <a:srgbClr val="3333FF"/>
                </a:solidFill>
                <a:cs typeface="PT Bold Heading" panose="02010400000000000000" pitchFamily="2" charset="-78"/>
              </a:rPr>
              <a:t>تسعير الأسهم الممتازة</a:t>
            </a:r>
            <a:endParaRPr lang="ar-SA" dirty="0">
              <a:solidFill>
                <a:srgbClr val="3333FF"/>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extLst>
      <p:ext uri="{BB962C8B-B14F-4D97-AF65-F5344CB8AC3E}">
        <p14:creationId xmlns:p14="http://schemas.microsoft.com/office/powerpoint/2010/main" val="36332964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200" dirty="0">
                <a:solidFill>
                  <a:srgbClr val="3333FF"/>
                </a:solidFill>
                <a:cs typeface="PT Bold Heading" panose="02010400000000000000" pitchFamily="2" charset="-78"/>
              </a:rPr>
              <a:t>تقويم الاسهم </a:t>
            </a:r>
            <a:r>
              <a:rPr lang="ar-SA" sz="3200" dirty="0" smtClean="0">
                <a:solidFill>
                  <a:srgbClr val="3333FF"/>
                </a:solidFill>
                <a:cs typeface="PT Bold Heading" panose="02010400000000000000" pitchFamily="2" charset="-78"/>
              </a:rPr>
              <a:t>الممتازة: </a:t>
            </a:r>
            <a:endParaRPr lang="en-US" sz="3200" dirty="0">
              <a:solidFill>
                <a:srgbClr val="3333FF"/>
              </a:solidFill>
              <a:cs typeface="PT Bold Heading" panose="02010400000000000000" pitchFamily="2" charset="-78"/>
            </a:endParaRPr>
          </a:p>
        </p:txBody>
      </p:sp>
      <p:sp>
        <p:nvSpPr>
          <p:cNvPr id="3" name="عنصر نائب للمحتوى 2"/>
          <p:cNvSpPr>
            <a:spLocks noGrp="1"/>
          </p:cNvSpPr>
          <p:nvPr>
            <p:ph sz="half" idx="13"/>
          </p:nvPr>
        </p:nvSpPr>
        <p:spPr>
          <a:xfrm>
            <a:off x="304800" y="1600201"/>
            <a:ext cx="9220200" cy="4525963"/>
          </a:xfrm>
        </p:spPr>
        <p:txBody>
          <a:bodyPr/>
          <a:lstStyle/>
          <a:p>
            <a:pPr marL="0" indent="0" algn="justLow"/>
            <a:r>
              <a:rPr lang="ar-SA" sz="3600" dirty="0">
                <a:solidFill>
                  <a:schemeClr val="tx1"/>
                </a:solidFill>
              </a:rPr>
              <a:t>مثل السندات، تمتاز الأسهم الممتازة بسهولة تقييمها وذلك لأن لها تدفقات نقدية ثابتة. وتتشابه الأسهم الممتازة مع السندات في أنها تحمل عائداً ثابتاً، </a:t>
            </a:r>
            <a:r>
              <a:rPr lang="ar-SA" sz="3600" dirty="0" smtClean="0">
                <a:solidFill>
                  <a:schemeClr val="tx1"/>
                </a:solidFill>
              </a:rPr>
              <a:t>غير أنها تختلف في أمر جوهري وهو أن ليس لها موعد استحقاق (كما الشأن في السندات).</a:t>
            </a:r>
            <a:endParaRPr lang="en-US" sz="3600" dirty="0">
              <a:solidFill>
                <a:schemeClr val="tx1"/>
              </a:solidFill>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rgbClr val="3333FF"/>
                </a:solidFill>
                <a:cs typeface="PT Bold Heading" panose="02010400000000000000" pitchFamily="2" charset="-78"/>
              </a:rPr>
              <a:t>حساب قيمة السهم الممتاز:</a:t>
            </a:r>
            <a:endParaRPr lang="en-US" sz="3600" dirty="0">
              <a:solidFill>
                <a:srgbClr val="3333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sz="half" idx="13"/>
              </p:nvPr>
            </p:nvSpPr>
            <p:spPr>
              <a:xfrm>
                <a:off x="304800" y="1600201"/>
                <a:ext cx="9296400" cy="4525963"/>
              </a:xfrm>
            </p:spPr>
            <p:txBody>
              <a:bodyPr/>
              <a:lstStyle/>
              <a:p>
                <a:pPr rtl="0"/>
                <a14:m>
                  <m:oMathPara xmlns:m="http://schemas.openxmlformats.org/officeDocument/2006/math">
                    <m:oMathParaPr>
                      <m:jc m:val="centerGroup"/>
                    </m:oMathParaPr>
                    <m:oMath xmlns:m="http://schemas.openxmlformats.org/officeDocument/2006/math">
                      <m:sSub>
                        <m:sSubPr>
                          <m:ctrlPr>
                            <a:rPr lang="en-US" sz="3600" i="1" smtClean="0">
                              <a:solidFill>
                                <a:srgbClr val="3333FF"/>
                              </a:solidFill>
                              <a:latin typeface="Cambria Math"/>
                            </a:rPr>
                          </m:ctrlPr>
                        </m:sSubPr>
                        <m:e>
                          <m:r>
                            <a:rPr lang="en-US" sz="3600" i="1">
                              <a:solidFill>
                                <a:srgbClr val="3333FF"/>
                              </a:solidFill>
                              <a:latin typeface="Cambria Math" panose="02040503050406030204" pitchFamily="18" charset="0"/>
                            </a:rPr>
                            <m:t>𝑃</m:t>
                          </m:r>
                        </m:e>
                        <m:sub>
                          <m:r>
                            <a:rPr lang="en-US" sz="3600" i="1">
                              <a:solidFill>
                                <a:srgbClr val="3333FF"/>
                              </a:solidFill>
                              <a:latin typeface="Cambria Math" panose="02040503050406030204" pitchFamily="18" charset="0"/>
                            </a:rPr>
                            <m:t>𝑝</m:t>
                          </m:r>
                        </m:sub>
                      </m:sSub>
                      <m:r>
                        <a:rPr lang="en-US" sz="3600" i="1">
                          <a:solidFill>
                            <a:srgbClr val="3333FF"/>
                          </a:solidFill>
                          <a:latin typeface="Cambria Math" panose="02040503050406030204" pitchFamily="18" charset="0"/>
                        </a:rPr>
                        <m:t>=</m:t>
                      </m:r>
                      <m:f>
                        <m:fPr>
                          <m:ctrlPr>
                            <a:rPr lang="en-US" sz="3600" i="1">
                              <a:solidFill>
                                <a:srgbClr val="3333FF"/>
                              </a:solidFill>
                              <a:latin typeface="Cambria Math"/>
                            </a:rPr>
                          </m:ctrlPr>
                        </m:fPr>
                        <m:num>
                          <m:sSub>
                            <m:sSubPr>
                              <m:ctrlPr>
                                <a:rPr lang="en-US" sz="3600" i="1">
                                  <a:solidFill>
                                    <a:srgbClr val="3333FF"/>
                                  </a:solidFill>
                                  <a:latin typeface="Cambria Math"/>
                                </a:rPr>
                              </m:ctrlPr>
                            </m:sSubPr>
                            <m:e>
                              <m:r>
                                <a:rPr lang="en-US" sz="3600" i="1">
                                  <a:solidFill>
                                    <a:srgbClr val="3333FF"/>
                                  </a:solidFill>
                                  <a:latin typeface="Cambria Math" panose="02040503050406030204" pitchFamily="18" charset="0"/>
                                </a:rPr>
                                <m:t>𝐷</m:t>
                              </m:r>
                            </m:e>
                            <m:sub>
                              <m:r>
                                <a:rPr lang="en-US" sz="3600" i="1">
                                  <a:solidFill>
                                    <a:srgbClr val="3333FF"/>
                                  </a:solidFill>
                                  <a:latin typeface="Cambria Math" panose="02040503050406030204" pitchFamily="18" charset="0"/>
                                </a:rPr>
                                <m:t>𝑝</m:t>
                              </m:r>
                            </m:sub>
                          </m:sSub>
                        </m:num>
                        <m:den>
                          <m:sSub>
                            <m:sSubPr>
                              <m:ctrlPr>
                                <a:rPr lang="en-US" sz="3600" i="1">
                                  <a:solidFill>
                                    <a:srgbClr val="3333FF"/>
                                  </a:solidFill>
                                  <a:latin typeface="Cambria Math"/>
                                </a:rPr>
                              </m:ctrlPr>
                            </m:sSubPr>
                            <m:e>
                              <m:r>
                                <a:rPr lang="en-US" sz="3600" i="1">
                                  <a:solidFill>
                                    <a:srgbClr val="3333FF"/>
                                  </a:solidFill>
                                  <a:latin typeface="Cambria Math" panose="02040503050406030204" pitchFamily="18" charset="0"/>
                                </a:rPr>
                                <m:t>𝑅</m:t>
                              </m:r>
                            </m:e>
                            <m:sub>
                              <m:r>
                                <a:rPr lang="en-US" sz="3600" i="1">
                                  <a:solidFill>
                                    <a:srgbClr val="3333FF"/>
                                  </a:solidFill>
                                  <a:latin typeface="Cambria Math" panose="02040503050406030204" pitchFamily="18" charset="0"/>
                                </a:rPr>
                                <m:t>𝑝</m:t>
                              </m:r>
                            </m:sub>
                          </m:sSub>
                        </m:den>
                      </m:f>
                    </m:oMath>
                  </m:oMathPara>
                </a14:m>
                <a:endParaRPr lang="en-US" sz="3600" dirty="0">
                  <a:solidFill>
                    <a:srgbClr val="3333FF"/>
                  </a:solidFill>
                </a:endParaRPr>
              </a:p>
              <a:p>
                <a:r>
                  <a:rPr lang="ar-SA" dirty="0" smtClean="0">
                    <a:solidFill>
                      <a:schemeClr val="tx1"/>
                    </a:solidFill>
                  </a:rPr>
                  <a:t>حيث أن:</a:t>
                </a:r>
                <a:endParaRPr lang="en-US" dirty="0">
                  <a:solidFill>
                    <a:schemeClr val="tx1"/>
                  </a:solidFill>
                </a:endParaRPr>
              </a:p>
              <a:p>
                <a:r>
                  <a:rPr lang="ar-SA" dirty="0">
                    <a:solidFill>
                      <a:schemeClr val="tx1"/>
                    </a:solidFill>
                  </a:rPr>
                  <a:t>(</a:t>
                </a:r>
                <a14:m>
                  <m:oMath xmlns:m="http://schemas.openxmlformats.org/officeDocument/2006/math">
                    <m:sSub>
                      <m:sSubPr>
                        <m:ctrlPr>
                          <a:rPr lang="en-US" i="1">
                            <a:solidFill>
                              <a:schemeClr val="tx1"/>
                            </a:solidFill>
                            <a:latin typeface="Cambria Math"/>
                          </a:rPr>
                        </m:ctrlPr>
                      </m:sSubPr>
                      <m:e>
                        <m:r>
                          <a:rPr lang="en-US" i="1">
                            <a:solidFill>
                              <a:schemeClr val="tx1"/>
                            </a:solidFill>
                            <a:latin typeface="Cambria Math" panose="02040503050406030204" pitchFamily="18" charset="0"/>
                          </a:rPr>
                          <m:t>𝑃</m:t>
                        </m:r>
                      </m:e>
                      <m:sub>
                        <m:r>
                          <a:rPr lang="en-US" i="1">
                            <a:solidFill>
                              <a:schemeClr val="tx1"/>
                            </a:solidFill>
                            <a:latin typeface="Cambria Math" panose="02040503050406030204" pitchFamily="18" charset="0"/>
                          </a:rPr>
                          <m:t>𝑝</m:t>
                        </m:r>
                      </m:sub>
                    </m:sSub>
                  </m:oMath>
                </a14:m>
                <a:r>
                  <a:rPr lang="ar-SA" dirty="0">
                    <a:solidFill>
                      <a:schemeClr val="tx1"/>
                    </a:solidFill>
                  </a:rPr>
                  <a:t>): سعر السهم </a:t>
                </a:r>
                <a:r>
                  <a:rPr lang="ar-SA" dirty="0" smtClean="0">
                    <a:solidFill>
                      <a:schemeClr val="tx1"/>
                    </a:solidFill>
                  </a:rPr>
                  <a:t>الممتاز (القيمة الحالية للسهم الممتاز).</a:t>
                </a:r>
                <a:endParaRPr lang="en-US" dirty="0">
                  <a:solidFill>
                    <a:schemeClr val="tx1"/>
                  </a:solidFill>
                </a:endParaRPr>
              </a:p>
              <a:p>
                <a:r>
                  <a:rPr lang="ar-SA" dirty="0">
                    <a:solidFill>
                      <a:schemeClr val="tx1"/>
                    </a:solidFill>
                  </a:rPr>
                  <a:t>(</a:t>
                </a:r>
                <a14:m>
                  <m:oMath xmlns:m="http://schemas.openxmlformats.org/officeDocument/2006/math">
                    <m:sSub>
                      <m:sSubPr>
                        <m:ctrlPr>
                          <a:rPr lang="en-US" i="1">
                            <a:solidFill>
                              <a:schemeClr val="tx1"/>
                            </a:solidFill>
                            <a:latin typeface="Cambria Math"/>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𝑝</m:t>
                        </m:r>
                      </m:sub>
                    </m:sSub>
                  </m:oMath>
                </a14:m>
                <a:r>
                  <a:rPr lang="ar-SA" dirty="0">
                    <a:solidFill>
                      <a:schemeClr val="tx1"/>
                    </a:solidFill>
                  </a:rPr>
                  <a:t>): قيمة التوزيع الثابت للسهم.</a:t>
                </a:r>
                <a:endParaRPr lang="en-US" dirty="0">
                  <a:solidFill>
                    <a:schemeClr val="tx1"/>
                  </a:solidFill>
                </a:endParaRPr>
              </a:p>
              <a:p>
                <a:r>
                  <a:rPr lang="ar-SA" dirty="0">
                    <a:solidFill>
                      <a:schemeClr val="tx1"/>
                    </a:solidFill>
                  </a:rPr>
                  <a:t>(</a:t>
                </a:r>
                <a14:m>
                  <m:oMath xmlns:m="http://schemas.openxmlformats.org/officeDocument/2006/math">
                    <m:sSub>
                      <m:sSubPr>
                        <m:ctrlPr>
                          <a:rPr lang="en-US" i="1">
                            <a:solidFill>
                              <a:schemeClr val="tx1"/>
                            </a:solidFill>
                            <a:latin typeface="Cambria Math"/>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𝑝</m:t>
                        </m:r>
                      </m:sub>
                    </m:sSub>
                  </m:oMath>
                </a14:m>
                <a:r>
                  <a:rPr lang="ar-SA" dirty="0">
                    <a:solidFill>
                      <a:schemeClr val="tx1"/>
                    </a:solidFill>
                  </a:rPr>
                  <a:t>): العائد المطلوب على الاستثمار.</a:t>
                </a:r>
                <a:endParaRPr lang="en-US" dirty="0">
                  <a:solidFill>
                    <a:schemeClr val="tx1"/>
                  </a:solidFill>
                </a:endParaRPr>
              </a:p>
              <a:p>
                <a:endParaRPr lang="ar-SA" dirty="0" smtClean="0"/>
              </a:p>
            </p:txBody>
          </p:sp>
        </mc:Choice>
        <mc:Fallback xmlns="">
          <p:sp>
            <p:nvSpPr>
              <p:cNvPr id="3" name="عنصر نائب للمحتوى 2"/>
              <p:cNvSpPr>
                <a:spLocks noGrp="1" noRot="1" noChangeAspect="1" noMove="1" noResize="1" noEditPoints="1" noAdjustHandles="1" noChangeArrowheads="1" noChangeShapeType="1" noTextEdit="1"/>
              </p:cNvSpPr>
              <p:nvPr>
                <p:ph sz="half" idx="13"/>
              </p:nvPr>
            </p:nvSpPr>
            <p:spPr>
              <a:xfrm>
                <a:off x="304800" y="1600201"/>
                <a:ext cx="9296400" cy="4525963"/>
              </a:xfrm>
              <a:blipFill rotWithShape="0">
                <a:blip r:embed="rId2"/>
                <a:stretch>
                  <a:fillRect r="-1311"/>
                </a:stretch>
              </a:blipFill>
            </p:spPr>
            <p:txBody>
              <a:bodyPr/>
              <a:lstStyle/>
              <a:p>
                <a:r>
                  <a:rPr lang="ar-SA">
                    <a:noFill/>
                  </a:rPr>
                  <a:t> </a:t>
                </a:r>
              </a:p>
            </p:txBody>
          </p:sp>
        </mc:Fallback>
      </mc:AlternateContent>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rgbClr val="3333FF"/>
                </a:solidFill>
                <a:cs typeface="PT Bold Heading" panose="02010400000000000000" pitchFamily="2" charset="-78"/>
              </a:rPr>
              <a:t>مثال:</a:t>
            </a:r>
          </a:p>
        </p:txBody>
      </p:sp>
      <p:sp>
        <p:nvSpPr>
          <p:cNvPr id="3" name="عنصر نائب للمحتوى 2"/>
          <p:cNvSpPr>
            <a:spLocks noGrp="1"/>
          </p:cNvSpPr>
          <p:nvPr>
            <p:ph idx="1"/>
          </p:nvPr>
        </p:nvSpPr>
        <p:spPr/>
        <p:txBody>
          <a:bodyPr/>
          <a:lstStyle/>
          <a:p>
            <a:pPr marL="0" indent="0" algn="justLow" rtl="1"/>
            <a:r>
              <a:rPr lang="ar-SA" sz="3600" dirty="0">
                <a:solidFill>
                  <a:schemeClr val="tx1"/>
                </a:solidFill>
              </a:rPr>
              <a:t>تدفع شركة </a:t>
            </a:r>
            <a:r>
              <a:rPr lang="ar-SA" sz="3600" dirty="0" smtClean="0">
                <a:solidFill>
                  <a:schemeClr val="tx1"/>
                </a:solidFill>
              </a:rPr>
              <a:t>(الفرسان) 8 </a:t>
            </a:r>
            <a:r>
              <a:rPr lang="ar-SA" sz="3600" dirty="0">
                <a:solidFill>
                  <a:schemeClr val="tx1"/>
                </a:solidFill>
              </a:rPr>
              <a:t>ريالات كربح موزع للسهم الممتاز، فإذا علمت أن معدل العائد المطلوب على هذا السهم هو </a:t>
            </a:r>
            <a:r>
              <a:rPr lang="ar-SA" sz="3600" dirty="0" smtClean="0">
                <a:solidFill>
                  <a:schemeClr val="tx1"/>
                </a:solidFill>
              </a:rPr>
              <a:t>10%.</a:t>
            </a:r>
          </a:p>
          <a:p>
            <a:pPr marL="0" indent="0" algn="justLow" rtl="1"/>
            <a:r>
              <a:rPr lang="ar-SA" sz="3600" dirty="0" smtClean="0">
                <a:solidFill>
                  <a:schemeClr val="tx1"/>
                </a:solidFill>
              </a:rPr>
              <a:t>المطلوب:</a:t>
            </a:r>
          </a:p>
          <a:p>
            <a:pPr marL="0" indent="0" algn="justLow" rtl="1"/>
            <a:r>
              <a:rPr lang="ar-SA" sz="3600" dirty="0" smtClean="0">
                <a:solidFill>
                  <a:schemeClr val="tx1"/>
                </a:solidFill>
              </a:rPr>
              <a:t>ما </a:t>
            </a:r>
            <a:r>
              <a:rPr lang="ar-SA" sz="3600" dirty="0">
                <a:solidFill>
                  <a:schemeClr val="tx1"/>
                </a:solidFill>
              </a:rPr>
              <a:t>القيمة الحالية </a:t>
            </a:r>
            <a:r>
              <a:rPr lang="ar-SA" sz="3600" dirty="0" smtClean="0">
                <a:solidFill>
                  <a:schemeClr val="tx1"/>
                </a:solidFill>
              </a:rPr>
              <a:t>(سعر) السهم الممتاز؟</a:t>
            </a:r>
            <a:endParaRPr lang="en-US" sz="3600" dirty="0">
              <a:solidFill>
                <a:schemeClr val="tx1"/>
              </a:solidFill>
            </a:endParaRPr>
          </a:p>
          <a:p>
            <a:pPr algn="justLow" rtl="1"/>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Tree>
    <p:extLst>
      <p:ext uri="{BB962C8B-B14F-4D97-AF65-F5344CB8AC3E}">
        <p14:creationId xmlns:p14="http://schemas.microsoft.com/office/powerpoint/2010/main" val="5529048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smtClean="0">
                <a:solidFill>
                  <a:srgbClr val="3333FF"/>
                </a:solidFill>
                <a:cs typeface="PT Bold Heading" panose="02010400000000000000" pitchFamily="2" charset="-78"/>
              </a:rPr>
              <a:t>الحل:</a:t>
            </a:r>
            <a:endParaRPr lang="ar-SA" sz="3600" dirty="0">
              <a:solidFill>
                <a:srgbClr val="3333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justLow" rtl="1"/>
                <a14:m>
                  <m:oMathPara xmlns:m="http://schemas.openxmlformats.org/officeDocument/2006/math">
                    <m:oMathParaPr>
                      <m:jc m:val="centerGroup"/>
                    </m:oMathParaPr>
                    <m:oMath xmlns:m="http://schemas.openxmlformats.org/officeDocument/2006/math">
                      <m:sSub>
                        <m:sSubPr>
                          <m:ctrlPr>
                            <a:rPr lang="en-US" sz="3600" i="1">
                              <a:solidFill>
                                <a:srgbClr val="3333FF"/>
                              </a:solidFill>
                              <a:latin typeface="Cambria Math"/>
                            </a:rPr>
                          </m:ctrlPr>
                        </m:sSubPr>
                        <m:e>
                          <m:r>
                            <a:rPr lang="en-US" sz="3600" i="1">
                              <a:solidFill>
                                <a:srgbClr val="3333FF"/>
                              </a:solidFill>
                              <a:latin typeface="Cambria Math" panose="02040503050406030204" pitchFamily="18" charset="0"/>
                            </a:rPr>
                            <m:t>𝑃</m:t>
                          </m:r>
                        </m:e>
                        <m:sub>
                          <m:r>
                            <a:rPr lang="en-US" sz="3600" i="1">
                              <a:solidFill>
                                <a:srgbClr val="3333FF"/>
                              </a:solidFill>
                              <a:latin typeface="Cambria Math" panose="02040503050406030204" pitchFamily="18" charset="0"/>
                            </a:rPr>
                            <m:t>𝑝</m:t>
                          </m:r>
                        </m:sub>
                      </m:sSub>
                      <m:r>
                        <a:rPr lang="en-US" sz="3600" i="1">
                          <a:solidFill>
                            <a:srgbClr val="3333FF"/>
                          </a:solidFill>
                          <a:latin typeface="Cambria Math" panose="02040503050406030204" pitchFamily="18" charset="0"/>
                        </a:rPr>
                        <m:t>=</m:t>
                      </m:r>
                      <m:f>
                        <m:fPr>
                          <m:ctrlPr>
                            <a:rPr lang="en-US" sz="3600" i="1">
                              <a:solidFill>
                                <a:srgbClr val="3333FF"/>
                              </a:solidFill>
                              <a:latin typeface="Cambria Math"/>
                            </a:rPr>
                          </m:ctrlPr>
                        </m:fPr>
                        <m:num>
                          <m:r>
                            <a:rPr lang="en-US" sz="3600" b="0" i="1" smtClean="0">
                              <a:solidFill>
                                <a:srgbClr val="3333FF"/>
                              </a:solidFill>
                              <a:latin typeface="Cambria Math" panose="02040503050406030204" pitchFamily="18" charset="0"/>
                            </a:rPr>
                            <m:t>8</m:t>
                          </m:r>
                        </m:num>
                        <m:den>
                          <m:r>
                            <a:rPr lang="en-US" sz="3600" b="0" i="1" smtClean="0">
                              <a:solidFill>
                                <a:srgbClr val="3333FF"/>
                              </a:solidFill>
                              <a:latin typeface="Cambria Math" panose="02040503050406030204" pitchFamily="18" charset="0"/>
                            </a:rPr>
                            <m:t>10</m:t>
                          </m:r>
                          <m:r>
                            <a:rPr lang="en-US" sz="3600" b="0" i="1" smtClean="0">
                              <a:solidFill>
                                <a:srgbClr val="3333FF"/>
                              </a:solidFill>
                              <a:latin typeface="Cambria Math" panose="02040503050406030204" pitchFamily="18" charset="0"/>
                            </a:rPr>
                            <m:t>%</m:t>
                          </m:r>
                        </m:den>
                      </m:f>
                      <m:r>
                        <a:rPr lang="en-US" sz="3600" b="0" i="1" smtClean="0">
                          <a:solidFill>
                            <a:srgbClr val="3333FF"/>
                          </a:solidFill>
                          <a:latin typeface="Cambria Math" panose="02040503050406030204" pitchFamily="18" charset="0"/>
                        </a:rPr>
                        <m:t>=</m:t>
                      </m:r>
                      <m:r>
                        <a:rPr lang="en-US" sz="3600" b="0" i="1" smtClean="0">
                          <a:solidFill>
                            <a:srgbClr val="3333FF"/>
                          </a:solidFill>
                          <a:latin typeface="Cambria Math" panose="02040503050406030204" pitchFamily="18" charset="0"/>
                        </a:rPr>
                        <m:t>80</m:t>
                      </m:r>
                    </m:oMath>
                  </m:oMathPara>
                </a14:m>
                <a:endParaRPr lang="ar-SA" sz="3600"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Tree>
    <p:extLst>
      <p:ext uri="{BB962C8B-B14F-4D97-AF65-F5344CB8AC3E}">
        <p14:creationId xmlns:p14="http://schemas.microsoft.com/office/powerpoint/2010/main" val="16364082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rtl="1"/>
            <a:r>
              <a:rPr lang="ar-SA" dirty="0" smtClean="0">
                <a:solidFill>
                  <a:srgbClr val="3333FF"/>
                </a:solidFill>
                <a:cs typeface="PT Bold Heading" panose="02010400000000000000" pitchFamily="2" charset="-78"/>
              </a:rPr>
              <a:t>تسعير الأسهم العادية</a:t>
            </a:r>
            <a:endParaRPr lang="ar-SA" dirty="0">
              <a:solidFill>
                <a:srgbClr val="3333FF"/>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Tree>
    <p:extLst>
      <p:ext uri="{BB962C8B-B14F-4D97-AF65-F5344CB8AC3E}">
        <p14:creationId xmlns:p14="http://schemas.microsoft.com/office/powerpoint/2010/main" val="911517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خصائص تقييم الأسهم</a:t>
            </a:r>
          </a:p>
        </p:txBody>
      </p:sp>
      <p:sp>
        <p:nvSpPr>
          <p:cNvPr id="3" name="عنصر نائب للمحتوى 2"/>
          <p:cNvSpPr>
            <a:spLocks noGrp="1"/>
          </p:cNvSpPr>
          <p:nvPr>
            <p:ph idx="1"/>
          </p:nvPr>
        </p:nvSpPr>
        <p:spPr/>
        <p:txBody>
          <a:bodyPr/>
          <a:lstStyle/>
          <a:p>
            <a:pPr marL="0" indent="0" algn="justLow" rtl="1"/>
            <a:r>
              <a:rPr lang="ar-SA" dirty="0">
                <a:solidFill>
                  <a:schemeClr val="tx1"/>
                </a:solidFill>
              </a:rPr>
              <a:t>يعتبر تقويم الأسهم العادية أكثر تفصيلاً مقارنة بتقويم السندات أو الأسهم الممتازة وذلك لعدة أسباب منها:</a:t>
            </a:r>
            <a:endParaRPr lang="en-US" dirty="0">
              <a:solidFill>
                <a:schemeClr val="tx1"/>
              </a:solidFill>
            </a:endParaRPr>
          </a:p>
          <a:p>
            <a:pPr marL="457200" lvl="0" indent="-457200" algn="justLow" rtl="1">
              <a:buFont typeface="Arial" panose="020B0604020202020204" pitchFamily="34" charset="0"/>
              <a:buChar char="•"/>
            </a:pPr>
            <a:r>
              <a:rPr lang="ar-SA" dirty="0">
                <a:solidFill>
                  <a:schemeClr val="tx1"/>
                </a:solidFill>
              </a:rPr>
              <a:t>أن التدفقات النقدية من الأسهم العادية غير معروفة مسبقًا، في حين أن الفائدة المدفوعة على السندات ونسبة الربح الموزع للأسهم الممتازة تكون محددة مسبقا.</a:t>
            </a:r>
            <a:endParaRPr lang="en-US" dirty="0">
              <a:solidFill>
                <a:schemeClr val="tx1"/>
              </a:solidFill>
            </a:endParaRPr>
          </a:p>
          <a:p>
            <a:pPr marL="457200" lvl="0" indent="-457200" algn="justLow" rtl="1">
              <a:buFont typeface="Arial" panose="020B0604020202020204" pitchFamily="34" charset="0"/>
              <a:buChar char="•"/>
            </a:pPr>
            <a:r>
              <a:rPr lang="ar-SA" dirty="0">
                <a:solidFill>
                  <a:schemeClr val="tx1"/>
                </a:solidFill>
              </a:rPr>
              <a:t>فترة الاستحقاق على الأسهم العادية غير محددة أي أنها تعتبر </a:t>
            </a:r>
            <a:r>
              <a:rPr lang="ar-SA" dirty="0" smtClean="0">
                <a:solidFill>
                  <a:schemeClr val="tx1"/>
                </a:solidFill>
              </a:rPr>
              <a:t>أبدية.</a:t>
            </a:r>
            <a:endParaRPr lang="ar-SA" dirty="0">
              <a:solidFill>
                <a:schemeClr val="tx1"/>
              </a:solidFill>
            </a:endParaRPr>
          </a:p>
          <a:p>
            <a:pPr marL="457200" lvl="0" indent="-457200" algn="justLow" rtl="1">
              <a:buFont typeface="Arial" panose="020B0604020202020204" pitchFamily="34" charset="0"/>
              <a:buChar char="•"/>
            </a:pPr>
            <a:r>
              <a:rPr lang="ar-SA" dirty="0" smtClean="0">
                <a:solidFill>
                  <a:schemeClr val="tx1"/>
                </a:solidFill>
              </a:rPr>
              <a:t>صعوبة </a:t>
            </a:r>
            <a:r>
              <a:rPr lang="ar-SA" dirty="0">
                <a:solidFill>
                  <a:schemeClr val="tx1"/>
                </a:solidFill>
              </a:rPr>
              <a:t>تحديد معدل العائد المطلوب</a:t>
            </a:r>
            <a:r>
              <a:rPr lang="ar-SA" dirty="0" smtClean="0">
                <a:solidFill>
                  <a:schemeClr val="tx1"/>
                </a:solidFill>
              </a:rPr>
              <a:t>.</a:t>
            </a:r>
            <a:endParaRPr lang="en-US"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Tree>
    <p:extLst>
      <p:ext uri="{BB962C8B-B14F-4D97-AF65-F5344CB8AC3E}">
        <p14:creationId xmlns:p14="http://schemas.microsoft.com/office/powerpoint/2010/main" val="7762708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نموذج تسعير الأسهم لفترة واحدة:</a:t>
            </a: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justLow" rtl="1"/>
                <a:r>
                  <a:rPr lang="ar-SA" sz="3600" dirty="0" smtClean="0"/>
                  <a:t>يمكن كتابة معادلة قيمة السهم العادي على النحو الآتي إذا كانت مدة السهم فترة واحدة:</a:t>
                </a:r>
                <a:endParaRPr lang="en-US" sz="3600" dirty="0"/>
              </a:p>
              <a:p>
                <a:pPr algn="ctr" rtl="1"/>
                <a:r>
                  <a:rPr lang="ar-SA" sz="4000" dirty="0" smtClean="0">
                    <a:solidFill>
                      <a:srgbClr val="3333FF"/>
                    </a:solidFill>
                  </a:rPr>
                  <a:t> </a:t>
                </a:r>
                <a14:m>
                  <m:oMath xmlns:m="http://schemas.openxmlformats.org/officeDocument/2006/math">
                    <m:sSub>
                      <m:sSubPr>
                        <m:ctrlPr>
                          <a:rPr lang="en-US" sz="4000" i="1">
                            <a:solidFill>
                              <a:srgbClr val="3333FF"/>
                            </a:solidFill>
                            <a:latin typeface="Cambria Math"/>
                          </a:rPr>
                        </m:ctrlPr>
                      </m:sSubPr>
                      <m:e>
                        <m:r>
                          <a:rPr lang="en-US" sz="4000" i="1">
                            <a:solidFill>
                              <a:srgbClr val="3333FF"/>
                            </a:solidFill>
                            <a:latin typeface="Cambria Math" panose="02040503050406030204" pitchFamily="18" charset="0"/>
                          </a:rPr>
                          <m:t>𝑃</m:t>
                        </m:r>
                      </m:e>
                      <m:sub>
                        <m:r>
                          <a:rPr lang="en-US" sz="4000" i="1">
                            <a:solidFill>
                              <a:srgbClr val="3333FF"/>
                            </a:solidFill>
                            <a:latin typeface="Cambria Math" panose="02040503050406030204" pitchFamily="18" charset="0"/>
                          </a:rPr>
                          <m:t>0</m:t>
                        </m:r>
                      </m:sub>
                    </m:sSub>
                    <m:r>
                      <a:rPr lang="en-US" sz="4000" b="0" i="1" smtClean="0">
                        <a:solidFill>
                          <a:srgbClr val="3333FF"/>
                        </a:solidFill>
                        <a:latin typeface="Cambria Math" panose="02040503050406030204" pitchFamily="18" charset="0"/>
                      </a:rPr>
                      <m:t>=</m:t>
                    </m:r>
                    <m:f>
                      <m:fPr>
                        <m:ctrlPr>
                          <a:rPr lang="en-US" sz="4000" i="1">
                            <a:solidFill>
                              <a:srgbClr val="3333FF"/>
                            </a:solidFill>
                            <a:latin typeface="Cambria Math"/>
                          </a:rPr>
                        </m:ctrlPr>
                      </m:fPr>
                      <m:num>
                        <m:d>
                          <m:dPr>
                            <m:ctrlPr>
                              <a:rPr lang="en-US" sz="4000" i="1">
                                <a:solidFill>
                                  <a:srgbClr val="3333FF"/>
                                </a:solidFill>
                                <a:latin typeface="Cambria Math"/>
                              </a:rPr>
                            </m:ctrlPr>
                          </m:dPr>
                          <m:e>
                            <m:sSub>
                              <m:sSubPr>
                                <m:ctrlPr>
                                  <a:rPr lang="en-US" sz="4000" i="1">
                                    <a:solidFill>
                                      <a:srgbClr val="3333FF"/>
                                    </a:solidFill>
                                    <a:latin typeface="Cambria Math"/>
                                  </a:rPr>
                                </m:ctrlPr>
                              </m:sSubPr>
                              <m:e>
                                <m:r>
                                  <a:rPr lang="en-US" sz="4000" i="1">
                                    <a:solidFill>
                                      <a:srgbClr val="3333FF"/>
                                    </a:solidFill>
                                    <a:latin typeface="Cambria Math" panose="02040503050406030204" pitchFamily="18" charset="0"/>
                                  </a:rPr>
                                  <m:t>𝐷</m:t>
                                </m:r>
                              </m:e>
                              <m:sub>
                                <m:r>
                                  <a:rPr lang="en-US" sz="4000" i="1">
                                    <a:solidFill>
                                      <a:srgbClr val="3333FF"/>
                                    </a:solidFill>
                                    <a:latin typeface="Cambria Math" panose="02040503050406030204" pitchFamily="18" charset="0"/>
                                  </a:rPr>
                                  <m:t>1</m:t>
                                </m:r>
                              </m:sub>
                            </m:sSub>
                            <m:r>
                              <a:rPr lang="en-US" sz="4000" i="1">
                                <a:solidFill>
                                  <a:srgbClr val="3333FF"/>
                                </a:solidFill>
                                <a:latin typeface="Cambria Math" panose="02040503050406030204" pitchFamily="18" charset="0"/>
                              </a:rPr>
                              <m:t>+</m:t>
                            </m:r>
                            <m:sSub>
                              <m:sSubPr>
                                <m:ctrlPr>
                                  <a:rPr lang="en-US" sz="4000" i="1">
                                    <a:solidFill>
                                      <a:srgbClr val="3333FF"/>
                                    </a:solidFill>
                                    <a:latin typeface="Cambria Math"/>
                                  </a:rPr>
                                </m:ctrlPr>
                              </m:sSubPr>
                              <m:e>
                                <m:r>
                                  <a:rPr lang="en-US" sz="4000" i="1">
                                    <a:solidFill>
                                      <a:srgbClr val="3333FF"/>
                                    </a:solidFill>
                                    <a:latin typeface="Cambria Math" panose="02040503050406030204" pitchFamily="18" charset="0"/>
                                  </a:rPr>
                                  <m:t>𝑃</m:t>
                                </m:r>
                              </m:e>
                              <m:sub>
                                <m:r>
                                  <a:rPr lang="en-US" sz="4000" i="1">
                                    <a:solidFill>
                                      <a:srgbClr val="3333FF"/>
                                    </a:solidFill>
                                    <a:latin typeface="Cambria Math" panose="02040503050406030204" pitchFamily="18" charset="0"/>
                                  </a:rPr>
                                  <m:t>1</m:t>
                                </m:r>
                              </m:sub>
                            </m:sSub>
                          </m:e>
                        </m:d>
                      </m:num>
                      <m:den>
                        <m:d>
                          <m:dPr>
                            <m:ctrlPr>
                              <a:rPr lang="en-US" sz="4000" i="1">
                                <a:solidFill>
                                  <a:srgbClr val="3333FF"/>
                                </a:solidFill>
                                <a:latin typeface="Cambria Math"/>
                              </a:rPr>
                            </m:ctrlPr>
                          </m:dPr>
                          <m:e>
                            <m:r>
                              <a:rPr lang="en-US" sz="4000" i="1">
                                <a:solidFill>
                                  <a:srgbClr val="3333FF"/>
                                </a:solidFill>
                                <a:latin typeface="Cambria Math" panose="02040503050406030204" pitchFamily="18" charset="0"/>
                              </a:rPr>
                              <m:t>1</m:t>
                            </m:r>
                            <m:r>
                              <a:rPr lang="en-US" sz="4000" i="1">
                                <a:solidFill>
                                  <a:srgbClr val="3333FF"/>
                                </a:solidFill>
                                <a:latin typeface="Cambria Math" panose="02040503050406030204" pitchFamily="18" charset="0"/>
                              </a:rPr>
                              <m:t>+</m:t>
                            </m:r>
                            <m:r>
                              <a:rPr lang="en-US" sz="4000" i="1">
                                <a:solidFill>
                                  <a:srgbClr val="3333FF"/>
                                </a:solidFill>
                                <a:latin typeface="Cambria Math" panose="02040503050406030204" pitchFamily="18" charset="0"/>
                              </a:rPr>
                              <m:t>𝑅</m:t>
                            </m:r>
                          </m:e>
                        </m:d>
                      </m:den>
                    </m:f>
                  </m:oMath>
                </a14:m>
                <a:endParaRPr lang="en-US" sz="4000" dirty="0">
                  <a:solidFill>
                    <a:srgbClr val="3333FF"/>
                  </a:solidFill>
                </a:endParaRPr>
              </a:p>
              <a:p>
                <a:pPr marL="0" indent="0" algn="justLow" rtl="1"/>
                <a:r>
                  <a:rPr lang="ar-SA" dirty="0" smtClean="0">
                    <a:solidFill>
                      <a:schemeClr val="tx1"/>
                    </a:solidFill>
                    <a:cs typeface="+mn-cs"/>
                  </a:rPr>
                  <a:t>حيث: (</a:t>
                </a:r>
                <a14:m>
                  <m:oMath xmlns:m="http://schemas.openxmlformats.org/officeDocument/2006/math">
                    <m:sSub>
                      <m:sSubPr>
                        <m:ctrlPr>
                          <a:rPr lang="en-US" i="1">
                            <a:solidFill>
                              <a:schemeClr val="tx1"/>
                            </a:solidFill>
                            <a:latin typeface="Cambria Math"/>
                            <a:cs typeface="+mn-cs"/>
                          </a:rPr>
                        </m:ctrlPr>
                      </m:sSubPr>
                      <m:e>
                        <m:r>
                          <a:rPr lang="en-US" i="1">
                            <a:solidFill>
                              <a:schemeClr val="tx1"/>
                            </a:solidFill>
                            <a:latin typeface="Cambria Math" panose="02040503050406030204" pitchFamily="18" charset="0"/>
                            <a:cs typeface="+mn-cs"/>
                          </a:rPr>
                          <m:t>𝑃</m:t>
                        </m:r>
                      </m:e>
                      <m:sub>
                        <m:r>
                          <a:rPr lang="en-US" i="1">
                            <a:solidFill>
                              <a:schemeClr val="tx1"/>
                            </a:solidFill>
                            <a:latin typeface="Cambria Math" panose="02040503050406030204" pitchFamily="18" charset="0"/>
                            <a:cs typeface="+mn-cs"/>
                          </a:rPr>
                          <m:t>0</m:t>
                        </m:r>
                      </m:sub>
                    </m:sSub>
                  </m:oMath>
                </a14:m>
                <a:r>
                  <a:rPr lang="ar-SA" dirty="0">
                    <a:solidFill>
                      <a:schemeClr val="tx1"/>
                    </a:solidFill>
                    <a:cs typeface="+mn-cs"/>
                  </a:rPr>
                  <a:t>):  السعر الخاص للسهم </a:t>
                </a:r>
                <a:r>
                  <a:rPr lang="ar-SA" dirty="0" smtClean="0">
                    <a:solidFill>
                      <a:schemeClr val="tx1"/>
                    </a:solidFill>
                    <a:cs typeface="+mn-cs"/>
                  </a:rPr>
                  <a:t>العادي، (</a:t>
                </a:r>
                <a14:m>
                  <m:oMath xmlns:m="http://schemas.openxmlformats.org/officeDocument/2006/math">
                    <m:sSub>
                      <m:sSubPr>
                        <m:ctrlPr>
                          <a:rPr lang="en-US" i="1">
                            <a:solidFill>
                              <a:schemeClr val="tx1"/>
                            </a:solidFill>
                            <a:latin typeface="Cambria Math"/>
                            <a:cs typeface="+mn-cs"/>
                          </a:rPr>
                        </m:ctrlPr>
                      </m:sSubPr>
                      <m:e>
                        <m:r>
                          <a:rPr lang="en-US" i="1">
                            <a:solidFill>
                              <a:schemeClr val="tx1"/>
                            </a:solidFill>
                            <a:latin typeface="Cambria Math" panose="02040503050406030204" pitchFamily="18" charset="0"/>
                            <a:cs typeface="+mn-cs"/>
                          </a:rPr>
                          <m:t>𝐷</m:t>
                        </m:r>
                      </m:e>
                      <m:sub>
                        <m:r>
                          <a:rPr lang="en-US" i="1">
                            <a:solidFill>
                              <a:schemeClr val="tx1"/>
                            </a:solidFill>
                            <a:latin typeface="Cambria Math" panose="02040503050406030204" pitchFamily="18" charset="0"/>
                            <a:cs typeface="+mn-cs"/>
                          </a:rPr>
                          <m:t>1</m:t>
                        </m:r>
                      </m:sub>
                    </m:sSub>
                  </m:oMath>
                </a14:m>
                <a:r>
                  <a:rPr lang="ar-SA" dirty="0">
                    <a:solidFill>
                      <a:schemeClr val="tx1"/>
                    </a:solidFill>
                    <a:cs typeface="+mn-cs"/>
                  </a:rPr>
                  <a:t>): الربح الموزع في نهاية الفترة </a:t>
                </a:r>
                <a:r>
                  <a:rPr lang="ar-SA" dirty="0" smtClean="0">
                    <a:solidFill>
                      <a:schemeClr val="tx1"/>
                    </a:solidFill>
                    <a:cs typeface="+mn-cs"/>
                  </a:rPr>
                  <a:t>الأولى، (</a:t>
                </a:r>
                <a14:m>
                  <m:oMath xmlns:m="http://schemas.openxmlformats.org/officeDocument/2006/math">
                    <m:sSub>
                      <m:sSubPr>
                        <m:ctrlPr>
                          <a:rPr lang="en-US" i="1">
                            <a:solidFill>
                              <a:schemeClr val="tx1"/>
                            </a:solidFill>
                            <a:latin typeface="Cambria Math"/>
                            <a:cs typeface="+mn-cs"/>
                          </a:rPr>
                        </m:ctrlPr>
                      </m:sSubPr>
                      <m:e>
                        <m:r>
                          <a:rPr lang="en-US" i="1">
                            <a:solidFill>
                              <a:schemeClr val="tx1"/>
                            </a:solidFill>
                            <a:latin typeface="Cambria Math" panose="02040503050406030204" pitchFamily="18" charset="0"/>
                            <a:cs typeface="+mn-cs"/>
                          </a:rPr>
                          <m:t>𝑃</m:t>
                        </m:r>
                      </m:e>
                      <m:sub>
                        <m:r>
                          <a:rPr lang="en-US" i="1">
                            <a:solidFill>
                              <a:schemeClr val="tx1"/>
                            </a:solidFill>
                            <a:latin typeface="Cambria Math" panose="02040503050406030204" pitchFamily="18" charset="0"/>
                            <a:cs typeface="+mn-cs"/>
                          </a:rPr>
                          <m:t>1</m:t>
                        </m:r>
                      </m:sub>
                    </m:sSub>
                  </m:oMath>
                </a14:m>
                <a:r>
                  <a:rPr lang="ar-SA" dirty="0">
                    <a:solidFill>
                      <a:schemeClr val="tx1"/>
                    </a:solidFill>
                    <a:cs typeface="+mn-cs"/>
                  </a:rPr>
                  <a:t>): سعر السهم في نهاية الفترة </a:t>
                </a:r>
                <a:r>
                  <a:rPr lang="ar-SA" dirty="0" smtClean="0">
                    <a:solidFill>
                      <a:schemeClr val="tx1"/>
                    </a:solidFill>
                    <a:cs typeface="+mn-cs"/>
                  </a:rPr>
                  <a:t>الأولى، (</a:t>
                </a:r>
                <a14:m>
                  <m:oMath xmlns:m="http://schemas.openxmlformats.org/officeDocument/2006/math">
                    <m:r>
                      <a:rPr lang="en-US" i="1">
                        <a:solidFill>
                          <a:schemeClr val="tx1"/>
                        </a:solidFill>
                        <a:latin typeface="Cambria Math" panose="02040503050406030204" pitchFamily="18" charset="0"/>
                        <a:cs typeface="+mn-cs"/>
                      </a:rPr>
                      <m:t>𝑅</m:t>
                    </m:r>
                  </m:oMath>
                </a14:m>
                <a:r>
                  <a:rPr lang="ar-SA" dirty="0">
                    <a:solidFill>
                      <a:schemeClr val="tx1"/>
                    </a:solidFill>
                    <a:cs typeface="+mn-cs"/>
                  </a:rPr>
                  <a:t>): معدل العائد المطلوب على الاستثمار.</a:t>
                </a:r>
                <a:endParaRPr lang="en-US" dirty="0">
                  <a:solidFill>
                    <a:schemeClr val="tx1"/>
                  </a:solidFill>
                  <a:cs typeface="+mn-cs"/>
                </a:endParaRPr>
              </a:p>
              <a:p>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l="-3486" t="-2156" r="-2051"/>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Tree>
    <p:extLst>
      <p:ext uri="{BB962C8B-B14F-4D97-AF65-F5344CB8AC3E}">
        <p14:creationId xmlns:p14="http://schemas.microsoft.com/office/powerpoint/2010/main" val="38390678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نموذج تسعير الأسهم لعدد كبير من الفترات</a:t>
            </a:r>
            <a:r>
              <a:rPr lang="ar-SA" sz="3600" dirty="0" smtClean="0">
                <a:solidFill>
                  <a:schemeClr val="tx1"/>
                </a:solidFill>
                <a:cs typeface="PT Bold Heading" panose="02010400000000000000" pitchFamily="2" charset="-78"/>
              </a:rPr>
              <a:t>:</a:t>
            </a:r>
            <a:endParaRPr lang="ar-SA" sz="3600" dirty="0">
              <a:solidFill>
                <a:schemeClr val="tx1"/>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justLow" rtl="1"/>
                <a:r>
                  <a:rPr lang="ar-SA" dirty="0">
                    <a:solidFill>
                      <a:schemeClr val="tx1"/>
                    </a:solidFill>
                  </a:rPr>
                  <a:t>وللتبسيط في حالة تقييم الأسهم لفترة طويلة، فإننا نعتبر قيمة الأسهم العادية متمثلة في حصص الأرباح التي يتحصل عليها حملة هذه الأسهم سنوياً من قبل المؤسسة، بالإضافة إلى مصاريف إصدار واكتتاب هذه الأسهم. ويمكن حسابها من خلال استخدام العلاقة التالية:</a:t>
                </a:r>
                <a:r>
                  <a:rPr lang="ar-SA" baseline="30000" dirty="0">
                    <a:solidFill>
                      <a:schemeClr val="tx1"/>
                    </a:solidFill>
                  </a:rPr>
                  <a:t> </a:t>
                </a:r>
                <a:endParaRPr lang="en-US" dirty="0">
                  <a:solidFill>
                    <a:schemeClr val="tx1"/>
                  </a:solidFill>
                </a:endParaRPr>
              </a:p>
              <a:p>
                <a:pPr algn="ctr"/>
                <a14:m>
                  <m:oMathPara xmlns:m="http://schemas.openxmlformats.org/officeDocument/2006/math">
                    <m:oMathParaPr>
                      <m:jc m:val="centerGroup"/>
                    </m:oMathParaPr>
                    <m:oMath xmlns:m="http://schemas.openxmlformats.org/officeDocument/2006/math">
                      <m:sSub>
                        <m:sSubPr>
                          <m:ctrlPr>
                            <a:rPr lang="en-US" sz="3600" i="1" smtClean="0">
                              <a:solidFill>
                                <a:srgbClr val="3333FF"/>
                              </a:solidFill>
                              <a:latin typeface="Cambria Math"/>
                            </a:rPr>
                          </m:ctrlPr>
                        </m:sSubPr>
                        <m:e>
                          <m:r>
                            <a:rPr lang="en-US" sz="3600" i="1">
                              <a:solidFill>
                                <a:srgbClr val="3333FF"/>
                              </a:solidFill>
                              <a:latin typeface="Cambria Math" panose="02040503050406030204" pitchFamily="18" charset="0"/>
                            </a:rPr>
                            <m:t>𝑃</m:t>
                          </m:r>
                        </m:e>
                        <m:sub>
                          <m:r>
                            <a:rPr lang="en-US" sz="3600" i="1">
                              <a:solidFill>
                                <a:srgbClr val="3333FF"/>
                              </a:solidFill>
                              <a:latin typeface="Cambria Math" panose="02040503050406030204" pitchFamily="18" charset="0"/>
                            </a:rPr>
                            <m:t>0</m:t>
                          </m:r>
                        </m:sub>
                      </m:sSub>
                      <m:r>
                        <a:rPr lang="en-US" sz="3600" i="1">
                          <a:solidFill>
                            <a:srgbClr val="3333FF"/>
                          </a:solidFill>
                          <a:latin typeface="Cambria Math" panose="02040503050406030204" pitchFamily="18" charset="0"/>
                        </a:rPr>
                        <m:t>=</m:t>
                      </m:r>
                      <m:nary>
                        <m:naryPr>
                          <m:chr m:val="∑"/>
                          <m:limLoc m:val="undOvr"/>
                          <m:ctrlPr>
                            <a:rPr lang="en-US" sz="3600" i="1" smtClean="0">
                              <a:solidFill>
                                <a:srgbClr val="3333FF"/>
                              </a:solidFill>
                              <a:latin typeface="Cambria Math"/>
                            </a:rPr>
                          </m:ctrlPr>
                        </m:naryPr>
                        <m:sub>
                          <m:r>
                            <a:rPr lang="en-US" sz="3600" i="1">
                              <a:solidFill>
                                <a:srgbClr val="3333FF"/>
                              </a:solidFill>
                              <a:latin typeface="Cambria Math" panose="02040503050406030204" pitchFamily="18" charset="0"/>
                            </a:rPr>
                            <m:t>𝑡</m:t>
                          </m:r>
                          <m:r>
                            <a:rPr lang="en-US" sz="3600" i="1">
                              <a:solidFill>
                                <a:srgbClr val="3333FF"/>
                              </a:solidFill>
                              <a:latin typeface="Cambria Math" panose="02040503050406030204" pitchFamily="18" charset="0"/>
                            </a:rPr>
                            <m:t>=</m:t>
                          </m:r>
                          <m:r>
                            <a:rPr lang="en-US" sz="3600" i="1">
                              <a:solidFill>
                                <a:srgbClr val="3333FF"/>
                              </a:solidFill>
                              <a:latin typeface="Cambria Math" panose="02040503050406030204" pitchFamily="18" charset="0"/>
                            </a:rPr>
                            <m:t>1</m:t>
                          </m:r>
                        </m:sub>
                        <m:sup>
                          <m:r>
                            <a:rPr lang="en-US" sz="3600" i="1" smtClean="0">
                              <a:solidFill>
                                <a:srgbClr val="3333FF"/>
                              </a:solidFill>
                              <a:latin typeface="Cambria Math" panose="02040503050406030204" pitchFamily="18" charset="0"/>
                              <a:ea typeface="Cambria Math" panose="02040503050406030204" pitchFamily="18" charset="0"/>
                            </a:rPr>
                            <m:t>∞</m:t>
                          </m:r>
                        </m:sup>
                        <m:e>
                          <m:f>
                            <m:fPr>
                              <m:ctrlPr>
                                <a:rPr lang="en-US" sz="3600" i="1">
                                  <a:solidFill>
                                    <a:srgbClr val="3333FF"/>
                                  </a:solidFill>
                                  <a:latin typeface="Cambria Math"/>
                                </a:rPr>
                              </m:ctrlPr>
                            </m:fPr>
                            <m:num>
                              <m:sSub>
                                <m:sSubPr>
                                  <m:ctrlPr>
                                    <a:rPr lang="en-US" sz="3600" i="1">
                                      <a:solidFill>
                                        <a:srgbClr val="3333FF"/>
                                      </a:solidFill>
                                      <a:latin typeface="Cambria Math"/>
                                    </a:rPr>
                                  </m:ctrlPr>
                                </m:sSubPr>
                                <m:e>
                                  <m:r>
                                    <a:rPr lang="en-US" sz="3600" i="1">
                                      <a:solidFill>
                                        <a:srgbClr val="3333FF"/>
                                      </a:solidFill>
                                      <a:latin typeface="Cambria Math" panose="02040503050406030204" pitchFamily="18" charset="0"/>
                                    </a:rPr>
                                    <m:t>𝐷</m:t>
                                  </m:r>
                                </m:e>
                                <m:sub>
                                  <m:r>
                                    <a:rPr lang="en-US" sz="3600" i="1">
                                      <a:solidFill>
                                        <a:srgbClr val="3333FF"/>
                                      </a:solidFill>
                                      <a:latin typeface="Cambria Math" panose="02040503050406030204" pitchFamily="18" charset="0"/>
                                    </a:rPr>
                                    <m:t>𝑡</m:t>
                                  </m:r>
                                </m:sub>
                              </m:sSub>
                            </m:num>
                            <m:den>
                              <m:sSup>
                                <m:sSupPr>
                                  <m:ctrlPr>
                                    <a:rPr lang="en-US" sz="3600" i="1">
                                      <a:solidFill>
                                        <a:srgbClr val="3333FF"/>
                                      </a:solidFill>
                                      <a:latin typeface="Cambria Math"/>
                                    </a:rPr>
                                  </m:ctrlPr>
                                </m:sSupPr>
                                <m:e>
                                  <m:d>
                                    <m:dPr>
                                      <m:ctrlPr>
                                        <a:rPr lang="en-US" sz="3600" i="1">
                                          <a:solidFill>
                                            <a:srgbClr val="3333FF"/>
                                          </a:solidFill>
                                          <a:latin typeface="Cambria Math"/>
                                        </a:rPr>
                                      </m:ctrlPr>
                                    </m:dPr>
                                    <m:e>
                                      <m:r>
                                        <a:rPr lang="en-US" sz="3600" i="1">
                                          <a:solidFill>
                                            <a:srgbClr val="3333FF"/>
                                          </a:solidFill>
                                          <a:latin typeface="Cambria Math" panose="02040503050406030204" pitchFamily="18" charset="0"/>
                                        </a:rPr>
                                        <m:t>1</m:t>
                                      </m:r>
                                      <m:r>
                                        <a:rPr lang="en-US" sz="3600" i="1">
                                          <a:solidFill>
                                            <a:srgbClr val="3333FF"/>
                                          </a:solidFill>
                                          <a:latin typeface="Cambria Math" panose="02040503050406030204" pitchFamily="18" charset="0"/>
                                        </a:rPr>
                                        <m:t>+</m:t>
                                      </m:r>
                                      <m:sSub>
                                        <m:sSubPr>
                                          <m:ctrlPr>
                                            <a:rPr lang="en-US" sz="3600" i="1">
                                              <a:solidFill>
                                                <a:srgbClr val="3333FF"/>
                                              </a:solidFill>
                                              <a:latin typeface="Cambria Math"/>
                                            </a:rPr>
                                          </m:ctrlPr>
                                        </m:sSubPr>
                                        <m:e>
                                          <m:r>
                                            <a:rPr lang="en-US" sz="3600" i="1">
                                              <a:solidFill>
                                                <a:srgbClr val="3333FF"/>
                                              </a:solidFill>
                                              <a:latin typeface="Cambria Math" panose="02040503050406030204" pitchFamily="18" charset="0"/>
                                            </a:rPr>
                                            <m:t>𝑅</m:t>
                                          </m:r>
                                        </m:e>
                                        <m:sub>
                                          <m:r>
                                            <a:rPr lang="en-US" sz="3600" i="1">
                                              <a:solidFill>
                                                <a:srgbClr val="3333FF"/>
                                              </a:solidFill>
                                              <a:latin typeface="Cambria Math" panose="02040503050406030204" pitchFamily="18" charset="0"/>
                                            </a:rPr>
                                            <m:t>𝑐</m:t>
                                          </m:r>
                                        </m:sub>
                                      </m:sSub>
                                    </m:e>
                                  </m:d>
                                </m:e>
                                <m:sup>
                                  <m:r>
                                    <a:rPr lang="en-US" sz="3600" i="1">
                                      <a:solidFill>
                                        <a:srgbClr val="3333FF"/>
                                      </a:solidFill>
                                      <a:latin typeface="Cambria Math" panose="02040503050406030204" pitchFamily="18" charset="0"/>
                                    </a:rPr>
                                    <m:t>𝑡</m:t>
                                  </m:r>
                                </m:sup>
                              </m:sSup>
                            </m:den>
                          </m:f>
                        </m:e>
                      </m:nary>
                    </m:oMath>
                  </m:oMathPara>
                </a14:m>
                <a:endParaRPr lang="en-US" sz="3600" dirty="0">
                  <a:solidFill>
                    <a:srgbClr val="3333FF"/>
                  </a:solidFill>
                </a:endParaRPr>
              </a:p>
              <a:p>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l="-3008" t="-1752" r="-1709"/>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Tree>
    <p:extLst>
      <p:ext uri="{BB962C8B-B14F-4D97-AF65-F5344CB8AC3E}">
        <p14:creationId xmlns:p14="http://schemas.microsoft.com/office/powerpoint/2010/main" val="16617959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rtl="1"/>
                <a:r>
                  <a:rPr lang="ar-SA" dirty="0" smtClean="0"/>
                  <a:t>حيث:</a:t>
                </a:r>
                <a:endParaRPr lang="en-US" dirty="0"/>
              </a:p>
              <a:p>
                <a:pPr rtl="1"/>
                <a:r>
                  <a:rPr lang="ar-SA" dirty="0"/>
                  <a:t>(</a:t>
                </a:r>
                <a14:m>
                  <m:oMath xmlns:m="http://schemas.openxmlformats.org/officeDocument/2006/math">
                    <m:sSub>
                      <m:sSubPr>
                        <m:ctrlPr>
                          <a:rPr lang="en-US" i="1">
                            <a:latin typeface="Cambria Math"/>
                          </a:rPr>
                        </m:ctrlPr>
                      </m:sSubPr>
                      <m:e>
                        <m:r>
                          <a:rPr lang="en-US" i="1">
                            <a:latin typeface="Cambria Math" panose="02040503050406030204" pitchFamily="18" charset="0"/>
                          </a:rPr>
                          <m:t>𝑃</m:t>
                        </m:r>
                      </m:e>
                      <m:sub>
                        <m:r>
                          <a:rPr lang="en-US" i="1">
                            <a:latin typeface="Cambria Math" panose="02040503050406030204" pitchFamily="18" charset="0"/>
                          </a:rPr>
                          <m:t>0</m:t>
                        </m:r>
                      </m:sub>
                    </m:sSub>
                  </m:oMath>
                </a14:m>
                <a:r>
                  <a:rPr lang="ar-SA" dirty="0"/>
                  <a:t>): سعر السهم عند بداية إصداره</a:t>
                </a:r>
                <a:endParaRPr lang="en-US" dirty="0"/>
              </a:p>
              <a:p>
                <a:pPr rtl="1"/>
                <a:r>
                  <a:rPr lang="ar-SA" dirty="0"/>
                  <a:t>(</a:t>
                </a:r>
                <a14:m>
                  <m:oMath xmlns:m="http://schemas.openxmlformats.org/officeDocument/2006/math">
                    <m:sSub>
                      <m:sSubPr>
                        <m:ctrlPr>
                          <a:rPr lang="en-US" i="1">
                            <a:latin typeface="Cambria Math"/>
                          </a:rPr>
                        </m:ctrlPr>
                      </m:sSubPr>
                      <m:e>
                        <m:r>
                          <a:rPr lang="en-US" b="0" i="1" smtClean="0">
                            <a:latin typeface="Cambria Math" panose="02040503050406030204" pitchFamily="18" charset="0"/>
                          </a:rPr>
                          <m:t>𝑅</m:t>
                        </m:r>
                      </m:e>
                      <m:sub>
                        <m:r>
                          <a:rPr lang="en-US" i="1">
                            <a:latin typeface="Cambria Math" panose="02040503050406030204" pitchFamily="18" charset="0"/>
                          </a:rPr>
                          <m:t>𝑐</m:t>
                        </m:r>
                      </m:sub>
                    </m:sSub>
                  </m:oMath>
                </a14:m>
                <a:r>
                  <a:rPr lang="ar-SA" dirty="0"/>
                  <a:t>): العائد المطلوب من المستثمرين (معدل الاستخدامات أو تكلفة السهم العادي)</a:t>
                </a:r>
                <a:endParaRPr lang="en-US" dirty="0"/>
              </a:p>
              <a:p>
                <a:pPr rtl="1"/>
                <a:r>
                  <a:rPr lang="ar-SA" dirty="0"/>
                  <a:t>(</a:t>
                </a:r>
                <a14:m>
                  <m:oMath xmlns:m="http://schemas.openxmlformats.org/officeDocument/2006/math">
                    <m:sSub>
                      <m:sSubPr>
                        <m:ctrlPr>
                          <a:rPr lang="en-US" i="1">
                            <a:latin typeface="Cambria Math"/>
                          </a:rPr>
                        </m:ctrlPr>
                      </m:sSubPr>
                      <m:e>
                        <m:r>
                          <a:rPr lang="en-US" i="1">
                            <a:latin typeface="Cambria Math" panose="02040503050406030204" pitchFamily="18" charset="0"/>
                          </a:rPr>
                          <m:t>𝐷</m:t>
                        </m:r>
                      </m:e>
                      <m:sub>
                        <m:r>
                          <a:rPr lang="en-US" i="1">
                            <a:latin typeface="Cambria Math" panose="02040503050406030204" pitchFamily="18" charset="0"/>
                          </a:rPr>
                          <m:t>𝑡</m:t>
                        </m:r>
                      </m:sub>
                    </m:sSub>
                  </m:oMath>
                </a14:m>
                <a:r>
                  <a:rPr lang="ar-SA" dirty="0"/>
                  <a:t>): حصص الأرباح المستقبلية التي تدفعها المؤسسة لحملة الأسهم خلال الفترة (</a:t>
                </a:r>
                <a14:m>
                  <m:oMath xmlns:m="http://schemas.openxmlformats.org/officeDocument/2006/math">
                    <m:r>
                      <a:rPr lang="en-US" i="1">
                        <a:latin typeface="Cambria Math" panose="02040503050406030204" pitchFamily="18" charset="0"/>
                      </a:rPr>
                      <m:t>𝑡</m:t>
                    </m:r>
                  </m:oMath>
                </a14:m>
                <a:r>
                  <a:rPr lang="ar-SA" dirty="0"/>
                  <a:t>) </a:t>
                </a:r>
                <a:endParaRPr lang="en-US" dirty="0"/>
              </a:p>
              <a:p>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l="-2529" t="-2022" r="-1709"/>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37</a:t>
            </a:fld>
            <a:endParaRPr lang="en-US" dirty="0"/>
          </a:p>
        </p:txBody>
      </p:sp>
    </p:spTree>
    <p:extLst>
      <p:ext uri="{BB962C8B-B14F-4D97-AF65-F5344CB8AC3E}">
        <p14:creationId xmlns:p14="http://schemas.microsoft.com/office/powerpoint/2010/main" val="21453671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marL="0" indent="0" algn="justLow" rtl="1"/>
            <a:r>
              <a:rPr lang="ar-SA" sz="3600" dirty="0">
                <a:solidFill>
                  <a:schemeClr val="tx1"/>
                </a:solidFill>
              </a:rPr>
              <a:t>تسمى هذه النظرية بالنظرية العامة لتقويم الأسهم العادية، ومن خلالها يصعب تقويم السهم العادي؛ لأنه يتوجب علينا إيجاد عدد غير محدد من الأرباح الموزعة وخصمها لنحصل على قيمة السهم </a:t>
            </a:r>
            <a:r>
              <a:rPr lang="ar-SA" sz="3600" dirty="0" smtClean="0">
                <a:solidFill>
                  <a:schemeClr val="tx1"/>
                </a:solidFill>
              </a:rPr>
              <a:t>العادي.</a:t>
            </a:r>
          </a:p>
          <a:p>
            <a:pPr marL="0" indent="0" algn="justLow" rtl="1"/>
            <a:endParaRPr lang="ar-SA" sz="3600" dirty="0">
              <a:solidFill>
                <a:schemeClr val="tx1"/>
              </a:solidFill>
            </a:endParaRPr>
          </a:p>
          <a:p>
            <a:pPr marL="0" indent="0" algn="justLow" rtl="1"/>
            <a:r>
              <a:rPr lang="ar-SA" sz="3600" dirty="0" smtClean="0">
                <a:solidFill>
                  <a:schemeClr val="tx1"/>
                </a:solidFill>
              </a:rPr>
              <a:t>وسنتناول فيما يأتي بعض النماذج النظرية الممكنة التطبيق:</a:t>
            </a:r>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38</a:t>
            </a:fld>
            <a:endParaRPr lang="en-US" dirty="0"/>
          </a:p>
        </p:txBody>
      </p:sp>
    </p:spTree>
    <p:extLst>
      <p:ext uri="{BB962C8B-B14F-4D97-AF65-F5344CB8AC3E}">
        <p14:creationId xmlns:p14="http://schemas.microsoft.com/office/powerpoint/2010/main" val="42203119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نموذج تسعير الأسهم في ظل عدم نمو في التوزيعات:</a:t>
            </a: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justLow" rtl="1"/>
                <a:r>
                  <a:rPr lang="ar-SA" dirty="0" smtClean="0">
                    <a:solidFill>
                      <a:schemeClr val="tx1"/>
                    </a:solidFill>
                  </a:rPr>
                  <a:t>الافتراض هنا هو أن أرباح الشركة لا تنمو، مما يعني أن نصيب السهم من الأرباح الموزعة ثابت وأن معدل النمو في الأرباح الموزعة يساوي صفرًا، وفي هذه الحالة:</a:t>
                </a:r>
                <a:endParaRPr lang="en-US" dirty="0">
                  <a:solidFill>
                    <a:schemeClr val="tx1"/>
                  </a:solidFill>
                </a:endParaRPr>
              </a:p>
              <a:p>
                <a:pPr rtl="1"/>
                <a14:m>
                  <m:oMathPara xmlns:m="http://schemas.openxmlformats.org/officeDocument/2006/math">
                    <m:oMathParaPr>
                      <m:jc m:val="centerGroup"/>
                    </m:oMathParaPr>
                    <m:oMath xmlns:m="http://schemas.openxmlformats.org/officeDocument/2006/math">
                      <m:sSub>
                        <m:sSubPr>
                          <m:ctrlPr>
                            <a:rPr lang="en-US" i="1">
                              <a:solidFill>
                                <a:schemeClr val="tx1"/>
                              </a:solidFill>
                              <a:latin typeface="Cambria Math"/>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1</m:t>
                          </m:r>
                        </m:sub>
                      </m:sSub>
                      <m:r>
                        <a:rPr lang="en-US" i="1">
                          <a:solidFill>
                            <a:schemeClr val="tx1"/>
                          </a:solidFill>
                          <a:latin typeface="Cambria Math" panose="02040503050406030204" pitchFamily="18" charset="0"/>
                        </a:rPr>
                        <m:t>=</m:t>
                      </m:r>
                      <m:sSub>
                        <m:sSubPr>
                          <m:ctrlPr>
                            <a:rPr lang="en-US" i="1">
                              <a:solidFill>
                                <a:schemeClr val="tx1"/>
                              </a:solidFill>
                              <a:latin typeface="Cambria Math"/>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2</m:t>
                          </m:r>
                        </m:sub>
                      </m:sSub>
                      <m:r>
                        <a:rPr lang="en-US" i="1">
                          <a:solidFill>
                            <a:schemeClr val="tx1"/>
                          </a:solidFill>
                          <a:latin typeface="Cambria Math" panose="02040503050406030204" pitchFamily="18" charset="0"/>
                        </a:rPr>
                        <m:t>=…=</m:t>
                      </m:r>
                      <m:sSub>
                        <m:sSubPr>
                          <m:ctrlPr>
                            <a:rPr lang="en-US" i="1">
                              <a:solidFill>
                                <a:schemeClr val="tx1"/>
                              </a:solidFill>
                              <a:latin typeface="Cambria Math"/>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𝑛</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𝛼</m:t>
                      </m:r>
                    </m:oMath>
                  </m:oMathPara>
                </a14:m>
                <a:endParaRPr lang="en-US" dirty="0">
                  <a:solidFill>
                    <a:schemeClr val="tx1"/>
                  </a:solidFill>
                </a:endParaRPr>
              </a:p>
              <a:p>
                <a:pPr marL="0" indent="0" rtl="1"/>
                <a:r>
                  <a:rPr lang="ar-SA" dirty="0">
                    <a:solidFill>
                      <a:schemeClr val="tx1"/>
                    </a:solidFill>
                  </a:rPr>
                  <a:t>حيث (</a:t>
                </a:r>
                <a14:m>
                  <m:oMath xmlns:m="http://schemas.openxmlformats.org/officeDocument/2006/math">
                    <m:r>
                      <a:rPr lang="en-US" i="1">
                        <a:solidFill>
                          <a:schemeClr val="tx1"/>
                        </a:solidFill>
                        <a:latin typeface="Cambria Math" panose="02040503050406030204" pitchFamily="18" charset="0"/>
                      </a:rPr>
                      <m:t>𝛼</m:t>
                    </m:r>
                  </m:oMath>
                </a14:m>
                <a:r>
                  <a:rPr lang="ar-SA" dirty="0">
                    <a:solidFill>
                      <a:schemeClr val="tx1"/>
                    </a:solidFill>
                  </a:rPr>
                  <a:t>) قيمة ثابتة وبالتالي فإن تيار الأرباح الموزعة يمثل أبدية وقد تم توضيح طريقة حساب القيمة الحالية للأبدية بهذه المعادلة:</a:t>
                </a:r>
                <a:endParaRPr lang="en-US" dirty="0">
                  <a:solidFill>
                    <a:schemeClr val="tx1"/>
                  </a:solidFill>
                </a:endParaRPr>
              </a:p>
              <a:p>
                <a:pPr/>
                <a14:m>
                  <m:oMathPara xmlns:m="http://schemas.openxmlformats.org/officeDocument/2006/math">
                    <m:oMathParaPr>
                      <m:jc m:val="centerGroup"/>
                    </m:oMathParaPr>
                    <m:oMath xmlns:m="http://schemas.openxmlformats.org/officeDocument/2006/math">
                      <m:sSub>
                        <m:sSubPr>
                          <m:ctrlPr>
                            <a:rPr lang="en-US" sz="3600" i="1" smtClean="0">
                              <a:solidFill>
                                <a:srgbClr val="3333FF"/>
                              </a:solidFill>
                              <a:latin typeface="Cambria Math"/>
                            </a:rPr>
                          </m:ctrlPr>
                        </m:sSubPr>
                        <m:e>
                          <m:r>
                            <a:rPr lang="en-US" sz="3600" i="1">
                              <a:solidFill>
                                <a:srgbClr val="3333FF"/>
                              </a:solidFill>
                              <a:latin typeface="Cambria Math" panose="02040503050406030204" pitchFamily="18" charset="0"/>
                            </a:rPr>
                            <m:t>𝑃</m:t>
                          </m:r>
                        </m:e>
                        <m:sub>
                          <m:r>
                            <a:rPr lang="en-US" sz="3600" i="1">
                              <a:solidFill>
                                <a:srgbClr val="3333FF"/>
                              </a:solidFill>
                              <a:latin typeface="Cambria Math" panose="02040503050406030204" pitchFamily="18" charset="0"/>
                            </a:rPr>
                            <m:t>0</m:t>
                          </m:r>
                        </m:sub>
                      </m:sSub>
                      <m:r>
                        <a:rPr lang="en-US" sz="3600" i="1">
                          <a:solidFill>
                            <a:srgbClr val="3333FF"/>
                          </a:solidFill>
                          <a:latin typeface="Cambria Math" panose="02040503050406030204" pitchFamily="18" charset="0"/>
                        </a:rPr>
                        <m:t>=</m:t>
                      </m:r>
                      <m:f>
                        <m:fPr>
                          <m:type m:val="skw"/>
                          <m:ctrlPr>
                            <a:rPr lang="en-US" sz="3600" i="1">
                              <a:solidFill>
                                <a:srgbClr val="3333FF"/>
                              </a:solidFill>
                              <a:latin typeface="Cambria Math"/>
                            </a:rPr>
                          </m:ctrlPr>
                        </m:fPr>
                        <m:num>
                          <m:r>
                            <a:rPr lang="en-US" sz="3600" i="1">
                              <a:solidFill>
                                <a:srgbClr val="3333FF"/>
                              </a:solidFill>
                              <a:latin typeface="Cambria Math" panose="02040503050406030204" pitchFamily="18" charset="0"/>
                            </a:rPr>
                            <m:t>𝐷</m:t>
                          </m:r>
                        </m:num>
                        <m:den>
                          <m:r>
                            <a:rPr lang="en-US" sz="3600" i="1">
                              <a:solidFill>
                                <a:srgbClr val="3333FF"/>
                              </a:solidFill>
                              <a:latin typeface="Cambria Math" panose="02040503050406030204" pitchFamily="18" charset="0"/>
                            </a:rPr>
                            <m:t>𝑅</m:t>
                          </m:r>
                        </m:den>
                      </m:f>
                    </m:oMath>
                  </m:oMathPara>
                </a14:m>
                <a:endParaRPr lang="en-US" sz="3600" dirty="0">
                  <a:solidFill>
                    <a:srgbClr val="3333FF"/>
                  </a:solidFill>
                </a:endParaRPr>
              </a:p>
              <a:p>
                <a:pPr marL="0" indent="0" algn="justLow" rtl="1"/>
                <a:endParaRPr lang="ar-SA"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l="-3008" t="-1752" r="-1709"/>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39</a:t>
            </a:fld>
            <a:endParaRPr lang="en-US" dirty="0"/>
          </a:p>
        </p:txBody>
      </p:sp>
    </p:spTree>
    <p:extLst>
      <p:ext uri="{BB962C8B-B14F-4D97-AF65-F5344CB8AC3E}">
        <p14:creationId xmlns:p14="http://schemas.microsoft.com/office/powerpoint/2010/main" val="4422041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مثال:</a:t>
            </a:r>
          </a:p>
        </p:txBody>
      </p:sp>
      <p:sp>
        <p:nvSpPr>
          <p:cNvPr id="3" name="عنصر نائب للمحتوى 2"/>
          <p:cNvSpPr>
            <a:spLocks noGrp="1"/>
          </p:cNvSpPr>
          <p:nvPr>
            <p:ph idx="1"/>
          </p:nvPr>
        </p:nvSpPr>
        <p:spPr/>
        <p:txBody>
          <a:bodyPr/>
          <a:lstStyle/>
          <a:p>
            <a:pPr marL="0" indent="0" algn="justLow" rtl="1"/>
            <a:r>
              <a:rPr lang="ar-SA" sz="4000" dirty="0">
                <a:solidFill>
                  <a:schemeClr val="tx1"/>
                </a:solidFill>
              </a:rPr>
              <a:t>تقضي سياسة شركة خان يونس توزيع 20 ريالا للسهم كل سنة، وأن الأسهم أبدية، وأن معدل العائد المطلوب على الاستثمار هو </a:t>
            </a:r>
            <a:r>
              <a:rPr lang="ar-SA" sz="4000" dirty="0" smtClean="0">
                <a:solidFill>
                  <a:schemeClr val="tx1"/>
                </a:solidFill>
              </a:rPr>
              <a:t>15%.</a:t>
            </a:r>
          </a:p>
          <a:p>
            <a:pPr marL="0" indent="0" algn="justLow" rtl="1"/>
            <a:r>
              <a:rPr lang="ar-SA" sz="4000" dirty="0" smtClean="0">
                <a:solidFill>
                  <a:schemeClr val="tx1"/>
                </a:solidFill>
              </a:rPr>
              <a:t>المطلوب:</a:t>
            </a:r>
          </a:p>
          <a:p>
            <a:pPr marL="0" indent="0" algn="justLow" rtl="1"/>
            <a:r>
              <a:rPr lang="ar-SA" sz="4000" dirty="0" smtClean="0">
                <a:solidFill>
                  <a:schemeClr val="tx1"/>
                </a:solidFill>
              </a:rPr>
              <a:t>ما </a:t>
            </a:r>
            <a:r>
              <a:rPr lang="ar-SA" sz="4000" dirty="0">
                <a:solidFill>
                  <a:schemeClr val="tx1"/>
                </a:solidFill>
              </a:rPr>
              <a:t>القيمة الحالية لهذا السهم؟</a:t>
            </a:r>
            <a:endParaRPr lang="en-US" sz="4000" dirty="0">
              <a:solidFill>
                <a:schemeClr val="tx1"/>
              </a:solidFill>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40</a:t>
            </a:fld>
            <a:endParaRPr lang="en-US" dirty="0"/>
          </a:p>
        </p:txBody>
      </p:sp>
    </p:spTree>
    <p:extLst>
      <p:ext uri="{BB962C8B-B14F-4D97-AF65-F5344CB8AC3E}">
        <p14:creationId xmlns:p14="http://schemas.microsoft.com/office/powerpoint/2010/main" val="25028698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smtClean="0">
                <a:solidFill>
                  <a:schemeClr val="tx1"/>
                </a:solidFill>
                <a:cs typeface="PT Bold Heading" panose="02010400000000000000" pitchFamily="2" charset="-78"/>
              </a:rPr>
              <a:t>الحل:</a:t>
            </a:r>
            <a:endParaRPr lang="ar-SA" sz="3600" dirty="0">
              <a:solidFill>
                <a:schemeClr val="tx1"/>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3333FF"/>
                              </a:solidFill>
                              <a:latin typeface="Cambria Math"/>
                            </a:rPr>
                          </m:ctrlPr>
                        </m:sSubPr>
                        <m:e>
                          <m:r>
                            <a:rPr lang="en-US" i="1">
                              <a:solidFill>
                                <a:srgbClr val="3333FF"/>
                              </a:solidFill>
                              <a:latin typeface="Cambria Math" panose="02040503050406030204" pitchFamily="18" charset="0"/>
                            </a:rPr>
                            <m:t>𝑃</m:t>
                          </m:r>
                        </m:e>
                        <m:sub>
                          <m:r>
                            <a:rPr lang="en-US" i="1">
                              <a:solidFill>
                                <a:srgbClr val="3333FF"/>
                              </a:solidFill>
                              <a:latin typeface="Cambria Math" panose="02040503050406030204" pitchFamily="18" charset="0"/>
                            </a:rPr>
                            <m:t>0</m:t>
                          </m:r>
                        </m:sub>
                      </m:sSub>
                      <m:r>
                        <a:rPr lang="en-US" i="1">
                          <a:solidFill>
                            <a:srgbClr val="3333FF"/>
                          </a:solidFill>
                          <a:latin typeface="Cambria Math" panose="02040503050406030204" pitchFamily="18" charset="0"/>
                        </a:rPr>
                        <m:t>=</m:t>
                      </m:r>
                      <m:f>
                        <m:fPr>
                          <m:type m:val="skw"/>
                          <m:ctrlPr>
                            <a:rPr lang="en-US" i="1">
                              <a:solidFill>
                                <a:srgbClr val="3333FF"/>
                              </a:solidFill>
                              <a:latin typeface="Cambria Math"/>
                            </a:rPr>
                          </m:ctrlPr>
                        </m:fPr>
                        <m:num>
                          <m:r>
                            <a:rPr lang="en-US" i="1">
                              <a:solidFill>
                                <a:srgbClr val="3333FF"/>
                              </a:solidFill>
                              <a:latin typeface="Cambria Math" panose="02040503050406030204" pitchFamily="18" charset="0"/>
                            </a:rPr>
                            <m:t>𝐷</m:t>
                          </m:r>
                        </m:num>
                        <m:den>
                          <m:r>
                            <a:rPr lang="en-US" i="1">
                              <a:solidFill>
                                <a:srgbClr val="3333FF"/>
                              </a:solidFill>
                              <a:latin typeface="Cambria Math" panose="02040503050406030204" pitchFamily="18" charset="0"/>
                            </a:rPr>
                            <m:t>𝑅</m:t>
                          </m:r>
                        </m:den>
                      </m:f>
                      <m:r>
                        <a:rPr lang="en-US" b="0" i="1" smtClean="0">
                          <a:solidFill>
                            <a:srgbClr val="3333FF"/>
                          </a:solidFill>
                          <a:latin typeface="Cambria Math" panose="02040503050406030204" pitchFamily="18" charset="0"/>
                        </a:rPr>
                        <m:t>=</m:t>
                      </m:r>
                      <m:f>
                        <m:fPr>
                          <m:type m:val="skw"/>
                          <m:ctrlPr>
                            <a:rPr lang="en-US" b="0" i="1" smtClean="0">
                              <a:solidFill>
                                <a:srgbClr val="3333FF"/>
                              </a:solidFill>
                              <a:latin typeface="Cambria Math"/>
                            </a:rPr>
                          </m:ctrlPr>
                        </m:fPr>
                        <m:num>
                          <m:r>
                            <a:rPr lang="en-US" b="0" i="1" smtClean="0">
                              <a:solidFill>
                                <a:srgbClr val="3333FF"/>
                              </a:solidFill>
                              <a:latin typeface="Cambria Math" panose="02040503050406030204" pitchFamily="18" charset="0"/>
                            </a:rPr>
                            <m:t>20</m:t>
                          </m:r>
                        </m:num>
                        <m:den>
                          <m:r>
                            <a:rPr lang="en-US" b="0" i="1" smtClean="0">
                              <a:solidFill>
                                <a:srgbClr val="3333FF"/>
                              </a:solidFill>
                              <a:latin typeface="Cambria Math" panose="02040503050406030204" pitchFamily="18" charset="0"/>
                            </a:rPr>
                            <m:t>15</m:t>
                          </m:r>
                          <m:r>
                            <a:rPr lang="en-US" b="0" i="1" smtClean="0">
                              <a:solidFill>
                                <a:srgbClr val="3333FF"/>
                              </a:solidFill>
                              <a:latin typeface="Cambria Math" panose="02040503050406030204" pitchFamily="18" charset="0"/>
                            </a:rPr>
                            <m:t>%</m:t>
                          </m:r>
                        </m:den>
                      </m:f>
                      <m:r>
                        <a:rPr lang="en-US" b="0" i="1" smtClean="0">
                          <a:solidFill>
                            <a:srgbClr val="3333FF"/>
                          </a:solidFill>
                          <a:latin typeface="Cambria Math" panose="02040503050406030204" pitchFamily="18" charset="0"/>
                        </a:rPr>
                        <m:t>=</m:t>
                      </m:r>
                      <m:r>
                        <a:rPr lang="en-US" b="0" i="1" smtClean="0">
                          <a:solidFill>
                            <a:srgbClr val="3333FF"/>
                          </a:solidFill>
                          <a:latin typeface="Cambria Math" panose="02040503050406030204" pitchFamily="18" charset="0"/>
                        </a:rPr>
                        <m:t>100</m:t>
                      </m:r>
                    </m:oMath>
                  </m:oMathPara>
                </a14:m>
                <a:endParaRPr lang="en-US" dirty="0">
                  <a:solidFill>
                    <a:srgbClr val="3333FF"/>
                  </a:solidFill>
                </a:endParaRPr>
              </a:p>
              <a:p>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41</a:t>
            </a:fld>
            <a:endParaRPr lang="en-US" dirty="0"/>
          </a:p>
        </p:txBody>
      </p:sp>
    </p:spTree>
    <p:extLst>
      <p:ext uri="{BB962C8B-B14F-4D97-AF65-F5344CB8AC3E}">
        <p14:creationId xmlns:p14="http://schemas.microsoft.com/office/powerpoint/2010/main" val="22227800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نموذج ذو نمو ثابت في </a:t>
            </a:r>
            <a:r>
              <a:rPr lang="ar-SA" sz="3600" dirty="0" smtClean="0">
                <a:solidFill>
                  <a:schemeClr val="tx1"/>
                </a:solidFill>
                <a:cs typeface="PT Bold Heading" panose="02010400000000000000" pitchFamily="2" charset="-78"/>
              </a:rPr>
              <a:t>التوزيعات (</a:t>
            </a:r>
            <a:r>
              <a:rPr lang="ar-SA" sz="3600" dirty="0" smtClean="0">
                <a:solidFill>
                  <a:srgbClr val="FF3300"/>
                </a:solidFill>
                <a:cs typeface="PT Bold Heading" panose="02010400000000000000" pitchFamily="2" charset="-78"/>
              </a:rPr>
              <a:t>نموذج </a:t>
            </a:r>
            <a:r>
              <a:rPr lang="ar-SA" sz="3600" dirty="0" err="1" smtClean="0">
                <a:solidFill>
                  <a:srgbClr val="FF3300"/>
                </a:solidFill>
                <a:cs typeface="PT Bold Heading" panose="02010400000000000000" pitchFamily="2" charset="-78"/>
              </a:rPr>
              <a:t>غوردون</a:t>
            </a:r>
            <a:r>
              <a:rPr lang="ar-SA" sz="3600" dirty="0" smtClean="0">
                <a:solidFill>
                  <a:schemeClr val="tx1"/>
                </a:solidFill>
                <a:cs typeface="PT Bold Heading" panose="02010400000000000000" pitchFamily="2" charset="-78"/>
              </a:rPr>
              <a:t>):</a:t>
            </a:r>
            <a:endParaRPr lang="ar-SA" sz="3600" dirty="0">
              <a:solidFill>
                <a:schemeClr val="tx1"/>
              </a:solidFill>
              <a:cs typeface="PT Bold Heading" panose="02010400000000000000" pitchFamily="2" charset="-78"/>
            </a:endParaRPr>
          </a:p>
        </p:txBody>
      </p:sp>
      <mc:AlternateContent xmlns:mc="http://schemas.openxmlformats.org/markup-compatibility/2006">
        <mc:Choice xmlns:a14="http://schemas.microsoft.com/office/drawing/2010/main" Requires="a14">
          <p:sp>
            <p:nvSpPr>
              <p:cNvPr id="3" name="عنصر نائب للمحتوى 2"/>
              <p:cNvSpPr>
                <a:spLocks noGrp="1"/>
              </p:cNvSpPr>
              <p:nvPr>
                <p:ph idx="1"/>
              </p:nvPr>
            </p:nvSpPr>
            <p:spPr/>
            <p:txBody>
              <a:bodyPr/>
              <a:lstStyle/>
              <a:p>
                <a:pPr marL="0" indent="0" algn="justLow" rtl="1"/>
                <a:r>
                  <a:rPr lang="ar-SA" dirty="0" smtClean="0">
                    <a:solidFill>
                      <a:schemeClr val="tx1"/>
                    </a:solidFill>
                  </a:rPr>
                  <a:t>تبحث هذه الحالة في تقويم السهم العادي في حالة نمو الأرباح بمعدل ثابت، وسنرمز لهذا المعدل بالحرف (</a:t>
                </a:r>
                <a:r>
                  <a:rPr lang="en-US" dirty="0">
                    <a:solidFill>
                      <a:schemeClr val="tx1"/>
                    </a:solidFill>
                  </a:rPr>
                  <a:t>g</a:t>
                </a:r>
                <a:r>
                  <a:rPr lang="ar-SA" dirty="0">
                    <a:solidFill>
                      <a:schemeClr val="tx1"/>
                    </a:solidFill>
                  </a:rPr>
                  <a:t>) </a:t>
                </a:r>
                <a:endParaRPr lang="ar-SA" dirty="0" smtClean="0">
                  <a:solidFill>
                    <a:schemeClr val="tx1"/>
                  </a:solidFill>
                </a:endParaRPr>
              </a:p>
              <a:p>
                <a:pPr rtl="1"/>
                <a:r>
                  <a:rPr lang="ar-SA" dirty="0">
                    <a:solidFill>
                      <a:schemeClr val="tx1"/>
                    </a:solidFill>
                  </a:rPr>
                  <a:t>ويمكننا تبسيط الصيغة السابقة على النحو التالي</a:t>
                </a:r>
                <a:r>
                  <a:rPr lang="ar-SA" dirty="0" smtClean="0">
                    <a:solidFill>
                      <a:schemeClr val="tx1"/>
                    </a:solidFill>
                  </a:rPr>
                  <a:t>:</a:t>
                </a:r>
                <a:r>
                  <a:rPr lang="en-US" dirty="0">
                    <a:solidFill>
                      <a:schemeClr val="tx1"/>
                    </a:solidFill>
                  </a:rPr>
                  <a:t> </a:t>
                </a:r>
                <a:endParaRPr lang="en-US" sz="1800" dirty="0">
                  <a:solidFill>
                    <a:schemeClr val="tx1"/>
                  </a:solidFill>
                </a:endParaRPr>
              </a:p>
              <a:p>
                <a:pPr algn="l" rtl="1"/>
                <a14:m>
                  <m:oMathPara xmlns:m="http://schemas.openxmlformats.org/officeDocument/2006/math">
                    <m:oMathParaPr>
                      <m:jc m:val="centerGroup"/>
                    </m:oMathParaPr>
                    <m:oMath xmlns:m="http://schemas.openxmlformats.org/officeDocument/2006/math">
                      <m:sSub>
                        <m:sSubPr>
                          <m:ctrlPr>
                            <a:rPr lang="en-US" sz="3600" i="1" smtClean="0">
                              <a:solidFill>
                                <a:srgbClr val="3333FF"/>
                              </a:solidFill>
                              <a:latin typeface="Cambria Math"/>
                            </a:rPr>
                          </m:ctrlPr>
                        </m:sSubPr>
                        <m:e>
                          <m:r>
                            <a:rPr lang="en-US" sz="3600" i="1">
                              <a:solidFill>
                                <a:srgbClr val="3333FF"/>
                              </a:solidFill>
                              <a:latin typeface="Cambria Math"/>
                            </a:rPr>
                            <m:t>𝑃</m:t>
                          </m:r>
                        </m:e>
                        <m:sub>
                          <m:r>
                            <a:rPr lang="en-US" sz="3600" i="1">
                              <a:solidFill>
                                <a:srgbClr val="3333FF"/>
                              </a:solidFill>
                              <a:latin typeface="Cambria Math"/>
                            </a:rPr>
                            <m:t>0</m:t>
                          </m:r>
                        </m:sub>
                      </m:sSub>
                      <m:r>
                        <a:rPr lang="en-US" sz="3600" i="1">
                          <a:solidFill>
                            <a:srgbClr val="3333FF"/>
                          </a:solidFill>
                          <a:latin typeface="Cambria Math"/>
                        </a:rPr>
                        <m:t>=</m:t>
                      </m:r>
                      <m:f>
                        <m:fPr>
                          <m:ctrlPr>
                            <a:rPr lang="en-US" sz="3600" i="1">
                              <a:solidFill>
                                <a:srgbClr val="3333FF"/>
                              </a:solidFill>
                              <a:latin typeface="Cambria Math"/>
                            </a:rPr>
                          </m:ctrlPr>
                        </m:fPr>
                        <m:num>
                          <m:sSub>
                            <m:sSubPr>
                              <m:ctrlPr>
                                <a:rPr lang="en-US" sz="3600" i="1">
                                  <a:solidFill>
                                    <a:srgbClr val="3333FF"/>
                                  </a:solidFill>
                                  <a:latin typeface="Cambria Math"/>
                                </a:rPr>
                              </m:ctrlPr>
                            </m:sSubPr>
                            <m:e>
                              <m:r>
                                <a:rPr lang="en-US" sz="3600" i="1">
                                  <a:solidFill>
                                    <a:srgbClr val="3333FF"/>
                                  </a:solidFill>
                                  <a:latin typeface="Cambria Math"/>
                                </a:rPr>
                                <m:t>𝐷</m:t>
                              </m:r>
                            </m:e>
                            <m:sub>
                              <m:r>
                                <a:rPr lang="en-US" sz="3600" i="1">
                                  <a:solidFill>
                                    <a:srgbClr val="3333FF"/>
                                  </a:solidFill>
                                  <a:latin typeface="Cambria Math"/>
                                </a:rPr>
                                <m:t>0</m:t>
                              </m:r>
                            </m:sub>
                          </m:sSub>
                          <m:d>
                            <m:dPr>
                              <m:ctrlPr>
                                <a:rPr lang="en-US" sz="3600" i="1">
                                  <a:solidFill>
                                    <a:srgbClr val="3333FF"/>
                                  </a:solidFill>
                                  <a:latin typeface="Cambria Math"/>
                                </a:rPr>
                              </m:ctrlPr>
                            </m:dPr>
                            <m:e>
                              <m:r>
                                <a:rPr lang="en-US" sz="3600" i="1">
                                  <a:solidFill>
                                    <a:srgbClr val="3333FF"/>
                                  </a:solidFill>
                                  <a:latin typeface="Cambria Math"/>
                                </a:rPr>
                                <m:t>1</m:t>
                              </m:r>
                              <m:r>
                                <a:rPr lang="en-US" sz="3600" i="1">
                                  <a:solidFill>
                                    <a:srgbClr val="3333FF"/>
                                  </a:solidFill>
                                  <a:latin typeface="Cambria Math"/>
                                </a:rPr>
                                <m:t>+</m:t>
                              </m:r>
                              <m:r>
                                <a:rPr lang="en-US" sz="3600" i="1">
                                  <a:solidFill>
                                    <a:srgbClr val="3333FF"/>
                                  </a:solidFill>
                                  <a:latin typeface="Cambria Math"/>
                                </a:rPr>
                                <m:t>𝑔</m:t>
                              </m:r>
                            </m:e>
                          </m:d>
                        </m:num>
                        <m:den>
                          <m:sSub>
                            <m:sSubPr>
                              <m:ctrlPr>
                                <a:rPr lang="en-US" sz="3600" i="1">
                                  <a:solidFill>
                                    <a:srgbClr val="3333FF"/>
                                  </a:solidFill>
                                  <a:latin typeface="Cambria Math"/>
                                </a:rPr>
                              </m:ctrlPr>
                            </m:sSubPr>
                            <m:e>
                              <m:r>
                                <a:rPr lang="en-US" sz="3600" i="1">
                                  <a:solidFill>
                                    <a:srgbClr val="3333FF"/>
                                  </a:solidFill>
                                  <a:latin typeface="Cambria Math"/>
                                </a:rPr>
                                <m:t>𝑅</m:t>
                              </m:r>
                            </m:e>
                            <m:sub>
                              <m:r>
                                <a:rPr lang="en-US" sz="3600" i="1">
                                  <a:solidFill>
                                    <a:srgbClr val="3333FF"/>
                                  </a:solidFill>
                                  <a:latin typeface="Cambria Math"/>
                                </a:rPr>
                                <m:t>𝑐</m:t>
                              </m:r>
                            </m:sub>
                          </m:sSub>
                          <m:r>
                            <a:rPr lang="en-US" sz="3600" i="1">
                              <a:solidFill>
                                <a:srgbClr val="3333FF"/>
                              </a:solidFill>
                              <a:latin typeface="Cambria Math"/>
                            </a:rPr>
                            <m:t>−</m:t>
                          </m:r>
                          <m:r>
                            <a:rPr lang="en-US" sz="3600" i="1">
                              <a:solidFill>
                                <a:srgbClr val="3333FF"/>
                              </a:solidFill>
                              <a:latin typeface="Cambria Math"/>
                            </a:rPr>
                            <m:t>𝑔</m:t>
                          </m:r>
                        </m:den>
                      </m:f>
                    </m:oMath>
                  </m:oMathPara>
                </a14:m>
                <a:endParaRPr lang="en-US" dirty="0">
                  <a:solidFill>
                    <a:schemeClr val="tx1"/>
                  </a:solidFill>
                </a:endParaRPr>
              </a:p>
              <a:p>
                <a:pPr algn="r" rtl="1"/>
                <a:r>
                  <a:rPr lang="ar-SA" dirty="0" smtClean="0">
                    <a:solidFill>
                      <a:schemeClr val="tx1"/>
                    </a:solidFill>
                  </a:rPr>
                  <a:t>(</a:t>
                </a:r>
                <a14:m>
                  <m:oMath xmlns:m="http://schemas.openxmlformats.org/officeDocument/2006/math">
                    <m:sSub>
                      <m:sSubPr>
                        <m:ctrlPr>
                          <a:rPr lang="en-US" i="1">
                            <a:solidFill>
                              <a:schemeClr val="tx1"/>
                            </a:solidFill>
                            <a:latin typeface="Cambria Math"/>
                          </a:rPr>
                        </m:ctrlPr>
                      </m:sSubPr>
                      <m:e>
                        <m:r>
                          <a:rPr lang="en-US" i="1">
                            <a:solidFill>
                              <a:schemeClr val="tx1"/>
                            </a:solidFill>
                            <a:latin typeface="Cambria Math"/>
                          </a:rPr>
                          <m:t>𝑅</m:t>
                        </m:r>
                      </m:e>
                      <m:sub>
                        <m:r>
                          <a:rPr lang="en-US" i="1">
                            <a:solidFill>
                              <a:schemeClr val="tx1"/>
                            </a:solidFill>
                            <a:latin typeface="Cambria Math"/>
                          </a:rPr>
                          <m:t>𝑐</m:t>
                        </m:r>
                      </m:sub>
                    </m:sSub>
                  </m:oMath>
                </a14:m>
                <a:r>
                  <a:rPr lang="ar-SA" dirty="0" smtClean="0">
                    <a:solidFill>
                      <a:schemeClr val="tx1"/>
                    </a:solidFill>
                  </a:rPr>
                  <a:t>): </a:t>
                </a:r>
                <a:endParaRPr lang="ar-SA" dirty="0" smtClean="0">
                  <a:solidFill>
                    <a:schemeClr val="tx1"/>
                  </a:solidFill>
                </a:endParaRPr>
              </a:p>
              <a:p>
                <a:pPr algn="r" rtl="1"/>
                <a:r>
                  <a:rPr lang="ar-SA" dirty="0" smtClean="0">
                    <a:solidFill>
                      <a:schemeClr val="tx1"/>
                    </a:solidFill>
                  </a:rPr>
                  <a:t>معدل العائد المطلوب على السهم العادي من طرف المستثمر.</a:t>
                </a:r>
                <a:endParaRPr lang="en-US" dirty="0" smtClean="0">
                  <a:solidFill>
                    <a:schemeClr val="tx1"/>
                  </a:solidFill>
                </a:endParaRPr>
              </a:p>
              <a:p>
                <a:pPr algn="justLow" rtl="1"/>
                <a:endParaRPr lang="ar-SA" dirty="0">
                  <a:solidFill>
                    <a:schemeClr val="tx1"/>
                  </a:solidFill>
                </a:endParaRPr>
              </a:p>
            </p:txBody>
          </p:sp>
        </mc:Choice>
        <mc:Fallback>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3008" t="-1752" r="-1709"/>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42</a:t>
            </a:fld>
            <a:endParaRPr lang="en-US" dirty="0"/>
          </a:p>
        </p:txBody>
      </p:sp>
    </p:spTree>
    <p:extLst>
      <p:ext uri="{BB962C8B-B14F-4D97-AF65-F5344CB8AC3E}">
        <p14:creationId xmlns:p14="http://schemas.microsoft.com/office/powerpoint/2010/main" val="26590205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lgn="justLow" rtl="1"/>
            <a:r>
              <a:rPr lang="ar-SA" sz="4000" dirty="0">
                <a:solidFill>
                  <a:schemeClr val="tx1"/>
                </a:solidFill>
              </a:rPr>
              <a:t>تعرف هذه المعادلة بنموذج </a:t>
            </a:r>
            <a:r>
              <a:rPr lang="ar-SA" sz="4000" dirty="0" err="1">
                <a:solidFill>
                  <a:schemeClr val="tx1"/>
                </a:solidFill>
              </a:rPr>
              <a:t>غوردون</a:t>
            </a:r>
            <a:r>
              <a:rPr lang="ar-SA" sz="4000" dirty="0">
                <a:solidFill>
                  <a:schemeClr val="tx1"/>
                </a:solidFill>
              </a:rPr>
              <a:t> (</a:t>
            </a:r>
            <a:r>
              <a:rPr lang="en-US" sz="4000" dirty="0">
                <a:solidFill>
                  <a:schemeClr val="tx1"/>
                </a:solidFill>
              </a:rPr>
              <a:t>Gordon Model</a:t>
            </a:r>
            <a:r>
              <a:rPr lang="ar-SA" sz="4000" dirty="0">
                <a:solidFill>
                  <a:schemeClr val="tx1"/>
                </a:solidFill>
              </a:rPr>
              <a:t>)، وباستخدام هذا النموذج يمكن الحصول على قيمة السهم لأي فترة زمنية.</a:t>
            </a:r>
            <a:endParaRPr lang="en-US" sz="4000" dirty="0">
              <a:solidFill>
                <a:schemeClr val="tx1"/>
              </a:solidFill>
            </a:endParaRPr>
          </a:p>
          <a:p>
            <a:pPr algn="justLow" rtl="1"/>
            <a:endParaRPr lang="ar-SA" sz="40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43</a:t>
            </a:fld>
            <a:endParaRPr lang="en-US" dirty="0"/>
          </a:p>
        </p:txBody>
      </p:sp>
    </p:spTree>
    <p:extLst>
      <p:ext uri="{BB962C8B-B14F-4D97-AF65-F5344CB8AC3E}">
        <p14:creationId xmlns:p14="http://schemas.microsoft.com/office/powerpoint/2010/main" val="17657625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مثال:</a:t>
            </a:r>
          </a:p>
        </p:txBody>
      </p:sp>
      <p:sp>
        <p:nvSpPr>
          <p:cNvPr id="3" name="عنصر نائب للمحتوى 2"/>
          <p:cNvSpPr>
            <a:spLocks noGrp="1"/>
          </p:cNvSpPr>
          <p:nvPr>
            <p:ph idx="1"/>
          </p:nvPr>
        </p:nvSpPr>
        <p:spPr/>
        <p:txBody>
          <a:bodyPr/>
          <a:lstStyle/>
          <a:p>
            <a:pPr marL="0" indent="0" algn="justLow" rtl="1"/>
            <a:r>
              <a:rPr lang="ar-SA" sz="3600" dirty="0">
                <a:solidFill>
                  <a:schemeClr val="tx1"/>
                </a:solidFill>
              </a:rPr>
              <a:t>تدفع شركة الناصرة حاليا أرباحا موزعة للسهم مقدارها 4 ريالات، ويتوقع أن تنمو هذه الأرباح بمعدل ثابت مقداره 8%، وأن معدل العائد المطلوب على الاستثمار هو 12%. فما سعر السهم الحالي؟</a:t>
            </a:r>
            <a:endParaRPr lang="en-US" sz="3600" dirty="0">
              <a:solidFill>
                <a:schemeClr val="tx1"/>
              </a:solidFill>
            </a:endParaRPr>
          </a:p>
          <a:p>
            <a:pPr algn="justLow" rtl="1"/>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44</a:t>
            </a:fld>
            <a:endParaRPr lang="en-US" dirty="0"/>
          </a:p>
        </p:txBody>
      </p:sp>
    </p:spTree>
    <p:extLst>
      <p:ext uri="{BB962C8B-B14F-4D97-AF65-F5344CB8AC3E}">
        <p14:creationId xmlns:p14="http://schemas.microsoft.com/office/powerpoint/2010/main" val="33543524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الحل:</a:t>
            </a: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a:rPr>
                          </m:ctrlPr>
                        </m:sSubPr>
                        <m:e>
                          <m:r>
                            <a:rPr lang="en-US" i="1">
                              <a:solidFill>
                                <a:schemeClr val="tx1"/>
                              </a:solidFill>
                              <a:latin typeface="Cambria Math"/>
                            </a:rPr>
                            <m:t>𝑃</m:t>
                          </m:r>
                        </m:e>
                        <m:sub>
                          <m:r>
                            <a:rPr lang="en-US" i="1">
                              <a:solidFill>
                                <a:schemeClr val="tx1"/>
                              </a:solidFill>
                              <a:latin typeface="Cambria Math"/>
                            </a:rPr>
                            <m:t>0</m:t>
                          </m:r>
                        </m:sub>
                      </m:sSub>
                      <m:r>
                        <a:rPr lang="en-US" i="1">
                          <a:solidFill>
                            <a:schemeClr val="tx1"/>
                          </a:solidFill>
                          <a:latin typeface="Cambria Math"/>
                        </a:rPr>
                        <m:t>=</m:t>
                      </m:r>
                      <m:f>
                        <m:fPr>
                          <m:ctrlPr>
                            <a:rPr lang="en-US" i="1">
                              <a:solidFill>
                                <a:schemeClr val="tx1"/>
                              </a:solidFill>
                              <a:latin typeface="Cambria Math"/>
                            </a:rPr>
                          </m:ctrlPr>
                        </m:fPr>
                        <m:num>
                          <m:r>
                            <a:rPr lang="en-US" i="1">
                              <a:solidFill>
                                <a:schemeClr val="tx1"/>
                              </a:solidFill>
                              <a:latin typeface="Cambria Math"/>
                            </a:rPr>
                            <m:t>4</m:t>
                          </m:r>
                          <m:r>
                            <a:rPr lang="en-US" i="1" smtClean="0">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a:rPr>
                            <m:t>(</m:t>
                          </m:r>
                          <m:r>
                            <a:rPr lang="en-US" i="1">
                              <a:solidFill>
                                <a:schemeClr val="tx1"/>
                              </a:solidFill>
                              <a:latin typeface="Cambria Math"/>
                            </a:rPr>
                            <m:t>1</m:t>
                          </m:r>
                          <m:r>
                            <a:rPr lang="en-US" i="1">
                              <a:solidFill>
                                <a:schemeClr val="tx1"/>
                              </a:solidFill>
                              <a:latin typeface="Cambria Math"/>
                            </a:rPr>
                            <m:t>+</m:t>
                          </m:r>
                          <m:r>
                            <a:rPr lang="en-US" i="1">
                              <a:solidFill>
                                <a:schemeClr val="tx1"/>
                              </a:solidFill>
                              <a:latin typeface="Cambria Math"/>
                            </a:rPr>
                            <m:t>0</m:t>
                          </m:r>
                          <m:r>
                            <a:rPr lang="en-US" i="1">
                              <a:solidFill>
                                <a:schemeClr val="tx1"/>
                              </a:solidFill>
                              <a:latin typeface="Cambria Math"/>
                            </a:rPr>
                            <m:t>.</m:t>
                          </m:r>
                          <m:r>
                            <a:rPr lang="en-US" i="1">
                              <a:solidFill>
                                <a:schemeClr val="tx1"/>
                              </a:solidFill>
                              <a:latin typeface="Cambria Math"/>
                            </a:rPr>
                            <m:t>08</m:t>
                          </m:r>
                          <m:r>
                            <a:rPr lang="en-US" i="1">
                              <a:solidFill>
                                <a:schemeClr val="tx1"/>
                              </a:solidFill>
                              <a:latin typeface="Cambria Math"/>
                            </a:rPr>
                            <m:t>)</m:t>
                          </m:r>
                        </m:num>
                        <m:den>
                          <m:r>
                            <a:rPr lang="en-US" i="1">
                              <a:solidFill>
                                <a:schemeClr val="tx1"/>
                              </a:solidFill>
                              <a:latin typeface="Cambria Math"/>
                            </a:rPr>
                            <m:t>0</m:t>
                          </m:r>
                          <m:r>
                            <a:rPr lang="en-US" i="1">
                              <a:solidFill>
                                <a:schemeClr val="tx1"/>
                              </a:solidFill>
                              <a:latin typeface="Cambria Math"/>
                            </a:rPr>
                            <m:t>.</m:t>
                          </m:r>
                          <m:r>
                            <a:rPr lang="en-US" i="1">
                              <a:solidFill>
                                <a:schemeClr val="tx1"/>
                              </a:solidFill>
                              <a:latin typeface="Cambria Math"/>
                            </a:rPr>
                            <m:t>12</m:t>
                          </m:r>
                          <m:r>
                            <a:rPr lang="en-US" i="1">
                              <a:solidFill>
                                <a:schemeClr val="tx1"/>
                              </a:solidFill>
                              <a:latin typeface="Cambria Math"/>
                            </a:rPr>
                            <m:t>−</m:t>
                          </m:r>
                          <m:r>
                            <a:rPr lang="en-US" i="1">
                              <a:solidFill>
                                <a:schemeClr val="tx1"/>
                              </a:solidFill>
                              <a:latin typeface="Cambria Math"/>
                            </a:rPr>
                            <m:t>0</m:t>
                          </m:r>
                          <m:r>
                            <a:rPr lang="en-US" i="1">
                              <a:solidFill>
                                <a:schemeClr val="tx1"/>
                              </a:solidFill>
                              <a:latin typeface="Cambria Math"/>
                            </a:rPr>
                            <m:t>.</m:t>
                          </m:r>
                          <m:r>
                            <a:rPr lang="en-US" i="1">
                              <a:solidFill>
                                <a:schemeClr val="tx1"/>
                              </a:solidFill>
                              <a:latin typeface="Cambria Math"/>
                            </a:rPr>
                            <m:t>08</m:t>
                          </m:r>
                        </m:den>
                      </m:f>
                      <m:r>
                        <a:rPr lang="en-US" i="1">
                          <a:solidFill>
                            <a:schemeClr val="tx1"/>
                          </a:solidFill>
                          <a:latin typeface="Cambria Math"/>
                        </a:rPr>
                        <m:t>=</m:t>
                      </m:r>
                      <m:f>
                        <m:fPr>
                          <m:ctrlPr>
                            <a:rPr lang="en-US" i="1">
                              <a:solidFill>
                                <a:schemeClr val="tx1"/>
                              </a:solidFill>
                              <a:latin typeface="Cambria Math"/>
                            </a:rPr>
                          </m:ctrlPr>
                        </m:fPr>
                        <m:num>
                          <m:r>
                            <a:rPr lang="en-US" i="1">
                              <a:solidFill>
                                <a:schemeClr val="tx1"/>
                              </a:solidFill>
                              <a:latin typeface="Cambria Math"/>
                            </a:rPr>
                            <m:t>4</m:t>
                          </m:r>
                          <m:r>
                            <a:rPr lang="en-US" i="1">
                              <a:solidFill>
                                <a:schemeClr val="tx1"/>
                              </a:solidFill>
                              <a:latin typeface="Cambria Math"/>
                            </a:rPr>
                            <m:t>.</m:t>
                          </m:r>
                          <m:r>
                            <a:rPr lang="en-US" i="1">
                              <a:solidFill>
                                <a:schemeClr val="tx1"/>
                              </a:solidFill>
                              <a:latin typeface="Cambria Math"/>
                            </a:rPr>
                            <m:t>32</m:t>
                          </m:r>
                        </m:num>
                        <m:den>
                          <m:r>
                            <a:rPr lang="en-US" i="1">
                              <a:solidFill>
                                <a:schemeClr val="tx1"/>
                              </a:solidFill>
                              <a:latin typeface="Cambria Math"/>
                            </a:rPr>
                            <m:t>0</m:t>
                          </m:r>
                          <m:r>
                            <a:rPr lang="en-US" i="1">
                              <a:solidFill>
                                <a:schemeClr val="tx1"/>
                              </a:solidFill>
                              <a:latin typeface="Cambria Math"/>
                            </a:rPr>
                            <m:t>.</m:t>
                          </m:r>
                          <m:r>
                            <a:rPr lang="en-US" i="1">
                              <a:solidFill>
                                <a:schemeClr val="tx1"/>
                              </a:solidFill>
                              <a:latin typeface="Cambria Math"/>
                            </a:rPr>
                            <m:t>12</m:t>
                          </m:r>
                          <m:r>
                            <a:rPr lang="en-US" i="1">
                              <a:solidFill>
                                <a:schemeClr val="tx1"/>
                              </a:solidFill>
                              <a:latin typeface="Cambria Math"/>
                            </a:rPr>
                            <m:t>−</m:t>
                          </m:r>
                          <m:r>
                            <a:rPr lang="en-US" i="1">
                              <a:solidFill>
                                <a:schemeClr val="tx1"/>
                              </a:solidFill>
                              <a:latin typeface="Cambria Math"/>
                            </a:rPr>
                            <m:t>0</m:t>
                          </m:r>
                          <m:r>
                            <a:rPr lang="en-US" i="1">
                              <a:solidFill>
                                <a:schemeClr val="tx1"/>
                              </a:solidFill>
                              <a:latin typeface="Cambria Math"/>
                            </a:rPr>
                            <m:t>.</m:t>
                          </m:r>
                          <m:r>
                            <a:rPr lang="en-US" i="1">
                              <a:solidFill>
                                <a:schemeClr val="tx1"/>
                              </a:solidFill>
                              <a:latin typeface="Cambria Math"/>
                            </a:rPr>
                            <m:t>08</m:t>
                          </m:r>
                        </m:den>
                      </m:f>
                      <m:r>
                        <a:rPr lang="en-US" i="1">
                          <a:solidFill>
                            <a:schemeClr val="tx1"/>
                          </a:solidFill>
                          <a:latin typeface="Cambria Math"/>
                        </a:rPr>
                        <m:t>=</m:t>
                      </m:r>
                      <m:r>
                        <a:rPr lang="en-US" i="1">
                          <a:solidFill>
                            <a:schemeClr val="tx1"/>
                          </a:solidFill>
                          <a:latin typeface="Cambria Math"/>
                        </a:rPr>
                        <m:t>108</m:t>
                      </m:r>
                      <m:r>
                        <a:rPr lang="en-US" i="1">
                          <a:solidFill>
                            <a:schemeClr val="tx1"/>
                          </a:solidFill>
                          <a:latin typeface="Cambria Math"/>
                        </a:rPr>
                        <m:t> </m:t>
                      </m:r>
                      <m:r>
                        <a:rPr lang="en-US" i="1">
                          <a:solidFill>
                            <a:schemeClr val="tx1"/>
                          </a:solidFill>
                          <a:latin typeface="Cambria Math"/>
                        </a:rPr>
                        <m:t>𝑆𝑅</m:t>
                      </m:r>
                    </m:oMath>
                  </m:oMathPara>
                </a14:m>
                <a:endParaRPr lang="en-US" dirty="0">
                  <a:solidFill>
                    <a:schemeClr val="tx1"/>
                  </a:solidFill>
                </a:endParaRPr>
              </a:p>
              <a:p>
                <a:endParaRPr lang="ar-SA"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45</a:t>
            </a:fld>
            <a:endParaRPr lang="en-US" dirty="0"/>
          </a:p>
        </p:txBody>
      </p:sp>
    </p:spTree>
    <p:extLst>
      <p:ext uri="{BB962C8B-B14F-4D97-AF65-F5344CB8AC3E}">
        <p14:creationId xmlns:p14="http://schemas.microsoft.com/office/powerpoint/2010/main" val="367899047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46</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440</TotalTime>
  <Words>2094</Words>
  <Application>Microsoft Office PowerPoint</Application>
  <PresentationFormat>A4 Paper (210x297 mm)</PresentationFormat>
  <Paragraphs>215</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فورم لكلية ادارة الاعمال</vt:lpstr>
      <vt:lpstr>         ر رلالرااااااااااااااالا</vt:lpstr>
      <vt:lpstr>المحاضرة الثانية عشر</vt:lpstr>
      <vt:lpstr>أهداف الدرس</vt:lpstr>
      <vt:lpstr>مخطط الدرس</vt:lpstr>
      <vt:lpstr>تقديم</vt:lpstr>
      <vt:lpstr>ملاحظة مهمة:</vt:lpstr>
      <vt:lpstr>تقييم الأصول المالية </vt:lpstr>
      <vt:lpstr>تسعير السندات</vt:lpstr>
      <vt:lpstr>تقويم السندات:</vt:lpstr>
      <vt:lpstr>شرح فني للسندات</vt:lpstr>
      <vt:lpstr>شرح فني للسندات</vt:lpstr>
      <vt:lpstr>نموذج تقييم السندات مع أسعار فائدة سنوية:</vt:lpstr>
      <vt:lpstr>التعبير عن قيمة السند</vt:lpstr>
      <vt:lpstr>مثال</vt:lpstr>
      <vt:lpstr>الحل:</vt:lpstr>
      <vt:lpstr>الحل (تابع):</vt:lpstr>
      <vt:lpstr>ملاحظات:</vt:lpstr>
      <vt:lpstr>نموذج تقييم السندات مع دفع فائدة نصف سنوية:</vt:lpstr>
      <vt:lpstr>صيغة تسعير السندات عند دفع الفائدة مرتين في السنة</vt:lpstr>
      <vt:lpstr>مثال:</vt:lpstr>
      <vt:lpstr>الحل:</vt:lpstr>
      <vt:lpstr>PowerPoint Presentation</vt:lpstr>
      <vt:lpstr>العائد حتى الاستحقاق (Yield to Maturity)</vt:lpstr>
      <vt:lpstr>مثال:</vt:lpstr>
      <vt:lpstr>الحل:</vt:lpstr>
      <vt:lpstr>طريقة التجربة والخطأ</vt:lpstr>
      <vt:lpstr>PowerPoint Presentation</vt:lpstr>
      <vt:lpstr>تسعير الأسهم الممتازة</vt:lpstr>
      <vt:lpstr>تقويم الاسهم الممتازة: </vt:lpstr>
      <vt:lpstr>حساب قيمة السهم الممتاز:</vt:lpstr>
      <vt:lpstr>مثال:</vt:lpstr>
      <vt:lpstr>الحل:</vt:lpstr>
      <vt:lpstr>تسعير الأسهم العادية</vt:lpstr>
      <vt:lpstr>خصائص تقييم الأسهم</vt:lpstr>
      <vt:lpstr>نموذج تسعير الأسهم لفترة واحدة:</vt:lpstr>
      <vt:lpstr>نموذج تسعير الأسهم لعدد كبير من الفترات:</vt:lpstr>
      <vt:lpstr>PowerPoint Presentation</vt:lpstr>
      <vt:lpstr>PowerPoint Presentation</vt:lpstr>
      <vt:lpstr>نموذج تسعير الأسهم في ظل عدم نمو في التوزيعات:</vt:lpstr>
      <vt:lpstr>مثال:</vt:lpstr>
      <vt:lpstr>الحل:</vt:lpstr>
      <vt:lpstr>نموذج ذو نمو ثابت في التوزيعات (نموذج غوردون):</vt:lpstr>
      <vt:lpstr>PowerPoint Presentation</vt:lpstr>
      <vt:lpstr>مثال:</vt:lpstr>
      <vt:lpstr>الحل:</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Abdullah</dc:creator>
  <cp:lastModifiedBy>Abdelkrim  Guenoouz</cp:lastModifiedBy>
  <cp:revision>56</cp:revision>
  <dcterms:created xsi:type="dcterms:W3CDTF">2014-04-07T08:29:27Z</dcterms:created>
  <dcterms:modified xsi:type="dcterms:W3CDTF">2015-10-29T08:57:30Z</dcterms:modified>
</cp:coreProperties>
</file>