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318" r:id="rId2"/>
    <p:sldId id="319" r:id="rId3"/>
    <p:sldId id="321" r:id="rId4"/>
    <p:sldId id="322" r:id="rId5"/>
    <p:sldId id="323" r:id="rId6"/>
    <p:sldId id="324" r:id="rId7"/>
    <p:sldId id="325" r:id="rId8"/>
    <p:sldId id="315" r:id="rId9"/>
    <p:sldId id="314" r:id="rId10"/>
    <p:sldId id="336" r:id="rId11"/>
    <p:sldId id="312" r:id="rId12"/>
    <p:sldId id="326" r:id="rId13"/>
    <p:sldId id="329" r:id="rId14"/>
    <p:sldId id="330" r:id="rId15"/>
    <p:sldId id="331" r:id="rId16"/>
    <p:sldId id="332" r:id="rId17"/>
    <p:sldId id="333" r:id="rId18"/>
    <p:sldId id="334" r:id="rId19"/>
    <p:sldId id="335" r:id="rId20"/>
    <p:sldId id="343" r:id="rId21"/>
    <p:sldId id="344" r:id="rId22"/>
    <p:sldId id="313" r:id="rId23"/>
    <p:sldId id="327" r:id="rId24"/>
    <p:sldId id="328" r:id="rId25"/>
    <p:sldId id="341" r:id="rId26"/>
    <p:sldId id="342" r:id="rId27"/>
    <p:sldId id="345" r:id="rId28"/>
    <p:sldId id="266" r:id="rId2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9900"/>
    <a:srgbClr val="013E36"/>
    <a:srgbClr val="D9791B"/>
    <a:srgbClr val="AB1A25"/>
    <a:srgbClr val="00263A"/>
    <a:srgbClr val="FF3300"/>
    <a:srgbClr val="709256"/>
    <a:srgbClr val="AD9968"/>
    <a:srgbClr val="3B84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p:scale>
          <a:sx n="60" d="100"/>
          <a:sy n="60" d="100"/>
        </p:scale>
        <p:origin x="1524" y="390"/>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231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BFC64D-63E5-4204-B187-1D9E76FF3327}" type="doc">
      <dgm:prSet loTypeId="urn:microsoft.com/office/officeart/2008/layout/HorizontalMultiLevelHierarchy" loCatId="hierarchy" qsTypeId="urn:microsoft.com/office/officeart/2005/8/quickstyle/simple1" qsCatId="simple" csTypeId="urn:microsoft.com/office/officeart/2005/8/colors/colorful5" csCatId="colorful" phldr="1"/>
      <dgm:spPr/>
      <dgm:t>
        <a:bodyPr/>
        <a:lstStyle/>
        <a:p>
          <a:pPr rtl="1"/>
          <a:endParaRPr lang="ar-SA"/>
        </a:p>
      </dgm:t>
    </dgm:pt>
    <dgm:pt modelId="{EAB256EC-61DE-4727-8ECD-FE62F9D453CD}">
      <dgm:prSet phldrT="[نص]" custT="1"/>
      <dgm:spPr/>
      <dgm:t>
        <a:bodyPr/>
        <a:lstStyle/>
        <a:p>
          <a:pPr rtl="1"/>
          <a:r>
            <a:rPr lang="ar-SA" sz="2400" b="0" dirty="0" smtClean="0">
              <a:solidFill>
                <a:schemeClr val="tx1"/>
              </a:solidFill>
              <a:cs typeface="PT Bold Heading" panose="02010400000000000000" pitchFamily="2" charset="-78"/>
            </a:rPr>
            <a:t>هيكل رأس المال والرفع المالي</a:t>
          </a:r>
          <a:endParaRPr lang="ar-SA" sz="2400" b="0" dirty="0">
            <a:solidFill>
              <a:schemeClr val="tx1"/>
            </a:solidFill>
            <a:cs typeface="PT Bold Heading" panose="02010400000000000000" pitchFamily="2" charset="-78"/>
          </a:endParaRPr>
        </a:p>
      </dgm:t>
    </dgm:pt>
    <dgm:pt modelId="{C70F540E-8EB1-4C92-997F-6FED0F3A6341}" type="parTrans" cxnId="{20FCA3A6-A012-4FF6-838E-A5945C1FF697}">
      <dgm:prSet/>
      <dgm:spPr/>
      <dgm:t>
        <a:bodyPr/>
        <a:lstStyle/>
        <a:p>
          <a:pPr rtl="1"/>
          <a:endParaRPr lang="ar-SA" sz="2400" b="0">
            <a:solidFill>
              <a:schemeClr val="tx1"/>
            </a:solidFill>
            <a:cs typeface="PT Bold Heading" panose="02010400000000000000" pitchFamily="2" charset="-78"/>
          </a:endParaRPr>
        </a:p>
      </dgm:t>
    </dgm:pt>
    <dgm:pt modelId="{21D013F7-24D3-4B42-AE93-F7BF4F1EC6BD}" type="sibTrans" cxnId="{20FCA3A6-A012-4FF6-838E-A5945C1FF697}">
      <dgm:prSet/>
      <dgm:spPr/>
      <dgm:t>
        <a:bodyPr/>
        <a:lstStyle/>
        <a:p>
          <a:pPr rtl="1"/>
          <a:endParaRPr lang="ar-SA" sz="2400" b="0">
            <a:solidFill>
              <a:schemeClr val="tx1"/>
            </a:solidFill>
            <a:cs typeface="PT Bold Heading" panose="02010400000000000000" pitchFamily="2" charset="-78"/>
          </a:endParaRPr>
        </a:p>
      </dgm:t>
    </dgm:pt>
    <dgm:pt modelId="{1BDC89A9-2E65-4776-83C3-2FD352712F3A}">
      <dgm:prSet phldrT="[نص]" custT="1"/>
      <dgm:spPr/>
      <dgm:t>
        <a:bodyPr/>
        <a:lstStyle/>
        <a:p>
          <a:pPr rtl="1"/>
          <a:r>
            <a:rPr lang="ar-SA" sz="2400" b="0" dirty="0" smtClean="0">
              <a:solidFill>
                <a:schemeClr val="tx1"/>
              </a:solidFill>
              <a:cs typeface="PT Bold Heading" panose="02010400000000000000" pitchFamily="2" charset="-78"/>
            </a:rPr>
            <a:t>الرفع المالي وأثره على هيكل التمويل</a:t>
          </a:r>
          <a:endParaRPr lang="ar-SA" sz="2400" b="0" dirty="0">
            <a:solidFill>
              <a:schemeClr val="tx1"/>
            </a:solidFill>
            <a:cs typeface="PT Bold Heading" panose="02010400000000000000" pitchFamily="2" charset="-78"/>
          </a:endParaRPr>
        </a:p>
      </dgm:t>
    </dgm:pt>
    <dgm:pt modelId="{3947438E-A859-4C0C-87E8-ABE8D1E0900E}" type="parTrans" cxnId="{C1E12106-E75F-46E3-A3BB-471FF249D50E}">
      <dgm:prSet custT="1"/>
      <dgm:spPr/>
      <dgm:t>
        <a:bodyPr/>
        <a:lstStyle/>
        <a:p>
          <a:pPr rtl="1"/>
          <a:endParaRPr lang="ar-SA" sz="2400" b="0">
            <a:solidFill>
              <a:schemeClr val="tx1"/>
            </a:solidFill>
            <a:cs typeface="PT Bold Heading" panose="02010400000000000000" pitchFamily="2" charset="-78"/>
          </a:endParaRPr>
        </a:p>
      </dgm:t>
    </dgm:pt>
    <dgm:pt modelId="{5C39319C-8B56-44A6-9770-4C243C3E428E}" type="sibTrans" cxnId="{C1E12106-E75F-46E3-A3BB-471FF249D50E}">
      <dgm:prSet/>
      <dgm:spPr/>
      <dgm:t>
        <a:bodyPr/>
        <a:lstStyle/>
        <a:p>
          <a:pPr rtl="1"/>
          <a:endParaRPr lang="ar-SA" sz="2400" b="0">
            <a:solidFill>
              <a:schemeClr val="tx1"/>
            </a:solidFill>
            <a:cs typeface="PT Bold Heading" panose="02010400000000000000" pitchFamily="2" charset="-78"/>
          </a:endParaRPr>
        </a:p>
      </dgm:t>
    </dgm:pt>
    <dgm:pt modelId="{3376C13D-6D80-40F5-BABA-F9B856812356}">
      <dgm:prSet custT="1"/>
      <dgm:spPr/>
      <dgm:t>
        <a:bodyPr/>
        <a:lstStyle/>
        <a:p>
          <a:pPr rtl="1"/>
          <a:r>
            <a:rPr lang="ar-SA" sz="2400" b="0" dirty="0" smtClean="0">
              <a:solidFill>
                <a:schemeClr val="tx1"/>
              </a:solidFill>
              <a:cs typeface="PT Bold Heading" panose="02010400000000000000" pitchFamily="2" charset="-78"/>
            </a:rPr>
            <a:t>محددات اختيار الهيكل المالي</a:t>
          </a:r>
          <a:endParaRPr lang="ar-SA" sz="2400" b="0" dirty="0">
            <a:solidFill>
              <a:schemeClr val="tx1"/>
            </a:solidFill>
            <a:cs typeface="PT Bold Heading" panose="02010400000000000000" pitchFamily="2" charset="-78"/>
          </a:endParaRPr>
        </a:p>
      </dgm:t>
    </dgm:pt>
    <dgm:pt modelId="{E1EFE8A6-2DDB-4203-AF0F-911A9369B26A}" type="parTrans" cxnId="{1D4D36B9-69CA-45D1-BE8B-B5A81D7CB446}">
      <dgm:prSet custT="1"/>
      <dgm:spPr/>
      <dgm:t>
        <a:bodyPr/>
        <a:lstStyle/>
        <a:p>
          <a:pPr rtl="1"/>
          <a:endParaRPr lang="ar-SA" sz="2400">
            <a:solidFill>
              <a:schemeClr val="tx1"/>
            </a:solidFill>
            <a:cs typeface="PT Bold Heading" panose="02010400000000000000" pitchFamily="2" charset="-78"/>
          </a:endParaRPr>
        </a:p>
      </dgm:t>
    </dgm:pt>
    <dgm:pt modelId="{AB53E356-A2E0-4D2B-A5B2-68142B0444B8}" type="sibTrans" cxnId="{1D4D36B9-69CA-45D1-BE8B-B5A81D7CB446}">
      <dgm:prSet/>
      <dgm:spPr/>
      <dgm:t>
        <a:bodyPr/>
        <a:lstStyle/>
        <a:p>
          <a:pPr rtl="1"/>
          <a:endParaRPr lang="ar-SA" sz="2400">
            <a:solidFill>
              <a:schemeClr val="tx1"/>
            </a:solidFill>
            <a:cs typeface="PT Bold Heading" panose="02010400000000000000" pitchFamily="2" charset="-78"/>
          </a:endParaRPr>
        </a:p>
      </dgm:t>
    </dgm:pt>
    <dgm:pt modelId="{F1713A6A-7E2E-4D6C-BB79-465DD98FB75C}">
      <dgm:prSet custT="1"/>
      <dgm:spPr/>
      <dgm:t>
        <a:bodyPr/>
        <a:lstStyle/>
        <a:p>
          <a:pPr rtl="1"/>
          <a:r>
            <a:rPr lang="ar-SA" sz="2400" b="0" dirty="0" smtClean="0">
              <a:solidFill>
                <a:schemeClr val="tx1"/>
              </a:solidFill>
              <a:cs typeface="PT Bold Heading" panose="02010400000000000000" pitchFamily="2" charset="-78"/>
            </a:rPr>
            <a:t>نظريات الهيكل المالي</a:t>
          </a:r>
          <a:endParaRPr lang="ar-SA" sz="2400" b="0" dirty="0">
            <a:solidFill>
              <a:schemeClr val="tx1"/>
            </a:solidFill>
            <a:cs typeface="PT Bold Heading" panose="02010400000000000000" pitchFamily="2" charset="-78"/>
          </a:endParaRPr>
        </a:p>
      </dgm:t>
    </dgm:pt>
    <dgm:pt modelId="{E09639E0-7B98-45A2-BB3E-AAA6BDED059A}" type="parTrans" cxnId="{43F3112C-2C06-4230-8347-6E0AA311C75F}">
      <dgm:prSet custT="1"/>
      <dgm:spPr/>
      <dgm:t>
        <a:bodyPr/>
        <a:lstStyle/>
        <a:p>
          <a:pPr rtl="1"/>
          <a:endParaRPr lang="ar-SA" sz="2400">
            <a:solidFill>
              <a:schemeClr val="tx1"/>
            </a:solidFill>
            <a:cs typeface="PT Bold Heading" panose="02010400000000000000" pitchFamily="2" charset="-78"/>
          </a:endParaRPr>
        </a:p>
      </dgm:t>
    </dgm:pt>
    <dgm:pt modelId="{8366AF60-EB97-4AC8-BAFD-8893389B4319}" type="sibTrans" cxnId="{43F3112C-2C06-4230-8347-6E0AA311C75F}">
      <dgm:prSet/>
      <dgm:spPr/>
      <dgm:t>
        <a:bodyPr/>
        <a:lstStyle/>
        <a:p>
          <a:pPr rtl="1"/>
          <a:endParaRPr lang="ar-SA" sz="2400">
            <a:solidFill>
              <a:schemeClr val="tx1"/>
            </a:solidFill>
            <a:cs typeface="PT Bold Heading" panose="02010400000000000000" pitchFamily="2" charset="-78"/>
          </a:endParaRPr>
        </a:p>
      </dgm:t>
    </dgm:pt>
    <dgm:pt modelId="{7B8FC0E3-FEB6-405C-B2E0-15D746FE8000}">
      <dgm:prSet custT="1"/>
      <dgm:spPr/>
      <dgm:t>
        <a:bodyPr/>
        <a:lstStyle/>
        <a:p>
          <a:pPr rtl="1"/>
          <a:r>
            <a:rPr lang="ar-SA" sz="2400" dirty="0" smtClean="0">
              <a:solidFill>
                <a:schemeClr val="tx1"/>
              </a:solidFill>
              <a:cs typeface="PT Bold Heading" panose="02010400000000000000" pitchFamily="2" charset="-78"/>
            </a:rPr>
            <a:t>مدخل صافي الدخل</a:t>
          </a:r>
          <a:endParaRPr lang="ar-SA" sz="2400" dirty="0">
            <a:solidFill>
              <a:schemeClr val="tx1"/>
            </a:solidFill>
            <a:cs typeface="PT Bold Heading" panose="02010400000000000000" pitchFamily="2" charset="-78"/>
          </a:endParaRPr>
        </a:p>
      </dgm:t>
    </dgm:pt>
    <dgm:pt modelId="{0E3775EC-9BBA-451C-9828-BE9BE06C1451}" type="parTrans" cxnId="{D3C108B8-9D05-417B-9BD5-B3D5CF80A388}">
      <dgm:prSet custT="1"/>
      <dgm:spPr/>
      <dgm:t>
        <a:bodyPr/>
        <a:lstStyle/>
        <a:p>
          <a:pPr rtl="1"/>
          <a:endParaRPr lang="ar-SA" sz="2400">
            <a:solidFill>
              <a:schemeClr val="tx1"/>
            </a:solidFill>
            <a:cs typeface="PT Bold Heading" panose="02010400000000000000" pitchFamily="2" charset="-78"/>
          </a:endParaRPr>
        </a:p>
      </dgm:t>
    </dgm:pt>
    <dgm:pt modelId="{6AA80732-09C8-4024-9F55-8B1FDB9F50A9}" type="sibTrans" cxnId="{D3C108B8-9D05-417B-9BD5-B3D5CF80A388}">
      <dgm:prSet/>
      <dgm:spPr/>
      <dgm:t>
        <a:bodyPr/>
        <a:lstStyle/>
        <a:p>
          <a:pPr rtl="1"/>
          <a:endParaRPr lang="ar-SA" sz="2400">
            <a:solidFill>
              <a:schemeClr val="tx1"/>
            </a:solidFill>
            <a:cs typeface="PT Bold Heading" panose="02010400000000000000" pitchFamily="2" charset="-78"/>
          </a:endParaRPr>
        </a:p>
      </dgm:t>
    </dgm:pt>
    <dgm:pt modelId="{F4F2D4C5-B184-42D3-948C-796363CD4E3B}">
      <dgm:prSet custT="1"/>
      <dgm:spPr/>
      <dgm:t>
        <a:bodyPr/>
        <a:lstStyle/>
        <a:p>
          <a:pPr rtl="1"/>
          <a:r>
            <a:rPr lang="ar-SA" sz="2400" dirty="0" smtClean="0">
              <a:solidFill>
                <a:schemeClr val="tx1"/>
              </a:solidFill>
              <a:cs typeface="PT Bold Heading" panose="02010400000000000000" pitchFamily="2" charset="-78"/>
            </a:rPr>
            <a:t>مدخل صافي الدخل التشغيلي</a:t>
          </a:r>
          <a:endParaRPr lang="ar-SA" sz="2400" dirty="0">
            <a:solidFill>
              <a:schemeClr val="tx1"/>
            </a:solidFill>
            <a:cs typeface="PT Bold Heading" panose="02010400000000000000" pitchFamily="2" charset="-78"/>
          </a:endParaRPr>
        </a:p>
      </dgm:t>
    </dgm:pt>
    <dgm:pt modelId="{1D67DF99-DDBD-4923-8FDA-EAFE07067300}" type="parTrans" cxnId="{0216A909-5893-4999-AC95-7E6D3F0ED069}">
      <dgm:prSet custT="1"/>
      <dgm:spPr/>
      <dgm:t>
        <a:bodyPr/>
        <a:lstStyle/>
        <a:p>
          <a:pPr rtl="1"/>
          <a:endParaRPr lang="ar-SA" sz="2400">
            <a:solidFill>
              <a:schemeClr val="tx1"/>
            </a:solidFill>
            <a:cs typeface="PT Bold Heading" panose="02010400000000000000" pitchFamily="2" charset="-78"/>
          </a:endParaRPr>
        </a:p>
      </dgm:t>
    </dgm:pt>
    <dgm:pt modelId="{AD164460-B1F4-4DFA-B471-87F555A992AB}" type="sibTrans" cxnId="{0216A909-5893-4999-AC95-7E6D3F0ED069}">
      <dgm:prSet/>
      <dgm:spPr/>
      <dgm:t>
        <a:bodyPr/>
        <a:lstStyle/>
        <a:p>
          <a:pPr rtl="1"/>
          <a:endParaRPr lang="ar-SA" sz="2400">
            <a:solidFill>
              <a:schemeClr val="tx1"/>
            </a:solidFill>
            <a:cs typeface="PT Bold Heading" panose="02010400000000000000" pitchFamily="2" charset="-78"/>
          </a:endParaRPr>
        </a:p>
      </dgm:t>
    </dgm:pt>
    <dgm:pt modelId="{F58DFD96-32B8-4276-9D46-41070C6AAB2B}">
      <dgm:prSet custT="1"/>
      <dgm:spPr/>
      <dgm:t>
        <a:bodyPr/>
        <a:lstStyle/>
        <a:p>
          <a:pPr rtl="1"/>
          <a:r>
            <a:rPr lang="ar-SA" sz="2400" dirty="0" smtClean="0">
              <a:solidFill>
                <a:schemeClr val="tx1"/>
              </a:solidFill>
              <a:cs typeface="PT Bold Heading" panose="02010400000000000000" pitchFamily="2" charset="-78"/>
            </a:rPr>
            <a:t>المدخل التقليدي</a:t>
          </a:r>
          <a:endParaRPr lang="ar-SA" sz="2400" dirty="0">
            <a:solidFill>
              <a:schemeClr val="tx1"/>
            </a:solidFill>
            <a:cs typeface="PT Bold Heading" panose="02010400000000000000" pitchFamily="2" charset="-78"/>
          </a:endParaRPr>
        </a:p>
      </dgm:t>
    </dgm:pt>
    <dgm:pt modelId="{D716217A-6831-434B-99A8-0830F068A69B}" type="parTrans" cxnId="{28201681-54EF-4246-B0EA-7BE7EED2D038}">
      <dgm:prSet custT="1"/>
      <dgm:spPr/>
      <dgm:t>
        <a:bodyPr/>
        <a:lstStyle/>
        <a:p>
          <a:pPr rtl="1"/>
          <a:endParaRPr lang="ar-SA" sz="2400">
            <a:solidFill>
              <a:schemeClr val="tx1"/>
            </a:solidFill>
            <a:cs typeface="PT Bold Heading" panose="02010400000000000000" pitchFamily="2" charset="-78"/>
          </a:endParaRPr>
        </a:p>
      </dgm:t>
    </dgm:pt>
    <dgm:pt modelId="{1206B080-0566-4E06-96D9-E3FA706366DD}" type="sibTrans" cxnId="{28201681-54EF-4246-B0EA-7BE7EED2D038}">
      <dgm:prSet/>
      <dgm:spPr/>
      <dgm:t>
        <a:bodyPr/>
        <a:lstStyle/>
        <a:p>
          <a:pPr rtl="1"/>
          <a:endParaRPr lang="ar-SA" sz="2400">
            <a:solidFill>
              <a:schemeClr val="tx1"/>
            </a:solidFill>
            <a:cs typeface="PT Bold Heading" panose="02010400000000000000" pitchFamily="2" charset="-78"/>
          </a:endParaRPr>
        </a:p>
      </dgm:t>
    </dgm:pt>
    <dgm:pt modelId="{A406B4E3-2753-46E4-A7B7-C07BC7B0F6D8}" type="pres">
      <dgm:prSet presAssocID="{68BFC64D-63E5-4204-B187-1D9E76FF3327}" presName="Name0" presStyleCnt="0">
        <dgm:presLayoutVars>
          <dgm:chPref val="1"/>
          <dgm:dir/>
          <dgm:animOne val="branch"/>
          <dgm:animLvl val="lvl"/>
          <dgm:resizeHandles val="exact"/>
        </dgm:presLayoutVars>
      </dgm:prSet>
      <dgm:spPr/>
      <dgm:t>
        <a:bodyPr/>
        <a:lstStyle/>
        <a:p>
          <a:pPr rtl="1"/>
          <a:endParaRPr lang="ar-SA"/>
        </a:p>
      </dgm:t>
    </dgm:pt>
    <dgm:pt modelId="{B907BCCD-3828-4130-88EA-CAC69B282DBD}" type="pres">
      <dgm:prSet presAssocID="{EAB256EC-61DE-4727-8ECD-FE62F9D453CD}" presName="root1" presStyleCnt="0"/>
      <dgm:spPr/>
    </dgm:pt>
    <dgm:pt modelId="{D64F324C-F74C-4CDA-A1D6-A9A4FB4CDC2B}" type="pres">
      <dgm:prSet presAssocID="{EAB256EC-61DE-4727-8ECD-FE62F9D453CD}" presName="LevelOneTextNode" presStyleLbl="node0" presStyleIdx="0" presStyleCnt="1" custScaleY="103691">
        <dgm:presLayoutVars>
          <dgm:chPref val="3"/>
        </dgm:presLayoutVars>
      </dgm:prSet>
      <dgm:spPr/>
      <dgm:t>
        <a:bodyPr/>
        <a:lstStyle/>
        <a:p>
          <a:pPr rtl="1"/>
          <a:endParaRPr lang="ar-SA"/>
        </a:p>
      </dgm:t>
    </dgm:pt>
    <dgm:pt modelId="{621DE95B-B8F8-4E1C-A954-D2C87B822B4E}" type="pres">
      <dgm:prSet presAssocID="{EAB256EC-61DE-4727-8ECD-FE62F9D453CD}" presName="level2hierChild" presStyleCnt="0"/>
      <dgm:spPr/>
    </dgm:pt>
    <dgm:pt modelId="{8DE0784C-D507-4382-B7D3-49DF7B176EBD}" type="pres">
      <dgm:prSet presAssocID="{3947438E-A859-4C0C-87E8-ABE8D1E0900E}" presName="conn2-1" presStyleLbl="parChTrans1D2" presStyleIdx="0" presStyleCnt="3"/>
      <dgm:spPr/>
      <dgm:t>
        <a:bodyPr/>
        <a:lstStyle/>
        <a:p>
          <a:pPr rtl="1"/>
          <a:endParaRPr lang="ar-SA"/>
        </a:p>
      </dgm:t>
    </dgm:pt>
    <dgm:pt modelId="{3CE28465-F8DD-4B73-8688-5C415E672B90}" type="pres">
      <dgm:prSet presAssocID="{3947438E-A859-4C0C-87E8-ABE8D1E0900E}" presName="connTx" presStyleLbl="parChTrans1D2" presStyleIdx="0" presStyleCnt="3"/>
      <dgm:spPr/>
      <dgm:t>
        <a:bodyPr/>
        <a:lstStyle/>
        <a:p>
          <a:pPr rtl="1"/>
          <a:endParaRPr lang="ar-SA"/>
        </a:p>
      </dgm:t>
    </dgm:pt>
    <dgm:pt modelId="{B7B789C3-ADE9-45BC-B2F0-8013C9BF29AE}" type="pres">
      <dgm:prSet presAssocID="{1BDC89A9-2E65-4776-83C3-2FD352712F3A}" presName="root2" presStyleCnt="0"/>
      <dgm:spPr/>
    </dgm:pt>
    <dgm:pt modelId="{6FFF57FD-7230-4B72-9AC4-8EC6707D5B04}" type="pres">
      <dgm:prSet presAssocID="{1BDC89A9-2E65-4776-83C3-2FD352712F3A}" presName="LevelTwoTextNode" presStyleLbl="node2" presStyleIdx="0" presStyleCnt="3" custScaleX="128659">
        <dgm:presLayoutVars>
          <dgm:chPref val="3"/>
        </dgm:presLayoutVars>
      </dgm:prSet>
      <dgm:spPr/>
      <dgm:t>
        <a:bodyPr/>
        <a:lstStyle/>
        <a:p>
          <a:pPr rtl="1"/>
          <a:endParaRPr lang="ar-SA"/>
        </a:p>
      </dgm:t>
    </dgm:pt>
    <dgm:pt modelId="{7E43AC98-6BAA-447B-BAB1-D4D8D3851B99}" type="pres">
      <dgm:prSet presAssocID="{1BDC89A9-2E65-4776-83C3-2FD352712F3A}" presName="level3hierChild" presStyleCnt="0"/>
      <dgm:spPr/>
    </dgm:pt>
    <dgm:pt modelId="{BBDFE9DE-8B4E-407E-ABFE-D1595983487F}" type="pres">
      <dgm:prSet presAssocID="{E1EFE8A6-2DDB-4203-AF0F-911A9369B26A}" presName="conn2-1" presStyleLbl="parChTrans1D2" presStyleIdx="1" presStyleCnt="3"/>
      <dgm:spPr/>
      <dgm:t>
        <a:bodyPr/>
        <a:lstStyle/>
        <a:p>
          <a:pPr rtl="1"/>
          <a:endParaRPr lang="ar-SA"/>
        </a:p>
      </dgm:t>
    </dgm:pt>
    <dgm:pt modelId="{D0C9D133-3FE3-469D-B41E-DB26991F6524}" type="pres">
      <dgm:prSet presAssocID="{E1EFE8A6-2DDB-4203-AF0F-911A9369B26A}" presName="connTx" presStyleLbl="parChTrans1D2" presStyleIdx="1" presStyleCnt="3"/>
      <dgm:spPr/>
      <dgm:t>
        <a:bodyPr/>
        <a:lstStyle/>
        <a:p>
          <a:pPr rtl="1"/>
          <a:endParaRPr lang="ar-SA"/>
        </a:p>
      </dgm:t>
    </dgm:pt>
    <dgm:pt modelId="{61BDF557-7691-4F32-A6DF-996729A26BD9}" type="pres">
      <dgm:prSet presAssocID="{3376C13D-6D80-40F5-BABA-F9B856812356}" presName="root2" presStyleCnt="0"/>
      <dgm:spPr/>
    </dgm:pt>
    <dgm:pt modelId="{218F04EB-6E62-458C-98C8-E9F8CA67927D}" type="pres">
      <dgm:prSet presAssocID="{3376C13D-6D80-40F5-BABA-F9B856812356}" presName="LevelTwoTextNode" presStyleLbl="node2" presStyleIdx="1" presStyleCnt="3" custScaleX="128659">
        <dgm:presLayoutVars>
          <dgm:chPref val="3"/>
        </dgm:presLayoutVars>
      </dgm:prSet>
      <dgm:spPr/>
      <dgm:t>
        <a:bodyPr/>
        <a:lstStyle/>
        <a:p>
          <a:pPr rtl="1"/>
          <a:endParaRPr lang="ar-SA"/>
        </a:p>
      </dgm:t>
    </dgm:pt>
    <dgm:pt modelId="{98D44DE4-DE27-4DE9-817D-460C83DCFF3B}" type="pres">
      <dgm:prSet presAssocID="{3376C13D-6D80-40F5-BABA-F9B856812356}" presName="level3hierChild" presStyleCnt="0"/>
      <dgm:spPr/>
    </dgm:pt>
    <dgm:pt modelId="{B96561CD-4F5B-4FCE-BCD7-4F5BC0004AFA}" type="pres">
      <dgm:prSet presAssocID="{E09639E0-7B98-45A2-BB3E-AAA6BDED059A}" presName="conn2-1" presStyleLbl="parChTrans1D2" presStyleIdx="2" presStyleCnt="3"/>
      <dgm:spPr/>
      <dgm:t>
        <a:bodyPr/>
        <a:lstStyle/>
        <a:p>
          <a:pPr rtl="1"/>
          <a:endParaRPr lang="ar-SA"/>
        </a:p>
      </dgm:t>
    </dgm:pt>
    <dgm:pt modelId="{18D5FF8F-8B57-4EF6-9F04-4C92E81C38ED}" type="pres">
      <dgm:prSet presAssocID="{E09639E0-7B98-45A2-BB3E-AAA6BDED059A}" presName="connTx" presStyleLbl="parChTrans1D2" presStyleIdx="2" presStyleCnt="3"/>
      <dgm:spPr/>
      <dgm:t>
        <a:bodyPr/>
        <a:lstStyle/>
        <a:p>
          <a:pPr rtl="1"/>
          <a:endParaRPr lang="ar-SA"/>
        </a:p>
      </dgm:t>
    </dgm:pt>
    <dgm:pt modelId="{71C1593A-8CEE-46C4-822F-B087C5590ED4}" type="pres">
      <dgm:prSet presAssocID="{F1713A6A-7E2E-4D6C-BB79-465DD98FB75C}" presName="root2" presStyleCnt="0"/>
      <dgm:spPr/>
    </dgm:pt>
    <dgm:pt modelId="{B49039A8-4E05-4247-99BD-1AED62271A47}" type="pres">
      <dgm:prSet presAssocID="{F1713A6A-7E2E-4D6C-BB79-465DD98FB75C}" presName="LevelTwoTextNode" presStyleLbl="node2" presStyleIdx="2" presStyleCnt="3" custScaleX="128659">
        <dgm:presLayoutVars>
          <dgm:chPref val="3"/>
        </dgm:presLayoutVars>
      </dgm:prSet>
      <dgm:spPr/>
      <dgm:t>
        <a:bodyPr/>
        <a:lstStyle/>
        <a:p>
          <a:pPr rtl="1"/>
          <a:endParaRPr lang="ar-SA"/>
        </a:p>
      </dgm:t>
    </dgm:pt>
    <dgm:pt modelId="{D0F39C87-59E9-42A6-BDA2-2D4BE143F445}" type="pres">
      <dgm:prSet presAssocID="{F1713A6A-7E2E-4D6C-BB79-465DD98FB75C}" presName="level3hierChild" presStyleCnt="0"/>
      <dgm:spPr/>
    </dgm:pt>
    <dgm:pt modelId="{F72510C9-486F-4B62-8AF6-55DA205F8DBC}" type="pres">
      <dgm:prSet presAssocID="{0E3775EC-9BBA-451C-9828-BE9BE06C1451}" presName="conn2-1" presStyleLbl="parChTrans1D3" presStyleIdx="0" presStyleCnt="3"/>
      <dgm:spPr/>
      <dgm:t>
        <a:bodyPr/>
        <a:lstStyle/>
        <a:p>
          <a:pPr rtl="1"/>
          <a:endParaRPr lang="ar-SA"/>
        </a:p>
      </dgm:t>
    </dgm:pt>
    <dgm:pt modelId="{DEAA950F-E9B4-4BC1-A163-D0AFE024B540}" type="pres">
      <dgm:prSet presAssocID="{0E3775EC-9BBA-451C-9828-BE9BE06C1451}" presName="connTx" presStyleLbl="parChTrans1D3" presStyleIdx="0" presStyleCnt="3"/>
      <dgm:spPr/>
      <dgm:t>
        <a:bodyPr/>
        <a:lstStyle/>
        <a:p>
          <a:pPr rtl="1"/>
          <a:endParaRPr lang="ar-SA"/>
        </a:p>
      </dgm:t>
    </dgm:pt>
    <dgm:pt modelId="{DDA56D9D-C43B-4542-AB92-D70B260AF79E}" type="pres">
      <dgm:prSet presAssocID="{7B8FC0E3-FEB6-405C-B2E0-15D746FE8000}" presName="root2" presStyleCnt="0"/>
      <dgm:spPr/>
    </dgm:pt>
    <dgm:pt modelId="{95B97D7B-0A31-4C56-959C-BFDE1946C763}" type="pres">
      <dgm:prSet presAssocID="{7B8FC0E3-FEB6-405C-B2E0-15D746FE8000}" presName="LevelTwoTextNode" presStyleLbl="node3" presStyleIdx="0" presStyleCnt="3" custScaleX="132297" custScaleY="75255">
        <dgm:presLayoutVars>
          <dgm:chPref val="3"/>
        </dgm:presLayoutVars>
      </dgm:prSet>
      <dgm:spPr/>
      <dgm:t>
        <a:bodyPr/>
        <a:lstStyle/>
        <a:p>
          <a:pPr rtl="1"/>
          <a:endParaRPr lang="ar-SA"/>
        </a:p>
      </dgm:t>
    </dgm:pt>
    <dgm:pt modelId="{BB053EC5-B29C-4D7B-81D0-46EA3F747923}" type="pres">
      <dgm:prSet presAssocID="{7B8FC0E3-FEB6-405C-B2E0-15D746FE8000}" presName="level3hierChild" presStyleCnt="0"/>
      <dgm:spPr/>
    </dgm:pt>
    <dgm:pt modelId="{ABA8D4E2-0C30-4AC7-9505-3E1E6FCCE6F1}" type="pres">
      <dgm:prSet presAssocID="{1D67DF99-DDBD-4923-8FDA-EAFE07067300}" presName="conn2-1" presStyleLbl="parChTrans1D3" presStyleIdx="1" presStyleCnt="3"/>
      <dgm:spPr/>
      <dgm:t>
        <a:bodyPr/>
        <a:lstStyle/>
        <a:p>
          <a:pPr rtl="1"/>
          <a:endParaRPr lang="ar-SA"/>
        </a:p>
      </dgm:t>
    </dgm:pt>
    <dgm:pt modelId="{967DA5FC-1068-49D1-8243-477AD3AEB0B0}" type="pres">
      <dgm:prSet presAssocID="{1D67DF99-DDBD-4923-8FDA-EAFE07067300}" presName="connTx" presStyleLbl="parChTrans1D3" presStyleIdx="1" presStyleCnt="3"/>
      <dgm:spPr/>
      <dgm:t>
        <a:bodyPr/>
        <a:lstStyle/>
        <a:p>
          <a:pPr rtl="1"/>
          <a:endParaRPr lang="ar-SA"/>
        </a:p>
      </dgm:t>
    </dgm:pt>
    <dgm:pt modelId="{D9EB82FF-025C-47A8-9A56-BE5CE8604740}" type="pres">
      <dgm:prSet presAssocID="{F4F2D4C5-B184-42D3-948C-796363CD4E3B}" presName="root2" presStyleCnt="0"/>
      <dgm:spPr/>
    </dgm:pt>
    <dgm:pt modelId="{F8A17132-6D89-47B7-9D7F-CDDEB64B018B}" type="pres">
      <dgm:prSet presAssocID="{F4F2D4C5-B184-42D3-948C-796363CD4E3B}" presName="LevelTwoTextNode" presStyleLbl="node3" presStyleIdx="1" presStyleCnt="3" custScaleX="132297" custScaleY="75255">
        <dgm:presLayoutVars>
          <dgm:chPref val="3"/>
        </dgm:presLayoutVars>
      </dgm:prSet>
      <dgm:spPr/>
      <dgm:t>
        <a:bodyPr/>
        <a:lstStyle/>
        <a:p>
          <a:pPr rtl="1"/>
          <a:endParaRPr lang="ar-SA"/>
        </a:p>
      </dgm:t>
    </dgm:pt>
    <dgm:pt modelId="{B943711D-C9C1-4609-B58C-0317F86E08FD}" type="pres">
      <dgm:prSet presAssocID="{F4F2D4C5-B184-42D3-948C-796363CD4E3B}" presName="level3hierChild" presStyleCnt="0"/>
      <dgm:spPr/>
    </dgm:pt>
    <dgm:pt modelId="{7A0418DD-56FA-4043-BAA3-C016F1DC99AF}" type="pres">
      <dgm:prSet presAssocID="{D716217A-6831-434B-99A8-0830F068A69B}" presName="conn2-1" presStyleLbl="parChTrans1D3" presStyleIdx="2" presStyleCnt="3"/>
      <dgm:spPr/>
      <dgm:t>
        <a:bodyPr/>
        <a:lstStyle/>
        <a:p>
          <a:pPr rtl="1"/>
          <a:endParaRPr lang="ar-SA"/>
        </a:p>
      </dgm:t>
    </dgm:pt>
    <dgm:pt modelId="{0138C786-7891-4FB6-B834-827DCC47C851}" type="pres">
      <dgm:prSet presAssocID="{D716217A-6831-434B-99A8-0830F068A69B}" presName="connTx" presStyleLbl="parChTrans1D3" presStyleIdx="2" presStyleCnt="3"/>
      <dgm:spPr/>
      <dgm:t>
        <a:bodyPr/>
        <a:lstStyle/>
        <a:p>
          <a:pPr rtl="1"/>
          <a:endParaRPr lang="ar-SA"/>
        </a:p>
      </dgm:t>
    </dgm:pt>
    <dgm:pt modelId="{5D6B6CF4-2489-4FB4-8B46-AC4724F3FDA3}" type="pres">
      <dgm:prSet presAssocID="{F58DFD96-32B8-4276-9D46-41070C6AAB2B}" presName="root2" presStyleCnt="0"/>
      <dgm:spPr/>
    </dgm:pt>
    <dgm:pt modelId="{ED3AE09B-F235-47E0-8122-A4613E20EC42}" type="pres">
      <dgm:prSet presAssocID="{F58DFD96-32B8-4276-9D46-41070C6AAB2B}" presName="LevelTwoTextNode" presStyleLbl="node3" presStyleIdx="2" presStyleCnt="3" custScaleX="132297" custScaleY="75255">
        <dgm:presLayoutVars>
          <dgm:chPref val="3"/>
        </dgm:presLayoutVars>
      </dgm:prSet>
      <dgm:spPr/>
      <dgm:t>
        <a:bodyPr/>
        <a:lstStyle/>
        <a:p>
          <a:pPr rtl="1"/>
          <a:endParaRPr lang="ar-SA"/>
        </a:p>
      </dgm:t>
    </dgm:pt>
    <dgm:pt modelId="{3E994F12-5899-4167-AF5A-077267A38AD3}" type="pres">
      <dgm:prSet presAssocID="{F58DFD96-32B8-4276-9D46-41070C6AAB2B}" presName="level3hierChild" presStyleCnt="0"/>
      <dgm:spPr/>
    </dgm:pt>
  </dgm:ptLst>
  <dgm:cxnLst>
    <dgm:cxn modelId="{0216A909-5893-4999-AC95-7E6D3F0ED069}" srcId="{F1713A6A-7E2E-4D6C-BB79-465DD98FB75C}" destId="{F4F2D4C5-B184-42D3-948C-796363CD4E3B}" srcOrd="1" destOrd="0" parTransId="{1D67DF99-DDBD-4923-8FDA-EAFE07067300}" sibTransId="{AD164460-B1F4-4DFA-B471-87F555A992AB}"/>
    <dgm:cxn modelId="{D589810C-88AD-4CE9-B402-77EE412FC5A5}" type="presOf" srcId="{1D67DF99-DDBD-4923-8FDA-EAFE07067300}" destId="{967DA5FC-1068-49D1-8243-477AD3AEB0B0}" srcOrd="1" destOrd="0" presId="urn:microsoft.com/office/officeart/2008/layout/HorizontalMultiLevelHierarchy"/>
    <dgm:cxn modelId="{28201681-54EF-4246-B0EA-7BE7EED2D038}" srcId="{F1713A6A-7E2E-4D6C-BB79-465DD98FB75C}" destId="{F58DFD96-32B8-4276-9D46-41070C6AAB2B}" srcOrd="2" destOrd="0" parTransId="{D716217A-6831-434B-99A8-0830F068A69B}" sibTransId="{1206B080-0566-4E06-96D9-E3FA706366DD}"/>
    <dgm:cxn modelId="{C1E12106-E75F-46E3-A3BB-471FF249D50E}" srcId="{EAB256EC-61DE-4727-8ECD-FE62F9D453CD}" destId="{1BDC89A9-2E65-4776-83C3-2FD352712F3A}" srcOrd="0" destOrd="0" parTransId="{3947438E-A859-4C0C-87E8-ABE8D1E0900E}" sibTransId="{5C39319C-8B56-44A6-9770-4C243C3E428E}"/>
    <dgm:cxn modelId="{1D4D36B9-69CA-45D1-BE8B-B5A81D7CB446}" srcId="{EAB256EC-61DE-4727-8ECD-FE62F9D453CD}" destId="{3376C13D-6D80-40F5-BABA-F9B856812356}" srcOrd="1" destOrd="0" parTransId="{E1EFE8A6-2DDB-4203-AF0F-911A9369B26A}" sibTransId="{AB53E356-A2E0-4D2B-A5B2-68142B0444B8}"/>
    <dgm:cxn modelId="{07F22054-EDF5-4AF9-88D2-0682A77AECC6}" type="presOf" srcId="{68BFC64D-63E5-4204-B187-1D9E76FF3327}" destId="{A406B4E3-2753-46E4-A7B7-C07BC7B0F6D8}" srcOrd="0" destOrd="0" presId="urn:microsoft.com/office/officeart/2008/layout/HorizontalMultiLevelHierarchy"/>
    <dgm:cxn modelId="{655A7ECE-3385-4B4C-A381-0CC781415801}" type="presOf" srcId="{E1EFE8A6-2DDB-4203-AF0F-911A9369B26A}" destId="{D0C9D133-3FE3-469D-B41E-DB26991F6524}" srcOrd="1" destOrd="0" presId="urn:microsoft.com/office/officeart/2008/layout/HorizontalMultiLevelHierarchy"/>
    <dgm:cxn modelId="{EC471AD6-5D39-45EA-BACC-443D74BA9DD0}" type="presOf" srcId="{1BDC89A9-2E65-4776-83C3-2FD352712F3A}" destId="{6FFF57FD-7230-4B72-9AC4-8EC6707D5B04}" srcOrd="0" destOrd="0" presId="urn:microsoft.com/office/officeart/2008/layout/HorizontalMultiLevelHierarchy"/>
    <dgm:cxn modelId="{7FAAAB97-E803-4351-B77A-3B4C42101D7C}" type="presOf" srcId="{3947438E-A859-4C0C-87E8-ABE8D1E0900E}" destId="{3CE28465-F8DD-4B73-8688-5C415E672B90}" srcOrd="1" destOrd="0" presId="urn:microsoft.com/office/officeart/2008/layout/HorizontalMultiLevelHierarchy"/>
    <dgm:cxn modelId="{79EE66D2-8D6D-4EC3-B4E1-11D99FC34BFB}" type="presOf" srcId="{EAB256EC-61DE-4727-8ECD-FE62F9D453CD}" destId="{D64F324C-F74C-4CDA-A1D6-A9A4FB4CDC2B}" srcOrd="0" destOrd="0" presId="urn:microsoft.com/office/officeart/2008/layout/HorizontalMultiLevelHierarchy"/>
    <dgm:cxn modelId="{4D7480F0-9695-4A64-9659-52705E02BC22}" type="presOf" srcId="{F58DFD96-32B8-4276-9D46-41070C6AAB2B}" destId="{ED3AE09B-F235-47E0-8122-A4613E20EC42}" srcOrd="0" destOrd="0" presId="urn:microsoft.com/office/officeart/2008/layout/HorizontalMultiLevelHierarchy"/>
    <dgm:cxn modelId="{DA006B81-3041-4D6F-8D3B-CF5C4365143D}" type="presOf" srcId="{3947438E-A859-4C0C-87E8-ABE8D1E0900E}" destId="{8DE0784C-D507-4382-B7D3-49DF7B176EBD}" srcOrd="0" destOrd="0" presId="urn:microsoft.com/office/officeart/2008/layout/HorizontalMultiLevelHierarchy"/>
    <dgm:cxn modelId="{CFD0341B-2AE3-4EC3-9A63-8862961991D8}" type="presOf" srcId="{D716217A-6831-434B-99A8-0830F068A69B}" destId="{7A0418DD-56FA-4043-BAA3-C016F1DC99AF}" srcOrd="0" destOrd="0" presId="urn:microsoft.com/office/officeart/2008/layout/HorizontalMultiLevelHierarchy"/>
    <dgm:cxn modelId="{257F3FD7-6649-4322-B445-9912735EE7A7}" type="presOf" srcId="{7B8FC0E3-FEB6-405C-B2E0-15D746FE8000}" destId="{95B97D7B-0A31-4C56-959C-BFDE1946C763}" srcOrd="0" destOrd="0" presId="urn:microsoft.com/office/officeart/2008/layout/HorizontalMultiLevelHierarchy"/>
    <dgm:cxn modelId="{8A1263EC-1433-4383-979F-56674EE61D2B}" type="presOf" srcId="{F4F2D4C5-B184-42D3-948C-796363CD4E3B}" destId="{F8A17132-6D89-47B7-9D7F-CDDEB64B018B}" srcOrd="0" destOrd="0" presId="urn:microsoft.com/office/officeart/2008/layout/HorizontalMultiLevelHierarchy"/>
    <dgm:cxn modelId="{8BB74D85-34AF-4B48-B45C-0936763ACCAD}" type="presOf" srcId="{E09639E0-7B98-45A2-BB3E-AAA6BDED059A}" destId="{B96561CD-4F5B-4FCE-BCD7-4F5BC0004AFA}" srcOrd="0" destOrd="0" presId="urn:microsoft.com/office/officeart/2008/layout/HorizontalMultiLevelHierarchy"/>
    <dgm:cxn modelId="{240E16B2-3AD7-4C1F-842B-D6776E4E18AF}" type="presOf" srcId="{D716217A-6831-434B-99A8-0830F068A69B}" destId="{0138C786-7891-4FB6-B834-827DCC47C851}" srcOrd="1" destOrd="0" presId="urn:microsoft.com/office/officeart/2008/layout/HorizontalMultiLevelHierarchy"/>
    <dgm:cxn modelId="{DF4C6D20-453D-44EC-9A16-591FCFF99BD1}" type="presOf" srcId="{E1EFE8A6-2DDB-4203-AF0F-911A9369B26A}" destId="{BBDFE9DE-8B4E-407E-ABFE-D1595983487F}" srcOrd="0" destOrd="0" presId="urn:microsoft.com/office/officeart/2008/layout/HorizontalMultiLevelHierarchy"/>
    <dgm:cxn modelId="{20FCA3A6-A012-4FF6-838E-A5945C1FF697}" srcId="{68BFC64D-63E5-4204-B187-1D9E76FF3327}" destId="{EAB256EC-61DE-4727-8ECD-FE62F9D453CD}" srcOrd="0" destOrd="0" parTransId="{C70F540E-8EB1-4C92-997F-6FED0F3A6341}" sibTransId="{21D013F7-24D3-4B42-AE93-F7BF4F1EC6BD}"/>
    <dgm:cxn modelId="{8B1400B1-7E3E-4F60-9512-7BB67659F145}" type="presOf" srcId="{0E3775EC-9BBA-451C-9828-BE9BE06C1451}" destId="{F72510C9-486F-4B62-8AF6-55DA205F8DBC}" srcOrd="0" destOrd="0" presId="urn:microsoft.com/office/officeart/2008/layout/HorizontalMultiLevelHierarchy"/>
    <dgm:cxn modelId="{76CA3777-4D5F-44D2-A4B0-BFCCD714662A}" type="presOf" srcId="{3376C13D-6D80-40F5-BABA-F9B856812356}" destId="{218F04EB-6E62-458C-98C8-E9F8CA67927D}" srcOrd="0" destOrd="0" presId="urn:microsoft.com/office/officeart/2008/layout/HorizontalMultiLevelHierarchy"/>
    <dgm:cxn modelId="{470FB078-8CDA-4DC0-89B8-6982F2757F93}" type="presOf" srcId="{F1713A6A-7E2E-4D6C-BB79-465DD98FB75C}" destId="{B49039A8-4E05-4247-99BD-1AED62271A47}" srcOrd="0" destOrd="0" presId="urn:microsoft.com/office/officeart/2008/layout/HorizontalMultiLevelHierarchy"/>
    <dgm:cxn modelId="{43F3112C-2C06-4230-8347-6E0AA311C75F}" srcId="{EAB256EC-61DE-4727-8ECD-FE62F9D453CD}" destId="{F1713A6A-7E2E-4D6C-BB79-465DD98FB75C}" srcOrd="2" destOrd="0" parTransId="{E09639E0-7B98-45A2-BB3E-AAA6BDED059A}" sibTransId="{8366AF60-EB97-4AC8-BAFD-8893389B4319}"/>
    <dgm:cxn modelId="{EF33141F-BD26-416D-8F87-FCA3DED3A615}" type="presOf" srcId="{E09639E0-7B98-45A2-BB3E-AAA6BDED059A}" destId="{18D5FF8F-8B57-4EF6-9F04-4C92E81C38ED}" srcOrd="1" destOrd="0" presId="urn:microsoft.com/office/officeart/2008/layout/HorizontalMultiLevelHierarchy"/>
    <dgm:cxn modelId="{25AF89EF-D416-4CBF-A64F-F0B771250B3F}" type="presOf" srcId="{1D67DF99-DDBD-4923-8FDA-EAFE07067300}" destId="{ABA8D4E2-0C30-4AC7-9505-3E1E6FCCE6F1}" srcOrd="0" destOrd="0" presId="urn:microsoft.com/office/officeart/2008/layout/HorizontalMultiLevelHierarchy"/>
    <dgm:cxn modelId="{D3C108B8-9D05-417B-9BD5-B3D5CF80A388}" srcId="{F1713A6A-7E2E-4D6C-BB79-465DD98FB75C}" destId="{7B8FC0E3-FEB6-405C-B2E0-15D746FE8000}" srcOrd="0" destOrd="0" parTransId="{0E3775EC-9BBA-451C-9828-BE9BE06C1451}" sibTransId="{6AA80732-09C8-4024-9F55-8B1FDB9F50A9}"/>
    <dgm:cxn modelId="{B7A87AB1-A3B4-43D7-AE77-2CF1EA9EEAB9}" type="presOf" srcId="{0E3775EC-9BBA-451C-9828-BE9BE06C1451}" destId="{DEAA950F-E9B4-4BC1-A163-D0AFE024B540}" srcOrd="1" destOrd="0" presId="urn:microsoft.com/office/officeart/2008/layout/HorizontalMultiLevelHierarchy"/>
    <dgm:cxn modelId="{78765378-D976-47D4-8040-CAB7ED73067B}" type="presParOf" srcId="{A406B4E3-2753-46E4-A7B7-C07BC7B0F6D8}" destId="{B907BCCD-3828-4130-88EA-CAC69B282DBD}" srcOrd="0" destOrd="0" presId="urn:microsoft.com/office/officeart/2008/layout/HorizontalMultiLevelHierarchy"/>
    <dgm:cxn modelId="{787BCB61-70CC-4B8E-8FB8-69F2BEFCBFC3}" type="presParOf" srcId="{B907BCCD-3828-4130-88EA-CAC69B282DBD}" destId="{D64F324C-F74C-4CDA-A1D6-A9A4FB4CDC2B}" srcOrd="0" destOrd="0" presId="urn:microsoft.com/office/officeart/2008/layout/HorizontalMultiLevelHierarchy"/>
    <dgm:cxn modelId="{5913415B-187A-4130-981F-98E34EA4C4AC}" type="presParOf" srcId="{B907BCCD-3828-4130-88EA-CAC69B282DBD}" destId="{621DE95B-B8F8-4E1C-A954-D2C87B822B4E}" srcOrd="1" destOrd="0" presId="urn:microsoft.com/office/officeart/2008/layout/HorizontalMultiLevelHierarchy"/>
    <dgm:cxn modelId="{2869B335-D170-4844-A894-A69273A1F692}" type="presParOf" srcId="{621DE95B-B8F8-4E1C-A954-D2C87B822B4E}" destId="{8DE0784C-D507-4382-B7D3-49DF7B176EBD}" srcOrd="0" destOrd="0" presId="urn:microsoft.com/office/officeart/2008/layout/HorizontalMultiLevelHierarchy"/>
    <dgm:cxn modelId="{704BCF76-09AB-42EA-87B5-BEC107B81480}" type="presParOf" srcId="{8DE0784C-D507-4382-B7D3-49DF7B176EBD}" destId="{3CE28465-F8DD-4B73-8688-5C415E672B90}" srcOrd="0" destOrd="0" presId="urn:microsoft.com/office/officeart/2008/layout/HorizontalMultiLevelHierarchy"/>
    <dgm:cxn modelId="{E7A09EC5-85BD-45EA-AF35-21B7A2035811}" type="presParOf" srcId="{621DE95B-B8F8-4E1C-A954-D2C87B822B4E}" destId="{B7B789C3-ADE9-45BC-B2F0-8013C9BF29AE}" srcOrd="1" destOrd="0" presId="urn:microsoft.com/office/officeart/2008/layout/HorizontalMultiLevelHierarchy"/>
    <dgm:cxn modelId="{B12223A3-E031-4EF6-8712-A9F7B5B0867E}" type="presParOf" srcId="{B7B789C3-ADE9-45BC-B2F0-8013C9BF29AE}" destId="{6FFF57FD-7230-4B72-9AC4-8EC6707D5B04}" srcOrd="0" destOrd="0" presId="urn:microsoft.com/office/officeart/2008/layout/HorizontalMultiLevelHierarchy"/>
    <dgm:cxn modelId="{A4098A1D-FBA4-40B2-897D-2FB6411CDF04}" type="presParOf" srcId="{B7B789C3-ADE9-45BC-B2F0-8013C9BF29AE}" destId="{7E43AC98-6BAA-447B-BAB1-D4D8D3851B99}" srcOrd="1" destOrd="0" presId="urn:microsoft.com/office/officeart/2008/layout/HorizontalMultiLevelHierarchy"/>
    <dgm:cxn modelId="{68A3FA8E-BE03-4674-AFCC-23E08EEEF145}" type="presParOf" srcId="{621DE95B-B8F8-4E1C-A954-D2C87B822B4E}" destId="{BBDFE9DE-8B4E-407E-ABFE-D1595983487F}" srcOrd="2" destOrd="0" presId="urn:microsoft.com/office/officeart/2008/layout/HorizontalMultiLevelHierarchy"/>
    <dgm:cxn modelId="{01CB8C9E-4A98-48B6-9CF9-FDC710D29CE6}" type="presParOf" srcId="{BBDFE9DE-8B4E-407E-ABFE-D1595983487F}" destId="{D0C9D133-3FE3-469D-B41E-DB26991F6524}" srcOrd="0" destOrd="0" presId="urn:microsoft.com/office/officeart/2008/layout/HorizontalMultiLevelHierarchy"/>
    <dgm:cxn modelId="{DA268E1A-56E9-4E09-9AD7-EE0F52E257D3}" type="presParOf" srcId="{621DE95B-B8F8-4E1C-A954-D2C87B822B4E}" destId="{61BDF557-7691-4F32-A6DF-996729A26BD9}" srcOrd="3" destOrd="0" presId="urn:microsoft.com/office/officeart/2008/layout/HorizontalMultiLevelHierarchy"/>
    <dgm:cxn modelId="{4188CF40-EF48-4B81-98DC-698DE128CAD4}" type="presParOf" srcId="{61BDF557-7691-4F32-A6DF-996729A26BD9}" destId="{218F04EB-6E62-458C-98C8-E9F8CA67927D}" srcOrd="0" destOrd="0" presId="urn:microsoft.com/office/officeart/2008/layout/HorizontalMultiLevelHierarchy"/>
    <dgm:cxn modelId="{F631EFB3-ED6A-4F62-BA56-42BE6F8A0BF6}" type="presParOf" srcId="{61BDF557-7691-4F32-A6DF-996729A26BD9}" destId="{98D44DE4-DE27-4DE9-817D-460C83DCFF3B}" srcOrd="1" destOrd="0" presId="urn:microsoft.com/office/officeart/2008/layout/HorizontalMultiLevelHierarchy"/>
    <dgm:cxn modelId="{5ED64744-E75A-4594-BC91-FAE58C8408B0}" type="presParOf" srcId="{621DE95B-B8F8-4E1C-A954-D2C87B822B4E}" destId="{B96561CD-4F5B-4FCE-BCD7-4F5BC0004AFA}" srcOrd="4" destOrd="0" presId="urn:microsoft.com/office/officeart/2008/layout/HorizontalMultiLevelHierarchy"/>
    <dgm:cxn modelId="{FD5CBDCD-8603-4650-B7CA-93D0BFDE2C14}" type="presParOf" srcId="{B96561CD-4F5B-4FCE-BCD7-4F5BC0004AFA}" destId="{18D5FF8F-8B57-4EF6-9F04-4C92E81C38ED}" srcOrd="0" destOrd="0" presId="urn:microsoft.com/office/officeart/2008/layout/HorizontalMultiLevelHierarchy"/>
    <dgm:cxn modelId="{2C594B7E-EA26-4564-BCA3-834357D02E41}" type="presParOf" srcId="{621DE95B-B8F8-4E1C-A954-D2C87B822B4E}" destId="{71C1593A-8CEE-46C4-822F-B087C5590ED4}" srcOrd="5" destOrd="0" presId="urn:microsoft.com/office/officeart/2008/layout/HorizontalMultiLevelHierarchy"/>
    <dgm:cxn modelId="{C5D186AA-5071-4F2C-AA8B-11E235640E1A}" type="presParOf" srcId="{71C1593A-8CEE-46C4-822F-B087C5590ED4}" destId="{B49039A8-4E05-4247-99BD-1AED62271A47}" srcOrd="0" destOrd="0" presId="urn:microsoft.com/office/officeart/2008/layout/HorizontalMultiLevelHierarchy"/>
    <dgm:cxn modelId="{87EEA5CF-DF7B-4752-8E90-4F20E36CA735}" type="presParOf" srcId="{71C1593A-8CEE-46C4-822F-B087C5590ED4}" destId="{D0F39C87-59E9-42A6-BDA2-2D4BE143F445}" srcOrd="1" destOrd="0" presId="urn:microsoft.com/office/officeart/2008/layout/HorizontalMultiLevelHierarchy"/>
    <dgm:cxn modelId="{8DD2CE89-D098-4635-9112-26A4CB18713C}" type="presParOf" srcId="{D0F39C87-59E9-42A6-BDA2-2D4BE143F445}" destId="{F72510C9-486F-4B62-8AF6-55DA205F8DBC}" srcOrd="0" destOrd="0" presId="urn:microsoft.com/office/officeart/2008/layout/HorizontalMultiLevelHierarchy"/>
    <dgm:cxn modelId="{A0075973-40CD-4EF9-B72B-461BC575E3AB}" type="presParOf" srcId="{F72510C9-486F-4B62-8AF6-55DA205F8DBC}" destId="{DEAA950F-E9B4-4BC1-A163-D0AFE024B540}" srcOrd="0" destOrd="0" presId="urn:microsoft.com/office/officeart/2008/layout/HorizontalMultiLevelHierarchy"/>
    <dgm:cxn modelId="{8CFE085F-E64C-46AB-8606-5417E09B5E14}" type="presParOf" srcId="{D0F39C87-59E9-42A6-BDA2-2D4BE143F445}" destId="{DDA56D9D-C43B-4542-AB92-D70B260AF79E}" srcOrd="1" destOrd="0" presId="urn:microsoft.com/office/officeart/2008/layout/HorizontalMultiLevelHierarchy"/>
    <dgm:cxn modelId="{CCC1DA18-8314-480D-B822-0FEBFA961E3D}" type="presParOf" srcId="{DDA56D9D-C43B-4542-AB92-D70B260AF79E}" destId="{95B97D7B-0A31-4C56-959C-BFDE1946C763}" srcOrd="0" destOrd="0" presId="urn:microsoft.com/office/officeart/2008/layout/HorizontalMultiLevelHierarchy"/>
    <dgm:cxn modelId="{ED7DB3D5-1834-4FAA-A4F1-7711D3494ED5}" type="presParOf" srcId="{DDA56D9D-C43B-4542-AB92-D70B260AF79E}" destId="{BB053EC5-B29C-4D7B-81D0-46EA3F747923}" srcOrd="1" destOrd="0" presId="urn:microsoft.com/office/officeart/2008/layout/HorizontalMultiLevelHierarchy"/>
    <dgm:cxn modelId="{BDC4A50C-D486-4395-8A46-F137CD6B01FD}" type="presParOf" srcId="{D0F39C87-59E9-42A6-BDA2-2D4BE143F445}" destId="{ABA8D4E2-0C30-4AC7-9505-3E1E6FCCE6F1}" srcOrd="2" destOrd="0" presId="urn:microsoft.com/office/officeart/2008/layout/HorizontalMultiLevelHierarchy"/>
    <dgm:cxn modelId="{5A6D1994-12EF-4DC7-8BAD-1C21BAA364CB}" type="presParOf" srcId="{ABA8D4E2-0C30-4AC7-9505-3E1E6FCCE6F1}" destId="{967DA5FC-1068-49D1-8243-477AD3AEB0B0}" srcOrd="0" destOrd="0" presId="urn:microsoft.com/office/officeart/2008/layout/HorizontalMultiLevelHierarchy"/>
    <dgm:cxn modelId="{11ED6B91-E42E-4137-B243-F3B1F1271F87}" type="presParOf" srcId="{D0F39C87-59E9-42A6-BDA2-2D4BE143F445}" destId="{D9EB82FF-025C-47A8-9A56-BE5CE8604740}" srcOrd="3" destOrd="0" presId="urn:microsoft.com/office/officeart/2008/layout/HorizontalMultiLevelHierarchy"/>
    <dgm:cxn modelId="{87A82C57-2050-48D0-8FE9-926470F79C03}" type="presParOf" srcId="{D9EB82FF-025C-47A8-9A56-BE5CE8604740}" destId="{F8A17132-6D89-47B7-9D7F-CDDEB64B018B}" srcOrd="0" destOrd="0" presId="urn:microsoft.com/office/officeart/2008/layout/HorizontalMultiLevelHierarchy"/>
    <dgm:cxn modelId="{F44DEC46-42C3-4796-9891-99E36A291B55}" type="presParOf" srcId="{D9EB82FF-025C-47A8-9A56-BE5CE8604740}" destId="{B943711D-C9C1-4609-B58C-0317F86E08FD}" srcOrd="1" destOrd="0" presId="urn:microsoft.com/office/officeart/2008/layout/HorizontalMultiLevelHierarchy"/>
    <dgm:cxn modelId="{36A71910-180A-4587-9679-364413EC01B5}" type="presParOf" srcId="{D0F39C87-59E9-42A6-BDA2-2D4BE143F445}" destId="{7A0418DD-56FA-4043-BAA3-C016F1DC99AF}" srcOrd="4" destOrd="0" presId="urn:microsoft.com/office/officeart/2008/layout/HorizontalMultiLevelHierarchy"/>
    <dgm:cxn modelId="{2648093E-306A-426D-867F-C79F715BC4FE}" type="presParOf" srcId="{7A0418DD-56FA-4043-BAA3-C016F1DC99AF}" destId="{0138C786-7891-4FB6-B834-827DCC47C851}" srcOrd="0" destOrd="0" presId="urn:microsoft.com/office/officeart/2008/layout/HorizontalMultiLevelHierarchy"/>
    <dgm:cxn modelId="{E1ED36CF-C1DC-4352-BEF9-B02B2ABEFFCD}" type="presParOf" srcId="{D0F39C87-59E9-42A6-BDA2-2D4BE143F445}" destId="{5D6B6CF4-2489-4FB4-8B46-AC4724F3FDA3}" srcOrd="5" destOrd="0" presId="urn:microsoft.com/office/officeart/2008/layout/HorizontalMultiLevelHierarchy"/>
    <dgm:cxn modelId="{89393328-1CDA-4861-B4C7-C2B9ADE675A3}" type="presParOf" srcId="{5D6B6CF4-2489-4FB4-8B46-AC4724F3FDA3}" destId="{ED3AE09B-F235-47E0-8122-A4613E20EC42}" srcOrd="0" destOrd="0" presId="urn:microsoft.com/office/officeart/2008/layout/HorizontalMultiLevelHierarchy"/>
    <dgm:cxn modelId="{9A8AB754-9380-4798-AAAB-E36F3B62BD36}" type="presParOf" srcId="{5D6B6CF4-2489-4FB4-8B46-AC4724F3FDA3}" destId="{3E994F12-5899-4167-AF5A-077267A38AD3}"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0418DD-56FA-4043-BAA3-C016F1DC99AF}">
      <dsp:nvSpPr>
        <dsp:cNvPr id="0" name=""/>
        <dsp:cNvSpPr/>
      </dsp:nvSpPr>
      <dsp:spPr>
        <a:xfrm>
          <a:off x="4818197" y="3377619"/>
          <a:ext cx="537057" cy="820773"/>
        </a:xfrm>
        <a:custGeom>
          <a:avLst/>
          <a:gdLst/>
          <a:ahLst/>
          <a:cxnLst/>
          <a:rect l="0" t="0" r="0" b="0"/>
          <a:pathLst>
            <a:path>
              <a:moveTo>
                <a:pt x="0" y="0"/>
              </a:moveTo>
              <a:lnTo>
                <a:pt x="268528" y="0"/>
              </a:lnTo>
              <a:lnTo>
                <a:pt x="268528" y="820773"/>
              </a:lnTo>
              <a:lnTo>
                <a:pt x="537057" y="820773"/>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066800" rtl="1">
            <a:lnSpc>
              <a:spcPct val="90000"/>
            </a:lnSpc>
            <a:spcBef>
              <a:spcPct val="0"/>
            </a:spcBef>
            <a:spcAft>
              <a:spcPct val="35000"/>
            </a:spcAft>
          </a:pPr>
          <a:endParaRPr lang="ar-SA" sz="2400" kern="1200">
            <a:solidFill>
              <a:schemeClr val="tx1"/>
            </a:solidFill>
            <a:cs typeface="PT Bold Heading" panose="02010400000000000000" pitchFamily="2" charset="-78"/>
          </a:endParaRPr>
        </a:p>
      </dsp:txBody>
      <dsp:txXfrm>
        <a:off x="5062204" y="3763484"/>
        <a:ext cx="49043" cy="49043"/>
      </dsp:txXfrm>
    </dsp:sp>
    <dsp:sp modelId="{ABA8D4E2-0C30-4AC7-9505-3E1E6FCCE6F1}">
      <dsp:nvSpPr>
        <dsp:cNvPr id="0" name=""/>
        <dsp:cNvSpPr/>
      </dsp:nvSpPr>
      <dsp:spPr>
        <a:xfrm>
          <a:off x="4818197" y="3331899"/>
          <a:ext cx="537057" cy="91440"/>
        </a:xfrm>
        <a:custGeom>
          <a:avLst/>
          <a:gdLst/>
          <a:ahLst/>
          <a:cxnLst/>
          <a:rect l="0" t="0" r="0" b="0"/>
          <a:pathLst>
            <a:path>
              <a:moveTo>
                <a:pt x="0" y="45720"/>
              </a:moveTo>
              <a:lnTo>
                <a:pt x="537057" y="4572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066800" rtl="1">
            <a:lnSpc>
              <a:spcPct val="90000"/>
            </a:lnSpc>
            <a:spcBef>
              <a:spcPct val="0"/>
            </a:spcBef>
            <a:spcAft>
              <a:spcPct val="35000"/>
            </a:spcAft>
          </a:pPr>
          <a:endParaRPr lang="ar-SA" sz="2400" kern="1200">
            <a:solidFill>
              <a:schemeClr val="tx1"/>
            </a:solidFill>
            <a:cs typeface="PT Bold Heading" panose="02010400000000000000" pitchFamily="2" charset="-78"/>
          </a:endParaRPr>
        </a:p>
      </dsp:txBody>
      <dsp:txXfrm>
        <a:off x="5073299" y="3364192"/>
        <a:ext cx="26852" cy="26852"/>
      </dsp:txXfrm>
    </dsp:sp>
    <dsp:sp modelId="{F72510C9-486F-4B62-8AF6-55DA205F8DBC}">
      <dsp:nvSpPr>
        <dsp:cNvPr id="0" name=""/>
        <dsp:cNvSpPr/>
      </dsp:nvSpPr>
      <dsp:spPr>
        <a:xfrm>
          <a:off x="4818197" y="2556846"/>
          <a:ext cx="537057" cy="820773"/>
        </a:xfrm>
        <a:custGeom>
          <a:avLst/>
          <a:gdLst/>
          <a:ahLst/>
          <a:cxnLst/>
          <a:rect l="0" t="0" r="0" b="0"/>
          <a:pathLst>
            <a:path>
              <a:moveTo>
                <a:pt x="0" y="820773"/>
              </a:moveTo>
              <a:lnTo>
                <a:pt x="268528" y="820773"/>
              </a:lnTo>
              <a:lnTo>
                <a:pt x="268528" y="0"/>
              </a:lnTo>
              <a:lnTo>
                <a:pt x="537057" y="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066800" rtl="1">
            <a:lnSpc>
              <a:spcPct val="90000"/>
            </a:lnSpc>
            <a:spcBef>
              <a:spcPct val="0"/>
            </a:spcBef>
            <a:spcAft>
              <a:spcPct val="35000"/>
            </a:spcAft>
          </a:pPr>
          <a:endParaRPr lang="ar-SA" sz="2400" kern="1200">
            <a:solidFill>
              <a:schemeClr val="tx1"/>
            </a:solidFill>
            <a:cs typeface="PT Bold Heading" panose="02010400000000000000" pitchFamily="2" charset="-78"/>
          </a:endParaRPr>
        </a:p>
      </dsp:txBody>
      <dsp:txXfrm>
        <a:off x="5062204" y="2942711"/>
        <a:ext cx="49043" cy="49043"/>
      </dsp:txXfrm>
    </dsp:sp>
    <dsp:sp modelId="{B96561CD-4F5B-4FCE-BCD7-4F5BC0004AFA}">
      <dsp:nvSpPr>
        <dsp:cNvPr id="0" name=""/>
        <dsp:cNvSpPr/>
      </dsp:nvSpPr>
      <dsp:spPr>
        <a:xfrm>
          <a:off x="826274" y="2354262"/>
          <a:ext cx="537057" cy="1023356"/>
        </a:xfrm>
        <a:custGeom>
          <a:avLst/>
          <a:gdLst/>
          <a:ahLst/>
          <a:cxnLst/>
          <a:rect l="0" t="0" r="0" b="0"/>
          <a:pathLst>
            <a:path>
              <a:moveTo>
                <a:pt x="0" y="0"/>
              </a:moveTo>
              <a:lnTo>
                <a:pt x="268528" y="0"/>
              </a:lnTo>
              <a:lnTo>
                <a:pt x="268528" y="1023356"/>
              </a:lnTo>
              <a:lnTo>
                <a:pt x="537057" y="1023356"/>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066800" rtl="1">
            <a:lnSpc>
              <a:spcPct val="90000"/>
            </a:lnSpc>
            <a:spcBef>
              <a:spcPct val="0"/>
            </a:spcBef>
            <a:spcAft>
              <a:spcPct val="35000"/>
            </a:spcAft>
          </a:pPr>
          <a:endParaRPr lang="ar-SA" sz="2400" kern="1200">
            <a:solidFill>
              <a:schemeClr val="tx1"/>
            </a:solidFill>
            <a:cs typeface="PT Bold Heading" panose="02010400000000000000" pitchFamily="2" charset="-78"/>
          </a:endParaRPr>
        </a:p>
      </dsp:txBody>
      <dsp:txXfrm>
        <a:off x="1065910" y="2837047"/>
        <a:ext cx="57786" cy="57786"/>
      </dsp:txXfrm>
    </dsp:sp>
    <dsp:sp modelId="{BBDFE9DE-8B4E-407E-ABFE-D1595983487F}">
      <dsp:nvSpPr>
        <dsp:cNvPr id="0" name=""/>
        <dsp:cNvSpPr/>
      </dsp:nvSpPr>
      <dsp:spPr>
        <a:xfrm>
          <a:off x="826274" y="2308542"/>
          <a:ext cx="537057" cy="91440"/>
        </a:xfrm>
        <a:custGeom>
          <a:avLst/>
          <a:gdLst/>
          <a:ahLst/>
          <a:cxnLst/>
          <a:rect l="0" t="0" r="0" b="0"/>
          <a:pathLst>
            <a:path>
              <a:moveTo>
                <a:pt x="0" y="45720"/>
              </a:moveTo>
              <a:lnTo>
                <a:pt x="537057" y="4572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066800" rtl="1">
            <a:lnSpc>
              <a:spcPct val="90000"/>
            </a:lnSpc>
            <a:spcBef>
              <a:spcPct val="0"/>
            </a:spcBef>
            <a:spcAft>
              <a:spcPct val="35000"/>
            </a:spcAft>
          </a:pPr>
          <a:endParaRPr lang="ar-SA" sz="2400" kern="1200">
            <a:solidFill>
              <a:schemeClr val="tx1"/>
            </a:solidFill>
            <a:cs typeface="PT Bold Heading" panose="02010400000000000000" pitchFamily="2" charset="-78"/>
          </a:endParaRPr>
        </a:p>
      </dsp:txBody>
      <dsp:txXfrm>
        <a:off x="1081377" y="2340836"/>
        <a:ext cx="26852" cy="26852"/>
      </dsp:txXfrm>
    </dsp:sp>
    <dsp:sp modelId="{8DE0784C-D507-4382-B7D3-49DF7B176EBD}">
      <dsp:nvSpPr>
        <dsp:cNvPr id="0" name=""/>
        <dsp:cNvSpPr/>
      </dsp:nvSpPr>
      <dsp:spPr>
        <a:xfrm>
          <a:off x="826274" y="1330905"/>
          <a:ext cx="537057" cy="1023356"/>
        </a:xfrm>
        <a:custGeom>
          <a:avLst/>
          <a:gdLst/>
          <a:ahLst/>
          <a:cxnLst/>
          <a:rect l="0" t="0" r="0" b="0"/>
          <a:pathLst>
            <a:path>
              <a:moveTo>
                <a:pt x="0" y="1023356"/>
              </a:moveTo>
              <a:lnTo>
                <a:pt x="268528" y="1023356"/>
              </a:lnTo>
              <a:lnTo>
                <a:pt x="268528" y="0"/>
              </a:lnTo>
              <a:lnTo>
                <a:pt x="537057"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066800" rtl="1">
            <a:lnSpc>
              <a:spcPct val="90000"/>
            </a:lnSpc>
            <a:spcBef>
              <a:spcPct val="0"/>
            </a:spcBef>
            <a:spcAft>
              <a:spcPct val="35000"/>
            </a:spcAft>
          </a:pPr>
          <a:endParaRPr lang="ar-SA" sz="2400" b="0" kern="1200">
            <a:solidFill>
              <a:schemeClr val="tx1"/>
            </a:solidFill>
            <a:cs typeface="PT Bold Heading" panose="02010400000000000000" pitchFamily="2" charset="-78"/>
          </a:endParaRPr>
        </a:p>
      </dsp:txBody>
      <dsp:txXfrm>
        <a:off x="1065910" y="1813691"/>
        <a:ext cx="57786" cy="57786"/>
      </dsp:txXfrm>
    </dsp:sp>
    <dsp:sp modelId="{D64F324C-F74C-4CDA-A1D6-A9A4FB4CDC2B}">
      <dsp:nvSpPr>
        <dsp:cNvPr id="0" name=""/>
        <dsp:cNvSpPr/>
      </dsp:nvSpPr>
      <dsp:spPr>
        <a:xfrm rot="16200000">
          <a:off x="-1817023" y="1944919"/>
          <a:ext cx="4467910" cy="818685"/>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0" kern="1200" dirty="0" smtClean="0">
              <a:solidFill>
                <a:schemeClr val="tx1"/>
              </a:solidFill>
              <a:cs typeface="PT Bold Heading" panose="02010400000000000000" pitchFamily="2" charset="-78"/>
            </a:rPr>
            <a:t>هيكل رأس المال والرفع المالي</a:t>
          </a:r>
          <a:endParaRPr lang="ar-SA" sz="2400" b="0" kern="1200" dirty="0">
            <a:solidFill>
              <a:schemeClr val="tx1"/>
            </a:solidFill>
            <a:cs typeface="PT Bold Heading" panose="02010400000000000000" pitchFamily="2" charset="-78"/>
          </a:endParaRPr>
        </a:p>
      </dsp:txBody>
      <dsp:txXfrm>
        <a:off x="-1817023" y="1944919"/>
        <a:ext cx="4467910" cy="818685"/>
      </dsp:txXfrm>
    </dsp:sp>
    <dsp:sp modelId="{6FFF57FD-7230-4B72-9AC4-8EC6707D5B04}">
      <dsp:nvSpPr>
        <dsp:cNvPr id="0" name=""/>
        <dsp:cNvSpPr/>
      </dsp:nvSpPr>
      <dsp:spPr>
        <a:xfrm>
          <a:off x="1363332" y="921563"/>
          <a:ext cx="3454864" cy="81868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0" kern="1200" dirty="0" smtClean="0">
              <a:solidFill>
                <a:schemeClr val="tx1"/>
              </a:solidFill>
              <a:cs typeface="PT Bold Heading" panose="02010400000000000000" pitchFamily="2" charset="-78"/>
            </a:rPr>
            <a:t>الرفع المالي وأثره على هيكل التمويل</a:t>
          </a:r>
          <a:endParaRPr lang="ar-SA" sz="2400" b="0" kern="1200" dirty="0">
            <a:solidFill>
              <a:schemeClr val="tx1"/>
            </a:solidFill>
            <a:cs typeface="PT Bold Heading" panose="02010400000000000000" pitchFamily="2" charset="-78"/>
          </a:endParaRPr>
        </a:p>
      </dsp:txBody>
      <dsp:txXfrm>
        <a:off x="1363332" y="921563"/>
        <a:ext cx="3454864" cy="818685"/>
      </dsp:txXfrm>
    </dsp:sp>
    <dsp:sp modelId="{218F04EB-6E62-458C-98C8-E9F8CA67927D}">
      <dsp:nvSpPr>
        <dsp:cNvPr id="0" name=""/>
        <dsp:cNvSpPr/>
      </dsp:nvSpPr>
      <dsp:spPr>
        <a:xfrm>
          <a:off x="1363332" y="1944919"/>
          <a:ext cx="3454864" cy="81868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0" kern="1200" dirty="0" smtClean="0">
              <a:solidFill>
                <a:schemeClr val="tx1"/>
              </a:solidFill>
              <a:cs typeface="PT Bold Heading" panose="02010400000000000000" pitchFamily="2" charset="-78"/>
            </a:rPr>
            <a:t>محددات اختيار الهيكل المالي</a:t>
          </a:r>
          <a:endParaRPr lang="ar-SA" sz="2400" b="0" kern="1200" dirty="0">
            <a:solidFill>
              <a:schemeClr val="tx1"/>
            </a:solidFill>
            <a:cs typeface="PT Bold Heading" panose="02010400000000000000" pitchFamily="2" charset="-78"/>
          </a:endParaRPr>
        </a:p>
      </dsp:txBody>
      <dsp:txXfrm>
        <a:off x="1363332" y="1944919"/>
        <a:ext cx="3454864" cy="818685"/>
      </dsp:txXfrm>
    </dsp:sp>
    <dsp:sp modelId="{B49039A8-4E05-4247-99BD-1AED62271A47}">
      <dsp:nvSpPr>
        <dsp:cNvPr id="0" name=""/>
        <dsp:cNvSpPr/>
      </dsp:nvSpPr>
      <dsp:spPr>
        <a:xfrm>
          <a:off x="1363332" y="2968276"/>
          <a:ext cx="3454864" cy="81868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b="0" kern="1200" dirty="0" smtClean="0">
              <a:solidFill>
                <a:schemeClr val="tx1"/>
              </a:solidFill>
              <a:cs typeface="PT Bold Heading" panose="02010400000000000000" pitchFamily="2" charset="-78"/>
            </a:rPr>
            <a:t>نظريات الهيكل المالي</a:t>
          </a:r>
          <a:endParaRPr lang="ar-SA" sz="2400" b="0" kern="1200" dirty="0">
            <a:solidFill>
              <a:schemeClr val="tx1"/>
            </a:solidFill>
            <a:cs typeface="PT Bold Heading" panose="02010400000000000000" pitchFamily="2" charset="-78"/>
          </a:endParaRPr>
        </a:p>
      </dsp:txBody>
      <dsp:txXfrm>
        <a:off x="1363332" y="2968276"/>
        <a:ext cx="3454864" cy="818685"/>
      </dsp:txXfrm>
    </dsp:sp>
    <dsp:sp modelId="{95B97D7B-0A31-4C56-959C-BFDE1946C763}">
      <dsp:nvSpPr>
        <dsp:cNvPr id="0" name=""/>
        <dsp:cNvSpPr/>
      </dsp:nvSpPr>
      <dsp:spPr>
        <a:xfrm>
          <a:off x="5355254" y="2248795"/>
          <a:ext cx="3552555" cy="61610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kern="1200" dirty="0" smtClean="0">
              <a:solidFill>
                <a:schemeClr val="tx1"/>
              </a:solidFill>
              <a:cs typeface="PT Bold Heading" panose="02010400000000000000" pitchFamily="2" charset="-78"/>
            </a:rPr>
            <a:t>مدخل صافي الدخل</a:t>
          </a:r>
          <a:endParaRPr lang="ar-SA" sz="2400" kern="1200" dirty="0">
            <a:solidFill>
              <a:schemeClr val="tx1"/>
            </a:solidFill>
            <a:cs typeface="PT Bold Heading" panose="02010400000000000000" pitchFamily="2" charset="-78"/>
          </a:endParaRPr>
        </a:p>
      </dsp:txBody>
      <dsp:txXfrm>
        <a:off x="5355254" y="2248795"/>
        <a:ext cx="3552555" cy="616101"/>
      </dsp:txXfrm>
    </dsp:sp>
    <dsp:sp modelId="{F8A17132-6D89-47B7-9D7F-CDDEB64B018B}">
      <dsp:nvSpPr>
        <dsp:cNvPr id="0" name=""/>
        <dsp:cNvSpPr/>
      </dsp:nvSpPr>
      <dsp:spPr>
        <a:xfrm>
          <a:off x="5355254" y="3069568"/>
          <a:ext cx="3552555" cy="61610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kern="1200" dirty="0" smtClean="0">
              <a:solidFill>
                <a:schemeClr val="tx1"/>
              </a:solidFill>
              <a:cs typeface="PT Bold Heading" panose="02010400000000000000" pitchFamily="2" charset="-78"/>
            </a:rPr>
            <a:t>مدخل صافي الدخل التشغيلي</a:t>
          </a:r>
          <a:endParaRPr lang="ar-SA" sz="2400" kern="1200" dirty="0">
            <a:solidFill>
              <a:schemeClr val="tx1"/>
            </a:solidFill>
            <a:cs typeface="PT Bold Heading" panose="02010400000000000000" pitchFamily="2" charset="-78"/>
          </a:endParaRPr>
        </a:p>
      </dsp:txBody>
      <dsp:txXfrm>
        <a:off x="5355254" y="3069568"/>
        <a:ext cx="3552555" cy="616101"/>
      </dsp:txXfrm>
    </dsp:sp>
    <dsp:sp modelId="{ED3AE09B-F235-47E0-8122-A4613E20EC42}">
      <dsp:nvSpPr>
        <dsp:cNvPr id="0" name=""/>
        <dsp:cNvSpPr/>
      </dsp:nvSpPr>
      <dsp:spPr>
        <a:xfrm>
          <a:off x="5355254" y="3890341"/>
          <a:ext cx="3552555" cy="61610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ar-SA" sz="2400" kern="1200" dirty="0" smtClean="0">
              <a:solidFill>
                <a:schemeClr val="tx1"/>
              </a:solidFill>
              <a:cs typeface="PT Bold Heading" panose="02010400000000000000" pitchFamily="2" charset="-78"/>
            </a:rPr>
            <a:t>المدخل التقليدي</a:t>
          </a:r>
          <a:endParaRPr lang="ar-SA" sz="2400" kern="1200" dirty="0">
            <a:solidFill>
              <a:schemeClr val="tx1"/>
            </a:solidFill>
            <a:cs typeface="PT Bold Heading" panose="02010400000000000000" pitchFamily="2" charset="-78"/>
          </a:endParaRPr>
        </a:p>
      </dsp:txBody>
      <dsp:txXfrm>
        <a:off x="5355254" y="3890341"/>
        <a:ext cx="3552555" cy="616101"/>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11/8/2015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639360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C00000"/>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C00000"/>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AB1A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B1A25"/>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C00000"/>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r>
              <a:rPr lang="ar-SA" dirty="0" smtClean="0">
                <a:solidFill>
                  <a:srgbClr val="376092"/>
                </a:solidFill>
                <a:cs typeface="Arial" pitchFamily="34" charset="0"/>
              </a:rPr>
              <a:t>         ر </a:t>
            </a:r>
            <a:r>
              <a:rPr lang="ar-SA" dirty="0" err="1" smtClean="0">
                <a:solidFill>
                  <a:srgbClr val="376092"/>
                </a:solidFill>
                <a:cs typeface="Arial" pitchFamily="34" charset="0"/>
              </a:rPr>
              <a:t>رلالرااااااااااااااالا</a:t>
            </a:r>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5130" name="Title 1"/>
          <p:cNvSpPr txBox="1">
            <a:spLocks/>
          </p:cNvSpPr>
          <p:nvPr/>
        </p:nvSpPr>
        <p:spPr bwMode="auto">
          <a:xfrm>
            <a:off x="381000" y="2971800"/>
            <a:ext cx="5099050" cy="2971800"/>
          </a:xfrm>
          <a:prstGeom prst="rect">
            <a:avLst/>
          </a:prstGeom>
          <a:noFill/>
          <a:ln w="9525">
            <a:noFill/>
            <a:miter lim="800000"/>
            <a:headEnd/>
            <a:tailEnd/>
          </a:ln>
        </p:spPr>
        <p:txBody>
          <a:bodyPr anchor="ctr"/>
          <a:lstStyle/>
          <a:p>
            <a:pPr algn="ctr"/>
            <a:r>
              <a:rPr lang="ar-EG" sz="3700" dirty="0">
                <a:solidFill>
                  <a:srgbClr val="AB1A25"/>
                </a:solidFill>
                <a:latin typeface="AYM Wadiy S_U normal."/>
                <a:cs typeface="PT Bold Heading" panose="02010400000000000000" pitchFamily="2" charset="-78"/>
              </a:rPr>
              <a:t>اسم </a:t>
            </a:r>
            <a:r>
              <a:rPr lang="ar-EG" sz="3700" dirty="0" smtClean="0">
                <a:solidFill>
                  <a:srgbClr val="AB1A25"/>
                </a:solidFill>
                <a:latin typeface="AYM Wadiy S_U normal."/>
                <a:cs typeface="PT Bold Heading" panose="02010400000000000000" pitchFamily="2" charset="-78"/>
              </a:rPr>
              <a:t>المقرر</a:t>
            </a:r>
            <a:endParaRPr lang="ar-SA" sz="3700" dirty="0" smtClean="0">
              <a:solidFill>
                <a:srgbClr val="AB1A25"/>
              </a:solidFill>
              <a:latin typeface="AYM Wadiy S_U normal."/>
              <a:cs typeface="PT Bold Heading" panose="02010400000000000000" pitchFamily="2" charset="-78"/>
            </a:endParaRPr>
          </a:p>
          <a:p>
            <a:pPr algn="ctr"/>
            <a:r>
              <a:rPr lang="ar-SA" sz="2800" dirty="0" smtClean="0">
                <a:latin typeface="Calibri" pitchFamily="34" charset="0"/>
                <a:cs typeface="PT Bold Heading" panose="02010400000000000000" pitchFamily="2" charset="-78"/>
              </a:rPr>
              <a:t>إدارة مالية (2)</a:t>
            </a:r>
            <a:endParaRPr lang="en-US" sz="2800" dirty="0" smtClean="0">
              <a:latin typeface="Calibri" pitchFamily="34" charset="0"/>
              <a:cs typeface="PT Bold Heading" panose="02010400000000000000" pitchFamily="2" charset="-78"/>
            </a:endParaRPr>
          </a:p>
          <a:p>
            <a:pPr algn="ctr"/>
            <a:endParaRPr lang="ar-SA" sz="2400" dirty="0" smtClean="0">
              <a:solidFill>
                <a:srgbClr val="AB1A25"/>
              </a:solidFill>
              <a:latin typeface="AYM Wadiy S_U normal."/>
              <a:cs typeface="PT Bold Heading" panose="02010400000000000000" pitchFamily="2" charset="-78"/>
            </a:endParaRPr>
          </a:p>
          <a:p>
            <a:pPr algn="ctr"/>
            <a:r>
              <a:rPr lang="ar-SA" sz="3700" dirty="0" smtClean="0">
                <a:solidFill>
                  <a:srgbClr val="AB1A25"/>
                </a:solidFill>
                <a:latin typeface="AYM Wadiy S_U normal."/>
                <a:cs typeface="PT Bold Heading" panose="02010400000000000000" pitchFamily="2" charset="-78"/>
              </a:rPr>
              <a:t>أستاذ </a:t>
            </a:r>
            <a:r>
              <a:rPr lang="ar-SA" sz="3700" dirty="0">
                <a:solidFill>
                  <a:srgbClr val="AB1A25"/>
                </a:solidFill>
                <a:latin typeface="AYM Wadiy S_U normal."/>
                <a:cs typeface="PT Bold Heading" panose="02010400000000000000" pitchFamily="2" charset="-78"/>
              </a:rPr>
              <a:t>المقرر</a:t>
            </a:r>
          </a:p>
          <a:p>
            <a:pPr algn="ctr"/>
            <a:r>
              <a:rPr lang="ar-SA" sz="2800" dirty="0" smtClean="0">
                <a:latin typeface="Calibri" pitchFamily="34" charset="0"/>
                <a:cs typeface="PT Bold Heading" panose="02010400000000000000" pitchFamily="2" charset="-78"/>
              </a:rPr>
              <a:t>د. عبد الكريم قـندوز</a:t>
            </a:r>
            <a:endParaRPr lang="en-US" sz="2800" dirty="0">
              <a:latin typeface="Calibri" pitchFamily="34" charset="0"/>
              <a:cs typeface="PT Bold Heading" panose="02010400000000000000" pitchFamily="2" charset="-78"/>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extLst>
      <p:ext uri="{BB962C8B-B14F-4D97-AF65-F5344CB8AC3E}">
        <p14:creationId xmlns:p14="http://schemas.microsoft.com/office/powerpoint/2010/main" val="24307500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EG" dirty="0">
                <a:effectLst>
                  <a:outerShdw blurRad="38100" dist="38100" dir="2700000" algn="tl">
                    <a:srgbClr val="000000">
                      <a:alpha val="43137"/>
                    </a:srgbClr>
                  </a:outerShdw>
                </a:effectLst>
                <a:cs typeface="PT Bold Heading" panose="02010400000000000000" pitchFamily="2" charset="-78"/>
              </a:rPr>
              <a:t>المحاضرة</a:t>
            </a:r>
            <a:r>
              <a:rPr lang="ar-SA" dirty="0">
                <a:effectLst>
                  <a:outerShdw blurRad="38100" dist="38100" dir="2700000" algn="tl">
                    <a:srgbClr val="000000">
                      <a:alpha val="43137"/>
                    </a:srgbClr>
                  </a:outerShdw>
                </a:effectLst>
                <a:cs typeface="PT Bold Heading" panose="02010400000000000000" pitchFamily="2" charset="-78"/>
              </a:rPr>
              <a:t> </a:t>
            </a:r>
            <a:r>
              <a:rPr lang="ar-SA" dirty="0" smtClean="0">
                <a:effectLst>
                  <a:outerShdw blurRad="38100" dist="38100" dir="2700000" algn="tl">
                    <a:srgbClr val="000000">
                      <a:alpha val="43137"/>
                    </a:srgbClr>
                  </a:outerShdw>
                </a:effectLst>
                <a:cs typeface="PT Bold Heading" panose="02010400000000000000" pitchFamily="2" charset="-78"/>
              </a:rPr>
              <a:t>الثالثة عشر</a:t>
            </a:r>
            <a:endParaRPr lang="en-US" dirty="0">
              <a:effectLst>
                <a:outerShdw blurRad="38100" dist="38100" dir="2700000" algn="tl">
                  <a:srgbClr val="000000">
                    <a:alpha val="43137"/>
                  </a:srgbClr>
                </a:outerShdw>
              </a:effectLst>
              <a:cs typeface="PT Bold Heading" panose="02010400000000000000"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dirty="0" smtClean="0">
                <a:solidFill>
                  <a:schemeClr val="tx1">
                    <a:lumMod val="75000"/>
                    <a:lumOff val="25000"/>
                  </a:schemeClr>
                </a:solidFill>
                <a:cs typeface="PT Bold Heading" panose="02010400000000000000" pitchFamily="2" charset="-78"/>
              </a:rPr>
              <a:t>هيكل رأس المال والرفع المالي</a:t>
            </a:r>
            <a:endParaRPr lang="en-US" sz="4000" dirty="0">
              <a:solidFill>
                <a:schemeClr val="tx1">
                  <a:lumMod val="75000"/>
                  <a:lumOff val="25000"/>
                </a:schemeClr>
              </a:solidFill>
              <a:cs typeface="PT Bold Heading" panose="02010400000000000000" pitchFamily="2" charset="-78"/>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8868927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dirty="0" smtClean="0">
                <a:cs typeface="PT Bold Heading" panose="02010400000000000000" pitchFamily="2" charset="-78"/>
              </a:rPr>
              <a:t>أهداف الدرس</a:t>
            </a:r>
            <a:endParaRPr lang="fr-FR" dirty="0">
              <a:cs typeface="PT Bold Heading" panose="02010400000000000000" pitchFamily="2" charset="-78"/>
            </a:endParaRPr>
          </a:p>
        </p:txBody>
      </p:sp>
      <p:sp>
        <p:nvSpPr>
          <p:cNvPr id="3" name="Content Placeholder 2"/>
          <p:cNvSpPr>
            <a:spLocks noGrp="1"/>
          </p:cNvSpPr>
          <p:nvPr>
            <p:ph idx="1"/>
          </p:nvPr>
        </p:nvSpPr>
        <p:spPr>
          <a:xfrm>
            <a:off x="495300" y="1417638"/>
            <a:ext cx="8915400" cy="4708525"/>
          </a:xfrm>
        </p:spPr>
        <p:txBody>
          <a:bodyPr/>
          <a:lstStyle/>
          <a:p>
            <a:pPr marL="457200" lvl="1" indent="-457200" algn="justLow" rtl="1">
              <a:buFont typeface="Arial" pitchFamily="34" charset="0"/>
              <a:buChar char="•"/>
            </a:pPr>
            <a:r>
              <a:rPr lang="ar-SA" sz="3600" dirty="0" smtClean="0">
                <a:solidFill>
                  <a:schemeClr val="tx1"/>
                </a:solidFill>
              </a:rPr>
              <a:t>تحديد هيكل رأس المال الأمثل الذي يزيد من القيمة السوقية للمنشأة.</a:t>
            </a:r>
          </a:p>
          <a:p>
            <a:pPr marL="457200" lvl="1" indent="-457200" algn="justLow" rtl="1">
              <a:buFont typeface="Arial" pitchFamily="34" charset="0"/>
              <a:buChar char="•"/>
            </a:pPr>
            <a:r>
              <a:rPr lang="ar-SA" sz="3600" dirty="0" smtClean="0">
                <a:solidFill>
                  <a:schemeClr val="tx1"/>
                </a:solidFill>
              </a:rPr>
              <a:t>التعرف على العوامل المؤثرة في اختيار الهيكل المالي للمنشأة.</a:t>
            </a:r>
          </a:p>
          <a:p>
            <a:pPr marL="457200" lvl="1" indent="-457200" algn="justLow" rtl="1">
              <a:buFont typeface="Arial" pitchFamily="34" charset="0"/>
              <a:buChar char="•"/>
            </a:pPr>
            <a:r>
              <a:rPr lang="ar-SA" sz="3600" dirty="0" smtClean="0">
                <a:solidFill>
                  <a:schemeClr val="tx1"/>
                </a:solidFill>
              </a:rPr>
              <a:t>فهم طريقة تأثير الرفع المالي على قيمة المنشأة.</a:t>
            </a:r>
          </a:p>
          <a:p>
            <a:pPr marL="457200" lvl="1" indent="-457200" algn="justLow" rtl="1">
              <a:buFont typeface="Arial" pitchFamily="34" charset="0"/>
              <a:buChar char="•"/>
            </a:pPr>
            <a:r>
              <a:rPr lang="ar-SA" sz="3600" dirty="0" smtClean="0">
                <a:solidFill>
                  <a:schemeClr val="tx1"/>
                </a:solidFill>
              </a:rPr>
              <a:t>التعرف على المداخل </a:t>
            </a:r>
            <a:r>
              <a:rPr lang="ar-SA" sz="3600" dirty="0">
                <a:solidFill>
                  <a:schemeClr val="tx1"/>
                </a:solidFill>
              </a:rPr>
              <a:t>المختلفة لدراسة </a:t>
            </a:r>
            <a:r>
              <a:rPr lang="ar-SA" sz="3600" dirty="0" smtClean="0">
                <a:solidFill>
                  <a:schemeClr val="tx1"/>
                </a:solidFill>
              </a:rPr>
              <a:t>العلاقة بين سياسة التمويل ومصادره وكل من قيمة المنشأة وتكلفة رأس المال.</a:t>
            </a:r>
            <a:endParaRPr lang="ar-SA" sz="3600" dirty="0">
              <a:solidFill>
                <a:schemeClr val="tx1"/>
              </a:solidFill>
            </a:endParaRP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12570941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dirty="0" smtClean="0">
                <a:cs typeface="PT Bold Heading" panose="02010400000000000000" pitchFamily="2" charset="-78"/>
              </a:rPr>
              <a:t>مخطط الدرس</a:t>
            </a:r>
            <a:endParaRPr lang="fr-FR" dirty="0">
              <a:cs typeface="PT Bold Heading" panose="02010400000000000000" pitchFamily="2" charset="-78"/>
            </a:endParaRPr>
          </a:p>
        </p:txBody>
      </p:sp>
      <p:graphicFrame>
        <p:nvGraphicFramePr>
          <p:cNvPr id="7" name="عنصر نائب للمحتوى 6"/>
          <p:cNvGraphicFramePr>
            <a:graphicFrameLocks noGrp="1"/>
          </p:cNvGraphicFramePr>
          <p:nvPr>
            <p:ph idx="1"/>
            <p:extLst>
              <p:ext uri="{D42A27DB-BD31-4B8C-83A1-F6EECF244321}">
                <p14:modId xmlns:p14="http://schemas.microsoft.com/office/powerpoint/2010/main" val="4127771756"/>
              </p:ext>
            </p:extLst>
          </p:nvPr>
        </p:nvGraphicFramePr>
        <p:xfrm>
          <a:off x="495300" y="1417638"/>
          <a:ext cx="8915400" cy="4708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163246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
                                            <p:graphicEl>
                                              <a:dgm id="{D64F324C-F74C-4CDA-A1D6-A9A4FB4CDC2B}"/>
                                            </p:graphicEl>
                                          </p:spTgt>
                                        </p:tgtEl>
                                        <p:attrNameLst>
                                          <p:attrName>style.visibility</p:attrName>
                                        </p:attrNameLst>
                                      </p:cBhvr>
                                      <p:to>
                                        <p:strVal val="visible"/>
                                      </p:to>
                                    </p:set>
                                    <p:animEffect transition="in" filter="fade">
                                      <p:cBhvr>
                                        <p:cTn id="7" dur="1000"/>
                                        <p:tgtEl>
                                          <p:spTgt spid="7">
                                            <p:graphicEl>
                                              <a:dgm id="{D64F324C-F74C-4CDA-A1D6-A9A4FB4CDC2B}"/>
                                            </p:graphicEl>
                                          </p:spTgt>
                                        </p:tgtEl>
                                      </p:cBhvr>
                                    </p:animEffect>
                                    <p:anim calcmode="lin" valueType="num">
                                      <p:cBhvr>
                                        <p:cTn id="8" dur="1000" fill="hold"/>
                                        <p:tgtEl>
                                          <p:spTgt spid="7">
                                            <p:graphicEl>
                                              <a:dgm id="{D64F324C-F74C-4CDA-A1D6-A9A4FB4CDC2B}"/>
                                            </p:graphicEl>
                                          </p:spTgt>
                                        </p:tgtEl>
                                        <p:attrNameLst>
                                          <p:attrName>ppt_x</p:attrName>
                                        </p:attrNameLst>
                                      </p:cBhvr>
                                      <p:tavLst>
                                        <p:tav tm="0">
                                          <p:val>
                                            <p:strVal val="#ppt_x"/>
                                          </p:val>
                                        </p:tav>
                                        <p:tav tm="100000">
                                          <p:val>
                                            <p:strVal val="#ppt_x"/>
                                          </p:val>
                                        </p:tav>
                                      </p:tavLst>
                                    </p:anim>
                                    <p:anim calcmode="lin" valueType="num">
                                      <p:cBhvr>
                                        <p:cTn id="9" dur="1000" fill="hold"/>
                                        <p:tgtEl>
                                          <p:spTgt spid="7">
                                            <p:graphicEl>
                                              <a:dgm id="{D64F324C-F74C-4CDA-A1D6-A9A4FB4CDC2B}"/>
                                            </p:graphic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7">
                                            <p:graphicEl>
                                              <a:dgm id="{8DE0784C-D507-4382-B7D3-49DF7B176EBD}"/>
                                            </p:graphicEl>
                                          </p:spTgt>
                                        </p:tgtEl>
                                        <p:attrNameLst>
                                          <p:attrName>style.visibility</p:attrName>
                                        </p:attrNameLst>
                                      </p:cBhvr>
                                      <p:to>
                                        <p:strVal val="visible"/>
                                      </p:to>
                                    </p:set>
                                    <p:animEffect transition="in" filter="fade">
                                      <p:cBhvr>
                                        <p:cTn id="14" dur="1000"/>
                                        <p:tgtEl>
                                          <p:spTgt spid="7">
                                            <p:graphicEl>
                                              <a:dgm id="{8DE0784C-D507-4382-B7D3-49DF7B176EBD}"/>
                                            </p:graphicEl>
                                          </p:spTgt>
                                        </p:tgtEl>
                                      </p:cBhvr>
                                    </p:animEffect>
                                    <p:anim calcmode="lin" valueType="num">
                                      <p:cBhvr>
                                        <p:cTn id="15" dur="1000" fill="hold"/>
                                        <p:tgtEl>
                                          <p:spTgt spid="7">
                                            <p:graphicEl>
                                              <a:dgm id="{8DE0784C-D507-4382-B7D3-49DF7B176EBD}"/>
                                            </p:graphicEl>
                                          </p:spTgt>
                                        </p:tgtEl>
                                        <p:attrNameLst>
                                          <p:attrName>ppt_x</p:attrName>
                                        </p:attrNameLst>
                                      </p:cBhvr>
                                      <p:tavLst>
                                        <p:tav tm="0">
                                          <p:val>
                                            <p:strVal val="#ppt_x"/>
                                          </p:val>
                                        </p:tav>
                                        <p:tav tm="100000">
                                          <p:val>
                                            <p:strVal val="#ppt_x"/>
                                          </p:val>
                                        </p:tav>
                                      </p:tavLst>
                                    </p:anim>
                                    <p:anim calcmode="lin" valueType="num">
                                      <p:cBhvr>
                                        <p:cTn id="16" dur="1000" fill="hold"/>
                                        <p:tgtEl>
                                          <p:spTgt spid="7">
                                            <p:graphicEl>
                                              <a:dgm id="{8DE0784C-D507-4382-B7D3-49DF7B176EBD}"/>
                                            </p:graphicEl>
                                          </p:spTgt>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7">
                                            <p:graphicEl>
                                              <a:dgm id="{6FFF57FD-7230-4B72-9AC4-8EC6707D5B04}"/>
                                            </p:graphicEl>
                                          </p:spTgt>
                                        </p:tgtEl>
                                        <p:attrNameLst>
                                          <p:attrName>style.visibility</p:attrName>
                                        </p:attrNameLst>
                                      </p:cBhvr>
                                      <p:to>
                                        <p:strVal val="visible"/>
                                      </p:to>
                                    </p:set>
                                    <p:animEffect transition="in" filter="fade">
                                      <p:cBhvr>
                                        <p:cTn id="19" dur="1000"/>
                                        <p:tgtEl>
                                          <p:spTgt spid="7">
                                            <p:graphicEl>
                                              <a:dgm id="{6FFF57FD-7230-4B72-9AC4-8EC6707D5B04}"/>
                                            </p:graphicEl>
                                          </p:spTgt>
                                        </p:tgtEl>
                                      </p:cBhvr>
                                    </p:animEffect>
                                    <p:anim calcmode="lin" valueType="num">
                                      <p:cBhvr>
                                        <p:cTn id="20" dur="1000" fill="hold"/>
                                        <p:tgtEl>
                                          <p:spTgt spid="7">
                                            <p:graphicEl>
                                              <a:dgm id="{6FFF57FD-7230-4B72-9AC4-8EC6707D5B04}"/>
                                            </p:graphicEl>
                                          </p:spTgt>
                                        </p:tgtEl>
                                        <p:attrNameLst>
                                          <p:attrName>ppt_x</p:attrName>
                                        </p:attrNameLst>
                                      </p:cBhvr>
                                      <p:tavLst>
                                        <p:tav tm="0">
                                          <p:val>
                                            <p:strVal val="#ppt_x"/>
                                          </p:val>
                                        </p:tav>
                                        <p:tav tm="100000">
                                          <p:val>
                                            <p:strVal val="#ppt_x"/>
                                          </p:val>
                                        </p:tav>
                                      </p:tavLst>
                                    </p:anim>
                                    <p:anim calcmode="lin" valueType="num">
                                      <p:cBhvr>
                                        <p:cTn id="21" dur="1000" fill="hold"/>
                                        <p:tgtEl>
                                          <p:spTgt spid="7">
                                            <p:graphicEl>
                                              <a:dgm id="{6FFF57FD-7230-4B72-9AC4-8EC6707D5B04}"/>
                                            </p:graphic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7">
                                            <p:graphicEl>
                                              <a:dgm id="{BBDFE9DE-8B4E-407E-ABFE-D1595983487F}"/>
                                            </p:graphicEl>
                                          </p:spTgt>
                                        </p:tgtEl>
                                        <p:attrNameLst>
                                          <p:attrName>style.visibility</p:attrName>
                                        </p:attrNameLst>
                                      </p:cBhvr>
                                      <p:to>
                                        <p:strVal val="visible"/>
                                      </p:to>
                                    </p:set>
                                    <p:animEffect transition="in" filter="fade">
                                      <p:cBhvr>
                                        <p:cTn id="26" dur="1000"/>
                                        <p:tgtEl>
                                          <p:spTgt spid="7">
                                            <p:graphicEl>
                                              <a:dgm id="{BBDFE9DE-8B4E-407E-ABFE-D1595983487F}"/>
                                            </p:graphicEl>
                                          </p:spTgt>
                                        </p:tgtEl>
                                      </p:cBhvr>
                                    </p:animEffect>
                                    <p:anim calcmode="lin" valueType="num">
                                      <p:cBhvr>
                                        <p:cTn id="27" dur="1000" fill="hold"/>
                                        <p:tgtEl>
                                          <p:spTgt spid="7">
                                            <p:graphicEl>
                                              <a:dgm id="{BBDFE9DE-8B4E-407E-ABFE-D1595983487F}"/>
                                            </p:graphicEl>
                                          </p:spTgt>
                                        </p:tgtEl>
                                        <p:attrNameLst>
                                          <p:attrName>ppt_x</p:attrName>
                                        </p:attrNameLst>
                                      </p:cBhvr>
                                      <p:tavLst>
                                        <p:tav tm="0">
                                          <p:val>
                                            <p:strVal val="#ppt_x"/>
                                          </p:val>
                                        </p:tav>
                                        <p:tav tm="100000">
                                          <p:val>
                                            <p:strVal val="#ppt_x"/>
                                          </p:val>
                                        </p:tav>
                                      </p:tavLst>
                                    </p:anim>
                                    <p:anim calcmode="lin" valueType="num">
                                      <p:cBhvr>
                                        <p:cTn id="28" dur="1000" fill="hold"/>
                                        <p:tgtEl>
                                          <p:spTgt spid="7">
                                            <p:graphicEl>
                                              <a:dgm id="{BBDFE9DE-8B4E-407E-ABFE-D1595983487F}"/>
                                            </p:graphicEl>
                                          </p:spTgt>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7">
                                            <p:graphicEl>
                                              <a:dgm id="{218F04EB-6E62-458C-98C8-E9F8CA67927D}"/>
                                            </p:graphicEl>
                                          </p:spTgt>
                                        </p:tgtEl>
                                        <p:attrNameLst>
                                          <p:attrName>style.visibility</p:attrName>
                                        </p:attrNameLst>
                                      </p:cBhvr>
                                      <p:to>
                                        <p:strVal val="visible"/>
                                      </p:to>
                                    </p:set>
                                    <p:animEffect transition="in" filter="fade">
                                      <p:cBhvr>
                                        <p:cTn id="31" dur="1000"/>
                                        <p:tgtEl>
                                          <p:spTgt spid="7">
                                            <p:graphicEl>
                                              <a:dgm id="{218F04EB-6E62-458C-98C8-E9F8CA67927D}"/>
                                            </p:graphicEl>
                                          </p:spTgt>
                                        </p:tgtEl>
                                      </p:cBhvr>
                                    </p:animEffect>
                                    <p:anim calcmode="lin" valueType="num">
                                      <p:cBhvr>
                                        <p:cTn id="32" dur="1000" fill="hold"/>
                                        <p:tgtEl>
                                          <p:spTgt spid="7">
                                            <p:graphicEl>
                                              <a:dgm id="{218F04EB-6E62-458C-98C8-E9F8CA67927D}"/>
                                            </p:graphicEl>
                                          </p:spTgt>
                                        </p:tgtEl>
                                        <p:attrNameLst>
                                          <p:attrName>ppt_x</p:attrName>
                                        </p:attrNameLst>
                                      </p:cBhvr>
                                      <p:tavLst>
                                        <p:tav tm="0">
                                          <p:val>
                                            <p:strVal val="#ppt_x"/>
                                          </p:val>
                                        </p:tav>
                                        <p:tav tm="100000">
                                          <p:val>
                                            <p:strVal val="#ppt_x"/>
                                          </p:val>
                                        </p:tav>
                                      </p:tavLst>
                                    </p:anim>
                                    <p:anim calcmode="lin" valueType="num">
                                      <p:cBhvr>
                                        <p:cTn id="33" dur="1000" fill="hold"/>
                                        <p:tgtEl>
                                          <p:spTgt spid="7">
                                            <p:graphicEl>
                                              <a:dgm id="{218F04EB-6E62-458C-98C8-E9F8CA67927D}"/>
                                            </p:graphic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grpId="0" nodeType="clickEffect">
                                  <p:stCondLst>
                                    <p:cond delay="0"/>
                                  </p:stCondLst>
                                  <p:childTnLst>
                                    <p:set>
                                      <p:cBhvr>
                                        <p:cTn id="37" dur="1" fill="hold">
                                          <p:stCondLst>
                                            <p:cond delay="0"/>
                                          </p:stCondLst>
                                        </p:cTn>
                                        <p:tgtEl>
                                          <p:spTgt spid="7">
                                            <p:graphicEl>
                                              <a:dgm id="{B96561CD-4F5B-4FCE-BCD7-4F5BC0004AFA}"/>
                                            </p:graphicEl>
                                          </p:spTgt>
                                        </p:tgtEl>
                                        <p:attrNameLst>
                                          <p:attrName>style.visibility</p:attrName>
                                        </p:attrNameLst>
                                      </p:cBhvr>
                                      <p:to>
                                        <p:strVal val="visible"/>
                                      </p:to>
                                    </p:set>
                                    <p:animEffect transition="in" filter="fade">
                                      <p:cBhvr>
                                        <p:cTn id="38" dur="1000"/>
                                        <p:tgtEl>
                                          <p:spTgt spid="7">
                                            <p:graphicEl>
                                              <a:dgm id="{B96561CD-4F5B-4FCE-BCD7-4F5BC0004AFA}"/>
                                            </p:graphicEl>
                                          </p:spTgt>
                                        </p:tgtEl>
                                      </p:cBhvr>
                                    </p:animEffect>
                                    <p:anim calcmode="lin" valueType="num">
                                      <p:cBhvr>
                                        <p:cTn id="39" dur="1000" fill="hold"/>
                                        <p:tgtEl>
                                          <p:spTgt spid="7">
                                            <p:graphicEl>
                                              <a:dgm id="{B96561CD-4F5B-4FCE-BCD7-4F5BC0004AFA}"/>
                                            </p:graphicEl>
                                          </p:spTgt>
                                        </p:tgtEl>
                                        <p:attrNameLst>
                                          <p:attrName>ppt_x</p:attrName>
                                        </p:attrNameLst>
                                      </p:cBhvr>
                                      <p:tavLst>
                                        <p:tav tm="0">
                                          <p:val>
                                            <p:strVal val="#ppt_x"/>
                                          </p:val>
                                        </p:tav>
                                        <p:tav tm="100000">
                                          <p:val>
                                            <p:strVal val="#ppt_x"/>
                                          </p:val>
                                        </p:tav>
                                      </p:tavLst>
                                    </p:anim>
                                    <p:anim calcmode="lin" valueType="num">
                                      <p:cBhvr>
                                        <p:cTn id="40" dur="1000" fill="hold"/>
                                        <p:tgtEl>
                                          <p:spTgt spid="7">
                                            <p:graphicEl>
                                              <a:dgm id="{B96561CD-4F5B-4FCE-BCD7-4F5BC0004AFA}"/>
                                            </p:graphicEl>
                                          </p:spTgt>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7">
                                            <p:graphicEl>
                                              <a:dgm id="{B49039A8-4E05-4247-99BD-1AED62271A47}"/>
                                            </p:graphicEl>
                                          </p:spTgt>
                                        </p:tgtEl>
                                        <p:attrNameLst>
                                          <p:attrName>style.visibility</p:attrName>
                                        </p:attrNameLst>
                                      </p:cBhvr>
                                      <p:to>
                                        <p:strVal val="visible"/>
                                      </p:to>
                                    </p:set>
                                    <p:animEffect transition="in" filter="fade">
                                      <p:cBhvr>
                                        <p:cTn id="43" dur="1000"/>
                                        <p:tgtEl>
                                          <p:spTgt spid="7">
                                            <p:graphicEl>
                                              <a:dgm id="{B49039A8-4E05-4247-99BD-1AED62271A47}"/>
                                            </p:graphicEl>
                                          </p:spTgt>
                                        </p:tgtEl>
                                      </p:cBhvr>
                                    </p:animEffect>
                                    <p:anim calcmode="lin" valueType="num">
                                      <p:cBhvr>
                                        <p:cTn id="44" dur="1000" fill="hold"/>
                                        <p:tgtEl>
                                          <p:spTgt spid="7">
                                            <p:graphicEl>
                                              <a:dgm id="{B49039A8-4E05-4247-99BD-1AED62271A47}"/>
                                            </p:graphicEl>
                                          </p:spTgt>
                                        </p:tgtEl>
                                        <p:attrNameLst>
                                          <p:attrName>ppt_x</p:attrName>
                                        </p:attrNameLst>
                                      </p:cBhvr>
                                      <p:tavLst>
                                        <p:tav tm="0">
                                          <p:val>
                                            <p:strVal val="#ppt_x"/>
                                          </p:val>
                                        </p:tav>
                                        <p:tav tm="100000">
                                          <p:val>
                                            <p:strVal val="#ppt_x"/>
                                          </p:val>
                                        </p:tav>
                                      </p:tavLst>
                                    </p:anim>
                                    <p:anim calcmode="lin" valueType="num">
                                      <p:cBhvr>
                                        <p:cTn id="45" dur="1000" fill="hold"/>
                                        <p:tgtEl>
                                          <p:spTgt spid="7">
                                            <p:graphicEl>
                                              <a:dgm id="{B49039A8-4E05-4247-99BD-1AED62271A47}"/>
                                            </p:graphic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7" presetClass="entr" presetSubtype="0" fill="hold" grpId="0" nodeType="clickEffect">
                                  <p:stCondLst>
                                    <p:cond delay="0"/>
                                  </p:stCondLst>
                                  <p:childTnLst>
                                    <p:set>
                                      <p:cBhvr>
                                        <p:cTn id="49" dur="1" fill="hold">
                                          <p:stCondLst>
                                            <p:cond delay="0"/>
                                          </p:stCondLst>
                                        </p:cTn>
                                        <p:tgtEl>
                                          <p:spTgt spid="7">
                                            <p:graphicEl>
                                              <a:dgm id="{F72510C9-486F-4B62-8AF6-55DA205F8DBC}"/>
                                            </p:graphicEl>
                                          </p:spTgt>
                                        </p:tgtEl>
                                        <p:attrNameLst>
                                          <p:attrName>style.visibility</p:attrName>
                                        </p:attrNameLst>
                                      </p:cBhvr>
                                      <p:to>
                                        <p:strVal val="visible"/>
                                      </p:to>
                                    </p:set>
                                    <p:animEffect transition="in" filter="fade">
                                      <p:cBhvr>
                                        <p:cTn id="50" dur="1000"/>
                                        <p:tgtEl>
                                          <p:spTgt spid="7">
                                            <p:graphicEl>
                                              <a:dgm id="{F72510C9-486F-4B62-8AF6-55DA205F8DBC}"/>
                                            </p:graphicEl>
                                          </p:spTgt>
                                        </p:tgtEl>
                                      </p:cBhvr>
                                    </p:animEffect>
                                    <p:anim calcmode="lin" valueType="num">
                                      <p:cBhvr>
                                        <p:cTn id="51" dur="1000" fill="hold"/>
                                        <p:tgtEl>
                                          <p:spTgt spid="7">
                                            <p:graphicEl>
                                              <a:dgm id="{F72510C9-486F-4B62-8AF6-55DA205F8DBC}"/>
                                            </p:graphicEl>
                                          </p:spTgt>
                                        </p:tgtEl>
                                        <p:attrNameLst>
                                          <p:attrName>ppt_x</p:attrName>
                                        </p:attrNameLst>
                                      </p:cBhvr>
                                      <p:tavLst>
                                        <p:tav tm="0">
                                          <p:val>
                                            <p:strVal val="#ppt_x"/>
                                          </p:val>
                                        </p:tav>
                                        <p:tav tm="100000">
                                          <p:val>
                                            <p:strVal val="#ppt_x"/>
                                          </p:val>
                                        </p:tav>
                                      </p:tavLst>
                                    </p:anim>
                                    <p:anim calcmode="lin" valueType="num">
                                      <p:cBhvr>
                                        <p:cTn id="52" dur="1000" fill="hold"/>
                                        <p:tgtEl>
                                          <p:spTgt spid="7">
                                            <p:graphicEl>
                                              <a:dgm id="{F72510C9-486F-4B62-8AF6-55DA205F8DBC}"/>
                                            </p:graphicEl>
                                          </p:spTgt>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7">
                                            <p:graphicEl>
                                              <a:dgm id="{95B97D7B-0A31-4C56-959C-BFDE1946C763}"/>
                                            </p:graphicEl>
                                          </p:spTgt>
                                        </p:tgtEl>
                                        <p:attrNameLst>
                                          <p:attrName>style.visibility</p:attrName>
                                        </p:attrNameLst>
                                      </p:cBhvr>
                                      <p:to>
                                        <p:strVal val="visible"/>
                                      </p:to>
                                    </p:set>
                                    <p:animEffect transition="in" filter="fade">
                                      <p:cBhvr>
                                        <p:cTn id="55" dur="1000"/>
                                        <p:tgtEl>
                                          <p:spTgt spid="7">
                                            <p:graphicEl>
                                              <a:dgm id="{95B97D7B-0A31-4C56-959C-BFDE1946C763}"/>
                                            </p:graphicEl>
                                          </p:spTgt>
                                        </p:tgtEl>
                                      </p:cBhvr>
                                    </p:animEffect>
                                    <p:anim calcmode="lin" valueType="num">
                                      <p:cBhvr>
                                        <p:cTn id="56" dur="1000" fill="hold"/>
                                        <p:tgtEl>
                                          <p:spTgt spid="7">
                                            <p:graphicEl>
                                              <a:dgm id="{95B97D7B-0A31-4C56-959C-BFDE1946C763}"/>
                                            </p:graphicEl>
                                          </p:spTgt>
                                        </p:tgtEl>
                                        <p:attrNameLst>
                                          <p:attrName>ppt_x</p:attrName>
                                        </p:attrNameLst>
                                      </p:cBhvr>
                                      <p:tavLst>
                                        <p:tav tm="0">
                                          <p:val>
                                            <p:strVal val="#ppt_x"/>
                                          </p:val>
                                        </p:tav>
                                        <p:tav tm="100000">
                                          <p:val>
                                            <p:strVal val="#ppt_x"/>
                                          </p:val>
                                        </p:tav>
                                      </p:tavLst>
                                    </p:anim>
                                    <p:anim calcmode="lin" valueType="num">
                                      <p:cBhvr>
                                        <p:cTn id="57" dur="1000" fill="hold"/>
                                        <p:tgtEl>
                                          <p:spTgt spid="7">
                                            <p:graphicEl>
                                              <a:dgm id="{95B97D7B-0A31-4C56-959C-BFDE1946C763}"/>
                                            </p:graphic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7" presetClass="entr" presetSubtype="0" fill="hold" grpId="0" nodeType="clickEffect">
                                  <p:stCondLst>
                                    <p:cond delay="0"/>
                                  </p:stCondLst>
                                  <p:childTnLst>
                                    <p:set>
                                      <p:cBhvr>
                                        <p:cTn id="61" dur="1" fill="hold">
                                          <p:stCondLst>
                                            <p:cond delay="0"/>
                                          </p:stCondLst>
                                        </p:cTn>
                                        <p:tgtEl>
                                          <p:spTgt spid="7">
                                            <p:graphicEl>
                                              <a:dgm id="{ABA8D4E2-0C30-4AC7-9505-3E1E6FCCE6F1}"/>
                                            </p:graphicEl>
                                          </p:spTgt>
                                        </p:tgtEl>
                                        <p:attrNameLst>
                                          <p:attrName>style.visibility</p:attrName>
                                        </p:attrNameLst>
                                      </p:cBhvr>
                                      <p:to>
                                        <p:strVal val="visible"/>
                                      </p:to>
                                    </p:set>
                                    <p:animEffect transition="in" filter="fade">
                                      <p:cBhvr>
                                        <p:cTn id="62" dur="1000"/>
                                        <p:tgtEl>
                                          <p:spTgt spid="7">
                                            <p:graphicEl>
                                              <a:dgm id="{ABA8D4E2-0C30-4AC7-9505-3E1E6FCCE6F1}"/>
                                            </p:graphicEl>
                                          </p:spTgt>
                                        </p:tgtEl>
                                      </p:cBhvr>
                                    </p:animEffect>
                                    <p:anim calcmode="lin" valueType="num">
                                      <p:cBhvr>
                                        <p:cTn id="63" dur="1000" fill="hold"/>
                                        <p:tgtEl>
                                          <p:spTgt spid="7">
                                            <p:graphicEl>
                                              <a:dgm id="{ABA8D4E2-0C30-4AC7-9505-3E1E6FCCE6F1}"/>
                                            </p:graphicEl>
                                          </p:spTgt>
                                        </p:tgtEl>
                                        <p:attrNameLst>
                                          <p:attrName>ppt_x</p:attrName>
                                        </p:attrNameLst>
                                      </p:cBhvr>
                                      <p:tavLst>
                                        <p:tav tm="0">
                                          <p:val>
                                            <p:strVal val="#ppt_x"/>
                                          </p:val>
                                        </p:tav>
                                        <p:tav tm="100000">
                                          <p:val>
                                            <p:strVal val="#ppt_x"/>
                                          </p:val>
                                        </p:tav>
                                      </p:tavLst>
                                    </p:anim>
                                    <p:anim calcmode="lin" valueType="num">
                                      <p:cBhvr>
                                        <p:cTn id="64" dur="1000" fill="hold"/>
                                        <p:tgtEl>
                                          <p:spTgt spid="7">
                                            <p:graphicEl>
                                              <a:dgm id="{ABA8D4E2-0C30-4AC7-9505-3E1E6FCCE6F1}"/>
                                            </p:graphicEl>
                                          </p:spTgt>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7">
                                            <p:graphicEl>
                                              <a:dgm id="{F8A17132-6D89-47B7-9D7F-CDDEB64B018B}"/>
                                            </p:graphicEl>
                                          </p:spTgt>
                                        </p:tgtEl>
                                        <p:attrNameLst>
                                          <p:attrName>style.visibility</p:attrName>
                                        </p:attrNameLst>
                                      </p:cBhvr>
                                      <p:to>
                                        <p:strVal val="visible"/>
                                      </p:to>
                                    </p:set>
                                    <p:animEffect transition="in" filter="fade">
                                      <p:cBhvr>
                                        <p:cTn id="67" dur="1000"/>
                                        <p:tgtEl>
                                          <p:spTgt spid="7">
                                            <p:graphicEl>
                                              <a:dgm id="{F8A17132-6D89-47B7-9D7F-CDDEB64B018B}"/>
                                            </p:graphicEl>
                                          </p:spTgt>
                                        </p:tgtEl>
                                      </p:cBhvr>
                                    </p:animEffect>
                                    <p:anim calcmode="lin" valueType="num">
                                      <p:cBhvr>
                                        <p:cTn id="68" dur="1000" fill="hold"/>
                                        <p:tgtEl>
                                          <p:spTgt spid="7">
                                            <p:graphicEl>
                                              <a:dgm id="{F8A17132-6D89-47B7-9D7F-CDDEB64B018B}"/>
                                            </p:graphicEl>
                                          </p:spTgt>
                                        </p:tgtEl>
                                        <p:attrNameLst>
                                          <p:attrName>ppt_x</p:attrName>
                                        </p:attrNameLst>
                                      </p:cBhvr>
                                      <p:tavLst>
                                        <p:tav tm="0">
                                          <p:val>
                                            <p:strVal val="#ppt_x"/>
                                          </p:val>
                                        </p:tav>
                                        <p:tav tm="100000">
                                          <p:val>
                                            <p:strVal val="#ppt_x"/>
                                          </p:val>
                                        </p:tav>
                                      </p:tavLst>
                                    </p:anim>
                                    <p:anim calcmode="lin" valueType="num">
                                      <p:cBhvr>
                                        <p:cTn id="69" dur="1000" fill="hold"/>
                                        <p:tgtEl>
                                          <p:spTgt spid="7">
                                            <p:graphicEl>
                                              <a:dgm id="{F8A17132-6D89-47B7-9D7F-CDDEB64B018B}"/>
                                            </p:graphicEl>
                                          </p:spTgt>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7" presetClass="entr" presetSubtype="0" fill="hold" grpId="0" nodeType="clickEffect">
                                  <p:stCondLst>
                                    <p:cond delay="0"/>
                                  </p:stCondLst>
                                  <p:childTnLst>
                                    <p:set>
                                      <p:cBhvr>
                                        <p:cTn id="73" dur="1" fill="hold">
                                          <p:stCondLst>
                                            <p:cond delay="0"/>
                                          </p:stCondLst>
                                        </p:cTn>
                                        <p:tgtEl>
                                          <p:spTgt spid="7">
                                            <p:graphicEl>
                                              <a:dgm id="{7A0418DD-56FA-4043-BAA3-C016F1DC99AF}"/>
                                            </p:graphicEl>
                                          </p:spTgt>
                                        </p:tgtEl>
                                        <p:attrNameLst>
                                          <p:attrName>style.visibility</p:attrName>
                                        </p:attrNameLst>
                                      </p:cBhvr>
                                      <p:to>
                                        <p:strVal val="visible"/>
                                      </p:to>
                                    </p:set>
                                    <p:animEffect transition="in" filter="fade">
                                      <p:cBhvr>
                                        <p:cTn id="74" dur="1000"/>
                                        <p:tgtEl>
                                          <p:spTgt spid="7">
                                            <p:graphicEl>
                                              <a:dgm id="{7A0418DD-56FA-4043-BAA3-C016F1DC99AF}"/>
                                            </p:graphicEl>
                                          </p:spTgt>
                                        </p:tgtEl>
                                      </p:cBhvr>
                                    </p:animEffect>
                                    <p:anim calcmode="lin" valueType="num">
                                      <p:cBhvr>
                                        <p:cTn id="75" dur="1000" fill="hold"/>
                                        <p:tgtEl>
                                          <p:spTgt spid="7">
                                            <p:graphicEl>
                                              <a:dgm id="{7A0418DD-56FA-4043-BAA3-C016F1DC99AF}"/>
                                            </p:graphicEl>
                                          </p:spTgt>
                                        </p:tgtEl>
                                        <p:attrNameLst>
                                          <p:attrName>ppt_x</p:attrName>
                                        </p:attrNameLst>
                                      </p:cBhvr>
                                      <p:tavLst>
                                        <p:tav tm="0">
                                          <p:val>
                                            <p:strVal val="#ppt_x"/>
                                          </p:val>
                                        </p:tav>
                                        <p:tav tm="100000">
                                          <p:val>
                                            <p:strVal val="#ppt_x"/>
                                          </p:val>
                                        </p:tav>
                                      </p:tavLst>
                                    </p:anim>
                                    <p:anim calcmode="lin" valueType="num">
                                      <p:cBhvr>
                                        <p:cTn id="76" dur="1000" fill="hold"/>
                                        <p:tgtEl>
                                          <p:spTgt spid="7">
                                            <p:graphicEl>
                                              <a:dgm id="{7A0418DD-56FA-4043-BAA3-C016F1DC99AF}"/>
                                            </p:graphicEl>
                                          </p:spTgt>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7">
                                            <p:graphicEl>
                                              <a:dgm id="{ED3AE09B-F235-47E0-8122-A4613E20EC42}"/>
                                            </p:graphicEl>
                                          </p:spTgt>
                                        </p:tgtEl>
                                        <p:attrNameLst>
                                          <p:attrName>style.visibility</p:attrName>
                                        </p:attrNameLst>
                                      </p:cBhvr>
                                      <p:to>
                                        <p:strVal val="visible"/>
                                      </p:to>
                                    </p:set>
                                    <p:animEffect transition="in" filter="fade">
                                      <p:cBhvr>
                                        <p:cTn id="79" dur="1000"/>
                                        <p:tgtEl>
                                          <p:spTgt spid="7">
                                            <p:graphicEl>
                                              <a:dgm id="{ED3AE09B-F235-47E0-8122-A4613E20EC42}"/>
                                            </p:graphicEl>
                                          </p:spTgt>
                                        </p:tgtEl>
                                      </p:cBhvr>
                                    </p:animEffect>
                                    <p:anim calcmode="lin" valueType="num">
                                      <p:cBhvr>
                                        <p:cTn id="80" dur="1000" fill="hold"/>
                                        <p:tgtEl>
                                          <p:spTgt spid="7">
                                            <p:graphicEl>
                                              <a:dgm id="{ED3AE09B-F235-47E0-8122-A4613E20EC42}"/>
                                            </p:graphicEl>
                                          </p:spTgt>
                                        </p:tgtEl>
                                        <p:attrNameLst>
                                          <p:attrName>ppt_x</p:attrName>
                                        </p:attrNameLst>
                                      </p:cBhvr>
                                      <p:tavLst>
                                        <p:tav tm="0">
                                          <p:val>
                                            <p:strVal val="#ppt_x"/>
                                          </p:val>
                                        </p:tav>
                                        <p:tav tm="100000">
                                          <p:val>
                                            <p:strVal val="#ppt_x"/>
                                          </p:val>
                                        </p:tav>
                                      </p:tavLst>
                                    </p:anim>
                                    <p:anim calcmode="lin" valueType="num">
                                      <p:cBhvr>
                                        <p:cTn id="81" dur="1000" fill="hold"/>
                                        <p:tgtEl>
                                          <p:spTgt spid="7">
                                            <p:graphicEl>
                                              <a:dgm id="{ED3AE09B-F235-47E0-8122-A4613E20EC42}"/>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lvl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عنوان 1"/>
          <p:cNvSpPr>
            <a:spLocks noGrp="1"/>
          </p:cNvSpPr>
          <p:nvPr>
            <p:ph type="title"/>
          </p:nvPr>
        </p:nvSpPr>
        <p:spPr>
          <a:xfrm>
            <a:off x="541735" y="428625"/>
            <a:ext cx="8915400" cy="1143000"/>
          </a:xfrm>
        </p:spPr>
        <p:txBody>
          <a:bodyPr/>
          <a:lstStyle/>
          <a:p>
            <a:pPr algn="r" rtl="1"/>
            <a:r>
              <a:rPr lang="ar-SA" sz="4000" dirty="0" smtClean="0">
                <a:solidFill>
                  <a:srgbClr val="FF0000"/>
                </a:solidFill>
                <a:cs typeface="PT Bold Heading" panose="02010400000000000000" pitchFamily="2" charset="-78"/>
              </a:rPr>
              <a:t>تقديم</a:t>
            </a:r>
          </a:p>
        </p:txBody>
      </p:sp>
      <p:sp>
        <p:nvSpPr>
          <p:cNvPr id="40963" name="عنصر نائب للمحتوى 2"/>
          <p:cNvSpPr>
            <a:spLocks noGrp="1"/>
          </p:cNvSpPr>
          <p:nvPr>
            <p:ph idx="1"/>
          </p:nvPr>
        </p:nvSpPr>
        <p:spPr>
          <a:xfrm>
            <a:off x="386921" y="1571625"/>
            <a:ext cx="9023779" cy="4752975"/>
          </a:xfrm>
        </p:spPr>
        <p:txBody>
          <a:bodyPr/>
          <a:lstStyle/>
          <a:p>
            <a:pPr marL="0" indent="0" algn="just" rtl="1"/>
            <a:r>
              <a:rPr lang="ar-SA" sz="3600" dirty="0" smtClean="0">
                <a:solidFill>
                  <a:schemeClr val="tx1"/>
                </a:solidFill>
                <a:latin typeface="Times New Roman" panose="02020603050405020304" pitchFamily="18" charset="0"/>
                <a:ea typeface="Tahoma" panose="020B0604030504040204" pitchFamily="34" charset="0"/>
                <a:cs typeface="Times New Roman" panose="02020603050405020304" pitchFamily="18" charset="0"/>
              </a:rPr>
              <a:t>سبق وتعرضنا لموضوع هيكل رأس المال وكذا مصادر التمويل قصيرة الأجل وطويلة الأجل، كما عرفنا كيفية تقدير تكلفة كل مصدر وكذا تكلفة رأس المال.</a:t>
            </a:r>
          </a:p>
          <a:p>
            <a:pPr marL="0" indent="0" algn="just" rtl="1"/>
            <a:r>
              <a:rPr lang="ar-SA" sz="3600" dirty="0" smtClean="0">
                <a:solidFill>
                  <a:schemeClr val="tx1"/>
                </a:solidFill>
                <a:latin typeface="Times New Roman" panose="02020603050405020304" pitchFamily="18" charset="0"/>
                <a:ea typeface="Tahoma" panose="020B0604030504040204" pitchFamily="34" charset="0"/>
                <a:cs typeface="Times New Roman" panose="02020603050405020304" pitchFamily="18" charset="0"/>
              </a:rPr>
              <a:t>في هذا الفصل نسعى إلى الإجابة عن سؤال هام هو: ما هيكل رأس المال الأمثل الذي إذا استخدمته الشركة زادت قيمتها السوقية؟</a:t>
            </a:r>
          </a:p>
        </p:txBody>
      </p:sp>
      <p:sp>
        <p:nvSpPr>
          <p:cNvPr id="5" name="Slide Number Placeholder 4"/>
          <p:cNvSpPr>
            <a:spLocks noGrp="1"/>
          </p:cNvSpPr>
          <p:nvPr>
            <p:ph type="sldNum" sz="quarter" idx="4294967295"/>
          </p:nvPr>
        </p:nvSpPr>
        <p:spPr>
          <a:xfrm>
            <a:off x="8585200" y="6356351"/>
            <a:ext cx="825500" cy="365125"/>
          </a:xfrm>
          <a:prstGeom prst="rect">
            <a:avLst/>
          </a:prstGeom>
        </p:spPr>
        <p:txBody>
          <a:bodyPr/>
          <a:lstStyle/>
          <a:p>
            <a:pPr>
              <a:defRPr/>
            </a:pPr>
            <a:fld id="{EA3C3105-75D7-43DA-B61E-5281F1B62D3A}" type="slidenum">
              <a:rPr lang="ar-SA" smtClean="0"/>
              <a:pPr>
                <a:defRPr/>
              </a:pPr>
              <a:t>5</a:t>
            </a:fld>
            <a:endParaRPr lang="en-US"/>
          </a:p>
        </p:txBody>
      </p:sp>
    </p:spTree>
    <p:extLst>
      <p:ext uri="{BB962C8B-B14F-4D97-AF65-F5344CB8AC3E}">
        <p14:creationId xmlns:p14="http://schemas.microsoft.com/office/powerpoint/2010/main" val="13891992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a:solidFill>
                  <a:srgbClr val="FF0000"/>
                </a:solidFill>
                <a:cs typeface="PT Bold Heading" panose="02010400000000000000" pitchFamily="2" charset="-78"/>
              </a:rPr>
              <a:t>أهمية هيكل رأس المال</a:t>
            </a:r>
          </a:p>
        </p:txBody>
      </p:sp>
      <p:sp>
        <p:nvSpPr>
          <p:cNvPr id="3" name="عنصر نائب للمحتوى 2"/>
          <p:cNvSpPr>
            <a:spLocks noGrp="1"/>
          </p:cNvSpPr>
          <p:nvPr>
            <p:ph idx="1"/>
          </p:nvPr>
        </p:nvSpPr>
        <p:spPr/>
        <p:txBody>
          <a:bodyPr/>
          <a:lstStyle/>
          <a:p>
            <a:pPr marL="0" indent="0" algn="justLow" rtl="1"/>
            <a:r>
              <a:rPr lang="ar-SA" sz="4000" dirty="0" smtClean="0">
                <a:solidFill>
                  <a:schemeClr val="tx1"/>
                </a:solidFill>
              </a:rPr>
              <a:t>إن تكوين الهيكل المالي للمنشأة يعتبر من القرارات الهامة التي تتطلب إعادة النظر فيه كلما تغيرت الظروف والعوامل المحيطة بالمنشأة. ويعتبر الرفع المالي من أهم العوامل المؤثرة في اختيار الهيكل المالي، كما أن له تأثيرا على كل من نصيب السهم من الأرباح والعائد على حقوق الملكية.</a:t>
            </a:r>
            <a:endParaRPr lang="ar-SA" sz="40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Tree>
    <p:extLst>
      <p:ext uri="{BB962C8B-B14F-4D97-AF65-F5344CB8AC3E}">
        <p14:creationId xmlns:p14="http://schemas.microsoft.com/office/powerpoint/2010/main" val="38397147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a:solidFill>
                  <a:srgbClr val="FF0000"/>
                </a:solidFill>
                <a:cs typeface="PT Bold Heading" panose="02010400000000000000" pitchFamily="2" charset="-78"/>
              </a:rPr>
              <a:t>العوامل المحددة لاختيار الهيكل المالي:</a:t>
            </a:r>
            <a:endParaRPr lang="en-US" sz="3600" dirty="0">
              <a:solidFill>
                <a:srgbClr val="FF0000"/>
              </a:solidFill>
              <a:cs typeface="PT Bold Heading" panose="02010400000000000000" pitchFamily="2" charset="-78"/>
            </a:endParaRPr>
          </a:p>
        </p:txBody>
      </p:sp>
      <p:sp>
        <p:nvSpPr>
          <p:cNvPr id="3" name="عنصر نائب للمحتوى 2"/>
          <p:cNvSpPr>
            <a:spLocks noGrp="1"/>
          </p:cNvSpPr>
          <p:nvPr>
            <p:ph sz="half" idx="13"/>
          </p:nvPr>
        </p:nvSpPr>
        <p:spPr>
          <a:xfrm>
            <a:off x="228600" y="1600201"/>
            <a:ext cx="9448800" cy="4525963"/>
          </a:xfrm>
        </p:spPr>
        <p:txBody>
          <a:bodyPr/>
          <a:lstStyle/>
          <a:p>
            <a:pPr marL="0" indent="0" algn="justLow"/>
            <a:r>
              <a:rPr lang="ar-SA" sz="3200" dirty="0" smtClean="0">
                <a:solidFill>
                  <a:schemeClr val="tx1"/>
                </a:solidFill>
              </a:rPr>
              <a:t>إضافة إلى الرفع المالي (الذي هو موضوع هذا الفصل وسنتناوله بالتفصيل) هناك عديد العوامل المحددة للهيكل المالي للمنشأة، نذكر منها:</a:t>
            </a:r>
          </a:p>
          <a:p>
            <a:pPr algn="justLow"/>
            <a:r>
              <a:rPr lang="ar-SA" sz="3200" b="1" dirty="0" smtClean="0">
                <a:solidFill>
                  <a:srgbClr val="0000FF"/>
                </a:solidFill>
              </a:rPr>
              <a:t>١- حجم المنشأة:</a:t>
            </a:r>
          </a:p>
          <a:p>
            <a:pPr algn="justLow"/>
            <a:r>
              <a:rPr lang="ar-SA" sz="3200" dirty="0" smtClean="0">
                <a:solidFill>
                  <a:schemeClr val="tx1"/>
                </a:solidFill>
              </a:rPr>
              <a:t>یمكن للمنشآت كبیرة الحجم الحصول على القروض </a:t>
            </a:r>
            <a:r>
              <a:rPr lang="ar-SA" sz="3200" dirty="0" err="1" smtClean="0">
                <a:solidFill>
                  <a:schemeClr val="tx1"/>
                </a:solidFill>
              </a:rPr>
              <a:t>بسھولة</a:t>
            </a:r>
            <a:r>
              <a:rPr lang="ar-SA" sz="3200" dirty="0" smtClean="0">
                <a:solidFill>
                  <a:schemeClr val="tx1"/>
                </a:solidFill>
              </a:rPr>
              <a:t> ویسر وبتكلفة أقل مقارنة بالمنشآت </a:t>
            </a:r>
            <a:r>
              <a:rPr lang="ar-SA" sz="3200" dirty="0" err="1" smtClean="0">
                <a:solidFill>
                  <a:schemeClr val="tx1"/>
                </a:solidFill>
              </a:rPr>
              <a:t>صغیرة</a:t>
            </a:r>
            <a:r>
              <a:rPr lang="ar-SA" sz="3200" dirty="0" smtClean="0">
                <a:solidFill>
                  <a:schemeClr val="tx1"/>
                </a:solidFill>
              </a:rPr>
              <a:t> الحجم، وبالتالي فهي نادرا ما تصدر أسهما عادية، بينما تلجأ الشركات الصغيرة إلى استخدام الأرباح المحتجزة أو إصدار أسهم بسبب أن باب الاقتراض يعتبر ضيقا.</a:t>
            </a: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Tree>
    <p:extLst>
      <p:ext uri="{BB962C8B-B14F-4D97-AF65-F5344CB8AC3E}">
        <p14:creationId xmlns:p14="http://schemas.microsoft.com/office/powerpoint/2010/main" val="23627848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a:solidFill>
                  <a:srgbClr val="FF0000"/>
                </a:solidFill>
                <a:cs typeface="PT Bold Heading" panose="02010400000000000000" pitchFamily="2" charset="-78"/>
              </a:rPr>
              <a:t>العوامل المحددة لاختيار الهيكل المالي:</a:t>
            </a:r>
            <a:endParaRPr lang="en-US" sz="3600" dirty="0">
              <a:solidFill>
                <a:srgbClr val="FF0000"/>
              </a:solidFill>
              <a:cs typeface="PT Bold Heading" panose="02010400000000000000" pitchFamily="2" charset="-78"/>
            </a:endParaRPr>
          </a:p>
        </p:txBody>
      </p:sp>
      <p:sp>
        <p:nvSpPr>
          <p:cNvPr id="3" name="عنصر نائب للمحتوى 2"/>
          <p:cNvSpPr>
            <a:spLocks noGrp="1"/>
          </p:cNvSpPr>
          <p:nvPr>
            <p:ph sz="half" idx="13"/>
          </p:nvPr>
        </p:nvSpPr>
        <p:spPr>
          <a:xfrm>
            <a:off x="228600" y="1600201"/>
            <a:ext cx="9448800" cy="4525963"/>
          </a:xfrm>
        </p:spPr>
        <p:txBody>
          <a:bodyPr/>
          <a:lstStyle/>
          <a:p>
            <a:pPr marL="0" indent="0" algn="justLow"/>
            <a:r>
              <a:rPr lang="ar-SA" sz="3200" b="1" dirty="0" smtClean="0">
                <a:solidFill>
                  <a:srgbClr val="0000FF"/>
                </a:solidFill>
              </a:rPr>
              <a:t>٢- نمو واستقرار المبيعات:</a:t>
            </a:r>
          </a:p>
          <a:p>
            <a:pPr marL="0" indent="0" algn="justLow"/>
            <a:r>
              <a:rPr lang="ar-SA" sz="3200" dirty="0" smtClean="0">
                <a:solidFill>
                  <a:schemeClr val="tx1"/>
                </a:solidFill>
              </a:rPr>
              <a:t>إن المنشآت التي تتسم مبیعاتھا بالاستقرار تكون في وضع أفضل یسمح لھا بالحصول على الدیون بسھ</a:t>
            </a:r>
            <a:r>
              <a:rPr lang="ar-SA" sz="3200" dirty="0" err="1" smtClean="0">
                <a:solidFill>
                  <a:schemeClr val="tx1"/>
                </a:solidFill>
              </a:rPr>
              <a:t>ولة</a:t>
            </a:r>
            <a:r>
              <a:rPr lang="ar-SA" sz="3200" dirty="0" smtClean="0">
                <a:solidFill>
                  <a:schemeClr val="tx1"/>
                </a:solidFill>
              </a:rPr>
              <a:t> كونھا تستطیع مقابلة الالتزامات المالیة الثابتة المترتبة على تلك الدیون</a:t>
            </a:r>
          </a:p>
          <a:p>
            <a:pPr marL="0" indent="0" algn="justLow"/>
            <a:r>
              <a:rPr lang="ar-SA" sz="3200" b="1" dirty="0" smtClean="0">
                <a:solidFill>
                  <a:srgbClr val="0000FF"/>
                </a:solidFill>
              </a:rPr>
              <a:t>٣- التدفقات النقدية للمنشأة:</a:t>
            </a:r>
          </a:p>
          <a:p>
            <a:pPr marL="0" indent="0" algn="justLow"/>
            <a:r>
              <a:rPr lang="ar-SA" sz="3200" dirty="0" smtClean="0">
                <a:solidFill>
                  <a:schemeClr val="tx1"/>
                </a:solidFill>
              </a:rPr>
              <a:t>یترتب على استخدام الدیون في الھیكل المالي </a:t>
            </a:r>
            <a:r>
              <a:rPr lang="ar-SA" sz="3200" dirty="0" err="1" smtClean="0">
                <a:solidFill>
                  <a:schemeClr val="tx1"/>
                </a:solidFill>
              </a:rPr>
              <a:t>تكالیف</a:t>
            </a:r>
            <a:r>
              <a:rPr lang="ar-SA" sz="3200" dirty="0" smtClean="0">
                <a:solidFill>
                  <a:schemeClr val="tx1"/>
                </a:solidFill>
              </a:rPr>
              <a:t> ثابتة، تتطلب وجود تدفقات نقدیة بصورة مستقرة وكافیة وكلما كانت التدفقات النقدیة متوفرة بشكل كافٍ ومستقر یمكن للشركة الاعتماد بصوره أكبر على الدیون في الھیكل المالي</a:t>
            </a:r>
            <a:endParaRPr lang="en-US" sz="3200" dirty="0">
              <a:solidFill>
                <a:schemeClr val="tx1"/>
              </a:solidFill>
            </a:endParaRPr>
          </a:p>
        </p:txBody>
      </p:sp>
      <p:sp>
        <p:nvSpPr>
          <p:cNvPr id="5" name="عنصر نائب لرقم الشريحة 4"/>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smtClean="0">
                <a:solidFill>
                  <a:srgbClr val="FF0000"/>
                </a:solidFill>
                <a:cs typeface="PT Bold Heading" panose="02010400000000000000" pitchFamily="2" charset="-78"/>
              </a:rPr>
              <a:t>تابع...</a:t>
            </a:r>
            <a:endParaRPr lang="en-US" sz="3600" dirty="0">
              <a:solidFill>
                <a:srgbClr val="FF0000"/>
              </a:solidFill>
              <a:cs typeface="PT Bold Heading" panose="02010400000000000000" pitchFamily="2" charset="-78"/>
            </a:endParaRPr>
          </a:p>
        </p:txBody>
      </p:sp>
      <p:sp>
        <p:nvSpPr>
          <p:cNvPr id="3" name="Content Placeholder 2"/>
          <p:cNvSpPr>
            <a:spLocks noGrp="1"/>
          </p:cNvSpPr>
          <p:nvPr>
            <p:ph idx="1"/>
          </p:nvPr>
        </p:nvSpPr>
        <p:spPr>
          <a:xfrm>
            <a:off x="533400" y="1447800"/>
            <a:ext cx="8915400" cy="4525963"/>
          </a:xfrm>
        </p:spPr>
        <p:txBody>
          <a:bodyPr/>
          <a:lstStyle/>
          <a:p>
            <a:pPr algn="justLow" rtl="1"/>
            <a:r>
              <a:rPr lang="ar-SA" b="1" dirty="0" smtClean="0">
                <a:solidFill>
                  <a:srgbClr val="0000FF"/>
                </a:solidFill>
              </a:rPr>
              <a:t>٤- تكلفة الأموال:</a:t>
            </a:r>
          </a:p>
          <a:p>
            <a:pPr algn="justLow" rtl="1">
              <a:buFont typeface="Wingdings" pitchFamily="2" charset="2"/>
              <a:buChar char="§"/>
            </a:pPr>
            <a:r>
              <a:rPr lang="ar-SA" dirty="0" smtClean="0">
                <a:solidFill>
                  <a:schemeClr val="tx1"/>
                </a:solidFill>
              </a:rPr>
              <a:t>تعتبر الدیون أقل مصادر التمویل تكلفة مقارنة بالأسھم الممتازة </a:t>
            </a:r>
            <a:r>
              <a:rPr lang="ar-SA" dirty="0" err="1" smtClean="0">
                <a:solidFill>
                  <a:schemeClr val="tx1"/>
                </a:solidFill>
              </a:rPr>
              <a:t>العادیة</a:t>
            </a:r>
            <a:r>
              <a:rPr lang="ar-SA" dirty="0" smtClean="0">
                <a:solidFill>
                  <a:schemeClr val="tx1"/>
                </a:solidFill>
              </a:rPr>
              <a:t>.</a:t>
            </a:r>
          </a:p>
          <a:p>
            <a:pPr algn="justLow" rtl="1">
              <a:buFont typeface="Wingdings" pitchFamily="2" charset="2"/>
              <a:buChar char="§"/>
            </a:pPr>
            <a:r>
              <a:rPr lang="ar-SA" dirty="0" smtClean="0">
                <a:solidFill>
                  <a:schemeClr val="tx1"/>
                </a:solidFill>
              </a:rPr>
              <a:t>تدني تكلفة الدیون لا یعني الإسراف في استخدام الدیون في الھیكل المالي نظراً لأنھا تؤدي إلى زیادة المخاطر </a:t>
            </a:r>
            <a:r>
              <a:rPr lang="ar-SA" dirty="0" err="1" smtClean="0">
                <a:solidFill>
                  <a:schemeClr val="tx1"/>
                </a:solidFill>
              </a:rPr>
              <a:t>المالیة</a:t>
            </a:r>
            <a:r>
              <a:rPr lang="ar-SA" dirty="0" smtClean="0">
                <a:solidFill>
                  <a:schemeClr val="tx1"/>
                </a:solidFill>
              </a:rPr>
              <a:t>.</a:t>
            </a:r>
          </a:p>
          <a:p>
            <a:pPr algn="justLow" rtl="1"/>
            <a:r>
              <a:rPr lang="ar-SA" b="1" dirty="0" smtClean="0">
                <a:solidFill>
                  <a:srgbClr val="0000FF"/>
                </a:solidFill>
              </a:rPr>
              <a:t>٥- المرونة:</a:t>
            </a:r>
          </a:p>
          <a:p>
            <a:pPr marL="0" indent="0" algn="justLow" rtl="1"/>
            <a:r>
              <a:rPr lang="ar-SA" dirty="0" smtClean="0">
                <a:solidFill>
                  <a:schemeClr val="tx1"/>
                </a:solidFill>
              </a:rPr>
              <a:t>المقصود بالمرونة، قدرة المنشأة على تعدیل أو </a:t>
            </a:r>
            <a:r>
              <a:rPr lang="ar-SA" dirty="0" err="1" smtClean="0">
                <a:solidFill>
                  <a:schemeClr val="tx1"/>
                </a:solidFill>
              </a:rPr>
              <a:t>تكییف</a:t>
            </a:r>
            <a:r>
              <a:rPr lang="ar-SA" dirty="0" smtClean="0">
                <a:solidFill>
                  <a:schemeClr val="tx1"/>
                </a:solidFill>
              </a:rPr>
              <a:t> ھیكلھا المالي مع الاحتياجات المالیة التي تنشأ من الظروف </a:t>
            </a:r>
            <a:r>
              <a:rPr lang="ar-SA" dirty="0" err="1" smtClean="0">
                <a:solidFill>
                  <a:schemeClr val="tx1"/>
                </a:solidFill>
              </a:rPr>
              <a:t>المحیطة</a:t>
            </a:r>
            <a:r>
              <a:rPr lang="ar-SA" dirty="0" smtClean="0">
                <a:solidFill>
                  <a:schemeClr val="tx1"/>
                </a:solidFill>
              </a:rPr>
              <a:t> بها.</a:t>
            </a:r>
            <a:endParaRPr lang="en-US" dirty="0">
              <a:solidFill>
                <a:schemeClr val="tx1"/>
              </a:solidFill>
            </a:endParaRP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Tree>
    <p:extLst>
      <p:ext uri="{BB962C8B-B14F-4D97-AF65-F5344CB8AC3E}">
        <p14:creationId xmlns:p14="http://schemas.microsoft.com/office/powerpoint/2010/main" val="37595127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smtClean="0">
                <a:solidFill>
                  <a:srgbClr val="FF0000"/>
                </a:solidFill>
                <a:cs typeface="PT Bold Heading" panose="02010400000000000000" pitchFamily="2" charset="-78"/>
              </a:rPr>
              <a:t>تابع...</a:t>
            </a:r>
            <a:endParaRPr lang="en-US" sz="3600" dirty="0">
              <a:solidFill>
                <a:srgbClr val="FF0000"/>
              </a:solidFill>
              <a:cs typeface="PT Bold Heading" panose="02010400000000000000" pitchFamily="2" charset="-78"/>
            </a:endParaRPr>
          </a:p>
        </p:txBody>
      </p:sp>
      <p:sp>
        <p:nvSpPr>
          <p:cNvPr id="3" name="Content Placeholder 2"/>
          <p:cNvSpPr>
            <a:spLocks noGrp="1"/>
          </p:cNvSpPr>
          <p:nvPr>
            <p:ph idx="1"/>
          </p:nvPr>
        </p:nvSpPr>
        <p:spPr>
          <a:xfrm>
            <a:off x="533400" y="1447800"/>
            <a:ext cx="8915400" cy="4525963"/>
          </a:xfrm>
        </p:spPr>
        <p:txBody>
          <a:bodyPr/>
          <a:lstStyle/>
          <a:p>
            <a:pPr algn="justLow" rtl="1"/>
            <a:r>
              <a:rPr lang="ar-SA" sz="3600" b="1" dirty="0" smtClean="0">
                <a:solidFill>
                  <a:srgbClr val="0000FF"/>
                </a:solidFill>
              </a:rPr>
              <a:t>٦- الملاءمة:</a:t>
            </a:r>
          </a:p>
          <a:p>
            <a:pPr marL="0" indent="0" algn="justLow" rtl="1"/>
            <a:r>
              <a:rPr lang="ar-SA" sz="3600" dirty="0" err="1" smtClean="0">
                <a:solidFill>
                  <a:schemeClr val="tx1"/>
                </a:solidFill>
              </a:rPr>
              <a:t>یقصد</a:t>
            </a:r>
            <a:r>
              <a:rPr lang="ar-SA" sz="3600" dirty="0" smtClean="0">
                <a:solidFill>
                  <a:schemeClr val="tx1"/>
                </a:solidFill>
              </a:rPr>
              <a:t> </a:t>
            </a:r>
            <a:r>
              <a:rPr lang="ar-SA" sz="3600" dirty="0" err="1" smtClean="0">
                <a:solidFill>
                  <a:schemeClr val="tx1"/>
                </a:solidFill>
              </a:rPr>
              <a:t>بھا</a:t>
            </a:r>
            <a:r>
              <a:rPr lang="ar-SA" sz="3600" dirty="0" smtClean="0">
                <a:solidFill>
                  <a:schemeClr val="tx1"/>
                </a:solidFill>
              </a:rPr>
              <a:t> ملائمة مصادر </a:t>
            </a:r>
            <a:r>
              <a:rPr lang="ar-SA" sz="3600" dirty="0" err="1" smtClean="0">
                <a:solidFill>
                  <a:schemeClr val="tx1"/>
                </a:solidFill>
              </a:rPr>
              <a:t>التمویل</a:t>
            </a:r>
            <a:r>
              <a:rPr lang="ar-SA" sz="3600" dirty="0" smtClean="0">
                <a:solidFill>
                  <a:schemeClr val="tx1"/>
                </a:solidFill>
              </a:rPr>
              <a:t> للأصول المستخدمة، فالأصول الثابتة </a:t>
            </a:r>
            <a:r>
              <a:rPr lang="ar-SA" sz="3600" dirty="0" err="1" smtClean="0">
                <a:solidFill>
                  <a:schemeClr val="tx1"/>
                </a:solidFill>
              </a:rPr>
              <a:t>یجب</a:t>
            </a:r>
            <a:r>
              <a:rPr lang="ar-SA" sz="3600" dirty="0" smtClean="0">
                <a:solidFill>
                  <a:schemeClr val="tx1"/>
                </a:solidFill>
              </a:rPr>
              <a:t> أن </a:t>
            </a:r>
            <a:r>
              <a:rPr lang="ar-SA" sz="3600" dirty="0" err="1" smtClean="0">
                <a:solidFill>
                  <a:schemeClr val="tx1"/>
                </a:solidFill>
              </a:rPr>
              <a:t>یتم</a:t>
            </a:r>
            <a:r>
              <a:rPr lang="ar-SA" sz="3600" dirty="0" smtClean="0">
                <a:solidFill>
                  <a:schemeClr val="tx1"/>
                </a:solidFill>
              </a:rPr>
              <a:t> </a:t>
            </a:r>
            <a:r>
              <a:rPr lang="ar-SA" sz="3600" dirty="0" err="1" smtClean="0">
                <a:solidFill>
                  <a:schemeClr val="tx1"/>
                </a:solidFill>
              </a:rPr>
              <a:t>تمویلھا</a:t>
            </a:r>
            <a:r>
              <a:rPr lang="ar-SA" sz="3600" dirty="0" smtClean="0">
                <a:solidFill>
                  <a:schemeClr val="tx1"/>
                </a:solidFill>
              </a:rPr>
              <a:t> من </a:t>
            </a:r>
            <a:r>
              <a:rPr lang="ar-SA" sz="3600" dirty="0" err="1" smtClean="0">
                <a:solidFill>
                  <a:schemeClr val="tx1"/>
                </a:solidFill>
              </a:rPr>
              <a:t>الدیون</a:t>
            </a:r>
            <a:r>
              <a:rPr lang="ar-SA" sz="3600" dirty="0" smtClean="0">
                <a:solidFill>
                  <a:schemeClr val="tx1"/>
                </a:solidFill>
              </a:rPr>
              <a:t> </a:t>
            </a:r>
            <a:r>
              <a:rPr lang="ar-SA" sz="3600" dirty="0" err="1" smtClean="0">
                <a:solidFill>
                  <a:schemeClr val="tx1"/>
                </a:solidFill>
              </a:rPr>
              <a:t>طویلة</a:t>
            </a:r>
            <a:r>
              <a:rPr lang="ar-SA" sz="3600" dirty="0" smtClean="0">
                <a:solidFill>
                  <a:schemeClr val="tx1"/>
                </a:solidFill>
              </a:rPr>
              <a:t> الأجل أو حقوق الملكية، </a:t>
            </a:r>
            <a:r>
              <a:rPr lang="ar-SA" sz="3600" dirty="0" err="1" smtClean="0">
                <a:solidFill>
                  <a:schemeClr val="tx1"/>
                </a:solidFill>
              </a:rPr>
              <a:t>بینما</a:t>
            </a:r>
            <a:r>
              <a:rPr lang="ar-SA" sz="3600" dirty="0" smtClean="0">
                <a:solidFill>
                  <a:schemeClr val="tx1"/>
                </a:solidFill>
              </a:rPr>
              <a:t> الأصول المتداولة </a:t>
            </a:r>
            <a:r>
              <a:rPr lang="ar-SA" sz="3600" dirty="0" err="1" smtClean="0">
                <a:solidFill>
                  <a:schemeClr val="tx1"/>
                </a:solidFill>
              </a:rPr>
              <a:t>یتم</a:t>
            </a:r>
            <a:r>
              <a:rPr lang="ar-SA" sz="3600" dirty="0" smtClean="0">
                <a:solidFill>
                  <a:schemeClr val="tx1"/>
                </a:solidFill>
              </a:rPr>
              <a:t> </a:t>
            </a:r>
            <a:r>
              <a:rPr lang="ar-SA" sz="3600" dirty="0" err="1" smtClean="0">
                <a:solidFill>
                  <a:schemeClr val="tx1"/>
                </a:solidFill>
              </a:rPr>
              <a:t>تمویلھا</a:t>
            </a:r>
            <a:r>
              <a:rPr lang="ar-SA" sz="3600" dirty="0" smtClean="0">
                <a:solidFill>
                  <a:schemeClr val="tx1"/>
                </a:solidFill>
              </a:rPr>
              <a:t> عن </a:t>
            </a:r>
            <a:r>
              <a:rPr lang="ar-SA" sz="3600" dirty="0" err="1" smtClean="0">
                <a:solidFill>
                  <a:schemeClr val="tx1"/>
                </a:solidFill>
              </a:rPr>
              <a:t>طریق</a:t>
            </a:r>
            <a:r>
              <a:rPr lang="ar-SA" sz="3600" dirty="0" smtClean="0">
                <a:solidFill>
                  <a:schemeClr val="tx1"/>
                </a:solidFill>
              </a:rPr>
              <a:t> </a:t>
            </a:r>
            <a:r>
              <a:rPr lang="ar-SA" sz="3600" dirty="0" err="1" smtClean="0">
                <a:solidFill>
                  <a:schemeClr val="tx1"/>
                </a:solidFill>
              </a:rPr>
              <a:t>الدیون</a:t>
            </a:r>
            <a:r>
              <a:rPr lang="ar-SA" sz="3600" dirty="0" smtClean="0">
                <a:solidFill>
                  <a:schemeClr val="tx1"/>
                </a:solidFill>
              </a:rPr>
              <a:t> </a:t>
            </a:r>
            <a:r>
              <a:rPr lang="ar-SA" sz="3600" dirty="0" err="1" smtClean="0">
                <a:solidFill>
                  <a:schemeClr val="tx1"/>
                </a:solidFill>
              </a:rPr>
              <a:t>قصیرة</a:t>
            </a:r>
            <a:r>
              <a:rPr lang="ar-SA" sz="3600" dirty="0" smtClean="0">
                <a:solidFill>
                  <a:schemeClr val="tx1"/>
                </a:solidFill>
              </a:rPr>
              <a:t> الأجل.</a:t>
            </a:r>
            <a:endParaRPr lang="en-US" sz="3600" dirty="0">
              <a:solidFill>
                <a:schemeClr val="tx1"/>
              </a:solidFill>
            </a:endParaRPr>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Tree>
    <p:extLst>
      <p:ext uri="{BB962C8B-B14F-4D97-AF65-F5344CB8AC3E}">
        <p14:creationId xmlns:p14="http://schemas.microsoft.com/office/powerpoint/2010/main" val="21830430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rtl="1"/>
            <a:r>
              <a:rPr lang="ar-SA" sz="3600" dirty="0" smtClean="0">
                <a:solidFill>
                  <a:srgbClr val="FF0000"/>
                </a:solidFill>
                <a:cs typeface="PT Bold Heading" panose="02010400000000000000" pitchFamily="2" charset="-78"/>
              </a:rPr>
              <a:t>أثر الرفع المالي على قيمة المنشأة:</a:t>
            </a:r>
            <a:endParaRPr lang="en-US" sz="3600" dirty="0">
              <a:solidFill>
                <a:srgbClr val="FF0000"/>
              </a:solidFill>
              <a:cs typeface="PT Bold Heading" panose="02010400000000000000" pitchFamily="2" charset="-78"/>
            </a:endParaRPr>
          </a:p>
        </p:txBody>
      </p:sp>
      <p:sp>
        <p:nvSpPr>
          <p:cNvPr id="6" name="Content Placeholder 5"/>
          <p:cNvSpPr>
            <a:spLocks noGrp="1"/>
          </p:cNvSpPr>
          <p:nvPr>
            <p:ph sz="half" idx="13"/>
          </p:nvPr>
        </p:nvSpPr>
        <p:spPr>
          <a:xfrm>
            <a:off x="381000" y="1600201"/>
            <a:ext cx="9033362" cy="4525963"/>
          </a:xfrm>
        </p:spPr>
        <p:txBody>
          <a:bodyPr/>
          <a:lstStyle/>
          <a:p>
            <a:pPr marL="0" indent="0" algn="justLow"/>
            <a:r>
              <a:rPr lang="ar-SA" sz="3400" dirty="0" smtClean="0">
                <a:solidFill>
                  <a:schemeClr val="tx1"/>
                </a:solidFill>
              </a:rPr>
              <a:t>یشیر </a:t>
            </a:r>
            <a:r>
              <a:rPr lang="ar-SA" sz="3400" b="1" dirty="0" smtClean="0">
                <a:solidFill>
                  <a:srgbClr val="0000FF"/>
                </a:solidFill>
              </a:rPr>
              <a:t>الرفع المالي </a:t>
            </a:r>
            <a:r>
              <a:rPr lang="ar-SA" sz="3400" dirty="0" smtClean="0">
                <a:solidFill>
                  <a:schemeClr val="tx1"/>
                </a:solidFill>
              </a:rPr>
              <a:t>إلى استخدام مصادر التمویل ذات التكلفة الثابتة ضمن </a:t>
            </a:r>
            <a:r>
              <a:rPr lang="ar-SA" sz="3400" dirty="0" err="1" smtClean="0">
                <a:solidFill>
                  <a:schemeClr val="tx1"/>
                </a:solidFill>
              </a:rPr>
              <a:t>الھیكل</a:t>
            </a:r>
            <a:r>
              <a:rPr lang="ar-SA" sz="3400" dirty="0" smtClean="0">
                <a:solidFill>
                  <a:schemeClr val="tx1"/>
                </a:solidFill>
              </a:rPr>
              <a:t> المالي مثل </a:t>
            </a:r>
            <a:r>
              <a:rPr lang="ar-SA" sz="3400" dirty="0" err="1" smtClean="0">
                <a:solidFill>
                  <a:schemeClr val="tx1"/>
                </a:solidFill>
              </a:rPr>
              <a:t>الدیون</a:t>
            </a:r>
            <a:r>
              <a:rPr lang="ar-SA" sz="3400" dirty="0" smtClean="0">
                <a:solidFill>
                  <a:schemeClr val="tx1"/>
                </a:solidFill>
              </a:rPr>
              <a:t> (السندات والقروض) </a:t>
            </a:r>
            <a:r>
              <a:rPr lang="ar-SA" sz="3400" dirty="0" err="1" smtClean="0">
                <a:solidFill>
                  <a:schemeClr val="tx1"/>
                </a:solidFill>
              </a:rPr>
              <a:t>والأسھم</a:t>
            </a:r>
            <a:r>
              <a:rPr lang="ar-SA" sz="3400" dirty="0" smtClean="0">
                <a:solidFill>
                  <a:schemeClr val="tx1"/>
                </a:solidFill>
              </a:rPr>
              <a:t> الممتازة بهدف زيادة ربحية السهم.</a:t>
            </a:r>
          </a:p>
          <a:p>
            <a:pPr marL="0" indent="0" algn="justLow"/>
            <a:r>
              <a:rPr lang="ar-SA" sz="3400" dirty="0">
                <a:solidFill>
                  <a:schemeClr val="tx1"/>
                </a:solidFill>
              </a:rPr>
              <a:t>ا</a:t>
            </a:r>
            <a:r>
              <a:rPr lang="ar-SA" sz="3400" dirty="0" smtClean="0">
                <a:solidFill>
                  <a:schemeClr val="tx1"/>
                </a:solidFill>
              </a:rPr>
              <a:t>لرافعة </a:t>
            </a:r>
            <a:r>
              <a:rPr lang="ar-SA" sz="3400" dirty="0" err="1" smtClean="0">
                <a:solidFill>
                  <a:schemeClr val="tx1"/>
                </a:solidFill>
              </a:rPr>
              <a:t>المالیة</a:t>
            </a:r>
            <a:r>
              <a:rPr lang="ar-SA" sz="3400" dirty="0" smtClean="0">
                <a:solidFill>
                  <a:schemeClr val="tx1"/>
                </a:solidFill>
              </a:rPr>
              <a:t> سلاح ذو </a:t>
            </a:r>
            <a:r>
              <a:rPr lang="ar-SA" sz="3400" dirty="0" err="1" smtClean="0">
                <a:solidFill>
                  <a:schemeClr val="tx1"/>
                </a:solidFill>
              </a:rPr>
              <a:t>حدین</a:t>
            </a:r>
            <a:r>
              <a:rPr lang="ar-SA" sz="3400" dirty="0" smtClean="0">
                <a:solidFill>
                  <a:schemeClr val="tx1"/>
                </a:solidFill>
              </a:rPr>
              <a:t> لأن استخدام الدیون في التمویل یؤدي إلى زیادة </a:t>
            </a:r>
            <a:r>
              <a:rPr lang="ar-SA" sz="3400" dirty="0" err="1" smtClean="0">
                <a:solidFill>
                  <a:schemeClr val="tx1"/>
                </a:solidFill>
              </a:rPr>
              <a:t>ربحیة</a:t>
            </a:r>
            <a:r>
              <a:rPr lang="ar-SA" sz="3400" dirty="0" smtClean="0">
                <a:solidFill>
                  <a:schemeClr val="tx1"/>
                </a:solidFill>
              </a:rPr>
              <a:t> </a:t>
            </a:r>
            <a:r>
              <a:rPr lang="ar-SA" sz="3400" dirty="0" err="1" smtClean="0">
                <a:solidFill>
                  <a:schemeClr val="tx1"/>
                </a:solidFill>
              </a:rPr>
              <a:t>السھم</a:t>
            </a:r>
            <a:r>
              <a:rPr lang="ar-SA" sz="3400" dirty="0" smtClean="0">
                <a:solidFill>
                  <a:schemeClr val="tx1"/>
                </a:solidFill>
              </a:rPr>
              <a:t> من جهة، لكنه في ذات الوقت يزيد من المخاطر المالية (وقد تؤدي للإفلاس) نتيجة ارتفاع نسبة الدیون في </a:t>
            </a:r>
            <a:r>
              <a:rPr lang="ar-SA" sz="3400" dirty="0" err="1" smtClean="0">
                <a:solidFill>
                  <a:schemeClr val="tx1"/>
                </a:solidFill>
              </a:rPr>
              <a:t>الھیكل</a:t>
            </a:r>
            <a:r>
              <a:rPr lang="ar-SA" sz="3400" dirty="0" smtClean="0">
                <a:solidFill>
                  <a:schemeClr val="tx1"/>
                </a:solidFill>
              </a:rPr>
              <a:t> المالي.</a:t>
            </a:r>
            <a:endParaRPr lang="en-US" sz="3400" dirty="0">
              <a:solidFill>
                <a:schemeClr val="tx1"/>
              </a:solidFill>
            </a:endParaRPr>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11</a:t>
            </a:fld>
            <a:endParaRPr lang="en-US" dirty="0"/>
          </a:p>
        </p:txBody>
      </p:sp>
    </p:spTree>
    <p:extLst>
      <p:ext uri="{BB962C8B-B14F-4D97-AF65-F5344CB8AC3E}">
        <p14:creationId xmlns:p14="http://schemas.microsoft.com/office/powerpoint/2010/main" val="37502183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pPr rtl="1"/>
            <a:r>
              <a:rPr lang="ar-SA" dirty="0">
                <a:solidFill>
                  <a:srgbClr val="0000FF"/>
                </a:solidFill>
                <a:cs typeface="PT Bold Heading" panose="02010400000000000000" pitchFamily="2" charset="-78"/>
              </a:rPr>
              <a:t>نظريات الهيكل المالي </a:t>
            </a:r>
            <a:endParaRPr lang="ar-SA" dirty="0">
              <a:solidFill>
                <a:srgbClr val="0000FF"/>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Tree>
    <p:extLst>
      <p:ext uri="{BB962C8B-B14F-4D97-AF65-F5344CB8AC3E}">
        <p14:creationId xmlns:p14="http://schemas.microsoft.com/office/powerpoint/2010/main" val="29955051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838200"/>
            <a:ext cx="8915400" cy="5287963"/>
          </a:xfrm>
        </p:spPr>
        <p:txBody>
          <a:bodyPr/>
          <a:lstStyle/>
          <a:p>
            <a:pPr marL="0" indent="0" algn="justLow" rtl="1"/>
            <a:r>
              <a:rPr lang="ar-SA" sz="3600" dirty="0" smtClean="0">
                <a:solidFill>
                  <a:schemeClr val="tx1"/>
                </a:solidFill>
              </a:rPr>
              <a:t>هناك ثلاث مداخل (نظريات) تبحث في العلاقة بين هيكل التمويل من جهة، وكل من (القيمة السوقية) و(تكلفة الأموال) من جهة أخرى.</a:t>
            </a:r>
          </a:p>
          <a:p>
            <a:pPr marL="0" indent="0" algn="justLow" rtl="1"/>
            <a:r>
              <a:rPr lang="ar-SA" sz="3600" dirty="0" smtClean="0">
                <a:solidFill>
                  <a:schemeClr val="tx1"/>
                </a:solidFill>
              </a:rPr>
              <a:t>هذه المداخل هي: </a:t>
            </a:r>
            <a:r>
              <a:rPr lang="ar-SA" sz="3600" b="1" dirty="0" smtClean="0">
                <a:solidFill>
                  <a:schemeClr val="tx1"/>
                </a:solidFill>
              </a:rPr>
              <a:t>مدخل صافي الربح</a:t>
            </a:r>
            <a:r>
              <a:rPr lang="ar-SA" sz="3600" dirty="0" smtClean="0">
                <a:solidFill>
                  <a:schemeClr val="tx1"/>
                </a:solidFill>
              </a:rPr>
              <a:t>، </a:t>
            </a:r>
            <a:r>
              <a:rPr lang="ar-SA" sz="3600" b="1" dirty="0" smtClean="0">
                <a:solidFill>
                  <a:schemeClr val="tx1"/>
                </a:solidFill>
              </a:rPr>
              <a:t>مدخل صافي ربح التشغيل</a:t>
            </a:r>
            <a:r>
              <a:rPr lang="ar-SA" sz="3600" dirty="0" smtClean="0">
                <a:solidFill>
                  <a:schemeClr val="tx1"/>
                </a:solidFill>
              </a:rPr>
              <a:t>، </a:t>
            </a:r>
            <a:r>
              <a:rPr lang="ar-SA" sz="3600" b="1" dirty="0" smtClean="0">
                <a:solidFill>
                  <a:schemeClr val="tx1"/>
                </a:solidFill>
              </a:rPr>
              <a:t>المدخل التقليدي</a:t>
            </a:r>
            <a:r>
              <a:rPr lang="ar-SA" sz="3600" dirty="0" smtClean="0">
                <a:solidFill>
                  <a:schemeClr val="tx1"/>
                </a:solidFill>
              </a:rPr>
              <a:t>.</a:t>
            </a:r>
          </a:p>
          <a:p>
            <a:pPr marL="0" indent="0" algn="justLow" rtl="1"/>
            <a:r>
              <a:rPr lang="ar-SA" sz="3600" dirty="0" smtClean="0">
                <a:solidFill>
                  <a:schemeClr val="tx1"/>
                </a:solidFill>
              </a:rPr>
              <a:t>وتحاول المداخل الإجابة عن السؤال التالي: كيف تتأثر كل من (</a:t>
            </a:r>
            <a:r>
              <a:rPr lang="ar-SA" sz="3600" b="1" dirty="0" smtClean="0">
                <a:solidFill>
                  <a:srgbClr val="0000FF"/>
                </a:solidFill>
              </a:rPr>
              <a:t>القيمة الكلية للمنشأة</a:t>
            </a:r>
            <a:r>
              <a:rPr lang="ar-SA" sz="3600" dirty="0" smtClean="0">
                <a:solidFill>
                  <a:schemeClr val="tx1"/>
                </a:solidFill>
              </a:rPr>
              <a:t>) و(</a:t>
            </a:r>
            <a:r>
              <a:rPr lang="ar-SA" sz="3600" b="1" dirty="0" smtClean="0">
                <a:solidFill>
                  <a:srgbClr val="0000FF"/>
                </a:solidFill>
              </a:rPr>
              <a:t>تكلفة التمويل</a:t>
            </a:r>
            <a:r>
              <a:rPr lang="ar-SA" sz="3600" dirty="0" smtClean="0">
                <a:solidFill>
                  <a:schemeClr val="tx1"/>
                </a:solidFill>
              </a:rPr>
              <a:t>) بالتغير في (</a:t>
            </a:r>
            <a:r>
              <a:rPr lang="ar-SA" sz="3600" b="1" dirty="0" smtClean="0">
                <a:solidFill>
                  <a:srgbClr val="FF0000"/>
                </a:solidFill>
              </a:rPr>
              <a:t>نسبة الديون إلى حقوق الملكية</a:t>
            </a:r>
            <a:r>
              <a:rPr lang="ar-SA" sz="3600" dirty="0" smtClean="0">
                <a:solidFill>
                  <a:schemeClr val="tx1"/>
                </a:solidFill>
              </a:rPr>
              <a:t>)</a:t>
            </a:r>
          </a:p>
          <a:p>
            <a:pPr algn="justLow" rtl="1"/>
            <a:endParaRPr lang="ar-SA" sz="36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Tree>
    <p:extLst>
      <p:ext uri="{BB962C8B-B14F-4D97-AF65-F5344CB8AC3E}">
        <p14:creationId xmlns:p14="http://schemas.microsoft.com/office/powerpoint/2010/main" val="29069482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a:solidFill>
                  <a:srgbClr val="FF0000"/>
                </a:solidFill>
                <a:cs typeface="PT Bold Heading" panose="02010400000000000000" pitchFamily="2" charset="-78"/>
              </a:rPr>
              <a:t>فرضيات نظريات هيكل التمويل</a:t>
            </a:r>
          </a:p>
        </p:txBody>
      </p:sp>
      <p:sp>
        <p:nvSpPr>
          <p:cNvPr id="3" name="عنصر نائب للمحتوى 2"/>
          <p:cNvSpPr>
            <a:spLocks noGrp="1"/>
          </p:cNvSpPr>
          <p:nvPr>
            <p:ph idx="1"/>
          </p:nvPr>
        </p:nvSpPr>
        <p:spPr/>
        <p:txBody>
          <a:bodyPr/>
          <a:lstStyle/>
          <a:p>
            <a:pPr marL="457200" indent="-457200" algn="justLow" rtl="1">
              <a:buFont typeface="Arial" panose="020B0604020202020204" pitchFamily="34" charset="0"/>
              <a:buChar char="•"/>
            </a:pPr>
            <a:r>
              <a:rPr lang="ar-SA" dirty="0" smtClean="0">
                <a:solidFill>
                  <a:schemeClr val="tx1"/>
                </a:solidFill>
              </a:rPr>
              <a:t>عدم وجود ضرائب أعمال ولا ضرائب أفراد (دخل شخصي).</a:t>
            </a:r>
          </a:p>
          <a:p>
            <a:pPr marL="457200" indent="-457200" algn="justLow" rtl="1">
              <a:buFont typeface="Arial" panose="020B0604020202020204" pitchFamily="34" charset="0"/>
              <a:buChar char="•"/>
            </a:pPr>
            <a:r>
              <a:rPr lang="ar-SA" dirty="0" smtClean="0">
                <a:solidFill>
                  <a:schemeClr val="tx1"/>
                </a:solidFill>
              </a:rPr>
              <a:t>تكاليف الإفلاس معدومة.</a:t>
            </a:r>
          </a:p>
          <a:p>
            <a:pPr marL="457200" indent="-457200" algn="justLow" rtl="1">
              <a:buFont typeface="Arial" panose="020B0604020202020204" pitchFamily="34" charset="0"/>
              <a:buChar char="•"/>
            </a:pPr>
            <a:r>
              <a:rPr lang="ar-SA" dirty="0" smtClean="0">
                <a:solidFill>
                  <a:schemeClr val="tx1"/>
                </a:solidFill>
              </a:rPr>
              <a:t>تعتمد المنشأة على مصدرين للتمويل هما: القروض والأسهم العادية.</a:t>
            </a:r>
          </a:p>
          <a:p>
            <a:pPr marL="457200" indent="-457200" algn="justLow" rtl="1">
              <a:buFont typeface="Arial" panose="020B0604020202020204" pitchFamily="34" charset="0"/>
              <a:buChar char="•"/>
            </a:pPr>
            <a:r>
              <a:rPr lang="ar-SA" dirty="0" smtClean="0">
                <a:solidFill>
                  <a:schemeClr val="tx1"/>
                </a:solidFill>
              </a:rPr>
              <a:t>يمكن للمنشأة تغيير هيكل رأس المال من خلال الاقتراض لغرض إعادة شراء الأسهم أو إصدار أسهم لغرض سداد القروض دون تكاليف معاملات.</a:t>
            </a: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Tree>
    <p:extLst>
      <p:ext uri="{BB962C8B-B14F-4D97-AF65-F5344CB8AC3E}">
        <p14:creationId xmlns:p14="http://schemas.microsoft.com/office/powerpoint/2010/main" val="35606168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a:solidFill>
                  <a:srgbClr val="FF0000"/>
                </a:solidFill>
                <a:cs typeface="PT Bold Heading" panose="02010400000000000000" pitchFamily="2" charset="-78"/>
              </a:rPr>
              <a:t>فرضيات نظريات هيكل </a:t>
            </a:r>
            <a:r>
              <a:rPr lang="ar-SA" sz="3600" dirty="0" smtClean="0">
                <a:solidFill>
                  <a:srgbClr val="FF0000"/>
                </a:solidFill>
                <a:cs typeface="PT Bold Heading" panose="02010400000000000000" pitchFamily="2" charset="-78"/>
              </a:rPr>
              <a:t>التمويل (تابع)</a:t>
            </a:r>
            <a:endParaRPr lang="ar-SA" sz="3600" dirty="0">
              <a:solidFill>
                <a:srgbClr val="FF0000"/>
              </a:solidFill>
              <a:cs typeface="PT Bold Heading" panose="02010400000000000000" pitchFamily="2" charset="-78"/>
            </a:endParaRPr>
          </a:p>
        </p:txBody>
      </p:sp>
      <p:sp>
        <p:nvSpPr>
          <p:cNvPr id="3" name="عنصر نائب للمحتوى 2"/>
          <p:cNvSpPr>
            <a:spLocks noGrp="1"/>
          </p:cNvSpPr>
          <p:nvPr>
            <p:ph idx="1"/>
          </p:nvPr>
        </p:nvSpPr>
        <p:spPr/>
        <p:txBody>
          <a:bodyPr/>
          <a:lstStyle/>
          <a:p>
            <a:pPr marL="457200" indent="-457200" algn="justLow" rtl="1">
              <a:buFont typeface="Arial" panose="020B0604020202020204" pitchFamily="34" charset="0"/>
              <a:buChar char="•"/>
            </a:pPr>
            <a:r>
              <a:rPr lang="ar-SA" sz="3600" dirty="0" smtClean="0">
                <a:solidFill>
                  <a:schemeClr val="tx1"/>
                </a:solidFill>
              </a:rPr>
              <a:t>يتم توزيع الأرباح المحققة كاملة على المساهمين.</a:t>
            </a:r>
          </a:p>
          <a:p>
            <a:pPr marL="457200" indent="-457200" algn="justLow" rtl="1">
              <a:buFont typeface="Arial" panose="020B0604020202020204" pitchFamily="34" charset="0"/>
              <a:buChar char="•"/>
            </a:pPr>
            <a:r>
              <a:rPr lang="ar-SA" sz="3600" dirty="0" smtClean="0">
                <a:solidFill>
                  <a:schemeClr val="tx1"/>
                </a:solidFill>
              </a:rPr>
              <a:t>ثبات الأرباح التشغيلية للمنشأة وعدم نموها.</a:t>
            </a:r>
          </a:p>
          <a:p>
            <a:pPr marL="457200" indent="-457200" algn="justLow" rtl="1">
              <a:buFont typeface="Arial" panose="020B0604020202020204" pitchFamily="34" charset="0"/>
              <a:buChar char="•"/>
            </a:pPr>
            <a:r>
              <a:rPr lang="ar-SA" sz="3600" dirty="0" smtClean="0">
                <a:solidFill>
                  <a:schemeClr val="tx1"/>
                </a:solidFill>
              </a:rPr>
              <a:t>التوزيع الاحتمالي للقيم المتوقعة للدخل التشغيلي لكل منشأة متساوي بالنسبة لجميع المستثمرين في السوق.</a:t>
            </a:r>
            <a:endParaRPr lang="ar-SA" sz="36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Tree>
    <p:extLst>
      <p:ext uri="{BB962C8B-B14F-4D97-AF65-F5344CB8AC3E}">
        <p14:creationId xmlns:p14="http://schemas.microsoft.com/office/powerpoint/2010/main" val="30770929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95300" y="1371600"/>
            <a:ext cx="8915400" cy="4754563"/>
          </a:xfrm>
        </p:spPr>
        <p:txBody>
          <a:bodyPr/>
          <a:lstStyle/>
          <a:p>
            <a:pPr marL="0" indent="0" algn="justLow" rtl="1"/>
            <a:r>
              <a:rPr lang="ar-SA" sz="3600" dirty="0" smtClean="0">
                <a:solidFill>
                  <a:schemeClr val="tx1"/>
                </a:solidFill>
              </a:rPr>
              <a:t>وفي ضوء الفرضيات السابقة، يسعى كل مدخل إلى إيجاد قيمة كل من تكلفة القروض (الدين)، وتكلفة حقوق الملكية، وتكلفة رأس المال للمنشأة.</a:t>
            </a:r>
          </a:p>
          <a:p>
            <a:pPr marL="0" indent="0" algn="justLow" rtl="1"/>
            <a:r>
              <a:rPr lang="ar-SA" sz="3600" dirty="0" smtClean="0">
                <a:solidFill>
                  <a:schemeClr val="tx1"/>
                </a:solidFill>
              </a:rPr>
              <a:t>يتم التعبير عن تكلفة هذه العناصر الثلاثة (الديون وحقوق الملكية وتكلفة رأس المال) على النحو التالي:</a:t>
            </a:r>
            <a:endParaRPr lang="ar-SA" sz="3600" dirty="0">
              <a:solidFill>
                <a:schemeClr val="tx1"/>
              </a:solidFill>
            </a:endParaRPr>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Tree>
    <p:extLst>
      <p:ext uri="{BB962C8B-B14F-4D97-AF65-F5344CB8AC3E}">
        <p14:creationId xmlns:p14="http://schemas.microsoft.com/office/powerpoint/2010/main" val="37369430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عنوان 1"/>
              <p:cNvSpPr>
                <a:spLocks noGrp="1"/>
              </p:cNvSpPr>
              <p:nvPr>
                <p:ph type="title"/>
              </p:nvPr>
            </p:nvSpPr>
            <p:spPr/>
            <p:txBody>
              <a:bodyPr/>
              <a:lstStyle/>
              <a:p>
                <a:pPr algn="ctr" rtl="1"/>
                <a:r>
                  <a:rPr lang="ar-SA" sz="3600" dirty="0" smtClean="0">
                    <a:solidFill>
                      <a:schemeClr val="tx1"/>
                    </a:solidFill>
                    <a:cs typeface="PT Bold Heading" panose="02010400000000000000" pitchFamily="2" charset="-78"/>
                  </a:rPr>
                  <a:t>تكلفة الديون (</a:t>
                </a:r>
                <a14:m>
                  <m:oMath xmlns:m="http://schemas.openxmlformats.org/officeDocument/2006/math">
                    <m:sSub>
                      <m:sSubPr>
                        <m:ctrlPr>
                          <a:rPr lang="ar-SA" sz="3600" i="1">
                            <a:latin typeface="Cambria Math" panose="02040503050406030204" pitchFamily="18" charset="0"/>
                          </a:rPr>
                        </m:ctrlPr>
                      </m:sSubPr>
                      <m:e>
                        <m:r>
                          <a:rPr lang="en-US" sz="3600" i="1">
                            <a:latin typeface="Cambria Math" panose="02040503050406030204" pitchFamily="18" charset="0"/>
                          </a:rPr>
                          <m:t>𝐾</m:t>
                        </m:r>
                      </m:e>
                      <m:sub>
                        <m:r>
                          <a:rPr lang="en-US" sz="3600" i="1">
                            <a:latin typeface="Cambria Math" panose="02040503050406030204" pitchFamily="18" charset="0"/>
                          </a:rPr>
                          <m:t>𝑖</m:t>
                        </m:r>
                      </m:sub>
                    </m:sSub>
                  </m:oMath>
                </a14:m>
                <a:r>
                  <a:rPr lang="ar-SA" sz="3600" dirty="0" smtClean="0">
                    <a:solidFill>
                      <a:schemeClr val="tx1"/>
                    </a:solidFill>
                    <a:cs typeface="PT Bold Heading" panose="02010400000000000000" pitchFamily="2" charset="-78"/>
                  </a:rPr>
                  <a:t>)</a:t>
                </a:r>
                <a:endParaRPr lang="ar-SA" sz="3600" dirty="0">
                  <a:solidFill>
                    <a:schemeClr val="tx1"/>
                  </a:solidFill>
                  <a:cs typeface="PT Bold Heading" panose="02010400000000000000" pitchFamily="2" charset="-78"/>
                </a:endParaRPr>
              </a:p>
            </p:txBody>
          </p:sp>
        </mc:Choice>
        <mc:Fallback xmlns="">
          <p:sp>
            <p:nvSpPr>
              <p:cNvPr id="2" name="عنوان 1"/>
              <p:cNvSpPr>
                <a:spLocks noGrp="1" noRot="1" noChangeAspect="1" noMove="1" noResize="1" noEditPoints="1" noAdjustHandles="1" noChangeArrowheads="1" noChangeShapeType="1" noTextEdit="1"/>
              </p:cNvSpPr>
              <p:nvPr>
                <p:ph type="title"/>
              </p:nvPr>
            </p:nvSpPr>
            <p:spPr>
              <a:blipFill rotWithShape="0">
                <a:blip r:embed="rId2"/>
                <a:stretch>
                  <a:fillRect/>
                </a:stretch>
              </a:blipFill>
            </p:spPr>
            <p:txBody>
              <a:bodyPr/>
              <a:lstStyle/>
              <a:p>
                <a:r>
                  <a:rPr lang="ar-SA">
                    <a:noFill/>
                  </a:rPr>
                  <a:t> </a:t>
                </a:r>
              </a:p>
            </p:txBody>
          </p:sp>
        </mc:Fallback>
      </mc:AlternateContent>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pPr/>
                <a14:m>
                  <m:oMathPara xmlns:m="http://schemas.openxmlformats.org/officeDocument/2006/math">
                    <m:oMathParaPr>
                      <m:jc m:val="centerGroup"/>
                    </m:oMathParaPr>
                    <m:oMath xmlns:m="http://schemas.openxmlformats.org/officeDocument/2006/math">
                      <m:sSub>
                        <m:sSubPr>
                          <m:ctrlPr>
                            <a:rPr lang="ar-SA" sz="3600" i="1" smtClean="0">
                              <a:solidFill>
                                <a:schemeClr val="tx1"/>
                              </a:solidFill>
                              <a:latin typeface="Cambria Math" panose="02040503050406030204" pitchFamily="18" charset="0"/>
                            </a:rPr>
                          </m:ctrlPr>
                        </m:sSubPr>
                        <m:e>
                          <m:r>
                            <a:rPr lang="en-US" sz="3600" b="0" i="1" smtClean="0">
                              <a:solidFill>
                                <a:schemeClr val="tx1"/>
                              </a:solidFill>
                              <a:latin typeface="Cambria Math" panose="02040503050406030204" pitchFamily="18" charset="0"/>
                            </a:rPr>
                            <m:t>𝐾</m:t>
                          </m:r>
                        </m:e>
                        <m:sub>
                          <m:r>
                            <a:rPr lang="en-US" sz="3600" b="0" i="1" smtClean="0">
                              <a:solidFill>
                                <a:schemeClr val="tx1"/>
                              </a:solidFill>
                              <a:latin typeface="Cambria Math" panose="02040503050406030204" pitchFamily="18" charset="0"/>
                            </a:rPr>
                            <m:t>𝑖</m:t>
                          </m:r>
                        </m:sub>
                      </m:sSub>
                      <m:r>
                        <a:rPr lang="en-US" sz="3600" b="0" i="1" smtClean="0">
                          <a:solidFill>
                            <a:schemeClr val="tx1"/>
                          </a:solidFill>
                          <a:latin typeface="Cambria Math" panose="02040503050406030204" pitchFamily="18" charset="0"/>
                        </a:rPr>
                        <m:t>=</m:t>
                      </m:r>
                      <m:f>
                        <m:fPr>
                          <m:ctrlPr>
                            <a:rPr lang="en-US" sz="3600" b="0" i="1" smtClean="0">
                              <a:solidFill>
                                <a:schemeClr val="tx1"/>
                              </a:solidFill>
                              <a:latin typeface="Cambria Math" panose="02040503050406030204" pitchFamily="18" charset="0"/>
                            </a:rPr>
                          </m:ctrlPr>
                        </m:fPr>
                        <m:num>
                          <m:r>
                            <a:rPr lang="en-US" sz="3600" b="0" i="1" smtClean="0">
                              <a:solidFill>
                                <a:schemeClr val="tx1"/>
                              </a:solidFill>
                              <a:latin typeface="Cambria Math" panose="02040503050406030204" pitchFamily="18" charset="0"/>
                            </a:rPr>
                            <m:t>𝐼</m:t>
                          </m:r>
                        </m:num>
                        <m:den>
                          <m:r>
                            <a:rPr lang="en-US" sz="3600" b="0" i="1" smtClean="0">
                              <a:solidFill>
                                <a:schemeClr val="tx1"/>
                              </a:solidFill>
                              <a:latin typeface="Cambria Math" panose="02040503050406030204" pitchFamily="18" charset="0"/>
                            </a:rPr>
                            <m:t>𝐵</m:t>
                          </m:r>
                        </m:den>
                      </m:f>
                    </m:oMath>
                  </m:oMathPara>
                </a14:m>
                <a:endParaRPr lang="en-US" dirty="0" smtClean="0"/>
              </a:p>
              <a:p>
                <a:pPr algn="justLow" rtl="1"/>
                <a:r>
                  <a:rPr lang="ar-SA" dirty="0" smtClean="0"/>
                  <a:t>حيث:</a:t>
                </a:r>
              </a:p>
              <a:p>
                <a:pPr algn="justLow" rtl="1"/>
                <a:r>
                  <a:rPr lang="ar-SA" dirty="0" smtClean="0"/>
                  <a:t>(</a:t>
                </a:r>
                <a14:m>
                  <m:oMath xmlns:m="http://schemas.openxmlformats.org/officeDocument/2006/math">
                    <m:r>
                      <a:rPr lang="en-US" i="1">
                        <a:latin typeface="Cambria Math" panose="02040503050406030204" pitchFamily="18" charset="0"/>
                      </a:rPr>
                      <m:t>𝐼</m:t>
                    </m:r>
                  </m:oMath>
                </a14:m>
                <a:r>
                  <a:rPr lang="ar-SA" dirty="0" smtClean="0"/>
                  <a:t>): قيمة الفوائد السنوية</a:t>
                </a:r>
              </a:p>
              <a:p>
                <a:pPr algn="justLow" rtl="1"/>
                <a:r>
                  <a:rPr lang="ar-SA" dirty="0" smtClean="0"/>
                  <a:t>(</a:t>
                </a:r>
                <a14:m>
                  <m:oMath xmlns:m="http://schemas.openxmlformats.org/officeDocument/2006/math">
                    <m:r>
                      <a:rPr lang="en-US" i="1">
                        <a:latin typeface="Cambria Math" panose="02040503050406030204" pitchFamily="18" charset="0"/>
                      </a:rPr>
                      <m:t>𝐵</m:t>
                    </m:r>
                  </m:oMath>
                </a14:m>
                <a:r>
                  <a:rPr lang="ar-SA" dirty="0" smtClean="0"/>
                  <a:t>): قيمة الدين (القيمة السوقية)</a:t>
                </a:r>
                <a:endParaRPr lang="ar-SA"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1">
                <a:blip r:embed="rId3"/>
                <a:stretch>
                  <a:fillRect r="-1777"/>
                </a:stretch>
              </a:blipFill>
            </p:spPr>
            <p:txBody>
              <a:bodyPr/>
              <a:lstStyle/>
              <a:p>
                <a:r>
                  <a:rPr lang="en-US">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17</a:t>
            </a:fld>
            <a:endParaRPr lang="en-US" dirty="0"/>
          </a:p>
        </p:txBody>
      </p:sp>
    </p:spTree>
    <p:extLst>
      <p:ext uri="{BB962C8B-B14F-4D97-AF65-F5344CB8AC3E}">
        <p14:creationId xmlns:p14="http://schemas.microsoft.com/office/powerpoint/2010/main" val="14918602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عنوان 1"/>
              <p:cNvSpPr>
                <a:spLocks noGrp="1"/>
              </p:cNvSpPr>
              <p:nvPr>
                <p:ph type="title"/>
              </p:nvPr>
            </p:nvSpPr>
            <p:spPr/>
            <p:txBody>
              <a:bodyPr/>
              <a:lstStyle/>
              <a:p>
                <a:pPr algn="ctr" rtl="1"/>
                <a:r>
                  <a:rPr lang="ar-SA" sz="3600" dirty="0" smtClean="0">
                    <a:solidFill>
                      <a:schemeClr val="tx1"/>
                    </a:solidFill>
                    <a:cs typeface="PT Bold Heading" panose="02010400000000000000" pitchFamily="2" charset="-78"/>
                  </a:rPr>
                  <a:t>تكلفة حقوق الملكية (</a:t>
                </a:r>
                <a14:m>
                  <m:oMath xmlns:m="http://schemas.openxmlformats.org/officeDocument/2006/math">
                    <m:sSub>
                      <m:sSubPr>
                        <m:ctrlPr>
                          <a:rPr lang="ar-SA" sz="3600" i="1">
                            <a:solidFill>
                              <a:schemeClr val="tx1"/>
                            </a:solidFill>
                            <a:latin typeface="Cambria Math" panose="02040503050406030204" pitchFamily="18" charset="0"/>
                          </a:rPr>
                        </m:ctrlPr>
                      </m:sSubPr>
                      <m:e>
                        <m:r>
                          <a:rPr lang="en-US" sz="3600" i="1">
                            <a:solidFill>
                              <a:schemeClr val="tx1"/>
                            </a:solidFill>
                            <a:latin typeface="Cambria Math" panose="02040503050406030204" pitchFamily="18" charset="0"/>
                          </a:rPr>
                          <m:t>𝐾</m:t>
                        </m:r>
                      </m:e>
                      <m:sub>
                        <m:r>
                          <a:rPr lang="en-US" sz="3600" i="1">
                            <a:solidFill>
                              <a:schemeClr val="tx1"/>
                            </a:solidFill>
                            <a:latin typeface="Cambria Math" panose="02040503050406030204" pitchFamily="18" charset="0"/>
                          </a:rPr>
                          <m:t>𝑒</m:t>
                        </m:r>
                      </m:sub>
                    </m:sSub>
                  </m:oMath>
                </a14:m>
                <a:r>
                  <a:rPr lang="ar-SA" sz="3600" dirty="0" smtClean="0">
                    <a:solidFill>
                      <a:schemeClr val="tx1"/>
                    </a:solidFill>
                    <a:cs typeface="PT Bold Heading" panose="02010400000000000000" pitchFamily="2" charset="-78"/>
                  </a:rPr>
                  <a:t>)</a:t>
                </a:r>
                <a:endParaRPr lang="ar-SA" sz="3600" dirty="0">
                  <a:solidFill>
                    <a:schemeClr val="tx1"/>
                  </a:solidFill>
                  <a:cs typeface="PT Bold Heading" panose="02010400000000000000" pitchFamily="2" charset="-78"/>
                </a:endParaRPr>
              </a:p>
            </p:txBody>
          </p:sp>
        </mc:Choice>
        <mc:Fallback xmlns="">
          <p:sp>
            <p:nvSpPr>
              <p:cNvPr id="2" name="عنوان 1"/>
              <p:cNvSpPr>
                <a:spLocks noGrp="1" noRot="1" noChangeAspect="1" noMove="1" noResize="1" noEditPoints="1" noAdjustHandles="1" noChangeArrowheads="1" noChangeShapeType="1" noTextEdit="1"/>
              </p:cNvSpPr>
              <p:nvPr>
                <p:ph type="title"/>
              </p:nvPr>
            </p:nvSpPr>
            <p:spPr>
              <a:blipFill rotWithShape="0">
                <a:blip r:embed="rId2"/>
                <a:stretch>
                  <a:fillRect/>
                </a:stretch>
              </a:blipFill>
            </p:spPr>
            <p:txBody>
              <a:bodyPr/>
              <a:lstStyle/>
              <a:p>
                <a:r>
                  <a:rPr lang="ar-SA">
                    <a:noFill/>
                  </a:rPr>
                  <a:t> </a:t>
                </a:r>
              </a:p>
            </p:txBody>
          </p:sp>
        </mc:Fallback>
      </mc:AlternateContent>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pPr/>
                <a14:m>
                  <m:oMathPara xmlns:m="http://schemas.openxmlformats.org/officeDocument/2006/math">
                    <m:oMathParaPr>
                      <m:jc m:val="centerGroup"/>
                    </m:oMathParaPr>
                    <m:oMath xmlns:m="http://schemas.openxmlformats.org/officeDocument/2006/math">
                      <m:sSub>
                        <m:sSubPr>
                          <m:ctrlPr>
                            <a:rPr lang="ar-SA" sz="3600" i="1" smtClean="0">
                              <a:solidFill>
                                <a:schemeClr val="tx1"/>
                              </a:solidFill>
                              <a:latin typeface="Cambria Math" panose="02040503050406030204" pitchFamily="18" charset="0"/>
                            </a:rPr>
                          </m:ctrlPr>
                        </m:sSubPr>
                        <m:e>
                          <m:r>
                            <a:rPr lang="en-US" sz="3600" b="0" i="1" smtClean="0">
                              <a:solidFill>
                                <a:schemeClr val="tx1"/>
                              </a:solidFill>
                              <a:latin typeface="Cambria Math" panose="02040503050406030204" pitchFamily="18" charset="0"/>
                            </a:rPr>
                            <m:t>𝐾</m:t>
                          </m:r>
                        </m:e>
                        <m:sub>
                          <m:r>
                            <a:rPr lang="en-US" sz="3600" b="0" i="1" smtClean="0">
                              <a:solidFill>
                                <a:schemeClr val="tx1"/>
                              </a:solidFill>
                              <a:latin typeface="Cambria Math" panose="02040503050406030204" pitchFamily="18" charset="0"/>
                            </a:rPr>
                            <m:t>𝑒</m:t>
                          </m:r>
                        </m:sub>
                      </m:sSub>
                      <m:r>
                        <a:rPr lang="en-US" sz="3600" b="0" i="1" smtClean="0">
                          <a:solidFill>
                            <a:schemeClr val="tx1"/>
                          </a:solidFill>
                          <a:latin typeface="Cambria Math" panose="02040503050406030204" pitchFamily="18" charset="0"/>
                        </a:rPr>
                        <m:t>=</m:t>
                      </m:r>
                      <m:f>
                        <m:fPr>
                          <m:ctrlPr>
                            <a:rPr lang="en-US" sz="3600" b="0" i="1" smtClean="0">
                              <a:solidFill>
                                <a:schemeClr val="tx1"/>
                              </a:solidFill>
                              <a:latin typeface="Cambria Math" panose="02040503050406030204" pitchFamily="18" charset="0"/>
                            </a:rPr>
                          </m:ctrlPr>
                        </m:fPr>
                        <m:num>
                          <m:r>
                            <a:rPr lang="en-US" sz="3600" b="0" i="1" smtClean="0">
                              <a:solidFill>
                                <a:schemeClr val="tx1"/>
                              </a:solidFill>
                              <a:latin typeface="Cambria Math" panose="02040503050406030204" pitchFamily="18" charset="0"/>
                            </a:rPr>
                            <m:t>𝐸</m:t>
                          </m:r>
                        </m:num>
                        <m:den>
                          <m:r>
                            <a:rPr lang="en-US" sz="3600" b="0" i="1" smtClean="0">
                              <a:solidFill>
                                <a:schemeClr val="tx1"/>
                              </a:solidFill>
                              <a:latin typeface="Cambria Math" panose="02040503050406030204" pitchFamily="18" charset="0"/>
                            </a:rPr>
                            <m:t>𝑆</m:t>
                          </m:r>
                        </m:den>
                      </m:f>
                    </m:oMath>
                  </m:oMathPara>
                </a14:m>
                <a:endParaRPr lang="en-US" dirty="0" smtClean="0"/>
              </a:p>
              <a:p>
                <a:pPr algn="justLow" rtl="1"/>
                <a:r>
                  <a:rPr lang="ar-SA" dirty="0" smtClean="0"/>
                  <a:t>حيث:</a:t>
                </a:r>
              </a:p>
              <a:p>
                <a:pPr algn="justLow" rtl="1"/>
                <a:r>
                  <a:rPr lang="ar-SA" dirty="0" smtClean="0"/>
                  <a:t>(</a:t>
                </a:r>
                <a14:m>
                  <m:oMath xmlns:m="http://schemas.openxmlformats.org/officeDocument/2006/math">
                    <m:r>
                      <a:rPr lang="en-US" b="0" i="1" smtClean="0">
                        <a:latin typeface="Cambria Math" panose="02040503050406030204" pitchFamily="18" charset="0"/>
                      </a:rPr>
                      <m:t>𝐸</m:t>
                    </m:r>
                  </m:oMath>
                </a14:m>
                <a:r>
                  <a:rPr lang="ar-SA" dirty="0" smtClean="0"/>
                  <a:t>): صافي الدخل المتاح للمساهمين</a:t>
                </a:r>
              </a:p>
              <a:p>
                <a:pPr algn="justLow" rtl="1"/>
                <a:r>
                  <a:rPr lang="ar-SA" dirty="0" smtClean="0"/>
                  <a:t>(</a:t>
                </a:r>
                <a14:m>
                  <m:oMath xmlns:m="http://schemas.openxmlformats.org/officeDocument/2006/math">
                    <m:r>
                      <a:rPr lang="en-US" b="0" i="1" smtClean="0">
                        <a:latin typeface="Cambria Math" panose="02040503050406030204" pitchFamily="18" charset="0"/>
                      </a:rPr>
                      <m:t>𝑆</m:t>
                    </m:r>
                  </m:oMath>
                </a14:m>
                <a:r>
                  <a:rPr lang="ar-SA" dirty="0" smtClean="0"/>
                  <a:t>): القيمة السوقية للأسهم العادية</a:t>
                </a:r>
                <a:endParaRPr lang="ar-SA"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1">
                <a:blip r:embed="rId3"/>
                <a:stretch>
                  <a:fillRect r="-1777"/>
                </a:stretch>
              </a:blipFill>
            </p:spPr>
            <p:txBody>
              <a:bodyPr/>
              <a:lstStyle/>
              <a:p>
                <a:r>
                  <a:rPr lang="en-US">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18</a:t>
            </a:fld>
            <a:endParaRPr lang="en-US" dirty="0"/>
          </a:p>
        </p:txBody>
      </p:sp>
    </p:spTree>
    <p:extLst>
      <p:ext uri="{BB962C8B-B14F-4D97-AF65-F5344CB8AC3E}">
        <p14:creationId xmlns:p14="http://schemas.microsoft.com/office/powerpoint/2010/main" val="40192841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عنوان 1"/>
              <p:cNvSpPr>
                <a:spLocks noGrp="1"/>
              </p:cNvSpPr>
              <p:nvPr>
                <p:ph type="title"/>
              </p:nvPr>
            </p:nvSpPr>
            <p:spPr/>
            <p:txBody>
              <a:bodyPr/>
              <a:lstStyle/>
              <a:p>
                <a:pPr algn="ctr" rtl="1"/>
                <a:r>
                  <a:rPr lang="ar-SA" sz="3600" dirty="0" smtClean="0">
                    <a:solidFill>
                      <a:schemeClr val="tx1"/>
                    </a:solidFill>
                    <a:cs typeface="PT Bold Heading" panose="02010400000000000000" pitchFamily="2" charset="-78"/>
                  </a:rPr>
                  <a:t>تكلفة الأموال (</a:t>
                </a:r>
                <a14:m>
                  <m:oMath xmlns:m="http://schemas.openxmlformats.org/officeDocument/2006/math">
                    <m:sSub>
                      <m:sSubPr>
                        <m:ctrlPr>
                          <a:rPr lang="ar-SA" sz="3600" i="1">
                            <a:solidFill>
                              <a:schemeClr val="tx1"/>
                            </a:solidFill>
                            <a:latin typeface="Cambria Math" panose="02040503050406030204" pitchFamily="18" charset="0"/>
                          </a:rPr>
                        </m:ctrlPr>
                      </m:sSubPr>
                      <m:e>
                        <m:r>
                          <a:rPr lang="en-US" sz="3600" i="1">
                            <a:solidFill>
                              <a:schemeClr val="tx1"/>
                            </a:solidFill>
                            <a:latin typeface="Cambria Math" panose="02040503050406030204" pitchFamily="18" charset="0"/>
                          </a:rPr>
                          <m:t>𝐾</m:t>
                        </m:r>
                      </m:e>
                      <m:sub>
                        <m:r>
                          <a:rPr lang="en-US" sz="3600" b="0" i="1" smtClean="0">
                            <a:solidFill>
                              <a:schemeClr val="tx1"/>
                            </a:solidFill>
                            <a:latin typeface="Cambria Math" panose="02040503050406030204" pitchFamily="18" charset="0"/>
                          </a:rPr>
                          <m:t>0</m:t>
                        </m:r>
                      </m:sub>
                    </m:sSub>
                  </m:oMath>
                </a14:m>
                <a:r>
                  <a:rPr lang="ar-SA" sz="3600" dirty="0" smtClean="0">
                    <a:solidFill>
                      <a:schemeClr val="tx1"/>
                    </a:solidFill>
                    <a:cs typeface="PT Bold Heading" panose="02010400000000000000" pitchFamily="2" charset="-78"/>
                  </a:rPr>
                  <a:t>)</a:t>
                </a:r>
                <a:endParaRPr lang="ar-SA" sz="3600" dirty="0">
                  <a:solidFill>
                    <a:schemeClr val="tx1"/>
                  </a:solidFill>
                  <a:cs typeface="PT Bold Heading" panose="02010400000000000000" pitchFamily="2" charset="-78"/>
                </a:endParaRPr>
              </a:p>
            </p:txBody>
          </p:sp>
        </mc:Choice>
        <mc:Fallback xmlns="">
          <p:sp>
            <p:nvSpPr>
              <p:cNvPr id="2" name="عنوان 1"/>
              <p:cNvSpPr>
                <a:spLocks noGrp="1" noRot="1" noChangeAspect="1" noMove="1" noResize="1" noEditPoints="1" noAdjustHandles="1" noChangeArrowheads="1" noChangeShapeType="1" noTextEdit="1"/>
              </p:cNvSpPr>
              <p:nvPr>
                <p:ph type="title"/>
              </p:nvPr>
            </p:nvSpPr>
            <p:spPr>
              <a:blipFill rotWithShape="0">
                <a:blip r:embed="rId2"/>
                <a:stretch>
                  <a:fillRect/>
                </a:stretch>
              </a:blipFill>
            </p:spPr>
            <p:txBody>
              <a:bodyPr/>
              <a:lstStyle/>
              <a:p>
                <a:r>
                  <a:rPr lang="ar-SA">
                    <a:noFill/>
                  </a:rPr>
                  <a:t> </a:t>
                </a:r>
              </a:p>
            </p:txBody>
          </p:sp>
        </mc:Fallback>
      </mc:AlternateContent>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pPr algn="l" rtl="1"/>
                <a14:m>
                  <m:oMathPara xmlns:m="http://schemas.openxmlformats.org/officeDocument/2006/math">
                    <m:oMathParaPr>
                      <m:jc m:val="centerGroup"/>
                    </m:oMathParaPr>
                    <m:oMath xmlns:m="http://schemas.openxmlformats.org/officeDocument/2006/math">
                      <m:sSub>
                        <m:sSubPr>
                          <m:ctrlPr>
                            <a:rPr lang="ar-SA" sz="3600" i="1" smtClean="0">
                              <a:solidFill>
                                <a:schemeClr val="tx1"/>
                              </a:solidFill>
                              <a:latin typeface="Cambria Math" panose="02040503050406030204" pitchFamily="18" charset="0"/>
                            </a:rPr>
                          </m:ctrlPr>
                        </m:sSubPr>
                        <m:e>
                          <m:r>
                            <a:rPr lang="en-US" sz="3600" b="0" i="1" smtClean="0">
                              <a:solidFill>
                                <a:schemeClr val="tx1"/>
                              </a:solidFill>
                              <a:latin typeface="Cambria Math" panose="02040503050406030204" pitchFamily="18" charset="0"/>
                            </a:rPr>
                            <m:t>𝐾</m:t>
                          </m:r>
                        </m:e>
                        <m:sub>
                          <m:r>
                            <a:rPr lang="en-US" sz="3600" b="0" i="1" smtClean="0">
                              <a:solidFill>
                                <a:schemeClr val="tx1"/>
                              </a:solidFill>
                              <a:latin typeface="Cambria Math" panose="02040503050406030204" pitchFamily="18" charset="0"/>
                            </a:rPr>
                            <m:t>0</m:t>
                          </m:r>
                        </m:sub>
                      </m:sSub>
                      <m:r>
                        <a:rPr lang="en-US" sz="3600" b="0" i="1" smtClean="0">
                          <a:solidFill>
                            <a:schemeClr val="tx1"/>
                          </a:solidFill>
                          <a:latin typeface="Cambria Math" panose="02040503050406030204" pitchFamily="18" charset="0"/>
                        </a:rPr>
                        <m:t>=</m:t>
                      </m:r>
                      <m:f>
                        <m:fPr>
                          <m:ctrlPr>
                            <a:rPr lang="en-US" sz="3600" b="0" i="1" smtClean="0">
                              <a:solidFill>
                                <a:schemeClr val="tx1"/>
                              </a:solidFill>
                              <a:latin typeface="Cambria Math" panose="02040503050406030204" pitchFamily="18" charset="0"/>
                            </a:rPr>
                          </m:ctrlPr>
                        </m:fPr>
                        <m:num>
                          <m:r>
                            <a:rPr lang="en-US" sz="3600" b="0" i="1" smtClean="0">
                              <a:solidFill>
                                <a:schemeClr val="tx1"/>
                              </a:solidFill>
                              <a:latin typeface="Cambria Math" panose="02040503050406030204" pitchFamily="18" charset="0"/>
                            </a:rPr>
                            <m:t>𝐸𝐵𝐼𝑇</m:t>
                          </m:r>
                        </m:num>
                        <m:den>
                          <m:r>
                            <a:rPr lang="en-US" sz="3600" b="0" i="1" smtClean="0">
                              <a:solidFill>
                                <a:schemeClr val="tx1"/>
                              </a:solidFill>
                              <a:latin typeface="Cambria Math" panose="02040503050406030204" pitchFamily="18" charset="0"/>
                            </a:rPr>
                            <m:t>𝑉</m:t>
                          </m:r>
                        </m:den>
                      </m:f>
                    </m:oMath>
                  </m:oMathPara>
                </a14:m>
                <a:endParaRPr lang="en-US" dirty="0" smtClean="0">
                  <a:solidFill>
                    <a:schemeClr val="tx1"/>
                  </a:solidFill>
                </a:endParaRPr>
              </a:p>
              <a:p>
                <a:pPr algn="justLow" rtl="1"/>
                <a:r>
                  <a:rPr lang="ar-SA" dirty="0" smtClean="0">
                    <a:solidFill>
                      <a:schemeClr val="tx1"/>
                    </a:solidFill>
                  </a:rPr>
                  <a:t>حيث:</a:t>
                </a:r>
              </a:p>
              <a:p>
                <a:pPr algn="justLow" rtl="1"/>
                <a:r>
                  <a:rPr lang="ar-SA" dirty="0" smtClean="0">
                    <a:solidFill>
                      <a:schemeClr val="tx1"/>
                    </a:solidFill>
                  </a:rPr>
                  <a:t>(</a:t>
                </a:r>
                <a14:m>
                  <m:oMath xmlns:m="http://schemas.openxmlformats.org/officeDocument/2006/math">
                    <m:r>
                      <a:rPr lang="en-US" i="1">
                        <a:solidFill>
                          <a:schemeClr val="tx1"/>
                        </a:solidFill>
                        <a:latin typeface="Cambria Math" panose="02040503050406030204" pitchFamily="18" charset="0"/>
                      </a:rPr>
                      <m:t>𝐸𝐵𝐼𝑇</m:t>
                    </m:r>
                  </m:oMath>
                </a14:m>
                <a:r>
                  <a:rPr lang="ar-SA" dirty="0" smtClean="0">
                    <a:solidFill>
                      <a:schemeClr val="tx1"/>
                    </a:solidFill>
                  </a:rPr>
                  <a:t>): دخل التشغيل (قبل الضرائب)</a:t>
                </a:r>
              </a:p>
              <a:p>
                <a:pPr algn="justLow" rtl="1"/>
                <a:r>
                  <a:rPr lang="ar-SA" dirty="0" smtClean="0">
                    <a:solidFill>
                      <a:schemeClr val="tx1"/>
                    </a:solidFill>
                  </a:rPr>
                  <a:t>(</a:t>
                </a:r>
                <a14:m>
                  <m:oMath xmlns:m="http://schemas.openxmlformats.org/officeDocument/2006/math">
                    <m:r>
                      <a:rPr lang="en-US" b="0" i="1" smtClean="0">
                        <a:solidFill>
                          <a:schemeClr val="tx1"/>
                        </a:solidFill>
                        <a:latin typeface="Cambria Math" panose="02040503050406030204" pitchFamily="18" charset="0"/>
                      </a:rPr>
                      <m:t>𝑉</m:t>
                    </m:r>
                  </m:oMath>
                </a14:m>
                <a:r>
                  <a:rPr lang="ar-SA" dirty="0" smtClean="0">
                    <a:solidFill>
                      <a:schemeClr val="tx1"/>
                    </a:solidFill>
                  </a:rPr>
                  <a:t>): القيمة السوقية الكلية للمنشأة</a:t>
                </a:r>
                <a:endParaRPr lang="ar-SA" dirty="0">
                  <a:solidFill>
                    <a:schemeClr val="tx1"/>
                  </a:solidFill>
                </a:endParaRP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1">
                <a:blip r:embed="rId3"/>
                <a:stretch>
                  <a:fillRect r="-1777"/>
                </a:stretch>
              </a:blipFill>
            </p:spPr>
            <p:txBody>
              <a:bodyPr/>
              <a:lstStyle/>
              <a:p>
                <a:r>
                  <a:rPr lang="en-US">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19</a:t>
            </a:fld>
            <a:endParaRPr lang="en-US" dirty="0"/>
          </a:p>
        </p:txBody>
      </p:sp>
    </p:spTree>
    <p:extLst>
      <p:ext uri="{BB962C8B-B14F-4D97-AF65-F5344CB8AC3E}">
        <p14:creationId xmlns:p14="http://schemas.microsoft.com/office/powerpoint/2010/main" val="17260358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a:solidFill>
                  <a:schemeClr val="tx1"/>
                </a:solidFill>
                <a:cs typeface="PT Bold Heading" panose="02010400000000000000" pitchFamily="2" charset="-78"/>
              </a:rPr>
              <a:t>تكلفة الأموال:</a:t>
            </a:r>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pPr/>
                <a14:m>
                  <m:oMathPara xmlns:m="http://schemas.openxmlformats.org/officeDocument/2006/math">
                    <m:oMathParaPr>
                      <m:jc m:val="centerGroup"/>
                    </m:oMathParaPr>
                    <m:oMath xmlns:m="http://schemas.openxmlformats.org/officeDocument/2006/math">
                      <m:sSub>
                        <m:sSubPr>
                          <m:ctrlPr>
                            <a:rPr lang="ar-SA" i="1" smtClean="0">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𝐾</m:t>
                          </m:r>
                        </m:e>
                        <m:sub>
                          <m:r>
                            <a:rPr lang="en-US" i="1">
                              <a:solidFill>
                                <a:schemeClr val="tx1"/>
                              </a:solidFill>
                              <a:latin typeface="Cambria Math" panose="02040503050406030204" pitchFamily="18" charset="0"/>
                            </a:rPr>
                            <m:t>0</m:t>
                          </m:r>
                        </m:sub>
                      </m:sSub>
                      <m:r>
                        <a:rPr lang="en-US" i="1">
                          <a:solidFill>
                            <a:schemeClr val="tx1"/>
                          </a:solidFill>
                          <a:latin typeface="Cambria Math" panose="02040503050406030204" pitchFamily="18" charset="0"/>
                        </a:rPr>
                        <m:t>=</m:t>
                      </m:r>
                      <m:sSub>
                        <m:sSubPr>
                          <m:ctrlPr>
                            <a:rPr lang="en-US"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𝐾</m:t>
                          </m:r>
                        </m:e>
                        <m:sub>
                          <m:r>
                            <a:rPr lang="en-US" b="0" i="1" smtClean="0">
                              <a:solidFill>
                                <a:schemeClr val="tx1"/>
                              </a:solidFill>
                              <a:latin typeface="Cambria Math" panose="02040503050406030204" pitchFamily="18" charset="0"/>
                            </a:rPr>
                            <m:t>𝑖</m:t>
                          </m:r>
                        </m:sub>
                      </m:sSub>
                      <m:f>
                        <m:fPr>
                          <m:ctrlPr>
                            <a:rPr lang="en-US" i="1">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𝐵</m:t>
                          </m:r>
                        </m:num>
                        <m:den>
                          <m:r>
                            <a:rPr lang="en-US" i="1">
                              <a:solidFill>
                                <a:schemeClr val="tx1"/>
                              </a:solidFill>
                              <a:latin typeface="Cambria Math" panose="02040503050406030204" pitchFamily="18" charset="0"/>
                            </a:rPr>
                            <m:t>𝑉</m:t>
                          </m:r>
                        </m:den>
                      </m:f>
                      <m:r>
                        <a:rPr lang="en-US" b="0" i="1" smtClean="0">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𝐾</m:t>
                          </m:r>
                        </m:e>
                        <m:sub>
                          <m:r>
                            <a:rPr lang="en-US" b="0" i="1" smtClean="0">
                              <a:solidFill>
                                <a:schemeClr val="tx1"/>
                              </a:solidFill>
                              <a:latin typeface="Cambria Math" panose="02040503050406030204" pitchFamily="18" charset="0"/>
                            </a:rPr>
                            <m:t>𝑒</m:t>
                          </m:r>
                        </m:sub>
                      </m:sSub>
                      <m:f>
                        <m:fPr>
                          <m:ctrlPr>
                            <a:rPr lang="en-US" i="1">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𝑆</m:t>
                          </m:r>
                        </m:num>
                        <m:den>
                          <m:r>
                            <a:rPr lang="en-US" i="1">
                              <a:solidFill>
                                <a:schemeClr val="tx1"/>
                              </a:solidFill>
                              <a:latin typeface="Cambria Math" panose="02040503050406030204" pitchFamily="18" charset="0"/>
                            </a:rPr>
                            <m:t>𝑉</m:t>
                          </m:r>
                        </m:den>
                      </m:f>
                    </m:oMath>
                  </m:oMathPara>
                </a14:m>
                <a:endParaRPr lang="en-US" dirty="0" smtClean="0"/>
              </a:p>
              <a:p>
                <a:endParaRPr lang="en-US" dirty="0" smtClean="0"/>
              </a:p>
              <a:p>
                <a:pPr/>
                <a14:m>
                  <m:oMathPara xmlns:m="http://schemas.openxmlformats.org/officeDocument/2006/math">
                    <m:oMathParaPr>
                      <m:jc m:val="centerGroup"/>
                    </m:oMathParaPr>
                    <m:oMath xmlns:m="http://schemas.openxmlformats.org/officeDocument/2006/math">
                      <m:r>
                        <a:rPr lang="en-US" i="1">
                          <a:solidFill>
                            <a:schemeClr val="tx1"/>
                          </a:solidFill>
                          <a:latin typeface="Cambria Math" panose="02040503050406030204" pitchFamily="18" charset="0"/>
                        </a:rPr>
                        <m:t>𝑉</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𝐵</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𝑆</m:t>
                      </m:r>
                    </m:oMath>
                  </m:oMathPara>
                </a14:m>
                <a:endParaRPr lang="en-US" b="0" dirty="0" smtClean="0">
                  <a:solidFill>
                    <a:schemeClr val="tx1"/>
                  </a:solidFill>
                </a:endParaRPr>
              </a:p>
              <a:p>
                <a:endParaRPr lang="en-US" dirty="0"/>
              </a:p>
              <a:p>
                <a:pPr/>
                <a14:m>
                  <m:oMathPara xmlns:m="http://schemas.openxmlformats.org/officeDocument/2006/math">
                    <m:oMathParaPr>
                      <m:jc m:val="centerGroup"/>
                    </m:oMathParaPr>
                    <m:oMath xmlns:m="http://schemas.openxmlformats.org/officeDocument/2006/math">
                      <m:sSub>
                        <m:sSubPr>
                          <m:ctrlPr>
                            <a:rPr lang="ar-SA"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𝐾</m:t>
                          </m:r>
                        </m:e>
                        <m:sub>
                          <m:r>
                            <a:rPr lang="en-US" i="1">
                              <a:solidFill>
                                <a:schemeClr val="tx1"/>
                              </a:solidFill>
                              <a:latin typeface="Cambria Math" panose="02040503050406030204" pitchFamily="18" charset="0"/>
                            </a:rPr>
                            <m:t>0</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𝐾</m:t>
                          </m:r>
                        </m:e>
                        <m:sub>
                          <m:r>
                            <a:rPr lang="en-US" i="1">
                              <a:solidFill>
                                <a:schemeClr val="tx1"/>
                              </a:solidFill>
                              <a:latin typeface="Cambria Math" panose="02040503050406030204" pitchFamily="18" charset="0"/>
                            </a:rPr>
                            <m:t>𝑖</m:t>
                          </m:r>
                        </m:sub>
                      </m:sSub>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𝐵</m:t>
                          </m:r>
                        </m:num>
                        <m:den>
                          <m:r>
                            <a:rPr lang="en-US" b="0" i="1" smtClean="0">
                              <a:solidFill>
                                <a:schemeClr val="tx1"/>
                              </a:solidFill>
                              <a:latin typeface="Cambria Math" panose="02040503050406030204" pitchFamily="18" charset="0"/>
                            </a:rPr>
                            <m:t>𝐵</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𝑆</m:t>
                          </m:r>
                        </m:den>
                      </m:f>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𝐾</m:t>
                          </m:r>
                        </m:e>
                        <m:sub>
                          <m:r>
                            <a:rPr lang="en-US" i="1">
                              <a:solidFill>
                                <a:schemeClr val="tx1"/>
                              </a:solidFill>
                              <a:latin typeface="Cambria Math" panose="02040503050406030204" pitchFamily="18" charset="0"/>
                            </a:rPr>
                            <m:t>𝑒</m:t>
                          </m:r>
                        </m:sub>
                      </m:sSub>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𝑆</m:t>
                          </m:r>
                        </m:num>
                        <m:den>
                          <m:r>
                            <a:rPr lang="en-US" b="0" i="1" smtClean="0">
                              <a:solidFill>
                                <a:schemeClr val="tx1"/>
                              </a:solidFill>
                              <a:latin typeface="Cambria Math" panose="02040503050406030204" pitchFamily="18" charset="0"/>
                            </a:rPr>
                            <m:t>𝐵</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𝑆</m:t>
                          </m:r>
                        </m:den>
                      </m:f>
                    </m:oMath>
                  </m:oMathPara>
                </a14:m>
                <a:endParaRPr lang="ar-SA"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0">
                <a:blip r:embed="rId2"/>
                <a:stretch>
                  <a:fillRect/>
                </a:stretch>
              </a:blipFill>
            </p:spPr>
            <p:txBody>
              <a:bodyPr/>
              <a:lstStyle/>
              <a:p>
                <a:r>
                  <a:rPr lang="ar-SA">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20</a:t>
            </a:fld>
            <a:endParaRPr lang="en-US" dirty="0"/>
          </a:p>
        </p:txBody>
      </p:sp>
    </p:spTree>
    <p:extLst>
      <p:ext uri="{BB962C8B-B14F-4D97-AF65-F5344CB8AC3E}">
        <p14:creationId xmlns:p14="http://schemas.microsoft.com/office/powerpoint/2010/main" val="22838330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a:solidFill>
                  <a:srgbClr val="0000FF"/>
                </a:solidFill>
                <a:cs typeface="PT Bold Heading" panose="02010400000000000000" pitchFamily="2" charset="-78"/>
              </a:rPr>
              <a:t>هدف نظريات هيكل رأس المال</a:t>
            </a:r>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p:txBody>
              <a:bodyPr/>
              <a:lstStyle/>
              <a:p>
                <a:pPr marL="0" indent="0" algn="just" rtl="1"/>
                <a:r>
                  <a:rPr lang="ar-SA" dirty="0" smtClean="0">
                    <a:solidFill>
                      <a:schemeClr val="tx1"/>
                    </a:solidFill>
                  </a:rPr>
                  <a:t>انطلاقا من التحليل السابق، تبحث نظريات هيكل رأس المال إلى التعرف على أثر تغير نسبة الديون إلى هيكل رأس المال (الديون وحقوق الملكية) على كل من:</a:t>
                </a:r>
              </a:p>
              <a:p>
                <a:pPr algn="just" rtl="1"/>
                <a:r>
                  <a:rPr lang="ar-SA" dirty="0" smtClean="0">
                    <a:solidFill>
                      <a:schemeClr val="tx1"/>
                    </a:solidFill>
                  </a:rPr>
                  <a:t>تكلفة </a:t>
                </a:r>
                <a:r>
                  <a:rPr lang="ar-SA" dirty="0">
                    <a:solidFill>
                      <a:schemeClr val="tx1"/>
                    </a:solidFill>
                  </a:rPr>
                  <a:t>القروض (الدين</a:t>
                </a:r>
                <a:r>
                  <a:rPr lang="ar-SA" dirty="0" smtClean="0">
                    <a:solidFill>
                      <a:schemeClr val="tx1"/>
                    </a:solidFill>
                  </a:rPr>
                  <a:t>) (</a:t>
                </a:r>
                <a14:m>
                  <m:oMath xmlns:m="http://schemas.openxmlformats.org/officeDocument/2006/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𝐾</m:t>
                        </m:r>
                      </m:e>
                      <m:sub>
                        <m:r>
                          <a:rPr lang="en-US" i="1">
                            <a:solidFill>
                              <a:schemeClr val="tx1"/>
                            </a:solidFill>
                            <a:latin typeface="Cambria Math" panose="02040503050406030204" pitchFamily="18" charset="0"/>
                          </a:rPr>
                          <m:t>𝑖</m:t>
                        </m:r>
                      </m:sub>
                    </m:sSub>
                  </m:oMath>
                </a14:m>
                <a:r>
                  <a:rPr lang="ar-SA" dirty="0" smtClean="0">
                    <a:solidFill>
                      <a:schemeClr val="tx1"/>
                    </a:solidFill>
                  </a:rPr>
                  <a:t>)،</a:t>
                </a:r>
              </a:p>
              <a:p>
                <a:pPr algn="just" rtl="1"/>
                <a:r>
                  <a:rPr lang="ar-SA" dirty="0" smtClean="0">
                    <a:solidFill>
                      <a:schemeClr val="tx1"/>
                    </a:solidFill>
                  </a:rPr>
                  <a:t>تكلفة </a:t>
                </a:r>
                <a:r>
                  <a:rPr lang="ar-SA" dirty="0">
                    <a:solidFill>
                      <a:schemeClr val="tx1"/>
                    </a:solidFill>
                  </a:rPr>
                  <a:t>حقوق </a:t>
                </a:r>
                <a:r>
                  <a:rPr lang="ar-SA" dirty="0" smtClean="0">
                    <a:solidFill>
                      <a:schemeClr val="tx1"/>
                    </a:solidFill>
                  </a:rPr>
                  <a:t>الملكية (</a:t>
                </a:r>
                <a14:m>
                  <m:oMath xmlns:m="http://schemas.openxmlformats.org/officeDocument/2006/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𝐾</m:t>
                        </m:r>
                      </m:e>
                      <m:sub>
                        <m:r>
                          <a:rPr lang="en-US" i="1">
                            <a:solidFill>
                              <a:schemeClr val="tx1"/>
                            </a:solidFill>
                            <a:latin typeface="Cambria Math" panose="02040503050406030204" pitchFamily="18" charset="0"/>
                          </a:rPr>
                          <m:t>𝑒</m:t>
                        </m:r>
                      </m:sub>
                    </m:sSub>
                  </m:oMath>
                </a14:m>
                <a:r>
                  <a:rPr lang="ar-SA" dirty="0" smtClean="0">
                    <a:solidFill>
                      <a:schemeClr val="tx1"/>
                    </a:solidFill>
                  </a:rPr>
                  <a:t>)،</a:t>
                </a:r>
              </a:p>
              <a:p>
                <a:pPr algn="just" rtl="1"/>
                <a:r>
                  <a:rPr lang="ar-SA" dirty="0" smtClean="0">
                    <a:solidFill>
                      <a:schemeClr val="tx1"/>
                    </a:solidFill>
                  </a:rPr>
                  <a:t>تكلفة </a:t>
                </a:r>
                <a:r>
                  <a:rPr lang="ar-SA" dirty="0">
                    <a:solidFill>
                      <a:schemeClr val="tx1"/>
                    </a:solidFill>
                  </a:rPr>
                  <a:t>رأس المال </a:t>
                </a:r>
                <a:r>
                  <a:rPr lang="ar-SA" dirty="0" smtClean="0">
                    <a:solidFill>
                      <a:schemeClr val="tx1"/>
                    </a:solidFill>
                  </a:rPr>
                  <a:t>للمنشأة (</a:t>
                </a:r>
                <a14:m>
                  <m:oMath xmlns:m="http://schemas.openxmlformats.org/officeDocument/2006/math">
                    <m:sSub>
                      <m:sSubPr>
                        <m:ctrlPr>
                          <a:rPr lang="ar-SA"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𝐾</m:t>
                        </m:r>
                      </m:e>
                      <m:sub>
                        <m:r>
                          <a:rPr lang="en-US" i="1">
                            <a:solidFill>
                              <a:schemeClr val="tx1"/>
                            </a:solidFill>
                            <a:latin typeface="Cambria Math" panose="02040503050406030204" pitchFamily="18" charset="0"/>
                          </a:rPr>
                          <m:t>0</m:t>
                        </m:r>
                      </m:sub>
                    </m:sSub>
                  </m:oMath>
                </a14:m>
                <a:r>
                  <a:rPr lang="ar-SA" dirty="0" smtClean="0">
                    <a:solidFill>
                      <a:schemeClr val="tx1"/>
                    </a:solidFill>
                  </a:rPr>
                  <a:t>).</a:t>
                </a:r>
                <a:endParaRPr lang="ar-SA" dirty="0">
                  <a:solidFill>
                    <a:schemeClr val="tx1"/>
                  </a:solidFill>
                </a:endParaRPr>
              </a:p>
              <a:p>
                <a:pPr algn="just" rtl="1"/>
                <a:endParaRPr lang="ar-SA" dirty="0"/>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blipFill rotWithShape="0">
                <a:blip r:embed="rId2"/>
                <a:stretch>
                  <a:fillRect l="-2939" t="-1752" r="-1709"/>
                </a:stretch>
              </a:blipFill>
            </p:spPr>
            <p:txBody>
              <a:bodyPr/>
              <a:lstStyle/>
              <a:p>
                <a:r>
                  <a:rPr lang="ar-SA">
                    <a:noFill/>
                  </a:rPr>
                  <a:t> </a:t>
                </a:r>
              </a:p>
            </p:txBody>
          </p:sp>
        </mc:Fallback>
      </mc:AlternateContent>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Tree>
    <p:extLst>
      <p:ext uri="{BB962C8B-B14F-4D97-AF65-F5344CB8AC3E}">
        <p14:creationId xmlns:p14="http://schemas.microsoft.com/office/powerpoint/2010/main" val="33463545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a:solidFill>
                  <a:srgbClr val="009900"/>
                </a:solidFill>
                <a:cs typeface="PT Bold Heading" panose="02010400000000000000" pitchFamily="2" charset="-78"/>
              </a:rPr>
              <a:t>مدخل صافي الربح (الدخل</a:t>
            </a:r>
            <a:r>
              <a:rPr lang="ar-SA" sz="3600" dirty="0" smtClean="0">
                <a:solidFill>
                  <a:srgbClr val="009900"/>
                </a:solidFill>
                <a:cs typeface="PT Bold Heading" panose="02010400000000000000" pitchFamily="2" charset="-78"/>
              </a:rPr>
              <a:t>)</a:t>
            </a:r>
            <a:endParaRPr lang="en-US" sz="3600" dirty="0">
              <a:solidFill>
                <a:srgbClr val="009900"/>
              </a:solidFill>
              <a:cs typeface="PT Bold Heading" panose="02010400000000000000" pitchFamily="2" charset="-78"/>
            </a:endParaRPr>
          </a:p>
        </p:txBody>
      </p:sp>
      <mc:AlternateContent xmlns:mc="http://schemas.openxmlformats.org/markup-compatibility/2006" xmlns:a14="http://schemas.microsoft.com/office/drawing/2010/main">
        <mc:Choice Requires="a14">
          <p:sp>
            <p:nvSpPr>
              <p:cNvPr id="6" name="Content Placeholder 5"/>
              <p:cNvSpPr>
                <a:spLocks noGrp="1"/>
              </p:cNvSpPr>
              <p:nvPr>
                <p:ph sz="half" idx="13"/>
              </p:nvPr>
            </p:nvSpPr>
            <p:spPr>
              <a:xfrm>
                <a:off x="152400" y="1600201"/>
                <a:ext cx="9601200" cy="4525963"/>
              </a:xfrm>
            </p:spPr>
            <p:txBody>
              <a:bodyPr/>
              <a:lstStyle/>
              <a:p>
                <a:pPr marL="0" indent="0" algn="justLow"/>
                <a:r>
                  <a:rPr lang="ar-SA" sz="3600" dirty="0" smtClean="0">
                    <a:solidFill>
                      <a:schemeClr val="tx1"/>
                    </a:solidFill>
                  </a:rPr>
                  <a:t>يفترض هذا المدخل إضافة إلى الفروض السابقة، أن:</a:t>
                </a:r>
              </a:p>
              <a:p>
                <a:pPr marL="571500" indent="-571500" algn="justLow">
                  <a:buFont typeface="Arial" panose="020B0604020202020204" pitchFamily="34" charset="0"/>
                  <a:buChar char="•"/>
                </a:pPr>
                <a:r>
                  <a:rPr lang="ar-SA" sz="3600" dirty="0" smtClean="0">
                    <a:solidFill>
                      <a:schemeClr val="tx1"/>
                    </a:solidFill>
                  </a:rPr>
                  <a:t> (</a:t>
                </a:r>
                <a14:m>
                  <m:oMath xmlns:m="http://schemas.openxmlformats.org/officeDocument/2006/math">
                    <m:sSub>
                      <m:sSubPr>
                        <m:ctrlPr>
                          <a:rPr lang="ar-SA" sz="3600" i="1">
                            <a:solidFill>
                              <a:schemeClr val="tx1"/>
                            </a:solidFill>
                            <a:latin typeface="Cambria Math" panose="02040503050406030204" pitchFamily="18" charset="0"/>
                          </a:rPr>
                        </m:ctrlPr>
                      </m:sSubPr>
                      <m:e>
                        <m:sSub>
                          <m:sSubPr>
                            <m:ctrlPr>
                              <a:rPr lang="ar-SA" sz="3600" i="1">
                                <a:solidFill>
                                  <a:schemeClr val="tx1"/>
                                </a:solidFill>
                                <a:latin typeface="Cambria Math" panose="02040503050406030204" pitchFamily="18" charset="0"/>
                              </a:rPr>
                            </m:ctrlPr>
                          </m:sSubPr>
                          <m:e>
                            <m:r>
                              <a:rPr lang="en-US" sz="3600" i="1">
                                <a:solidFill>
                                  <a:schemeClr val="tx1"/>
                                </a:solidFill>
                                <a:latin typeface="Cambria Math" panose="02040503050406030204" pitchFamily="18" charset="0"/>
                              </a:rPr>
                              <m:t>𝐾</m:t>
                            </m:r>
                          </m:e>
                          <m:sub>
                            <m:r>
                              <a:rPr lang="en-US" sz="3600" b="0" i="1" smtClean="0">
                                <a:solidFill>
                                  <a:schemeClr val="tx1"/>
                                </a:solidFill>
                                <a:latin typeface="Cambria Math" panose="02040503050406030204" pitchFamily="18" charset="0"/>
                              </a:rPr>
                              <m:t>𝑖</m:t>
                            </m:r>
                          </m:sub>
                        </m:sSub>
                        <m:r>
                          <a:rPr lang="en-US" sz="3600" i="1" smtClean="0">
                            <a:solidFill>
                              <a:schemeClr val="tx1"/>
                            </a:solidFill>
                            <a:latin typeface="Cambria Math" panose="02040503050406030204" pitchFamily="18" charset="0"/>
                            <a:ea typeface="Cambria Math" panose="02040503050406030204" pitchFamily="18" charset="0"/>
                          </a:rPr>
                          <m:t>&lt;</m:t>
                        </m:r>
                        <m:r>
                          <a:rPr lang="en-US" sz="3600" i="1">
                            <a:solidFill>
                              <a:schemeClr val="tx1"/>
                            </a:solidFill>
                            <a:latin typeface="Cambria Math" panose="02040503050406030204" pitchFamily="18" charset="0"/>
                          </a:rPr>
                          <m:t>𝐾</m:t>
                        </m:r>
                      </m:e>
                      <m:sub>
                        <m:r>
                          <a:rPr lang="en-US" sz="3600" i="1">
                            <a:solidFill>
                              <a:schemeClr val="tx1"/>
                            </a:solidFill>
                            <a:latin typeface="Cambria Math" panose="02040503050406030204" pitchFamily="18" charset="0"/>
                          </a:rPr>
                          <m:t>𝑒</m:t>
                        </m:r>
                      </m:sub>
                    </m:sSub>
                  </m:oMath>
                </a14:m>
                <a:r>
                  <a:rPr lang="ar-SA" sz="3600" dirty="0" smtClean="0">
                    <a:solidFill>
                      <a:schemeClr val="tx1"/>
                    </a:solidFill>
                  </a:rPr>
                  <a:t>).</a:t>
                </a:r>
              </a:p>
              <a:p>
                <a:pPr marL="571500" indent="-571500" algn="justLow">
                  <a:buFont typeface="Arial" panose="020B0604020202020204" pitchFamily="34" charset="0"/>
                  <a:buChar char="•"/>
                </a:pPr>
                <a:r>
                  <a:rPr lang="ar-SA" sz="3600" dirty="0" smtClean="0">
                    <a:solidFill>
                      <a:schemeClr val="tx1"/>
                    </a:solidFill>
                  </a:rPr>
                  <a:t>ارتفاع القروض لن يغير من مفهوم وإدراك الخطر لدى المستثمرين.</a:t>
                </a:r>
              </a:p>
              <a:p>
                <a:pPr marL="0" indent="0" algn="justLow"/>
                <a:r>
                  <a:rPr lang="ar-SA" sz="3600" dirty="0" smtClean="0">
                    <a:solidFill>
                      <a:schemeClr val="tx1"/>
                    </a:solidFill>
                  </a:rPr>
                  <a:t>ووفقا لهذا المدخل تستطيع المنشأة زيادة قيمتها السوقية وتقلیل تكلفة الأموال من خلال زیادة نسبة الدیون إلى حقوق الملكية (زيادة الرافعة المالية).</a:t>
                </a:r>
              </a:p>
              <a:p>
                <a:pPr marL="0" indent="0" algn="justLow"/>
                <a:endParaRPr lang="ar-SA" sz="3600" dirty="0" smtClean="0">
                  <a:solidFill>
                    <a:schemeClr val="tx1"/>
                  </a:solidFill>
                </a:endParaRPr>
              </a:p>
            </p:txBody>
          </p:sp>
        </mc:Choice>
        <mc:Fallback xmlns="">
          <p:sp>
            <p:nvSpPr>
              <p:cNvPr id="6" name="Content Placeholder 5"/>
              <p:cNvSpPr>
                <a:spLocks noGrp="1" noRot="1" noChangeAspect="1" noMove="1" noResize="1" noEditPoints="1" noAdjustHandles="1" noChangeArrowheads="1" noChangeShapeType="1" noTextEdit="1"/>
              </p:cNvSpPr>
              <p:nvPr>
                <p:ph sz="half" idx="13"/>
              </p:nvPr>
            </p:nvSpPr>
            <p:spPr>
              <a:xfrm>
                <a:off x="152400" y="1600201"/>
                <a:ext cx="9601200" cy="4525963"/>
              </a:xfrm>
              <a:blipFill rotWithShape="0">
                <a:blip r:embed="rId2"/>
                <a:stretch>
                  <a:fillRect l="-3238" t="-2156" r="-1905"/>
                </a:stretch>
              </a:blipFill>
            </p:spPr>
            <p:txBody>
              <a:bodyPr/>
              <a:lstStyle/>
              <a:p>
                <a:r>
                  <a:rPr lang="ar-SA">
                    <a:noFill/>
                  </a:rPr>
                  <a:t> </a:t>
                </a:r>
              </a:p>
            </p:txBody>
          </p:sp>
        </mc:Fallback>
      </mc:AlternateContent>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22</a:t>
            </a:fld>
            <a:endParaRPr lang="en-US" dirty="0"/>
          </a:p>
        </p:txBody>
      </p:sp>
    </p:spTree>
    <p:extLst>
      <p:ext uri="{BB962C8B-B14F-4D97-AF65-F5344CB8AC3E}">
        <p14:creationId xmlns:p14="http://schemas.microsoft.com/office/powerpoint/2010/main" val="35547665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a:solidFill>
                  <a:srgbClr val="009900"/>
                </a:solidFill>
                <a:cs typeface="PT Bold Heading" panose="02010400000000000000" pitchFamily="2" charset="-78"/>
              </a:rPr>
              <a:t>مدخل صافي </a:t>
            </a:r>
            <a:r>
              <a:rPr lang="ar-SA" sz="3600" dirty="0" smtClean="0">
                <a:solidFill>
                  <a:srgbClr val="009900"/>
                </a:solidFill>
                <a:cs typeface="PT Bold Heading" panose="02010400000000000000" pitchFamily="2" charset="-78"/>
              </a:rPr>
              <a:t>الدخل التشغيلي</a:t>
            </a:r>
            <a:endParaRPr lang="en-US" sz="3600" dirty="0">
              <a:solidFill>
                <a:srgbClr val="009900"/>
              </a:solidFill>
              <a:cs typeface="PT Bold Heading" panose="02010400000000000000" pitchFamily="2" charset="-78"/>
            </a:endParaRPr>
          </a:p>
        </p:txBody>
      </p:sp>
      <p:sp>
        <p:nvSpPr>
          <p:cNvPr id="6" name="Content Placeholder 5"/>
          <p:cNvSpPr>
            <a:spLocks noGrp="1"/>
          </p:cNvSpPr>
          <p:nvPr>
            <p:ph sz="half" idx="13"/>
          </p:nvPr>
        </p:nvSpPr>
        <p:spPr>
          <a:xfrm>
            <a:off x="152400" y="1600201"/>
            <a:ext cx="9601200" cy="4525963"/>
          </a:xfrm>
        </p:spPr>
        <p:txBody>
          <a:bodyPr/>
          <a:lstStyle/>
          <a:p>
            <a:r>
              <a:rPr lang="ar-SA" sz="3600" dirty="0" smtClean="0">
                <a:solidFill>
                  <a:schemeClr val="tx1"/>
                </a:solidFill>
              </a:rPr>
              <a:t>وفقا لهذا المدخل فإن:</a:t>
            </a:r>
            <a:endParaRPr lang="ar-SA" sz="3600" dirty="0">
              <a:solidFill>
                <a:schemeClr val="tx1"/>
              </a:solidFill>
            </a:endParaRPr>
          </a:p>
          <a:p>
            <a:pPr marL="457200" indent="-571500" algn="justLow">
              <a:buFont typeface="Arial" panose="020B0604020202020204" pitchFamily="34" charset="0"/>
              <a:buChar char="•"/>
            </a:pPr>
            <a:r>
              <a:rPr lang="ar-SA" sz="3600" dirty="0" smtClean="0">
                <a:solidFill>
                  <a:schemeClr val="tx1"/>
                </a:solidFill>
              </a:rPr>
              <a:t>تكلفة </a:t>
            </a:r>
            <a:r>
              <a:rPr lang="ar-SA" sz="3600" dirty="0">
                <a:solidFill>
                  <a:schemeClr val="tx1"/>
                </a:solidFill>
              </a:rPr>
              <a:t>الأموال تبقى ثابتة بغض النظر عن نسبة الرفع </a:t>
            </a:r>
            <a:r>
              <a:rPr lang="ar-SA" sz="3600" dirty="0" smtClean="0">
                <a:solidFill>
                  <a:schemeClr val="tx1"/>
                </a:solidFill>
              </a:rPr>
              <a:t>المالي.</a:t>
            </a:r>
            <a:endParaRPr lang="ar-SA" sz="3600" dirty="0">
              <a:solidFill>
                <a:schemeClr val="tx1"/>
              </a:solidFill>
            </a:endParaRPr>
          </a:p>
          <a:p>
            <a:pPr marL="457200" indent="-571500" algn="justLow">
              <a:buFont typeface="Arial" panose="020B0604020202020204" pitchFamily="34" charset="0"/>
              <a:buChar char="•"/>
            </a:pPr>
            <a:r>
              <a:rPr lang="ar-SA" sz="3600" dirty="0" smtClean="0">
                <a:solidFill>
                  <a:schemeClr val="tx1"/>
                </a:solidFill>
              </a:rPr>
              <a:t>تكلفة الديون تبقى ثابتة.</a:t>
            </a:r>
          </a:p>
          <a:p>
            <a:pPr marL="457200" indent="-571500" algn="justLow">
              <a:buFont typeface="Arial" panose="020B0604020202020204" pitchFamily="34" charset="0"/>
              <a:buChar char="•"/>
            </a:pPr>
            <a:r>
              <a:rPr lang="ar-SA" sz="3600" dirty="0" smtClean="0">
                <a:solidFill>
                  <a:schemeClr val="tx1"/>
                </a:solidFill>
              </a:rPr>
              <a:t>القيمة السوقية لحقوق الملكية يمكن حسابها بواسطة الصيغة التالية: (القيمة السوقية الكلية للشركة – القيمة السوقية للديون).</a:t>
            </a:r>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23</a:t>
            </a:fld>
            <a:endParaRPr lang="en-US" dirty="0"/>
          </a:p>
        </p:txBody>
      </p:sp>
    </p:spTree>
    <p:extLst>
      <p:ext uri="{BB962C8B-B14F-4D97-AF65-F5344CB8AC3E}">
        <p14:creationId xmlns:p14="http://schemas.microsoft.com/office/powerpoint/2010/main" val="2023237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smtClean="0">
                <a:solidFill>
                  <a:srgbClr val="009900"/>
                </a:solidFill>
                <a:cs typeface="PT Bold Heading" panose="02010400000000000000" pitchFamily="2" charset="-78"/>
              </a:rPr>
              <a:t>المدخل التقليدي</a:t>
            </a:r>
            <a:endParaRPr lang="en-US" sz="3600" dirty="0">
              <a:solidFill>
                <a:srgbClr val="009900"/>
              </a:solidFill>
              <a:cs typeface="PT Bold Heading" panose="02010400000000000000" pitchFamily="2" charset="-78"/>
            </a:endParaRPr>
          </a:p>
        </p:txBody>
      </p:sp>
      <p:sp>
        <p:nvSpPr>
          <p:cNvPr id="6" name="Content Placeholder 5"/>
          <p:cNvSpPr>
            <a:spLocks noGrp="1"/>
          </p:cNvSpPr>
          <p:nvPr>
            <p:ph sz="half" idx="13"/>
          </p:nvPr>
        </p:nvSpPr>
        <p:spPr>
          <a:xfrm>
            <a:off x="152400" y="1600201"/>
            <a:ext cx="9601200" cy="4525963"/>
          </a:xfrm>
        </p:spPr>
        <p:txBody>
          <a:bodyPr/>
          <a:lstStyle/>
          <a:p>
            <a:pPr marL="0" indent="0" algn="justLow"/>
            <a:r>
              <a:rPr lang="ar-SA" sz="4000" dirty="0">
                <a:solidFill>
                  <a:schemeClr val="tx1"/>
                </a:solidFill>
              </a:rPr>
              <a:t>تبعا </a:t>
            </a:r>
            <a:r>
              <a:rPr lang="ar-SA" sz="4000" dirty="0" err="1">
                <a:solidFill>
                  <a:schemeClr val="tx1"/>
                </a:solidFill>
              </a:rPr>
              <a:t>لھذا</a:t>
            </a:r>
            <a:r>
              <a:rPr lang="ar-SA" sz="4000" dirty="0">
                <a:solidFill>
                  <a:schemeClr val="tx1"/>
                </a:solidFill>
              </a:rPr>
              <a:t> المدخل فإنه </a:t>
            </a:r>
            <a:r>
              <a:rPr lang="ar-SA" sz="4000" dirty="0" err="1">
                <a:solidFill>
                  <a:schemeClr val="tx1"/>
                </a:solidFill>
              </a:rPr>
              <a:t>یوجد</a:t>
            </a:r>
            <a:r>
              <a:rPr lang="ar-SA" sz="4000" dirty="0">
                <a:solidFill>
                  <a:schemeClr val="tx1"/>
                </a:solidFill>
              </a:rPr>
              <a:t> </a:t>
            </a:r>
            <a:r>
              <a:rPr lang="ar-SA" sz="4000" dirty="0" err="1">
                <a:solidFill>
                  <a:schemeClr val="tx1"/>
                </a:solidFill>
              </a:rPr>
              <a:t>ھیكل</a:t>
            </a:r>
            <a:r>
              <a:rPr lang="ar-SA" sz="4000" dirty="0">
                <a:solidFill>
                  <a:schemeClr val="tx1"/>
                </a:solidFill>
              </a:rPr>
              <a:t> رأس مال أمثل لرأس المال </a:t>
            </a:r>
            <a:r>
              <a:rPr lang="ar-SA" sz="4000" dirty="0" err="1">
                <a:solidFill>
                  <a:schemeClr val="tx1"/>
                </a:solidFill>
              </a:rPr>
              <a:t>ویمكن</a:t>
            </a:r>
            <a:r>
              <a:rPr lang="ar-SA" sz="4000" dirty="0">
                <a:solidFill>
                  <a:schemeClr val="tx1"/>
                </a:solidFill>
              </a:rPr>
              <a:t> للمنشأة </a:t>
            </a:r>
            <a:r>
              <a:rPr lang="ar-SA" sz="4000" dirty="0" err="1">
                <a:solidFill>
                  <a:schemeClr val="tx1"/>
                </a:solidFill>
              </a:rPr>
              <a:t>زیادة</a:t>
            </a:r>
            <a:r>
              <a:rPr lang="ar-SA" sz="4000" dirty="0">
                <a:solidFill>
                  <a:schemeClr val="tx1"/>
                </a:solidFill>
              </a:rPr>
              <a:t> </a:t>
            </a:r>
            <a:r>
              <a:rPr lang="ar-SA" sz="4000" dirty="0" err="1">
                <a:solidFill>
                  <a:schemeClr val="tx1"/>
                </a:solidFill>
              </a:rPr>
              <a:t>قیمتھا</a:t>
            </a:r>
            <a:r>
              <a:rPr lang="ar-SA" sz="4000" dirty="0">
                <a:solidFill>
                  <a:schemeClr val="tx1"/>
                </a:solidFill>
              </a:rPr>
              <a:t> من خلال </a:t>
            </a:r>
            <a:r>
              <a:rPr lang="ar-SA" sz="4000" dirty="0" err="1">
                <a:solidFill>
                  <a:schemeClr val="tx1"/>
                </a:solidFill>
              </a:rPr>
              <a:t>زیادة</a:t>
            </a:r>
            <a:r>
              <a:rPr lang="ar-SA" sz="4000" dirty="0">
                <a:solidFill>
                  <a:schemeClr val="tx1"/>
                </a:solidFill>
              </a:rPr>
              <a:t> </a:t>
            </a:r>
            <a:r>
              <a:rPr lang="ar-SA" sz="4000" dirty="0" err="1">
                <a:solidFill>
                  <a:schemeClr val="tx1"/>
                </a:solidFill>
              </a:rPr>
              <a:t>الدیون</a:t>
            </a:r>
            <a:r>
              <a:rPr lang="ar-SA" sz="4000" dirty="0">
                <a:solidFill>
                  <a:schemeClr val="tx1"/>
                </a:solidFill>
              </a:rPr>
              <a:t> </a:t>
            </a:r>
            <a:r>
              <a:rPr lang="ar-SA" sz="4000" dirty="0" smtClean="0">
                <a:solidFill>
                  <a:schemeClr val="tx1"/>
                </a:solidFill>
              </a:rPr>
              <a:t>بصورة رشيدة.</a:t>
            </a:r>
            <a:endParaRPr lang="en-US" sz="4000" dirty="0">
              <a:solidFill>
                <a:schemeClr val="tx1"/>
              </a:solidFill>
            </a:endParaRPr>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24</a:t>
            </a:fld>
            <a:endParaRPr lang="en-US" dirty="0"/>
          </a:p>
        </p:txBody>
      </p:sp>
    </p:spTree>
    <p:extLst>
      <p:ext uri="{BB962C8B-B14F-4D97-AF65-F5344CB8AC3E}">
        <p14:creationId xmlns:p14="http://schemas.microsoft.com/office/powerpoint/2010/main" val="7919800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smtClean="0">
                <a:solidFill>
                  <a:srgbClr val="009900"/>
                </a:solidFill>
                <a:cs typeface="PT Bold Heading" panose="02010400000000000000" pitchFamily="2" charset="-78"/>
              </a:rPr>
              <a:t>موقف </a:t>
            </a:r>
            <a:r>
              <a:rPr lang="ar-SA" sz="3600" dirty="0" err="1" smtClean="0">
                <a:solidFill>
                  <a:srgbClr val="009900"/>
                </a:solidFill>
                <a:cs typeface="PT Bold Heading" panose="02010400000000000000" pitchFamily="2" charset="-78"/>
              </a:rPr>
              <a:t>مديجلياني</a:t>
            </a:r>
            <a:r>
              <a:rPr lang="ar-SA" sz="3600" dirty="0" smtClean="0">
                <a:solidFill>
                  <a:srgbClr val="009900"/>
                </a:solidFill>
                <a:cs typeface="PT Bold Heading" panose="02010400000000000000" pitchFamily="2" charset="-78"/>
              </a:rPr>
              <a:t> </a:t>
            </a:r>
            <a:r>
              <a:rPr lang="ar-SA" sz="3600" dirty="0" err="1" smtClean="0">
                <a:solidFill>
                  <a:srgbClr val="009900"/>
                </a:solidFill>
                <a:cs typeface="PT Bold Heading" panose="02010400000000000000" pitchFamily="2" charset="-78"/>
              </a:rPr>
              <a:t>وميللر</a:t>
            </a:r>
            <a:endParaRPr lang="en-US" sz="3600" dirty="0">
              <a:solidFill>
                <a:srgbClr val="009900"/>
              </a:solidFill>
              <a:cs typeface="PT Bold Heading" panose="02010400000000000000" pitchFamily="2" charset="-78"/>
            </a:endParaRPr>
          </a:p>
        </p:txBody>
      </p:sp>
      <p:sp>
        <p:nvSpPr>
          <p:cNvPr id="6" name="Content Placeholder 5"/>
          <p:cNvSpPr>
            <a:spLocks noGrp="1"/>
          </p:cNvSpPr>
          <p:nvPr>
            <p:ph sz="half" idx="13"/>
          </p:nvPr>
        </p:nvSpPr>
        <p:spPr>
          <a:xfrm>
            <a:off x="152400" y="1600201"/>
            <a:ext cx="9601200" cy="4525963"/>
          </a:xfrm>
        </p:spPr>
        <p:txBody>
          <a:bodyPr/>
          <a:lstStyle/>
          <a:p>
            <a:pPr marL="0" indent="0" algn="justLow"/>
            <a:r>
              <a:rPr lang="ar-SA" sz="4000" dirty="0" smtClean="0">
                <a:solidFill>
                  <a:schemeClr val="tx1"/>
                </a:solidFill>
              </a:rPr>
              <a:t>يرى (</a:t>
            </a:r>
            <a:r>
              <a:rPr lang="ar-SA" sz="4000" dirty="0" err="1" smtClean="0">
                <a:solidFill>
                  <a:schemeClr val="tx1"/>
                </a:solidFill>
              </a:rPr>
              <a:t>موديغلياني</a:t>
            </a:r>
            <a:r>
              <a:rPr lang="ar-SA" sz="4000" dirty="0" smtClean="0">
                <a:solidFill>
                  <a:schemeClr val="tx1"/>
                </a:solidFill>
              </a:rPr>
              <a:t> </a:t>
            </a:r>
            <a:r>
              <a:rPr lang="ar-SA" sz="4000" dirty="0" err="1" smtClean="0">
                <a:solidFill>
                  <a:schemeClr val="tx1"/>
                </a:solidFill>
              </a:rPr>
              <a:t>وميللر</a:t>
            </a:r>
            <a:r>
              <a:rPr lang="ar-SA" sz="4000" dirty="0" smtClean="0">
                <a:solidFill>
                  <a:schemeClr val="tx1"/>
                </a:solidFill>
              </a:rPr>
              <a:t>) أن العلاقة بين استخدام الديون ضمن هيكل رأس المال وتكلفة رأس المال يمكن أن يفسرها (مدخل صافي دخل التشغيل) وبالتالي فهما ينتقدان بشدة المدخل التقليدي.</a:t>
            </a:r>
          </a:p>
          <a:p>
            <a:pPr marL="0" indent="0" algn="justLow"/>
            <a:r>
              <a:rPr lang="ar-SA" sz="4000" dirty="0" smtClean="0">
                <a:solidFill>
                  <a:schemeClr val="tx1"/>
                </a:solidFill>
              </a:rPr>
              <a:t>ووفقاً للمدخل الذي اتبعه</a:t>
            </a:r>
            <a:r>
              <a:rPr lang="ar-SA" sz="4000" dirty="0">
                <a:solidFill>
                  <a:schemeClr val="tx1"/>
                </a:solidFill>
              </a:rPr>
              <a:t> (</a:t>
            </a:r>
            <a:r>
              <a:rPr lang="ar-SA" sz="4000" dirty="0" err="1">
                <a:solidFill>
                  <a:schemeClr val="tx1"/>
                </a:solidFill>
              </a:rPr>
              <a:t>موديغلياني</a:t>
            </a:r>
            <a:r>
              <a:rPr lang="ar-SA" sz="4000" dirty="0">
                <a:solidFill>
                  <a:schemeClr val="tx1"/>
                </a:solidFill>
              </a:rPr>
              <a:t> </a:t>
            </a:r>
            <a:r>
              <a:rPr lang="ar-SA" sz="4000" dirty="0" err="1">
                <a:solidFill>
                  <a:schemeClr val="tx1"/>
                </a:solidFill>
              </a:rPr>
              <a:t>وميللر</a:t>
            </a:r>
            <a:r>
              <a:rPr lang="ar-SA" sz="4000" dirty="0" smtClean="0">
                <a:solidFill>
                  <a:schemeClr val="tx1"/>
                </a:solidFill>
              </a:rPr>
              <a:t>)، فإن تكلفة رأس المال تبقى ثابتة بغض النظر عن درجة الرفع المالي.</a:t>
            </a:r>
            <a:endParaRPr lang="en-US" sz="4000" dirty="0">
              <a:solidFill>
                <a:schemeClr val="tx1"/>
              </a:solidFill>
            </a:endParaRPr>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25</a:t>
            </a:fld>
            <a:endParaRPr lang="en-US" dirty="0"/>
          </a:p>
        </p:txBody>
      </p:sp>
    </p:spTree>
    <p:extLst>
      <p:ext uri="{BB962C8B-B14F-4D97-AF65-F5344CB8AC3E}">
        <p14:creationId xmlns:p14="http://schemas.microsoft.com/office/powerpoint/2010/main" val="26658337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3"/>
          </p:nvPr>
        </p:nvSpPr>
        <p:spPr>
          <a:xfrm>
            <a:off x="152400" y="609600"/>
            <a:ext cx="9296400" cy="5516565"/>
          </a:xfrm>
        </p:spPr>
        <p:txBody>
          <a:bodyPr/>
          <a:lstStyle/>
          <a:p>
            <a:pPr marL="0" indent="0" algn="justLow"/>
            <a:r>
              <a:rPr lang="ar-SA" sz="3600" dirty="0">
                <a:solidFill>
                  <a:schemeClr val="tx1"/>
                </a:solidFill>
              </a:rPr>
              <a:t>وقد افترض (</a:t>
            </a:r>
            <a:r>
              <a:rPr lang="ar-SA" sz="3600" dirty="0" err="1">
                <a:solidFill>
                  <a:schemeClr val="tx1"/>
                </a:solidFill>
              </a:rPr>
              <a:t>موديغلياني</a:t>
            </a:r>
            <a:r>
              <a:rPr lang="ar-SA" sz="3600" dirty="0">
                <a:solidFill>
                  <a:schemeClr val="tx1"/>
                </a:solidFill>
              </a:rPr>
              <a:t> </a:t>
            </a:r>
            <a:r>
              <a:rPr lang="ar-SA" sz="3600" dirty="0" err="1" smtClean="0">
                <a:solidFill>
                  <a:schemeClr val="tx1"/>
                </a:solidFill>
              </a:rPr>
              <a:t>وميللر</a:t>
            </a:r>
            <a:r>
              <a:rPr lang="ar-SA" sz="3600" dirty="0" smtClean="0">
                <a:solidFill>
                  <a:schemeClr val="tx1"/>
                </a:solidFill>
              </a:rPr>
              <a:t>) ما يلي:</a:t>
            </a:r>
          </a:p>
          <a:p>
            <a:pPr marL="571500" indent="-571500" algn="justLow">
              <a:buFontTx/>
              <a:buChar char="-"/>
            </a:pPr>
            <a:r>
              <a:rPr lang="ar-SA" sz="3600" dirty="0" smtClean="0">
                <a:solidFill>
                  <a:schemeClr val="tx1"/>
                </a:solidFill>
              </a:rPr>
              <a:t>كفاءة رأس المال (توفر المعلومات دون تكلفة وعدم وجود تكلفة معاملات)</a:t>
            </a:r>
          </a:p>
          <a:p>
            <a:pPr marL="571500" indent="-571500" algn="justLow">
              <a:buFontTx/>
              <a:buChar char="-"/>
            </a:pPr>
            <a:r>
              <a:rPr lang="ar-SA" sz="3600" dirty="0" smtClean="0">
                <a:solidFill>
                  <a:schemeClr val="tx1"/>
                </a:solidFill>
              </a:rPr>
              <a:t>التوزيعات الاحتمالية لأرباح التشغيل متساوية لجميع المستثمرين.</a:t>
            </a:r>
          </a:p>
          <a:p>
            <a:pPr marL="571500" indent="-571500" algn="justLow">
              <a:buFontTx/>
              <a:buChar char="-"/>
            </a:pPr>
            <a:r>
              <a:rPr lang="ar-SA" sz="3600" dirty="0" smtClean="0">
                <a:solidFill>
                  <a:schemeClr val="tx1"/>
                </a:solidFill>
              </a:rPr>
              <a:t>توزع المنشآت كل الربح على حملة الأسهم.</a:t>
            </a:r>
          </a:p>
          <a:p>
            <a:pPr marL="571500" indent="-571500" algn="justLow">
              <a:buFontTx/>
              <a:buChar char="-"/>
            </a:pPr>
            <a:r>
              <a:rPr lang="ar-SA" sz="3600" dirty="0" smtClean="0">
                <a:solidFill>
                  <a:schemeClr val="tx1"/>
                </a:solidFill>
              </a:rPr>
              <a:t>لا توجد ضرائب</a:t>
            </a:r>
          </a:p>
          <a:p>
            <a:pPr marL="571500" indent="-571500" algn="justLow">
              <a:buFontTx/>
              <a:buChar char="-"/>
            </a:pPr>
            <a:r>
              <a:rPr lang="ar-SA" sz="3600" dirty="0" smtClean="0">
                <a:solidFill>
                  <a:schemeClr val="tx1"/>
                </a:solidFill>
              </a:rPr>
              <a:t>يمكن تصنيف المنشآت إلى مجموعات متجانسة من المخاطر.</a:t>
            </a:r>
            <a:endParaRPr lang="en-US" sz="3600" dirty="0">
              <a:solidFill>
                <a:schemeClr val="tx1"/>
              </a:solidFill>
            </a:endParaRPr>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26</a:t>
            </a:fld>
            <a:endParaRPr lang="en-US" dirty="0"/>
          </a:p>
        </p:txBody>
      </p:sp>
    </p:spTree>
    <p:extLst>
      <p:ext uri="{BB962C8B-B14F-4D97-AF65-F5344CB8AC3E}">
        <p14:creationId xmlns:p14="http://schemas.microsoft.com/office/powerpoint/2010/main" val="2149173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ctr" rtl="1"/>
            <a:r>
              <a:rPr lang="ar-SA" sz="3600" dirty="0">
                <a:solidFill>
                  <a:srgbClr val="0000FF"/>
                </a:solidFill>
                <a:cs typeface="PT Bold Heading" panose="02010400000000000000" pitchFamily="2" charset="-78"/>
              </a:rPr>
              <a:t>خلاصة نظرية (</a:t>
            </a:r>
            <a:r>
              <a:rPr lang="ar-SA" sz="3600" dirty="0" err="1">
                <a:solidFill>
                  <a:srgbClr val="0000FF"/>
                </a:solidFill>
                <a:cs typeface="PT Bold Heading" panose="02010400000000000000" pitchFamily="2" charset="-78"/>
              </a:rPr>
              <a:t>موديغلياني</a:t>
            </a:r>
            <a:r>
              <a:rPr lang="ar-SA" sz="3600" dirty="0">
                <a:solidFill>
                  <a:srgbClr val="0000FF"/>
                </a:solidFill>
                <a:cs typeface="PT Bold Heading" panose="02010400000000000000" pitchFamily="2" charset="-78"/>
              </a:rPr>
              <a:t> </a:t>
            </a:r>
            <a:r>
              <a:rPr lang="ar-SA" sz="3600" dirty="0" err="1">
                <a:solidFill>
                  <a:srgbClr val="0000FF"/>
                </a:solidFill>
                <a:cs typeface="PT Bold Heading" panose="02010400000000000000" pitchFamily="2" charset="-78"/>
              </a:rPr>
              <a:t>وميللر</a:t>
            </a:r>
            <a:r>
              <a:rPr lang="ar-SA" sz="3600" dirty="0">
                <a:solidFill>
                  <a:srgbClr val="0000FF"/>
                </a:solidFill>
                <a:cs typeface="PT Bold Heading" panose="02010400000000000000" pitchFamily="2" charset="-78"/>
              </a:rPr>
              <a:t>)</a:t>
            </a:r>
          </a:p>
        </p:txBody>
      </p:sp>
      <p:sp>
        <p:nvSpPr>
          <p:cNvPr id="3" name="عنصر نائب للمحتوى 2"/>
          <p:cNvSpPr>
            <a:spLocks noGrp="1"/>
          </p:cNvSpPr>
          <p:nvPr>
            <p:ph idx="1"/>
          </p:nvPr>
        </p:nvSpPr>
        <p:spPr>
          <a:xfrm>
            <a:off x="495300" y="1524000"/>
            <a:ext cx="8915400" cy="4602163"/>
          </a:xfrm>
        </p:spPr>
        <p:txBody>
          <a:bodyPr/>
          <a:lstStyle/>
          <a:p>
            <a:pPr marL="0" indent="0" algn="just" rtl="1"/>
            <a:r>
              <a:rPr lang="ar-SA" sz="3400" dirty="0" smtClean="0"/>
              <a:t>يرى</a:t>
            </a:r>
            <a:r>
              <a:rPr lang="ar-SA" sz="3400" dirty="0" smtClean="0">
                <a:solidFill>
                  <a:schemeClr val="tx1"/>
                </a:solidFill>
              </a:rPr>
              <a:t> </a:t>
            </a:r>
            <a:r>
              <a:rPr lang="ar-SA" sz="3400" dirty="0">
                <a:solidFill>
                  <a:schemeClr val="tx1"/>
                </a:solidFill>
              </a:rPr>
              <a:t>(</a:t>
            </a:r>
            <a:r>
              <a:rPr lang="ar-SA" sz="3400" dirty="0" err="1">
                <a:solidFill>
                  <a:schemeClr val="tx1"/>
                </a:solidFill>
              </a:rPr>
              <a:t>موديغلياني</a:t>
            </a:r>
            <a:r>
              <a:rPr lang="ar-SA" sz="3400" dirty="0">
                <a:solidFill>
                  <a:schemeClr val="tx1"/>
                </a:solidFill>
              </a:rPr>
              <a:t> </a:t>
            </a:r>
            <a:r>
              <a:rPr lang="ar-SA" sz="3400" dirty="0" err="1">
                <a:solidFill>
                  <a:schemeClr val="tx1"/>
                </a:solidFill>
              </a:rPr>
              <a:t>وميللر</a:t>
            </a:r>
            <a:r>
              <a:rPr lang="ar-SA" sz="3400" dirty="0">
                <a:solidFill>
                  <a:schemeClr val="tx1"/>
                </a:solidFill>
              </a:rPr>
              <a:t>) أن </a:t>
            </a:r>
            <a:r>
              <a:rPr lang="ar-SA" sz="3400" dirty="0" smtClean="0">
                <a:solidFill>
                  <a:schemeClr val="tx1"/>
                </a:solidFill>
              </a:rPr>
              <a:t>قيمة المنشأة تعتمد على </a:t>
            </a:r>
            <a:r>
              <a:rPr lang="ar-SA" sz="3400" dirty="0" err="1" smtClean="0">
                <a:solidFill>
                  <a:schemeClr val="tx1"/>
                </a:solidFill>
              </a:rPr>
              <a:t>ربحيتها</a:t>
            </a:r>
            <a:r>
              <a:rPr lang="ar-SA" sz="3400" dirty="0" smtClean="0">
                <a:solidFill>
                  <a:schemeClr val="tx1"/>
                </a:solidFill>
              </a:rPr>
              <a:t>، ولا تتأثر بالمزيج الذي يشكل رأس المال (أي بغض النظر عن نسبة كل من الديون وحقوق المليكة إلى رأس المال).</a:t>
            </a:r>
          </a:p>
          <a:p>
            <a:pPr marL="0" indent="0" algn="just" rtl="1"/>
            <a:r>
              <a:rPr lang="ar-SA" sz="3400" dirty="0" smtClean="0">
                <a:solidFill>
                  <a:schemeClr val="tx1"/>
                </a:solidFill>
              </a:rPr>
              <a:t>وعلى ذلك لو كانت أمامنا شركتان متشابهتان في كل شيء عدا هيكل رأس المال، وكانت قيمتهما السوقية أو تكلفة أموالهما مختلفة، فإن العملية التحويلية </a:t>
            </a:r>
            <a:r>
              <a:rPr lang="ar-EG" sz="3400" dirty="0" smtClean="0">
                <a:solidFill>
                  <a:schemeClr val="tx1"/>
                </a:solidFill>
              </a:rPr>
              <a:t>(المراجحة) </a:t>
            </a:r>
            <a:r>
              <a:rPr lang="ar-SA" sz="3400" dirty="0" smtClean="0">
                <a:solidFill>
                  <a:schemeClr val="tx1"/>
                </a:solidFill>
              </a:rPr>
              <a:t>من </a:t>
            </a:r>
            <a:r>
              <a:rPr lang="ar-SA" sz="3400" dirty="0" smtClean="0">
                <a:solidFill>
                  <a:schemeClr val="tx1"/>
                </a:solidFill>
              </a:rPr>
              <a:t>خلال آثار الرفع المالي الشخصي ضد آثار الرفع المالي للمنشأة ستعمل على توازن السوق. </a:t>
            </a:r>
            <a:endParaRPr lang="ar-SA" sz="3400" dirty="0"/>
          </a:p>
        </p:txBody>
      </p:sp>
      <p:sp>
        <p:nvSpPr>
          <p:cNvPr id="4" name="عنصر نائب لرقم الشريحة 3"/>
          <p:cNvSpPr>
            <a:spLocks noGrp="1"/>
          </p:cNvSpPr>
          <p:nvPr>
            <p:ph type="sldNum" sz="quarter" idx="10"/>
          </p:nvPr>
        </p:nvSpPr>
        <p:spPr/>
        <p:txBody>
          <a:bodyPr/>
          <a:lstStyle/>
          <a:p>
            <a:pPr>
              <a:defRPr/>
            </a:pPr>
            <a:fld id="{7B8EA862-7DD5-4A06-BDE1-DB7EC5FAA60C}" type="slidenum">
              <a:rPr lang="ar-SA" smtClean="0"/>
              <a:pPr>
                <a:defRPr/>
              </a:pPr>
              <a:t>27</a:t>
            </a:fld>
            <a:endParaRPr lang="en-US" dirty="0"/>
          </a:p>
        </p:txBody>
      </p:sp>
    </p:spTree>
    <p:extLst>
      <p:ext uri="{BB962C8B-B14F-4D97-AF65-F5344CB8AC3E}">
        <p14:creationId xmlns:p14="http://schemas.microsoft.com/office/powerpoint/2010/main" val="30288375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28</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فورم لكلية ادارة الاعمال">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_Template1.potx" id="{2E3F7FC2-BF5D-4F3B-8ED4-D1BBF30F350D}" vid="{1E0ED8EF-011D-4378-9E13-95FE40E51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فورم لكلية ادارة الاعمال</Template>
  <TotalTime>2077</TotalTime>
  <Words>1125</Words>
  <Application>Microsoft Office PowerPoint</Application>
  <PresentationFormat>A4 Paper (210x297 mm)</PresentationFormat>
  <Paragraphs>146</Paragraphs>
  <Slides>28</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Arial</vt:lpstr>
      <vt:lpstr>AYM Wadiy S_U normal.</vt:lpstr>
      <vt:lpstr>Calibri</vt:lpstr>
      <vt:lpstr>Cambria Math</vt:lpstr>
      <vt:lpstr>PT Bold Heading</vt:lpstr>
      <vt:lpstr>Tahoma</vt:lpstr>
      <vt:lpstr>Times New Roman</vt:lpstr>
      <vt:lpstr>Wingdings</vt:lpstr>
      <vt:lpstr>فورم لكلية ادارة الاعمال</vt:lpstr>
      <vt:lpstr>         ر رلالرااااااااااااااالا</vt:lpstr>
      <vt:lpstr>المحاضرة الثالثة عشر</vt:lpstr>
      <vt:lpstr>أهداف الدرس</vt:lpstr>
      <vt:lpstr>مخطط الدرس</vt:lpstr>
      <vt:lpstr>تقديم</vt:lpstr>
      <vt:lpstr>أهمية هيكل رأس المال</vt:lpstr>
      <vt:lpstr>العوامل المحددة لاختيار الهيكل المالي:</vt:lpstr>
      <vt:lpstr>العوامل المحددة لاختيار الهيكل المالي:</vt:lpstr>
      <vt:lpstr>تابع...</vt:lpstr>
      <vt:lpstr>تابع...</vt:lpstr>
      <vt:lpstr>أثر الرفع المالي على قيمة المنشأة:</vt:lpstr>
      <vt:lpstr>نظريات الهيكل المالي </vt:lpstr>
      <vt:lpstr>PowerPoint Presentation</vt:lpstr>
      <vt:lpstr>فرضيات نظريات هيكل التمويل</vt:lpstr>
      <vt:lpstr>فرضيات نظريات هيكل التمويل (تابع)</vt:lpstr>
      <vt:lpstr>PowerPoint Presentation</vt:lpstr>
      <vt:lpstr>تكلفة الديون (K_i)</vt:lpstr>
      <vt:lpstr>تكلفة حقوق الملكية (K_e)</vt:lpstr>
      <vt:lpstr>تكلفة الأموال (K_0)</vt:lpstr>
      <vt:lpstr>تكلفة الأموال:</vt:lpstr>
      <vt:lpstr>هدف نظريات هيكل رأس المال</vt:lpstr>
      <vt:lpstr>مدخل صافي الربح (الدخل)</vt:lpstr>
      <vt:lpstr>مدخل صافي الدخل التشغيلي</vt:lpstr>
      <vt:lpstr>المدخل التقليدي</vt:lpstr>
      <vt:lpstr>موقف مديجلياني وميللر</vt:lpstr>
      <vt:lpstr>PowerPoint Presentation</vt:lpstr>
      <vt:lpstr>خلاصة نظرية (موديغلياني وميللر)</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Abdullah</dc:creator>
  <cp:lastModifiedBy>Bassim Ali Yoseif Alsabbgh</cp:lastModifiedBy>
  <cp:revision>52</cp:revision>
  <dcterms:created xsi:type="dcterms:W3CDTF">2014-04-07T09:22:53Z</dcterms:created>
  <dcterms:modified xsi:type="dcterms:W3CDTF">2015-11-08T07:20:05Z</dcterms:modified>
</cp:coreProperties>
</file>