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18" r:id="rId2"/>
    <p:sldId id="319" r:id="rId3"/>
    <p:sldId id="346" r:id="rId4"/>
    <p:sldId id="352" r:id="rId5"/>
    <p:sldId id="354" r:id="rId6"/>
    <p:sldId id="358" r:id="rId7"/>
    <p:sldId id="356" r:id="rId8"/>
    <p:sldId id="357" r:id="rId9"/>
    <p:sldId id="360" r:id="rId10"/>
    <p:sldId id="361" r:id="rId11"/>
    <p:sldId id="362" r:id="rId12"/>
    <p:sldId id="363" r:id="rId13"/>
    <p:sldId id="401" r:id="rId14"/>
    <p:sldId id="366" r:id="rId15"/>
    <p:sldId id="367" r:id="rId16"/>
    <p:sldId id="347" r:id="rId17"/>
    <p:sldId id="374" r:id="rId18"/>
    <p:sldId id="368" r:id="rId19"/>
    <p:sldId id="375" r:id="rId20"/>
    <p:sldId id="376" r:id="rId21"/>
    <p:sldId id="377" r:id="rId22"/>
    <p:sldId id="378" r:id="rId23"/>
    <p:sldId id="348" r:id="rId24"/>
    <p:sldId id="385" r:id="rId25"/>
    <p:sldId id="386" r:id="rId26"/>
    <p:sldId id="387" r:id="rId27"/>
    <p:sldId id="388" r:id="rId28"/>
    <p:sldId id="389" r:id="rId29"/>
    <p:sldId id="391" r:id="rId30"/>
    <p:sldId id="390" r:id="rId31"/>
    <p:sldId id="392" r:id="rId32"/>
    <p:sldId id="393" r:id="rId33"/>
    <p:sldId id="395" r:id="rId34"/>
    <p:sldId id="349" r:id="rId35"/>
    <p:sldId id="370" r:id="rId36"/>
    <p:sldId id="379" r:id="rId37"/>
    <p:sldId id="380" r:id="rId38"/>
    <p:sldId id="381" r:id="rId39"/>
    <p:sldId id="350" r:id="rId40"/>
    <p:sldId id="371" r:id="rId41"/>
    <p:sldId id="396" r:id="rId42"/>
    <p:sldId id="397" r:id="rId43"/>
    <p:sldId id="399" r:id="rId44"/>
    <p:sldId id="400" r:id="rId45"/>
    <p:sldId id="351" r:id="rId46"/>
    <p:sldId id="382" r:id="rId47"/>
    <p:sldId id="383" r:id="rId48"/>
    <p:sldId id="372" r:id="rId49"/>
    <p:sldId id="384" r:id="rId50"/>
    <p:sldId id="266" r:id="rId5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FF"/>
    <a:srgbClr val="FF3300"/>
    <a:srgbClr val="013E36"/>
    <a:srgbClr val="D9791B"/>
    <a:srgbClr val="AB1A25"/>
    <a:srgbClr val="00263A"/>
    <a:srgbClr val="709256"/>
    <a:srgbClr val="AD9968"/>
    <a:srgbClr val="3B8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>
        <p:scale>
          <a:sx n="50" d="100"/>
          <a:sy n="50" d="100"/>
        </p:scale>
        <p:origin x="1818" y="5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48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1.xlsx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2.xlsx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5.xlsx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6.xlsx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7.xlsx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8.xlsx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9.xlsx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        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رلالرااااااااااااااالا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اسم </a:t>
            </a:r>
            <a:r>
              <a:rPr lang="ar-EG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  <a:endParaRPr lang="ar-SA" sz="37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إدارة مالية (2)</a:t>
            </a:r>
            <a:endParaRPr lang="en-US" sz="2800" dirty="0" smtClean="0">
              <a:latin typeface="Calibri" pitchFamily="34" charset="0"/>
              <a:cs typeface="PT Bold Heading" panose="02010400000000000000" pitchFamily="2" charset="-78"/>
            </a:endParaRPr>
          </a:p>
          <a:p>
            <a:pPr algn="ctr"/>
            <a:endParaRPr lang="ar-SA" sz="24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أستاذ </a:t>
            </a:r>
            <a:r>
              <a:rPr lang="ar-SA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د. عبد الكريم قـندوز</a:t>
            </a:r>
            <a:endParaRPr lang="en-US" sz="2800" dirty="0">
              <a:latin typeface="Calibri" pitchFamily="34" charset="0"/>
              <a:cs typeface="PT Bold Heading" panose="02010400000000000000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5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305800" cy="1470025"/>
          </a:xfrm>
        </p:spPr>
        <p:txBody>
          <a:bodyPr/>
          <a:lstStyle/>
          <a:p>
            <a:pPr rtl="1" eaLnBrk="1" hangingPunct="1"/>
            <a:r>
              <a:rPr lang="ar-E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المحاضرة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الرابعة عشر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PT Bold Heading" panose="02010400000000000000" pitchFamily="2" charset="-78"/>
              </a:rPr>
              <a:t>مراجعة شاملة لمقرر الإدارة المالية 2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89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3820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الموضوعان الثاني والثالث: العائد والخطر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المحاضرة 2 إلى المحاضرة 4.</a:t>
            </a:r>
            <a:endParaRPr lang="en-US" sz="40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03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>
                <a:cs typeface="PT Bold Heading" panose="02010400000000000000" pitchFamily="2" charset="-78"/>
              </a:rPr>
              <a:t>مسألة (1):</a:t>
            </a:r>
            <a:endParaRPr lang="ar-SA" sz="3600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400" dirty="0">
                <a:solidFill>
                  <a:schemeClr val="tx1"/>
                </a:solidFill>
              </a:rPr>
              <a:t>يرغب صندوق استثماري بتشكيل محفظة مثلى (ذات أقل درجة خطر ممكن) مكونة من أصلين من بين ثلاثة أصول متاحة أمامه: (أ) و(ب) و(ج) وبأوزان نسبية متساوية (50% من الأصل الأول و50% من الأصل الثاني). </a:t>
            </a:r>
            <a:endParaRPr lang="en-US" sz="3400" dirty="0">
              <a:solidFill>
                <a:schemeClr val="tx1"/>
              </a:solidFill>
            </a:endParaRPr>
          </a:p>
          <a:p>
            <a:pPr rtl="1"/>
            <a:r>
              <a:rPr lang="ar-SA" sz="3400" dirty="0">
                <a:solidFill>
                  <a:schemeClr val="tx1"/>
                </a:solidFill>
              </a:rPr>
              <a:t>يوضح الجدول التالي عوائد الأصول في الأوضاع الاقتصادية الممكنة مع احتمالات حدوثها:</a:t>
            </a:r>
            <a:endParaRPr lang="en-US" sz="3400" dirty="0">
              <a:solidFill>
                <a:schemeClr val="tx1"/>
              </a:solidFill>
            </a:endParaRPr>
          </a:p>
          <a:p>
            <a:endParaRPr lang="ar-SA" sz="34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77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759153"/>
              </p:ext>
            </p:extLst>
          </p:nvPr>
        </p:nvGraphicFramePr>
        <p:xfrm>
          <a:off x="495300" y="1981200"/>
          <a:ext cx="8915400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Worksheet" r:id="rId4" imgW="3790996" imgH="1009498" progId="Excel.Sheet.12">
                  <p:embed/>
                </p:oleObj>
              </mc:Choice>
              <mc:Fallback>
                <p:oleObj name="Worksheet" r:id="rId4" imgW="3790996" imgH="100949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300" y="1981200"/>
                        <a:ext cx="8915400" cy="290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449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600200"/>
          </a:xfrm>
        </p:spPr>
        <p:txBody>
          <a:bodyPr/>
          <a:lstStyle/>
          <a:p>
            <a:pPr lvl="0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الأول: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العوائد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المتوقعة من الأصول الثلاثة (أ) و(ب)و (ج) هي على الترتيب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438400"/>
            <a:ext cx="8915400" cy="36877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dirty="0">
                <a:solidFill>
                  <a:schemeClr val="tx1"/>
                </a:solidFill>
              </a:rPr>
              <a:t>9%، 7%، 6.56%</a:t>
            </a:r>
            <a:endParaRPr lang="en-US" dirty="0">
              <a:solidFill>
                <a:schemeClr val="tx1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dirty="0">
                <a:solidFill>
                  <a:schemeClr val="tx1"/>
                </a:solidFill>
              </a:rPr>
              <a:t>3%، 4%، 4.20%</a:t>
            </a:r>
            <a:endParaRPr lang="en-US" dirty="0">
              <a:solidFill>
                <a:schemeClr val="tx1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dirty="0">
                <a:solidFill>
                  <a:schemeClr val="tx1"/>
                </a:solidFill>
              </a:rPr>
              <a:t>10%، 9%، 4.5%</a:t>
            </a:r>
            <a:endParaRPr lang="en-US" dirty="0">
              <a:solidFill>
                <a:schemeClr val="tx1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3%، 2.5%، 4.7%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7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إيجاد الخيار الصحيح: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699965"/>
              </p:ext>
            </p:extLst>
          </p:nvPr>
        </p:nvGraphicFramePr>
        <p:xfrm>
          <a:off x="228600" y="1828800"/>
          <a:ext cx="94488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Worksheet" r:id="rId4" imgW="5610337" imgH="1314519" progId="Excel.Sheet.12">
                  <p:embed/>
                </p:oleObj>
              </mc:Choice>
              <mc:Fallback>
                <p:oleObj name="Worksheet" r:id="rId4" imgW="5610337" imgH="131451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" y="1828800"/>
                        <a:ext cx="9448800" cy="320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558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828800"/>
          </a:xfrm>
        </p:spPr>
        <p:txBody>
          <a:bodyPr/>
          <a:lstStyle/>
          <a:p>
            <a:pPr lvl="0"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الأول: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العوائد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المتوقعة من الأصول الثلاثة (أ) و(ب)و (ج) هي على الترتيب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438400"/>
            <a:ext cx="8915400" cy="36877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9%، 7%، 6.56%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3%، 4%، 4.20%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10%، 9%، 4.5%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b="1" dirty="0" smtClean="0">
                <a:solidFill>
                  <a:srgbClr val="FF0000"/>
                </a:solidFill>
              </a:rPr>
              <a:t>3%، 2.5%، 4.7%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62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599"/>
            <a:ext cx="8915400" cy="1979613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الثاني: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قام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الصندوق الاستثماري بحساب التباين المشترك بين الأصول المختلفة، حيث أن التباين المشترك بين (أ)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و(ج)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يساوي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819400"/>
            <a:ext cx="8915400" cy="33067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0.006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-0.0003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0.02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0.45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37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إيجاد الخيار الصحيح: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518467"/>
              </p:ext>
            </p:extLst>
          </p:nvPr>
        </p:nvGraphicFramePr>
        <p:xfrm>
          <a:off x="152400" y="1600200"/>
          <a:ext cx="94488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Worksheet" r:id="rId3" imgW="7372355" imgH="1257351" progId="Excel.Sheet.12">
                  <p:embed/>
                </p:oleObj>
              </mc:Choice>
              <mc:Fallback>
                <p:oleObj name="Worksheet" r:id="rId3" imgW="7372355" imgH="125735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1600200"/>
                        <a:ext cx="9448800" cy="304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183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599"/>
            <a:ext cx="8915400" cy="1979613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الثاني: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قام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الصندوق الاستثماري بحساب التباين المشترك بين الأصول المختلفة، حيث أن التباين المشترك بين (أ)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و(ج)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يساوي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819400"/>
            <a:ext cx="8915400" cy="33067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0.006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b="1" dirty="0" smtClean="0">
                <a:solidFill>
                  <a:srgbClr val="FF0000"/>
                </a:solidFill>
              </a:rPr>
              <a:t>-0.0003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0.02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0.45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19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599"/>
            <a:ext cx="8915400" cy="1371601"/>
          </a:xfrm>
        </p:spPr>
        <p:txBody>
          <a:bodyPr/>
          <a:lstStyle/>
          <a:p>
            <a:pPr lvl="0" algn="just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الثالث: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معامل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الارتباط بين عوائد الأصلين (أ)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و(ج)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فيساوي: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-0.99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+0.78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-0.88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+0.12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62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إيجاد الخيار الصحيح: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2002166"/>
              </p:ext>
            </p:extLst>
          </p:nvPr>
        </p:nvGraphicFramePr>
        <p:xfrm>
          <a:off x="228600" y="1981200"/>
          <a:ext cx="9525000" cy="3276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Worksheet" r:id="rId3" imgW="7191495" imgH="1495432" progId="Excel.Sheet.12">
                  <p:embed/>
                </p:oleObj>
              </mc:Choice>
              <mc:Fallback>
                <p:oleObj name="Worksheet" r:id="rId3" imgW="7191495" imgH="14954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981200"/>
                        <a:ext cx="9525000" cy="3276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531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إيجاد الخيار الصحيح: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0395824"/>
              </p:ext>
            </p:extLst>
          </p:nvPr>
        </p:nvGraphicFramePr>
        <p:xfrm>
          <a:off x="228601" y="1828800"/>
          <a:ext cx="95250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Worksheet" r:id="rId4" imgW="7858202" imgH="1542842" progId="Excel.Sheet.12">
                  <p:embed/>
                </p:oleObj>
              </mc:Choice>
              <mc:Fallback>
                <p:oleObj name="Worksheet" r:id="rId4" imgW="7858202" imgH="154284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1" y="1828800"/>
                        <a:ext cx="9525000" cy="358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043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599"/>
            <a:ext cx="8915400" cy="1371601"/>
          </a:xfrm>
        </p:spPr>
        <p:txBody>
          <a:bodyPr/>
          <a:lstStyle/>
          <a:p>
            <a:pPr lvl="0"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جوب السؤال الثالث: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معامل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الارتباط بين عوائد الأصلين (أ)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و(ج)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فيساوي:</a:t>
            </a:r>
            <a:endParaRPr lang="en-US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b="1" dirty="0" smtClean="0">
                <a:solidFill>
                  <a:srgbClr val="FF0000"/>
                </a:solidFill>
              </a:rPr>
              <a:t>-0.99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+0.78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-0.88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+0.12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5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3058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الموضوع الرابع: الموازنة الرأسمالية وتحليل الخطر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المحاضرتان: 5- 6.</a:t>
            </a:r>
            <a:endParaRPr lang="en-US" sz="40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08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600" dirty="0">
                <a:cs typeface="PT Bold Heading" panose="02010400000000000000" pitchFamily="2" charset="-78"/>
              </a:rPr>
              <a:t>مسألة (1):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>
                <a:solidFill>
                  <a:schemeClr val="tx1"/>
                </a:solidFill>
              </a:rPr>
              <a:t>تواجه </a:t>
            </a:r>
            <a:r>
              <a:rPr lang="ar-SA" dirty="0" smtClean="0">
                <a:solidFill>
                  <a:schemeClr val="tx1"/>
                </a:solidFill>
              </a:rPr>
              <a:t>شركة معينة </a:t>
            </a:r>
            <a:r>
              <a:rPr lang="ar-SA" dirty="0">
                <a:solidFill>
                  <a:schemeClr val="tx1"/>
                </a:solidFill>
              </a:rPr>
              <a:t>مشكلة المفاضلة بين </a:t>
            </a:r>
            <a:r>
              <a:rPr lang="ar-SA" dirty="0" smtClean="0">
                <a:solidFill>
                  <a:schemeClr val="tx1"/>
                </a:solidFill>
              </a:rPr>
              <a:t>خيارين:</a:t>
            </a:r>
            <a:endParaRPr lang="en-US" dirty="0">
              <a:solidFill>
                <a:schemeClr val="tx1"/>
              </a:solidFill>
            </a:endParaRPr>
          </a:p>
          <a:p>
            <a:pPr rtl="1"/>
            <a:r>
              <a:rPr lang="ar-SA" dirty="0">
                <a:solidFill>
                  <a:schemeClr val="tx1"/>
                </a:solidFill>
              </a:rPr>
              <a:t>الأول: إقامة مصنع آلي (</a:t>
            </a:r>
            <a:r>
              <a:rPr lang="en-US" dirty="0">
                <a:solidFill>
                  <a:schemeClr val="tx1"/>
                </a:solidFill>
              </a:rPr>
              <a:t>Full Automatic</a:t>
            </a:r>
            <a:r>
              <a:rPr lang="ar-SA" dirty="0">
                <a:solidFill>
                  <a:schemeClr val="tx1"/>
                </a:solidFill>
              </a:rPr>
              <a:t>) بتكلفة </a:t>
            </a:r>
            <a:r>
              <a:rPr lang="ar-SA" dirty="0" smtClean="0">
                <a:solidFill>
                  <a:schemeClr val="tx1"/>
                </a:solidFill>
              </a:rPr>
              <a:t>55مليون </a:t>
            </a:r>
            <a:r>
              <a:rPr lang="ar-SA" dirty="0">
                <a:solidFill>
                  <a:schemeClr val="tx1"/>
                </a:solidFill>
              </a:rPr>
              <a:t>ريال</a:t>
            </a:r>
            <a:endParaRPr lang="en-US" dirty="0">
              <a:solidFill>
                <a:schemeClr val="tx1"/>
              </a:solidFill>
            </a:endParaRPr>
          </a:p>
          <a:p>
            <a:pPr rtl="1"/>
            <a:r>
              <a:rPr lang="ar-SA" dirty="0">
                <a:solidFill>
                  <a:schemeClr val="tx1"/>
                </a:solidFill>
              </a:rPr>
              <a:t>الثاني: إقامة مصنع نصف آلي (</a:t>
            </a:r>
            <a:r>
              <a:rPr lang="en-US" dirty="0">
                <a:solidFill>
                  <a:schemeClr val="tx1"/>
                </a:solidFill>
              </a:rPr>
              <a:t>Semi-Automatic</a:t>
            </a:r>
            <a:r>
              <a:rPr lang="ar-SA" dirty="0">
                <a:solidFill>
                  <a:schemeClr val="tx1"/>
                </a:solidFill>
              </a:rPr>
              <a:t>) بتكلفة </a:t>
            </a:r>
            <a:r>
              <a:rPr lang="ar-SA" dirty="0" smtClean="0">
                <a:solidFill>
                  <a:schemeClr val="tx1"/>
                </a:solidFill>
              </a:rPr>
              <a:t>40 مليون </a:t>
            </a:r>
            <a:r>
              <a:rPr lang="ar-SA" dirty="0">
                <a:solidFill>
                  <a:schemeClr val="tx1"/>
                </a:solidFill>
              </a:rPr>
              <a:t>ريال.</a:t>
            </a:r>
            <a:endParaRPr lang="en-US" dirty="0">
              <a:solidFill>
                <a:schemeClr val="tx1"/>
              </a:solidFill>
            </a:endParaRPr>
          </a:p>
          <a:p>
            <a:pPr rtl="1"/>
            <a:r>
              <a:rPr lang="ar-SA" dirty="0">
                <a:solidFill>
                  <a:schemeClr val="tx1"/>
                </a:solidFill>
              </a:rPr>
              <a:t>الجدول الموالي يوضح التدفقات النقدية المتوقعة حسب الظروف الاقتصادية الممكن حدوثها (بملايين الريالات)</a:t>
            </a:r>
            <a:endParaRPr lang="en-US" dirty="0">
              <a:solidFill>
                <a:schemeClr val="tx1"/>
              </a:solidFill>
            </a:endParaRPr>
          </a:p>
          <a:p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8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767741"/>
              </p:ext>
            </p:extLst>
          </p:nvPr>
        </p:nvGraphicFramePr>
        <p:xfrm>
          <a:off x="533400" y="1828800"/>
          <a:ext cx="8686800" cy="307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Worksheet" r:id="rId4" imgW="4400700" imgH="1209890" progId="Excel.Sheet.12">
                  <p:embed/>
                </p:oleObj>
              </mc:Choice>
              <mc:Fallback>
                <p:oleObj name="Worksheet" r:id="rId4" imgW="4400700" imgH="12098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1828800"/>
                        <a:ext cx="8686800" cy="307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408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600200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الأول: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باستخدام شجرة القرار، فإن صافي القيمة الحالية المتوقعة للمشروع الأول (أ) هي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5.4 مليون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4 مليون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7.8 مليون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8.9 مليون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6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إيجاد الخيار الصحيح: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6" name="عنصر نائب للمحتوى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7487088"/>
              </p:ext>
            </p:extLst>
          </p:nvPr>
        </p:nvGraphicFramePr>
        <p:xfrm>
          <a:off x="304801" y="1752600"/>
          <a:ext cx="9372600" cy="3962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Worksheet" r:id="rId4" imgW="7267593" imgH="1724170" progId="Excel.Sheet.12">
                  <p:embed/>
                </p:oleObj>
              </mc:Choice>
              <mc:Fallback>
                <p:oleObj name="Worksheet" r:id="rId4" imgW="7267593" imgH="172417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1" y="1752600"/>
                        <a:ext cx="9372600" cy="3962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17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600200"/>
          </a:xfrm>
        </p:spPr>
        <p:txBody>
          <a:bodyPr/>
          <a:lstStyle/>
          <a:p>
            <a:pPr lvl="0"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الأول: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باستخدام شجرة القرار، فإن صافي القيمة الحالية المتوقعة للمشروع الأول (أ) هي: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438400"/>
            <a:ext cx="8915400" cy="36877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b="1" dirty="0">
                <a:solidFill>
                  <a:srgbClr val="FF3300"/>
                </a:solidFill>
              </a:rPr>
              <a:t>5.4 مليون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>
                <a:solidFill>
                  <a:schemeClr val="tx1"/>
                </a:solidFill>
              </a:rPr>
              <a:t>4 مليون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>
                <a:solidFill>
                  <a:schemeClr val="tx1"/>
                </a:solidFill>
              </a:rPr>
              <a:t>7.8 مليون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>
                <a:solidFill>
                  <a:schemeClr val="tx1"/>
                </a:solidFill>
              </a:rPr>
              <a:t>8.9 مليون</a:t>
            </a:r>
          </a:p>
          <a:p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99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599"/>
            <a:ext cx="8915400" cy="1979613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الثاني: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باستخدام شجرة القرار، فإن صافي القيمة الحالية المتوقعة للمشروع الأول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(ب)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هي: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514600"/>
            <a:ext cx="8915400" cy="36115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b="1" dirty="0" smtClean="0">
                <a:solidFill>
                  <a:srgbClr val="FF3300"/>
                </a:solidFill>
              </a:rPr>
              <a:t>9.4 </a:t>
            </a:r>
            <a:r>
              <a:rPr lang="ar-SA" b="1" dirty="0">
                <a:solidFill>
                  <a:srgbClr val="FF3300"/>
                </a:solidFill>
              </a:rPr>
              <a:t>مليون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6 مليون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0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4.8 مليون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22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3058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الموضوعان الخامس والسادس: مصادر التمويل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المحاضرات من 7 إلى 10.</a:t>
            </a:r>
            <a:endParaRPr lang="en-US" sz="40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22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مسألة 1:</a:t>
            </a:r>
            <a:endParaRPr lang="en-US" sz="3600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109562" cy="4525963"/>
          </a:xfrm>
        </p:spPr>
        <p:txBody>
          <a:bodyPr/>
          <a:lstStyle/>
          <a:p>
            <a:pPr marL="0" indent="0" algn="just"/>
            <a:r>
              <a:rPr lang="ar-SA" sz="4400" dirty="0" smtClean="0">
                <a:solidFill>
                  <a:schemeClr val="tx1"/>
                </a:solidFill>
              </a:rPr>
              <a:t>تود شركة (النماء) الحصول على قرض مقداره مليون ريال لمدة عام من بنك الاستثمار بسعر فائدة اسمي قدره 12%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9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600200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الأول: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في حالة دفع الفائدة في نهاية السنة، فإن سعر الفائدة الفعلي يساوي: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11.7%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12.8%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11%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12%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52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إيجاد الخيار الصحيح: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SA" dirty="0" smtClean="0">
                    <a:solidFill>
                      <a:schemeClr val="tx1"/>
                    </a:solidFill>
                  </a:rPr>
                  <a:t>حساب </a:t>
                </a:r>
                <a:r>
                  <a:rPr lang="ar-SA" dirty="0">
                    <a:solidFill>
                      <a:schemeClr val="tx1"/>
                    </a:solidFill>
                  </a:rPr>
                  <a:t>قيمة الفائدة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ar-SA" dirty="0">
                    <a:solidFill>
                      <a:schemeClr val="tx1"/>
                    </a:solidFill>
                  </a:rPr>
                  <a:t>):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000000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0000</m:t>
                      </m:r>
                    </m:oMath>
                  </m:oMathPara>
                </a14:m>
                <a:endParaRPr lang="ar-SA" dirty="0">
                  <a:solidFill>
                    <a:schemeClr val="tx1"/>
                  </a:solidFill>
                </a:endParaRPr>
              </a:p>
              <a:p>
                <a:pPr algn="just" rtl="1"/>
                <a:endParaRPr lang="ar-SA" sz="1600" dirty="0">
                  <a:solidFill>
                    <a:schemeClr val="tx1"/>
                  </a:solidFill>
                </a:endParaRPr>
              </a:p>
              <a:p>
                <a:pPr algn="just" rtl="1"/>
                <a:r>
                  <a:rPr lang="ar-SA" dirty="0">
                    <a:solidFill>
                      <a:schemeClr val="tx1"/>
                    </a:solidFill>
                  </a:rPr>
                  <a:t>المبلغ المستفاد منه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ar-SA" dirty="0">
                    <a:solidFill>
                      <a:schemeClr val="tx1"/>
                    </a:solidFill>
                  </a:rPr>
                  <a:t>): هو نفسه قيمة القرض.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000000</m:t>
                      </m:r>
                    </m:oMath>
                  </m:oMathPara>
                </a14:m>
                <a:endParaRPr lang="ar-SA" dirty="0">
                  <a:solidFill>
                    <a:schemeClr val="tx1"/>
                  </a:solidFill>
                </a:endParaRPr>
              </a:p>
              <a:p>
                <a:pPr algn="just" rtl="1"/>
                <a:r>
                  <a:rPr lang="ar-SA" dirty="0">
                    <a:solidFill>
                      <a:schemeClr val="tx1"/>
                    </a:solidFill>
                  </a:rPr>
                  <a:t>حساب معدل الفائدة عند دفعها نهاية العام: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0000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000000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679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600200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الأول: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في حالة دفع الفائدة في نهاية السنة، فإن سعر الفائدة الفعلي يساوي: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11.7%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12.8%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11%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b="1" dirty="0" smtClean="0">
                <a:solidFill>
                  <a:srgbClr val="FF0000"/>
                </a:solidFill>
              </a:rPr>
              <a:t>12%</a:t>
            </a:r>
            <a:endParaRPr lang="ar-SA" sz="3600" b="1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37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600200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الثاني: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في حالة دفع الفائدة مقدما، فإن سعر الفائدة الفعلي يساوي: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11.7%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13.64%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11%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12%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10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إيجاد الخيار الصحيح: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SA" dirty="0" smtClean="0">
                    <a:solidFill>
                      <a:schemeClr val="tx1"/>
                    </a:solidFill>
                  </a:rPr>
                  <a:t>حساب </a:t>
                </a:r>
                <a:r>
                  <a:rPr lang="ar-SA" dirty="0">
                    <a:solidFill>
                      <a:schemeClr val="tx1"/>
                    </a:solidFill>
                  </a:rPr>
                  <a:t>قيمة الفائدة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ar-SA" dirty="0">
                    <a:solidFill>
                      <a:schemeClr val="tx1"/>
                    </a:solidFill>
                  </a:rPr>
                  <a:t>):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000000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0000</m:t>
                      </m:r>
                    </m:oMath>
                  </m:oMathPara>
                </a14:m>
                <a:endParaRPr lang="ar-SA" dirty="0">
                  <a:solidFill>
                    <a:schemeClr val="tx1"/>
                  </a:solidFill>
                </a:endParaRPr>
              </a:p>
              <a:p>
                <a:pPr algn="just" rtl="1"/>
                <a:endParaRPr lang="ar-SA" sz="1600" dirty="0">
                  <a:solidFill>
                    <a:schemeClr val="tx1"/>
                  </a:solidFill>
                </a:endParaRPr>
              </a:p>
              <a:p>
                <a:pPr algn="just" rtl="1"/>
                <a:r>
                  <a:rPr lang="ar-SA" dirty="0">
                    <a:solidFill>
                      <a:schemeClr val="tx1"/>
                    </a:solidFill>
                  </a:rPr>
                  <a:t>المبلغ المستفاد منه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ar-SA" dirty="0">
                    <a:solidFill>
                      <a:schemeClr val="tx1"/>
                    </a:solidFill>
                  </a:rPr>
                  <a:t>): هو </a:t>
                </a:r>
                <a:r>
                  <a:rPr lang="ar-SA" dirty="0" smtClean="0">
                    <a:solidFill>
                      <a:schemeClr val="tx1"/>
                    </a:solidFill>
                  </a:rPr>
                  <a:t>قيمة القرض منقوصا منه الفائدة.</a:t>
                </a:r>
                <a:endParaRPr lang="ar-SA" dirty="0">
                  <a:solidFill>
                    <a:schemeClr val="tx1"/>
                  </a:solidFill>
                </a:endParaRP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000000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240000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1760000</m:t>
                      </m:r>
                    </m:oMath>
                  </m:oMathPara>
                </a14:m>
                <a:endParaRPr lang="ar-SA" dirty="0">
                  <a:solidFill>
                    <a:schemeClr val="tx1"/>
                  </a:solidFill>
                </a:endParaRPr>
              </a:p>
              <a:p>
                <a:pPr algn="just" rtl="1"/>
                <a:r>
                  <a:rPr lang="ar-SA" dirty="0">
                    <a:solidFill>
                      <a:schemeClr val="tx1"/>
                    </a:solidFill>
                  </a:rPr>
                  <a:t>حساب معدل الفائدة عند دفعها نهاية العام: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0000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1760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000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128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600200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الثاني: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في حالة دفع الفائدة مقدما، فإن سعر الفائدة الفعلي يساوي: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11.7%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b="1" dirty="0" smtClean="0">
                <a:solidFill>
                  <a:srgbClr val="FF0000"/>
                </a:solidFill>
              </a:rPr>
              <a:t>13.64%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11%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12%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53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600200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الثالث: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في حالة وجود رصيد تعويضي قدره 200 ألف ريال، فإن سعر الفائدة الفعلي يساوي: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13.33%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12.8%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11.33%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12%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87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إيجاد الخيار الصحيح: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SA" dirty="0" smtClean="0">
                    <a:solidFill>
                      <a:schemeClr val="tx1"/>
                    </a:solidFill>
                  </a:rPr>
                  <a:t>حساب </a:t>
                </a:r>
                <a:r>
                  <a:rPr lang="ar-SA" dirty="0">
                    <a:solidFill>
                      <a:schemeClr val="tx1"/>
                    </a:solidFill>
                  </a:rPr>
                  <a:t>قيمة الفائدة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ar-SA" dirty="0">
                    <a:solidFill>
                      <a:schemeClr val="tx1"/>
                    </a:solidFill>
                  </a:rPr>
                  <a:t>):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000000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0000</m:t>
                      </m:r>
                    </m:oMath>
                  </m:oMathPara>
                </a14:m>
                <a:endParaRPr lang="ar-SA" dirty="0">
                  <a:solidFill>
                    <a:schemeClr val="tx1"/>
                  </a:solidFill>
                </a:endParaRPr>
              </a:p>
              <a:p>
                <a:pPr algn="just" rtl="1"/>
                <a:endParaRPr lang="ar-SA" sz="1600" dirty="0">
                  <a:solidFill>
                    <a:schemeClr val="tx1"/>
                  </a:solidFill>
                </a:endParaRPr>
              </a:p>
              <a:p>
                <a:pPr algn="just" rtl="1"/>
                <a:r>
                  <a:rPr lang="ar-SA" dirty="0">
                    <a:solidFill>
                      <a:schemeClr val="tx1"/>
                    </a:solidFill>
                  </a:rPr>
                  <a:t>المبلغ المستفاد منه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ar-SA" dirty="0">
                    <a:solidFill>
                      <a:schemeClr val="tx1"/>
                    </a:solidFill>
                  </a:rPr>
                  <a:t>): هو نفسه قيمة </a:t>
                </a:r>
                <a:r>
                  <a:rPr lang="ar-SA" dirty="0" smtClean="0">
                    <a:solidFill>
                      <a:schemeClr val="tx1"/>
                    </a:solidFill>
                  </a:rPr>
                  <a:t>القرض منقوصا منه الرصيد.</a:t>
                </a:r>
                <a:endParaRPr lang="ar-SA" dirty="0">
                  <a:solidFill>
                    <a:schemeClr val="tx1"/>
                  </a:solidFill>
                </a:endParaRP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000000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200000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1800000</m:t>
                      </m:r>
                    </m:oMath>
                  </m:oMathPara>
                </a14:m>
                <a:endParaRPr lang="ar-SA" dirty="0">
                  <a:solidFill>
                    <a:schemeClr val="tx1"/>
                  </a:solidFill>
                </a:endParaRPr>
              </a:p>
              <a:p>
                <a:pPr algn="just" rtl="1"/>
                <a:r>
                  <a:rPr lang="ar-SA" dirty="0">
                    <a:solidFill>
                      <a:schemeClr val="tx1"/>
                    </a:solidFill>
                  </a:rPr>
                  <a:t>حساب معدل الفائدة عند دفعها نهاية العام: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𝐴𝑅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0000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180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0000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ar-SA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25"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62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600200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الثالث: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في حالة وجود رصيد تعويضي قدره 200 ألف ريال، فإن سعر الفائدة الفعلي يساوي: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sz="3600" b="1" dirty="0" smtClean="0">
                <a:solidFill>
                  <a:srgbClr val="FF0000"/>
                </a:solidFill>
              </a:rPr>
              <a:t>13.33%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12.8%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11.33%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12%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42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3058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الموضوع السابع: تكلفة رأس المال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المحاضرة 11.</a:t>
            </a:r>
            <a:endParaRPr lang="en-US" sz="40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57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/>
              <a:t>يوضح الجدول التالي مكونات هيكل رأس المال لشركة (صدارة) مع تكلفة كل مصدر من تلك المصادر.</a:t>
            </a:r>
            <a:endParaRPr lang="en-US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600" dirty="0">
                <a:cs typeface="PT Bold Heading" panose="02010400000000000000" pitchFamily="2" charset="-78"/>
              </a:rPr>
              <a:t>مسألة (1):</a:t>
            </a:r>
            <a:endParaRPr lang="ar-SA" sz="3600" dirty="0"/>
          </a:p>
        </p:txBody>
      </p:sp>
      <p:graphicFrame>
        <p:nvGraphicFramePr>
          <p:cNvPr id="9" name="كائن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073081"/>
              </p:ext>
            </p:extLst>
          </p:nvPr>
        </p:nvGraphicFramePr>
        <p:xfrm>
          <a:off x="1295400" y="2743200"/>
          <a:ext cx="7620000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Worksheet" r:id="rId4" imgW="3829186" imgH="1304766" progId="Excel.Sheet.12">
                  <p:embed/>
                </p:oleObj>
              </mc:Choice>
              <mc:Fallback>
                <p:oleObj name="Worksheet" r:id="rId4" imgW="3829186" imgH="130476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95400" y="2743200"/>
                        <a:ext cx="7620000" cy="299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836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554162"/>
          </a:xfrm>
        </p:spPr>
        <p:txBody>
          <a:bodyPr/>
          <a:lstStyle/>
          <a:p>
            <a:pPr lvl="0" algn="just" rtl="1"/>
            <a:r>
              <a:rPr lang="ar-SA" sz="3600" dirty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الأول: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التكلفة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المتوسطة المرجحة لرأس المال للشركة يساوي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86000"/>
            <a:ext cx="8915400" cy="3840163"/>
          </a:xfrm>
        </p:spPr>
        <p:txBody>
          <a:bodyPr/>
          <a:lstStyle/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8%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7.5%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5.6%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4.8%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26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إيجاد الخيار الصحيح: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  <p:graphicFrame>
        <p:nvGraphicFramePr>
          <p:cNvPr id="5" name="عنصر نائب للمحتوى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90820"/>
              </p:ext>
            </p:extLst>
          </p:nvPr>
        </p:nvGraphicFramePr>
        <p:xfrm>
          <a:off x="495301" y="2057400"/>
          <a:ext cx="8915400" cy="304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Worksheet" r:id="rId4" imgW="5286168" imgH="1361957" progId="Excel.Sheet.12">
                  <p:embed/>
                </p:oleObj>
              </mc:Choice>
              <mc:Fallback>
                <p:oleObj name="Worksheet" r:id="rId4" imgW="5286168" imgH="13619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301" y="2057400"/>
                        <a:ext cx="8915400" cy="304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952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</a:t>
            </a:r>
            <a:r>
              <a:rPr lang="ar-SA" sz="3600" dirty="0">
                <a:solidFill>
                  <a:srgbClr val="009900"/>
                </a:solidFill>
                <a:cs typeface="PT Bold Heading" panose="02010400000000000000" pitchFamily="2" charset="-78"/>
              </a:rPr>
              <a:t>الأول: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التكلفة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المتوسطة المرجحة لرأس المال للشركة يساوي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:</a:t>
            </a:r>
            <a:endParaRPr lang="ar-SA" sz="36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8%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7.5%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b="1" dirty="0" smtClean="0">
                <a:solidFill>
                  <a:srgbClr val="FF3300"/>
                </a:solidFill>
              </a:rPr>
              <a:t>5.6%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dirty="0" smtClean="0"/>
              <a:t>4.8%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13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3058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الموضوع الثامن: تقييم الأسهم والسندات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المحاضرة 12.</a:t>
            </a:r>
            <a:endParaRPr lang="en-US" sz="40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1704975"/>
          </a:xfrm>
        </p:spPr>
        <p:txBody>
          <a:bodyPr/>
          <a:lstStyle/>
          <a:p>
            <a:pPr lvl="0" algn="just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الأول: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إذا كان سعر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فائدة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السند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مساويا لمعدل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العائد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المطلوب من المستثمرين، فإن:</a:t>
            </a:r>
            <a:endParaRPr lang="ar-SA" sz="3600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indent="-514350" algn="just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  <a:cs typeface="+mj-cs"/>
              </a:rPr>
              <a:t>سعر السند أكبر من القيمة الاسمية للسند.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  <a:cs typeface="+mj-cs"/>
              </a:rPr>
              <a:t>سعر السند تساوي القيمة الاسمية للسند.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  <a:cs typeface="+mj-cs"/>
              </a:rPr>
              <a:t>سعر السند أقل من القيمة الاسمية للسند.</a:t>
            </a:r>
            <a:endParaRPr lang="ar-SA" sz="36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57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1704975"/>
          </a:xfrm>
        </p:spPr>
        <p:txBody>
          <a:bodyPr/>
          <a:lstStyle/>
          <a:p>
            <a:pPr lvl="0"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الأول: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إذا كان سعر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فائدة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السند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مساويا لمعدل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العائد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المطلوب من المستثمرين، فإن:</a:t>
            </a:r>
            <a:endParaRPr lang="ar-SA" sz="3600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indent="-514350" algn="just" rtl="1">
              <a:buFont typeface="+mj-cs"/>
              <a:buAutoNum type="arabic2Minus"/>
            </a:pPr>
            <a:r>
              <a:rPr lang="ar-SA" sz="3600" b="1" dirty="0" smtClean="0">
                <a:solidFill>
                  <a:srgbClr val="FF0000"/>
                </a:solidFill>
                <a:cs typeface="+mj-cs"/>
              </a:rPr>
              <a:t>سعر السند أكبر من القيمة الاسمية للسند.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  <a:cs typeface="+mj-cs"/>
              </a:rPr>
              <a:t>سعر السند تساوي القيمة الاسمية للسند.</a:t>
            </a:r>
          </a:p>
          <a:p>
            <a:pPr marL="514350" indent="-514350" algn="just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  <a:cs typeface="+mj-cs"/>
              </a:rPr>
              <a:t>سعر السند أقل من القيمة الاسمية للسند.</a:t>
            </a:r>
            <a:endParaRPr lang="ar-SA" sz="36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29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21621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 rtl="1"/>
            <a:r>
              <a:rPr lang="ar-SA" sz="3600" dirty="0" smtClean="0">
                <a:solidFill>
                  <a:srgbClr val="3333FF"/>
                </a:solidFill>
                <a:cs typeface="PT Bold Heading" panose="02010400000000000000" pitchFamily="2" charset="-78"/>
              </a:rPr>
              <a:t>السؤال الثاني: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تدفع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شركة (الاتحاد) 15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ريالا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كربح موزع للسهم الممتاز، ومعدل العائد المطلوب على هذا السهم هو 12%.القيمة الحالية (سعر) السهم الممتاز هي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:</a:t>
            </a:r>
            <a:endParaRPr lang="ar-SA" sz="3600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667000"/>
            <a:ext cx="8915400" cy="3459163"/>
          </a:xfrm>
        </p:spPr>
        <p:txBody>
          <a:bodyPr/>
          <a:lstStyle/>
          <a:p>
            <a:pPr marL="742950" indent="-742950" algn="justLow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130 ريال</a:t>
            </a:r>
          </a:p>
          <a:p>
            <a:pPr marL="742950" indent="-742950" algn="justLow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125 ريال</a:t>
            </a:r>
          </a:p>
          <a:p>
            <a:pPr marL="742950" indent="-742950" algn="justLow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250 ريال</a:t>
            </a:r>
          </a:p>
          <a:p>
            <a:pPr marL="742950" indent="-742950" algn="justLow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150 ريال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83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dirty="0" smtClean="0">
                <a:cs typeface="PT Bold Heading" panose="02010400000000000000" pitchFamily="2" charset="-78"/>
              </a:rPr>
              <a:t>تحديد الخيار الصحيح</a:t>
            </a:r>
            <a:endParaRPr lang="ar-SA" sz="40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3600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36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36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6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  <m:t>%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600" i="1">
                                  <a:solidFill>
                                    <a:srgbClr val="3333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solidFill>
                                    <a:srgbClr val="3333FF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3600" i="1">
                                  <a:solidFill>
                                    <a:srgbClr val="3333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600" i="1">
                                  <a:solidFill>
                                    <a:srgbClr val="3333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solidFill>
                                    <a:srgbClr val="3333FF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600" i="1">
                                  <a:solidFill>
                                    <a:srgbClr val="3333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3600" i="1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solidFill>
                            <a:srgbClr val="3333FF"/>
                          </a:solidFill>
                          <a:latin typeface="Cambria Math" panose="02040503050406030204" pitchFamily="18" charset="0"/>
                        </a:rPr>
                        <m:t>125</m:t>
                      </m:r>
                    </m:oMath>
                  </m:oMathPara>
                </a14:m>
                <a:endParaRPr lang="ar-SA" sz="36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63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21621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 rtl="1"/>
            <a:r>
              <a:rPr lang="ar-SA" sz="36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الثاني: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تدفع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شركة (الاتحاد) 15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ريالا 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كربح موزع للسهم الممتاز، ومعدل العائد المطلوب على هذا السهم هو 12%.القيمة الحالية (سعر) السهم الممتاز هي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:</a:t>
            </a:r>
            <a:endParaRPr lang="ar-SA" sz="3600" dirty="0">
              <a:solidFill>
                <a:srgbClr val="3333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667000"/>
            <a:ext cx="8915400" cy="3459163"/>
          </a:xfrm>
        </p:spPr>
        <p:txBody>
          <a:bodyPr/>
          <a:lstStyle/>
          <a:p>
            <a:pPr marL="742950" indent="-742950" algn="justLow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130 ريال</a:t>
            </a:r>
          </a:p>
          <a:p>
            <a:pPr marL="742950" indent="-742950" algn="justLow" rtl="1">
              <a:buFont typeface="+mj-lt"/>
              <a:buAutoNum type="arabicPeriod"/>
            </a:pPr>
            <a:r>
              <a:rPr lang="ar-SA" sz="3600" b="1" dirty="0" smtClean="0">
                <a:solidFill>
                  <a:srgbClr val="FF0000"/>
                </a:solidFill>
              </a:rPr>
              <a:t>125 ريال</a:t>
            </a:r>
          </a:p>
          <a:p>
            <a:pPr marL="742950" indent="-742950" algn="justLow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250 ريال</a:t>
            </a:r>
          </a:p>
          <a:p>
            <a:pPr marL="742950" indent="-742950" algn="justLow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</a:rPr>
              <a:t>150 ريال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9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3058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الموضوع التاسع: هيكل رأس المال والرفع المالي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المحاضرة 13.</a:t>
            </a:r>
            <a:endParaRPr lang="en-US" sz="4000" dirty="0">
              <a:solidFill>
                <a:srgbClr val="FF0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78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1782763"/>
          </a:xfrm>
        </p:spPr>
        <p:txBody>
          <a:bodyPr/>
          <a:lstStyle/>
          <a:p>
            <a:pPr algn="just" rtl="1"/>
            <a:r>
              <a:rPr lang="ar-SA" sz="3200" dirty="0">
                <a:solidFill>
                  <a:srgbClr val="0000FF"/>
                </a:solidFill>
                <a:cs typeface="PT Bold Heading" panose="02010400000000000000" pitchFamily="2" charset="-78"/>
              </a:rPr>
              <a:t>السؤال </a:t>
            </a:r>
            <a:r>
              <a:rPr lang="ar-SA" sz="32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الأول: </a:t>
            </a:r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هناك مجموعة مداخل </a:t>
            </a:r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تبحث في العلاقة بين هيكل التمويل من جهة، وكل من (القيمة السوقية) و(تكلفة الأموال) من جهة أخرى، وهذه المداخل هي: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209800"/>
            <a:ext cx="8915400" cy="39163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مدخل </a:t>
            </a:r>
            <a:r>
              <a:rPr lang="ar-SA" sz="3600" dirty="0">
                <a:solidFill>
                  <a:schemeClr val="tx1"/>
                </a:solidFill>
              </a:rPr>
              <a:t>صافي الربح، مدخل صافي ربح التشغيل، المدخل التقليدي. </a:t>
            </a:r>
            <a:endParaRPr lang="ar-SA" sz="3600" dirty="0" smtClean="0">
              <a:solidFill>
                <a:schemeClr val="tx1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>
                <a:solidFill>
                  <a:schemeClr val="tx1"/>
                </a:solidFill>
              </a:rPr>
              <a:t>مدخل صافي الربح، مدخل صافي ربح </a:t>
            </a:r>
            <a:r>
              <a:rPr lang="ar-SA" sz="3600" dirty="0" smtClean="0">
                <a:solidFill>
                  <a:schemeClr val="tx1"/>
                </a:solidFill>
              </a:rPr>
              <a:t>التشغيل.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المدخل التقليدي، ونظرية </a:t>
            </a:r>
            <a:r>
              <a:rPr lang="ar-SA" sz="3600" dirty="0" err="1" smtClean="0">
                <a:solidFill>
                  <a:schemeClr val="tx1"/>
                </a:solidFill>
              </a:rPr>
              <a:t>موديغلياني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وميللر</a:t>
            </a:r>
            <a:r>
              <a:rPr lang="ar-SA" sz="3600" dirty="0" smtClean="0">
                <a:solidFill>
                  <a:schemeClr val="tx1"/>
                </a:solidFill>
              </a:rPr>
              <a:t>.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65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1935163"/>
          </a:xfrm>
        </p:spPr>
        <p:txBody>
          <a:bodyPr/>
          <a:lstStyle/>
          <a:p>
            <a:pPr algn="just" rtl="1"/>
            <a:r>
              <a:rPr lang="ar-SA" sz="32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الأول: </a:t>
            </a:r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هناك مجموعة مداخل </a:t>
            </a:r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تبحث في العلاقة بين هيكل التمويل من جهة، وكل من (القيمة السوقية) و(تكلفة الأموال) من جهة أخرى، وهذه المداخل هي: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514600"/>
            <a:ext cx="8915400" cy="3611563"/>
          </a:xfrm>
        </p:spPr>
        <p:txBody>
          <a:bodyPr/>
          <a:lstStyle/>
          <a:p>
            <a:pPr marL="514350" lvl="0" indent="-514350" rtl="1">
              <a:buFont typeface="+mj-cs"/>
              <a:buAutoNum type="arabic2Minus"/>
            </a:pPr>
            <a:r>
              <a:rPr lang="ar-SA" sz="3600" b="1" dirty="0" smtClean="0">
                <a:solidFill>
                  <a:srgbClr val="FF0000"/>
                </a:solidFill>
              </a:rPr>
              <a:t>مدخل </a:t>
            </a:r>
            <a:r>
              <a:rPr lang="ar-SA" sz="3600" b="1" dirty="0">
                <a:solidFill>
                  <a:srgbClr val="FF0000"/>
                </a:solidFill>
              </a:rPr>
              <a:t>صافي الربح، مدخل صافي ربح التشغيل، المدخل التقليدي. </a:t>
            </a:r>
            <a:endParaRPr lang="ar-SA" sz="3600" b="1" dirty="0" smtClean="0">
              <a:solidFill>
                <a:srgbClr val="FF0000"/>
              </a:solidFill>
            </a:endParaRP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>
                <a:solidFill>
                  <a:schemeClr val="tx1"/>
                </a:solidFill>
              </a:rPr>
              <a:t>مدخل صافي الربح، مدخل صافي ربح </a:t>
            </a:r>
            <a:r>
              <a:rPr lang="ar-SA" sz="3600" dirty="0" smtClean="0">
                <a:solidFill>
                  <a:schemeClr val="tx1"/>
                </a:solidFill>
              </a:rPr>
              <a:t>التشغيل.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sz="3600" dirty="0" smtClean="0">
                <a:solidFill>
                  <a:schemeClr val="tx1"/>
                </a:solidFill>
              </a:rPr>
              <a:t>المدخل التقليدي، ونظرية </a:t>
            </a:r>
            <a:r>
              <a:rPr lang="ar-SA" sz="3600" dirty="0" err="1" smtClean="0">
                <a:solidFill>
                  <a:schemeClr val="tx1"/>
                </a:solidFill>
              </a:rPr>
              <a:t>موديغلياني</a:t>
            </a:r>
            <a:r>
              <a:rPr lang="ar-SA" sz="3600" dirty="0" smtClean="0">
                <a:solidFill>
                  <a:schemeClr val="tx1"/>
                </a:solidFill>
              </a:rPr>
              <a:t> </a:t>
            </a:r>
            <a:r>
              <a:rPr lang="ar-SA" sz="3600" dirty="0" err="1" smtClean="0">
                <a:solidFill>
                  <a:schemeClr val="tx1"/>
                </a:solidFill>
              </a:rPr>
              <a:t>وميللر</a:t>
            </a:r>
            <a:r>
              <a:rPr lang="ar-SA" sz="3600" dirty="0" smtClean="0">
                <a:solidFill>
                  <a:schemeClr val="tx1"/>
                </a:solidFill>
              </a:rPr>
              <a:t>.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41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 rtl="1"/>
            <a:r>
              <a:rPr lang="ar-SA" sz="32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السؤال الثاني: </a:t>
            </a:r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يشير </a:t>
            </a:r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مصطلح الرفع المالي إلى: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استخدام التمويل بالأسهم للتقليل من الديون ضمن الهيكل المالي للمنشأة.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>
                <a:solidFill>
                  <a:schemeClr val="tx1"/>
                </a:solidFill>
              </a:rPr>
              <a:t>استخدام مصادر التمويل ذات التكلفة الثابتة ضمن الهيكل المالي بغرض زيادة ربحية السهم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التنويع في مصادر التمويل للتقليل من تكلفة التمويل.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استخدام الأرباح المحتجزة والاحتياطات كأساس للتمويل.</a:t>
            </a:r>
            <a:endParaRPr lang="ar-SA" dirty="0">
              <a:solidFill>
                <a:schemeClr val="tx1"/>
              </a:solidFill>
            </a:endParaRPr>
          </a:p>
          <a:p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29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 rtl="1"/>
            <a:r>
              <a:rPr lang="ar-SA" sz="3200" dirty="0" smtClean="0">
                <a:solidFill>
                  <a:srgbClr val="009900"/>
                </a:solidFill>
                <a:cs typeface="PT Bold Heading" panose="02010400000000000000" pitchFamily="2" charset="-78"/>
              </a:rPr>
              <a:t>جواب السؤال الثاني: </a:t>
            </a:r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يشير </a:t>
            </a:r>
            <a:r>
              <a:rPr lang="ar-SA" sz="3200" dirty="0">
                <a:solidFill>
                  <a:schemeClr val="tx1"/>
                </a:solidFill>
                <a:cs typeface="PT Bold Heading" panose="02010400000000000000" pitchFamily="2" charset="-78"/>
              </a:rPr>
              <a:t>مصطلح الرفع المالي إلى: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استخدام التمويل بالأسهم للتقليل من الديون ضمن الهيكل المالي للمنشأة.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b="1" dirty="0">
                <a:solidFill>
                  <a:srgbClr val="FF0000"/>
                </a:solidFill>
              </a:rPr>
              <a:t>استخدام مصادر التمويل ذات التكلفة الثابتة ضمن الهيكل المالي بغرض زيادة ربحية السهم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التنويع في مصادر التمويل للتقليل من تكلفة التمويل.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ar-SA" dirty="0" smtClean="0">
                <a:solidFill>
                  <a:schemeClr val="tx1"/>
                </a:solidFill>
              </a:rPr>
              <a:t>استخدام الأرباح المحتجزة والاحتياطات كأساس للتمويل.</a:t>
            </a:r>
            <a:endParaRPr lang="ar-SA" dirty="0">
              <a:solidFill>
                <a:schemeClr val="tx1"/>
              </a:solidFill>
            </a:endParaRPr>
          </a:p>
          <a:p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3658</TotalTime>
  <Words>1330</Words>
  <Application>Microsoft Office PowerPoint</Application>
  <PresentationFormat>A4 Paper (210x297 mm)</PresentationFormat>
  <Paragraphs>240</Paragraphs>
  <Slides>50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9" baseType="lpstr">
      <vt:lpstr>Arial</vt:lpstr>
      <vt:lpstr>AYM Wadiy S_U normal.</vt:lpstr>
      <vt:lpstr>Calibri</vt:lpstr>
      <vt:lpstr>Cambria Math</vt:lpstr>
      <vt:lpstr>PT Bold Heading</vt:lpstr>
      <vt:lpstr>Times New Roman</vt:lpstr>
      <vt:lpstr>فورم لكلية ادارة الاعمال</vt:lpstr>
      <vt:lpstr>Worksheet</vt:lpstr>
      <vt:lpstr>Microsoft Excel Worksheet</vt:lpstr>
      <vt:lpstr>         ر رلالرااااااااااااااالا</vt:lpstr>
      <vt:lpstr>المحاضرة الرابعة عشر</vt:lpstr>
      <vt:lpstr>الموضوعان الثاني والثالث: العائد والخطر</vt:lpstr>
      <vt:lpstr>مسألة (1):</vt:lpstr>
      <vt:lpstr>PowerPoint Presentation</vt:lpstr>
      <vt:lpstr>السؤال الأول: العوائد المتوقعة من الأصول الثلاثة (أ) و(ب)و (ج) هي على الترتيب:</vt:lpstr>
      <vt:lpstr>إيجاد الخيار الصحيح:</vt:lpstr>
      <vt:lpstr>جواب السؤال الأول: العوائد المتوقعة من الأصول الثلاثة (أ) و(ب)و (ج) هي على الترتيب:</vt:lpstr>
      <vt:lpstr>السؤال الثاني: قام الصندوق الاستثماري بحساب التباين المشترك بين الأصول المختلفة، حيث أن التباين المشترك بين (أ) و(ج) يساوي:</vt:lpstr>
      <vt:lpstr>إيجاد الخيار الصحيح:</vt:lpstr>
      <vt:lpstr>جواب السؤال الثاني: قام الصندوق الاستثماري بحساب التباين المشترك بين الأصول المختلفة، حيث أن التباين المشترك بين (أ) و(ج) يساوي:</vt:lpstr>
      <vt:lpstr>السؤال الثالث: معامل الارتباط بين عوائد الأصلين (أ) و(ج) فيساوي:</vt:lpstr>
      <vt:lpstr>إيجاد الخيار الصحيح:</vt:lpstr>
      <vt:lpstr>إيجاد الخيار الصحيح:</vt:lpstr>
      <vt:lpstr>جوب السؤال الثالث: معامل الارتباط بين عوائد الأصلين (أ) و(ج) فيساوي:</vt:lpstr>
      <vt:lpstr>الموضوع الرابع: الموازنة الرأسمالية وتحليل الخطر</vt:lpstr>
      <vt:lpstr>مسألة (1):</vt:lpstr>
      <vt:lpstr>PowerPoint Presentation</vt:lpstr>
      <vt:lpstr>السؤال الأول: باستخدام شجرة القرار، فإن صافي القيمة الحالية المتوقعة للمشروع الأول (أ) هي:</vt:lpstr>
      <vt:lpstr>إيجاد الخيار الصحيح:</vt:lpstr>
      <vt:lpstr>جواب السؤال الأول: باستخدام شجرة القرار، فإن صافي القيمة الحالية المتوقعة للمشروع الأول (أ) هي:</vt:lpstr>
      <vt:lpstr>السؤال الثاني: باستخدام شجرة القرار، فإن صافي القيمة الحالية المتوقعة للمشروع الأول (ب) هي:</vt:lpstr>
      <vt:lpstr>الموضوعان الخامس والسادس: مصادر التمويل</vt:lpstr>
      <vt:lpstr>مسألة 1:</vt:lpstr>
      <vt:lpstr>السؤال الأول: في حالة دفع الفائدة في نهاية السنة، فإن سعر الفائدة الفعلي يساوي:</vt:lpstr>
      <vt:lpstr>إيجاد الخيار الصحيح:</vt:lpstr>
      <vt:lpstr>جواب السؤال الأول: في حالة دفع الفائدة في نهاية السنة، فإن سعر الفائدة الفعلي يساوي:</vt:lpstr>
      <vt:lpstr>السؤال الثاني: في حالة دفع الفائدة مقدما، فإن سعر الفائدة الفعلي يساوي:</vt:lpstr>
      <vt:lpstr>إيجاد الخيار الصحيح:</vt:lpstr>
      <vt:lpstr>جواب السؤال الثاني: في حالة دفع الفائدة مقدما، فإن سعر الفائدة الفعلي يساوي:</vt:lpstr>
      <vt:lpstr>السؤال الثالث: في حالة وجود رصيد تعويضي قدره 200 ألف ريال، فإن سعر الفائدة الفعلي يساوي:</vt:lpstr>
      <vt:lpstr>إيجاد الخيار الصحيح:</vt:lpstr>
      <vt:lpstr>جواب السؤال الثالث: في حالة وجود رصيد تعويضي قدره 200 ألف ريال، فإن سعر الفائدة الفعلي يساوي:</vt:lpstr>
      <vt:lpstr>الموضوع السابع: تكلفة رأس المال</vt:lpstr>
      <vt:lpstr>مسألة (1):</vt:lpstr>
      <vt:lpstr>السؤال الأول: التكلفة المتوسطة المرجحة لرأس المال للشركة يساوي:</vt:lpstr>
      <vt:lpstr>إيجاد الخيار الصحيح:</vt:lpstr>
      <vt:lpstr>جواب السؤال الأول: التكلفة المتوسطة المرجحة لرأس المال للشركة يساوي:</vt:lpstr>
      <vt:lpstr>الموضوع الثامن: تقييم الأسهم والسندات</vt:lpstr>
      <vt:lpstr>السؤال الأول: إذا كان سعر فائدة السند مساويا لمعدل العائد المطلوب من المستثمرين، فإن:</vt:lpstr>
      <vt:lpstr>جواب السؤال الأول: إذا كان سعر فائدة السند مساويا لمعدل العائد المطلوب من المستثمرين، فإن:</vt:lpstr>
      <vt:lpstr>السؤال الثاني: تدفع شركة (الاتحاد) 15 ريالا كربح موزع للسهم الممتاز، ومعدل العائد المطلوب على هذا السهم هو 12%.القيمة الحالية (سعر) السهم الممتاز هي:</vt:lpstr>
      <vt:lpstr>تحديد الخيار الصحيح</vt:lpstr>
      <vt:lpstr>جواب السؤال الثاني: تدفع شركة (الاتحاد) 15 ريالا كربح موزع للسهم الممتاز، ومعدل العائد المطلوب على هذا السهم هو 12%.القيمة الحالية (سعر) السهم الممتاز هي:</vt:lpstr>
      <vt:lpstr>الموضوع التاسع: هيكل رأس المال والرفع المالي</vt:lpstr>
      <vt:lpstr>السؤال الأول: هناك مجموعة مداخل تبحث في العلاقة بين هيكل التمويل من جهة، وكل من (القيمة السوقية) و(تكلفة الأموال) من جهة أخرى، وهذه المداخل هي: </vt:lpstr>
      <vt:lpstr>جواب السؤال الأول: هناك مجموعة مداخل تبحث في العلاقة بين هيكل التمويل من جهة، وكل من (القيمة السوقية) و(تكلفة الأموال) من جهة أخرى، وهذه المداخل هي: </vt:lpstr>
      <vt:lpstr>السؤال الثاني: يشير مصطلح الرفع المالي إلى:</vt:lpstr>
      <vt:lpstr>جواب السؤال الثاني: يشير مصطلح الرفع المالي إلى: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Bassim Ali Yoseif Alsabbgh</cp:lastModifiedBy>
  <cp:revision>80</cp:revision>
  <dcterms:created xsi:type="dcterms:W3CDTF">2014-04-07T09:22:53Z</dcterms:created>
  <dcterms:modified xsi:type="dcterms:W3CDTF">2015-11-08T07:56:19Z</dcterms:modified>
</cp:coreProperties>
</file>