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22" r:id="rId2"/>
    <p:sldId id="323" r:id="rId3"/>
    <p:sldId id="324" r:id="rId4"/>
    <p:sldId id="325" r:id="rId5"/>
    <p:sldId id="352" r:id="rId6"/>
    <p:sldId id="311" r:id="rId7"/>
    <p:sldId id="353" r:id="rId8"/>
    <p:sldId id="354" r:id="rId9"/>
    <p:sldId id="312" r:id="rId10"/>
    <p:sldId id="356" r:id="rId11"/>
    <p:sldId id="313" r:id="rId12"/>
    <p:sldId id="355" r:id="rId13"/>
    <p:sldId id="315" r:id="rId14"/>
    <p:sldId id="375" r:id="rId15"/>
    <p:sldId id="316" r:id="rId16"/>
    <p:sldId id="317" r:id="rId17"/>
    <p:sldId id="318" r:id="rId18"/>
    <p:sldId id="357" r:id="rId19"/>
    <p:sldId id="358" r:id="rId20"/>
    <p:sldId id="319" r:id="rId21"/>
    <p:sldId id="320" r:id="rId22"/>
    <p:sldId id="360" r:id="rId23"/>
    <p:sldId id="327" r:id="rId24"/>
    <p:sldId id="359" r:id="rId25"/>
    <p:sldId id="328" r:id="rId26"/>
    <p:sldId id="364" r:id="rId27"/>
    <p:sldId id="365" r:id="rId28"/>
    <p:sldId id="366" r:id="rId29"/>
    <p:sldId id="372" r:id="rId30"/>
    <p:sldId id="373" r:id="rId31"/>
    <p:sldId id="374" r:id="rId32"/>
    <p:sldId id="371" r:id="rId33"/>
    <p:sldId id="361" r:id="rId34"/>
    <p:sldId id="368"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009900"/>
    <a:srgbClr val="013E36"/>
    <a:srgbClr val="D9791B"/>
    <a:srgbClr val="AB1A25"/>
    <a:srgbClr val="00263A"/>
    <a:srgbClr val="709256"/>
    <a:srgbClr val="AD9968"/>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p:scale>
          <a:sx n="60" d="100"/>
          <a:sy n="60" d="100"/>
        </p:scale>
        <p:origin x="1446" y="31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BFC64D-63E5-4204-B187-1D9E76FF3327}"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pPr rtl="1"/>
          <a:endParaRPr lang="ar-SA"/>
        </a:p>
      </dgm:t>
    </dgm:pt>
    <dgm:pt modelId="{EAB256EC-61DE-4727-8ECD-FE62F9D453CD}">
      <dgm:prSet phldrT="[نص]"/>
      <dgm:spPr/>
      <dgm:t>
        <a:bodyPr/>
        <a:lstStyle/>
        <a:p>
          <a:pPr rtl="1"/>
          <a:r>
            <a:rPr lang="ar-SA" b="1" dirty="0" smtClean="0">
              <a:solidFill>
                <a:schemeClr val="tx1"/>
              </a:solidFill>
            </a:rPr>
            <a:t>الموازنة الرأسمالية وتحليل الخطر</a:t>
          </a:r>
          <a:endParaRPr lang="ar-SA" b="1" dirty="0">
            <a:solidFill>
              <a:schemeClr val="tx1"/>
            </a:solidFill>
          </a:endParaRPr>
        </a:p>
      </dgm:t>
    </dgm:pt>
    <dgm:pt modelId="{C70F540E-8EB1-4C92-997F-6FED0F3A6341}" type="parTrans" cxnId="{20FCA3A6-A012-4FF6-838E-A5945C1FF697}">
      <dgm:prSet/>
      <dgm:spPr/>
      <dgm:t>
        <a:bodyPr/>
        <a:lstStyle/>
        <a:p>
          <a:pPr rtl="1"/>
          <a:endParaRPr lang="ar-SA" b="1">
            <a:solidFill>
              <a:schemeClr val="tx1"/>
            </a:solidFill>
          </a:endParaRPr>
        </a:p>
      </dgm:t>
    </dgm:pt>
    <dgm:pt modelId="{21D013F7-24D3-4B42-AE93-F7BF4F1EC6BD}" type="sibTrans" cxnId="{20FCA3A6-A012-4FF6-838E-A5945C1FF697}">
      <dgm:prSet/>
      <dgm:spPr/>
      <dgm:t>
        <a:bodyPr/>
        <a:lstStyle/>
        <a:p>
          <a:pPr rtl="1"/>
          <a:endParaRPr lang="ar-SA" b="1">
            <a:solidFill>
              <a:schemeClr val="tx1"/>
            </a:solidFill>
          </a:endParaRPr>
        </a:p>
      </dgm:t>
    </dgm:pt>
    <dgm:pt modelId="{1BDC89A9-2E65-4776-83C3-2FD352712F3A}">
      <dgm:prSet phldrT="[نص]"/>
      <dgm:spPr/>
      <dgm:t>
        <a:bodyPr/>
        <a:lstStyle/>
        <a:p>
          <a:pPr rtl="1"/>
          <a:r>
            <a:rPr lang="ar-SA" b="1" dirty="0" smtClean="0">
              <a:solidFill>
                <a:schemeClr val="tx1"/>
              </a:solidFill>
              <a:cs typeface="+mn-cs"/>
            </a:rPr>
            <a:t>معامل معادل التأكد</a:t>
          </a:r>
          <a:endParaRPr lang="ar-SA" b="1" dirty="0">
            <a:solidFill>
              <a:schemeClr val="tx1"/>
            </a:solidFill>
            <a:cs typeface="+mn-cs"/>
          </a:endParaRPr>
        </a:p>
      </dgm:t>
    </dgm:pt>
    <dgm:pt modelId="{3947438E-A859-4C0C-87E8-ABE8D1E0900E}" type="parTrans" cxnId="{C1E12106-E75F-46E3-A3BB-471FF249D50E}">
      <dgm:prSet/>
      <dgm:spPr/>
      <dgm:t>
        <a:bodyPr/>
        <a:lstStyle/>
        <a:p>
          <a:pPr rtl="1"/>
          <a:endParaRPr lang="ar-SA" b="1">
            <a:solidFill>
              <a:schemeClr val="tx1"/>
            </a:solidFill>
          </a:endParaRPr>
        </a:p>
      </dgm:t>
    </dgm:pt>
    <dgm:pt modelId="{5C39319C-8B56-44A6-9770-4C243C3E428E}" type="sibTrans" cxnId="{C1E12106-E75F-46E3-A3BB-471FF249D50E}">
      <dgm:prSet/>
      <dgm:spPr/>
      <dgm:t>
        <a:bodyPr/>
        <a:lstStyle/>
        <a:p>
          <a:pPr rtl="1"/>
          <a:endParaRPr lang="ar-SA" b="1">
            <a:solidFill>
              <a:schemeClr val="tx1"/>
            </a:solidFill>
          </a:endParaRPr>
        </a:p>
      </dgm:t>
    </dgm:pt>
    <dgm:pt modelId="{168951D9-2AFE-49CB-9367-35BF5D4616C6}">
      <dgm:prSet phldrT="[نص]"/>
      <dgm:spPr/>
      <dgm:t>
        <a:bodyPr/>
        <a:lstStyle/>
        <a:p>
          <a:pPr rtl="1"/>
          <a:r>
            <a:rPr lang="ar-SA" b="1" dirty="0" smtClean="0">
              <a:solidFill>
                <a:schemeClr val="tx1"/>
              </a:solidFill>
              <a:cs typeface="+mn-cs"/>
            </a:rPr>
            <a:t>معدل الخصم المعدل</a:t>
          </a:r>
          <a:endParaRPr lang="ar-SA" b="1" dirty="0">
            <a:solidFill>
              <a:schemeClr val="tx1"/>
            </a:solidFill>
            <a:cs typeface="+mn-cs"/>
          </a:endParaRPr>
        </a:p>
      </dgm:t>
    </dgm:pt>
    <dgm:pt modelId="{17526884-3AA8-448B-8D8C-A1FB72CCAFC1}" type="parTrans" cxnId="{FCD255BA-AC1B-4552-8AE5-C29CF5C730B5}">
      <dgm:prSet/>
      <dgm:spPr/>
      <dgm:t>
        <a:bodyPr/>
        <a:lstStyle/>
        <a:p>
          <a:pPr rtl="1"/>
          <a:endParaRPr lang="ar-SA" b="1">
            <a:solidFill>
              <a:schemeClr val="tx1"/>
            </a:solidFill>
          </a:endParaRPr>
        </a:p>
      </dgm:t>
    </dgm:pt>
    <dgm:pt modelId="{2A550CD0-CE00-4DA4-B720-2ADA37BC739F}" type="sibTrans" cxnId="{FCD255BA-AC1B-4552-8AE5-C29CF5C730B5}">
      <dgm:prSet/>
      <dgm:spPr/>
      <dgm:t>
        <a:bodyPr/>
        <a:lstStyle/>
        <a:p>
          <a:pPr rtl="1"/>
          <a:endParaRPr lang="ar-SA" b="1">
            <a:solidFill>
              <a:schemeClr val="tx1"/>
            </a:solidFill>
          </a:endParaRPr>
        </a:p>
      </dgm:t>
    </dgm:pt>
    <dgm:pt modelId="{DF526751-11F3-46C7-8F50-BC38EAA77CA5}">
      <dgm:prSet/>
      <dgm:spPr/>
      <dgm:t>
        <a:bodyPr/>
        <a:lstStyle/>
        <a:p>
          <a:r>
            <a:rPr lang="ar-SA" b="1" dirty="0" smtClean="0">
              <a:solidFill>
                <a:schemeClr val="tx1"/>
              </a:solidFill>
              <a:cs typeface="+mn-cs"/>
            </a:rPr>
            <a:t>شجرة القرارات</a:t>
          </a:r>
          <a:endParaRPr lang="en-US" b="1" dirty="0">
            <a:solidFill>
              <a:schemeClr val="tx1"/>
            </a:solidFill>
            <a:cs typeface="+mn-cs"/>
          </a:endParaRPr>
        </a:p>
      </dgm:t>
    </dgm:pt>
    <dgm:pt modelId="{7CD3D79E-B6FF-49A7-8D2D-739CD7C4D0F5}" type="parTrans" cxnId="{BA6F1078-502C-45E8-8E66-FC530E88484F}">
      <dgm:prSet/>
      <dgm:spPr/>
      <dgm:t>
        <a:bodyPr/>
        <a:lstStyle/>
        <a:p>
          <a:endParaRPr lang="en-US"/>
        </a:p>
      </dgm:t>
    </dgm:pt>
    <dgm:pt modelId="{DF6EFB9B-6FCD-4E2A-8E7C-38EBF39D7B01}" type="sibTrans" cxnId="{BA6F1078-502C-45E8-8E66-FC530E88484F}">
      <dgm:prSet/>
      <dgm:spPr/>
      <dgm:t>
        <a:bodyPr/>
        <a:lstStyle/>
        <a:p>
          <a:endParaRPr lang="en-US"/>
        </a:p>
      </dgm:t>
    </dgm:pt>
    <dgm:pt modelId="{037CCFFD-0ED5-472A-A13B-2D79AD34A74B}">
      <dgm:prSet/>
      <dgm:spPr/>
      <dgm:t>
        <a:bodyPr/>
        <a:lstStyle/>
        <a:p>
          <a:r>
            <a:rPr lang="ar-SA" b="1" dirty="0" smtClean="0">
              <a:solidFill>
                <a:schemeClr val="tx1"/>
              </a:solidFill>
              <a:cs typeface="+mn-cs"/>
            </a:rPr>
            <a:t>طرق أخرى</a:t>
          </a:r>
          <a:endParaRPr lang="en-US" b="1" dirty="0">
            <a:solidFill>
              <a:schemeClr val="tx1"/>
            </a:solidFill>
            <a:cs typeface="+mn-cs"/>
          </a:endParaRPr>
        </a:p>
      </dgm:t>
    </dgm:pt>
    <dgm:pt modelId="{3F1FEE1D-3992-4A1F-B5E7-A2923D177E76}" type="parTrans" cxnId="{69892C72-76B1-4398-AF2A-58E8891D5B5F}">
      <dgm:prSet/>
      <dgm:spPr/>
      <dgm:t>
        <a:bodyPr/>
        <a:lstStyle/>
        <a:p>
          <a:endParaRPr lang="en-US"/>
        </a:p>
      </dgm:t>
    </dgm:pt>
    <dgm:pt modelId="{74900A47-84CE-428C-ACB6-B6DBF5C067D9}" type="sibTrans" cxnId="{69892C72-76B1-4398-AF2A-58E8891D5B5F}">
      <dgm:prSet/>
      <dgm:spPr/>
      <dgm:t>
        <a:bodyPr/>
        <a:lstStyle/>
        <a:p>
          <a:endParaRPr lang="en-US"/>
        </a:p>
      </dgm:t>
    </dgm:pt>
    <dgm:pt modelId="{A406B4E3-2753-46E4-A7B7-C07BC7B0F6D8}" type="pres">
      <dgm:prSet presAssocID="{68BFC64D-63E5-4204-B187-1D9E76FF3327}" presName="Name0" presStyleCnt="0">
        <dgm:presLayoutVars>
          <dgm:chPref val="1"/>
          <dgm:dir/>
          <dgm:animOne val="branch"/>
          <dgm:animLvl val="lvl"/>
          <dgm:resizeHandles val="exact"/>
        </dgm:presLayoutVars>
      </dgm:prSet>
      <dgm:spPr/>
      <dgm:t>
        <a:bodyPr/>
        <a:lstStyle/>
        <a:p>
          <a:pPr rtl="1"/>
          <a:endParaRPr lang="ar-SA"/>
        </a:p>
      </dgm:t>
    </dgm:pt>
    <dgm:pt modelId="{B907BCCD-3828-4130-88EA-CAC69B282DBD}" type="pres">
      <dgm:prSet presAssocID="{EAB256EC-61DE-4727-8ECD-FE62F9D453CD}" presName="root1" presStyleCnt="0"/>
      <dgm:spPr/>
    </dgm:pt>
    <dgm:pt modelId="{D64F324C-F74C-4CDA-A1D6-A9A4FB4CDC2B}" type="pres">
      <dgm:prSet presAssocID="{EAB256EC-61DE-4727-8ECD-FE62F9D453CD}" presName="LevelOneTextNode" presStyleLbl="node0" presStyleIdx="0" presStyleCnt="1">
        <dgm:presLayoutVars>
          <dgm:chPref val="3"/>
        </dgm:presLayoutVars>
      </dgm:prSet>
      <dgm:spPr/>
      <dgm:t>
        <a:bodyPr/>
        <a:lstStyle/>
        <a:p>
          <a:pPr rtl="1"/>
          <a:endParaRPr lang="ar-SA"/>
        </a:p>
      </dgm:t>
    </dgm:pt>
    <dgm:pt modelId="{621DE95B-B8F8-4E1C-A954-D2C87B822B4E}" type="pres">
      <dgm:prSet presAssocID="{EAB256EC-61DE-4727-8ECD-FE62F9D453CD}" presName="level2hierChild" presStyleCnt="0"/>
      <dgm:spPr/>
    </dgm:pt>
    <dgm:pt modelId="{8DE0784C-D507-4382-B7D3-49DF7B176EBD}" type="pres">
      <dgm:prSet presAssocID="{3947438E-A859-4C0C-87E8-ABE8D1E0900E}" presName="conn2-1" presStyleLbl="parChTrans1D2" presStyleIdx="0" presStyleCnt="4"/>
      <dgm:spPr/>
      <dgm:t>
        <a:bodyPr/>
        <a:lstStyle/>
        <a:p>
          <a:pPr rtl="1"/>
          <a:endParaRPr lang="ar-SA"/>
        </a:p>
      </dgm:t>
    </dgm:pt>
    <dgm:pt modelId="{3CE28465-F8DD-4B73-8688-5C415E672B90}" type="pres">
      <dgm:prSet presAssocID="{3947438E-A859-4C0C-87E8-ABE8D1E0900E}" presName="connTx" presStyleLbl="parChTrans1D2" presStyleIdx="0" presStyleCnt="4"/>
      <dgm:spPr/>
      <dgm:t>
        <a:bodyPr/>
        <a:lstStyle/>
        <a:p>
          <a:pPr rtl="1"/>
          <a:endParaRPr lang="ar-SA"/>
        </a:p>
      </dgm:t>
    </dgm:pt>
    <dgm:pt modelId="{B7B789C3-ADE9-45BC-B2F0-8013C9BF29AE}" type="pres">
      <dgm:prSet presAssocID="{1BDC89A9-2E65-4776-83C3-2FD352712F3A}" presName="root2" presStyleCnt="0"/>
      <dgm:spPr/>
    </dgm:pt>
    <dgm:pt modelId="{6FFF57FD-7230-4B72-9AC4-8EC6707D5B04}" type="pres">
      <dgm:prSet presAssocID="{1BDC89A9-2E65-4776-83C3-2FD352712F3A}" presName="LevelTwoTextNode" presStyleLbl="node2" presStyleIdx="0" presStyleCnt="4">
        <dgm:presLayoutVars>
          <dgm:chPref val="3"/>
        </dgm:presLayoutVars>
      </dgm:prSet>
      <dgm:spPr/>
      <dgm:t>
        <a:bodyPr/>
        <a:lstStyle/>
        <a:p>
          <a:pPr rtl="1"/>
          <a:endParaRPr lang="ar-SA"/>
        </a:p>
      </dgm:t>
    </dgm:pt>
    <dgm:pt modelId="{7E43AC98-6BAA-447B-BAB1-D4D8D3851B99}" type="pres">
      <dgm:prSet presAssocID="{1BDC89A9-2E65-4776-83C3-2FD352712F3A}" presName="level3hierChild" presStyleCnt="0"/>
      <dgm:spPr/>
    </dgm:pt>
    <dgm:pt modelId="{7BB8FE27-A474-4457-8949-DED4FF9D9CD2}" type="pres">
      <dgm:prSet presAssocID="{17526884-3AA8-448B-8D8C-A1FB72CCAFC1}" presName="conn2-1" presStyleLbl="parChTrans1D2" presStyleIdx="1" presStyleCnt="4"/>
      <dgm:spPr/>
      <dgm:t>
        <a:bodyPr/>
        <a:lstStyle/>
        <a:p>
          <a:pPr rtl="1"/>
          <a:endParaRPr lang="ar-SA"/>
        </a:p>
      </dgm:t>
    </dgm:pt>
    <dgm:pt modelId="{77689FC3-92EB-4D4B-9E2B-9ECAE6DBCB3D}" type="pres">
      <dgm:prSet presAssocID="{17526884-3AA8-448B-8D8C-A1FB72CCAFC1}" presName="connTx" presStyleLbl="parChTrans1D2" presStyleIdx="1" presStyleCnt="4"/>
      <dgm:spPr/>
      <dgm:t>
        <a:bodyPr/>
        <a:lstStyle/>
        <a:p>
          <a:pPr rtl="1"/>
          <a:endParaRPr lang="ar-SA"/>
        </a:p>
      </dgm:t>
    </dgm:pt>
    <dgm:pt modelId="{E3615462-D56E-48BE-8D0E-03985FC40B31}" type="pres">
      <dgm:prSet presAssocID="{168951D9-2AFE-49CB-9367-35BF5D4616C6}" presName="root2" presStyleCnt="0"/>
      <dgm:spPr/>
    </dgm:pt>
    <dgm:pt modelId="{C75D27B9-B498-4ABB-8C42-DE9417FA08C3}" type="pres">
      <dgm:prSet presAssocID="{168951D9-2AFE-49CB-9367-35BF5D4616C6}" presName="LevelTwoTextNode" presStyleLbl="node2" presStyleIdx="1" presStyleCnt="4">
        <dgm:presLayoutVars>
          <dgm:chPref val="3"/>
        </dgm:presLayoutVars>
      </dgm:prSet>
      <dgm:spPr/>
      <dgm:t>
        <a:bodyPr/>
        <a:lstStyle/>
        <a:p>
          <a:pPr rtl="1"/>
          <a:endParaRPr lang="ar-SA"/>
        </a:p>
      </dgm:t>
    </dgm:pt>
    <dgm:pt modelId="{CFF041CF-D501-4381-A76D-AE02919EE015}" type="pres">
      <dgm:prSet presAssocID="{168951D9-2AFE-49CB-9367-35BF5D4616C6}" presName="level3hierChild" presStyleCnt="0"/>
      <dgm:spPr/>
    </dgm:pt>
    <dgm:pt modelId="{34D1ED84-13EB-4FEC-9539-8F959E8B7D5A}" type="pres">
      <dgm:prSet presAssocID="{7CD3D79E-B6FF-49A7-8D2D-739CD7C4D0F5}" presName="conn2-1" presStyleLbl="parChTrans1D2" presStyleIdx="2" presStyleCnt="4"/>
      <dgm:spPr/>
      <dgm:t>
        <a:bodyPr/>
        <a:lstStyle/>
        <a:p>
          <a:pPr rtl="1"/>
          <a:endParaRPr lang="ar-SA"/>
        </a:p>
      </dgm:t>
    </dgm:pt>
    <dgm:pt modelId="{A6227F91-4E6A-4B6E-8299-02088FC1DE6E}" type="pres">
      <dgm:prSet presAssocID="{7CD3D79E-B6FF-49A7-8D2D-739CD7C4D0F5}" presName="connTx" presStyleLbl="parChTrans1D2" presStyleIdx="2" presStyleCnt="4"/>
      <dgm:spPr/>
      <dgm:t>
        <a:bodyPr/>
        <a:lstStyle/>
        <a:p>
          <a:pPr rtl="1"/>
          <a:endParaRPr lang="ar-SA"/>
        </a:p>
      </dgm:t>
    </dgm:pt>
    <dgm:pt modelId="{037F9C8B-10E7-4551-946D-6D5EA682DC03}" type="pres">
      <dgm:prSet presAssocID="{DF526751-11F3-46C7-8F50-BC38EAA77CA5}" presName="root2" presStyleCnt="0"/>
      <dgm:spPr/>
    </dgm:pt>
    <dgm:pt modelId="{E00A93A9-956B-49E4-9AE7-FDCDD8490159}" type="pres">
      <dgm:prSet presAssocID="{DF526751-11F3-46C7-8F50-BC38EAA77CA5}" presName="LevelTwoTextNode" presStyleLbl="node2" presStyleIdx="2" presStyleCnt="4">
        <dgm:presLayoutVars>
          <dgm:chPref val="3"/>
        </dgm:presLayoutVars>
      </dgm:prSet>
      <dgm:spPr/>
      <dgm:t>
        <a:bodyPr/>
        <a:lstStyle/>
        <a:p>
          <a:pPr rtl="1"/>
          <a:endParaRPr lang="ar-SA"/>
        </a:p>
      </dgm:t>
    </dgm:pt>
    <dgm:pt modelId="{EDD7690A-0FED-452E-9D82-2D2DCFFE553C}" type="pres">
      <dgm:prSet presAssocID="{DF526751-11F3-46C7-8F50-BC38EAA77CA5}" presName="level3hierChild" presStyleCnt="0"/>
      <dgm:spPr/>
    </dgm:pt>
    <dgm:pt modelId="{C2C7672E-915C-4C79-A545-9013F19C6A03}" type="pres">
      <dgm:prSet presAssocID="{3F1FEE1D-3992-4A1F-B5E7-A2923D177E76}" presName="conn2-1" presStyleLbl="parChTrans1D2" presStyleIdx="3" presStyleCnt="4"/>
      <dgm:spPr/>
      <dgm:t>
        <a:bodyPr/>
        <a:lstStyle/>
        <a:p>
          <a:pPr rtl="1"/>
          <a:endParaRPr lang="ar-SA"/>
        </a:p>
      </dgm:t>
    </dgm:pt>
    <dgm:pt modelId="{2C1DBF39-47EE-411E-89E7-6F2021783FE6}" type="pres">
      <dgm:prSet presAssocID="{3F1FEE1D-3992-4A1F-B5E7-A2923D177E76}" presName="connTx" presStyleLbl="parChTrans1D2" presStyleIdx="3" presStyleCnt="4"/>
      <dgm:spPr/>
      <dgm:t>
        <a:bodyPr/>
        <a:lstStyle/>
        <a:p>
          <a:pPr rtl="1"/>
          <a:endParaRPr lang="ar-SA"/>
        </a:p>
      </dgm:t>
    </dgm:pt>
    <dgm:pt modelId="{20F9A601-CDD0-48C6-9AB9-05ECA7209E4A}" type="pres">
      <dgm:prSet presAssocID="{037CCFFD-0ED5-472A-A13B-2D79AD34A74B}" presName="root2" presStyleCnt="0"/>
      <dgm:spPr/>
    </dgm:pt>
    <dgm:pt modelId="{782355DC-2D3A-4159-B9CB-0E0BC31A9D8A}" type="pres">
      <dgm:prSet presAssocID="{037CCFFD-0ED5-472A-A13B-2D79AD34A74B}" presName="LevelTwoTextNode" presStyleLbl="node2" presStyleIdx="3" presStyleCnt="4">
        <dgm:presLayoutVars>
          <dgm:chPref val="3"/>
        </dgm:presLayoutVars>
      </dgm:prSet>
      <dgm:spPr/>
      <dgm:t>
        <a:bodyPr/>
        <a:lstStyle/>
        <a:p>
          <a:pPr rtl="1"/>
          <a:endParaRPr lang="ar-SA"/>
        </a:p>
      </dgm:t>
    </dgm:pt>
    <dgm:pt modelId="{7FEBC6BE-1F73-4C41-8A24-4DB108A80095}" type="pres">
      <dgm:prSet presAssocID="{037CCFFD-0ED5-472A-A13B-2D79AD34A74B}" presName="level3hierChild" presStyleCnt="0"/>
      <dgm:spPr/>
    </dgm:pt>
  </dgm:ptLst>
  <dgm:cxnLst>
    <dgm:cxn modelId="{BA6F1078-502C-45E8-8E66-FC530E88484F}" srcId="{EAB256EC-61DE-4727-8ECD-FE62F9D453CD}" destId="{DF526751-11F3-46C7-8F50-BC38EAA77CA5}" srcOrd="2" destOrd="0" parTransId="{7CD3D79E-B6FF-49A7-8D2D-739CD7C4D0F5}" sibTransId="{DF6EFB9B-6FCD-4E2A-8E7C-38EBF39D7B01}"/>
    <dgm:cxn modelId="{89C450A9-983A-4ACA-A187-A1DE4E93046A}" type="presOf" srcId="{168951D9-2AFE-49CB-9367-35BF5D4616C6}" destId="{C75D27B9-B498-4ABB-8C42-DE9417FA08C3}" srcOrd="0" destOrd="0" presId="urn:microsoft.com/office/officeart/2008/layout/HorizontalMultiLevelHierarchy"/>
    <dgm:cxn modelId="{500B8FC0-BEFB-4BEA-9CBB-F764709D5B4C}" type="presOf" srcId="{68BFC64D-63E5-4204-B187-1D9E76FF3327}" destId="{A406B4E3-2753-46E4-A7B7-C07BC7B0F6D8}" srcOrd="0" destOrd="0" presId="urn:microsoft.com/office/officeart/2008/layout/HorizontalMultiLevelHierarchy"/>
    <dgm:cxn modelId="{AD3E7B7F-B93B-4D2F-8C4C-78EDE442B956}" type="presOf" srcId="{037CCFFD-0ED5-472A-A13B-2D79AD34A74B}" destId="{782355DC-2D3A-4159-B9CB-0E0BC31A9D8A}" srcOrd="0" destOrd="0" presId="urn:microsoft.com/office/officeart/2008/layout/HorizontalMultiLevelHierarchy"/>
    <dgm:cxn modelId="{C1E12106-E75F-46E3-A3BB-471FF249D50E}" srcId="{EAB256EC-61DE-4727-8ECD-FE62F9D453CD}" destId="{1BDC89A9-2E65-4776-83C3-2FD352712F3A}" srcOrd="0" destOrd="0" parTransId="{3947438E-A859-4C0C-87E8-ABE8D1E0900E}" sibTransId="{5C39319C-8B56-44A6-9770-4C243C3E428E}"/>
    <dgm:cxn modelId="{E75F0E07-76F7-46BE-9801-77743953BDC5}" type="presOf" srcId="{3947438E-A859-4C0C-87E8-ABE8D1E0900E}" destId="{3CE28465-F8DD-4B73-8688-5C415E672B90}" srcOrd="1" destOrd="0" presId="urn:microsoft.com/office/officeart/2008/layout/HorizontalMultiLevelHierarchy"/>
    <dgm:cxn modelId="{789D1D96-3D45-49BB-AF9D-D74C22E3BD36}" type="presOf" srcId="{17526884-3AA8-448B-8D8C-A1FB72CCAFC1}" destId="{7BB8FE27-A474-4457-8949-DED4FF9D9CD2}" srcOrd="0" destOrd="0" presId="urn:microsoft.com/office/officeart/2008/layout/HorizontalMultiLevelHierarchy"/>
    <dgm:cxn modelId="{C6D02FF7-E314-4DD1-8A74-CD818E37F1E5}" type="presOf" srcId="{3F1FEE1D-3992-4A1F-B5E7-A2923D177E76}" destId="{C2C7672E-915C-4C79-A545-9013F19C6A03}" srcOrd="0" destOrd="0" presId="urn:microsoft.com/office/officeart/2008/layout/HorizontalMultiLevelHierarchy"/>
    <dgm:cxn modelId="{C26E6DA6-737E-4D07-B875-8436934A2F39}" type="presOf" srcId="{3947438E-A859-4C0C-87E8-ABE8D1E0900E}" destId="{8DE0784C-D507-4382-B7D3-49DF7B176EBD}" srcOrd="0" destOrd="0" presId="urn:microsoft.com/office/officeart/2008/layout/HorizontalMultiLevelHierarchy"/>
    <dgm:cxn modelId="{7425E9DD-DFDB-42C3-BEAD-37EB5278B2F6}" type="presOf" srcId="{7CD3D79E-B6FF-49A7-8D2D-739CD7C4D0F5}" destId="{34D1ED84-13EB-4FEC-9539-8F959E8B7D5A}" srcOrd="0" destOrd="0" presId="urn:microsoft.com/office/officeart/2008/layout/HorizontalMultiLevelHierarchy"/>
    <dgm:cxn modelId="{36DCED38-5D36-4B8E-A4E8-B53D5B4663F7}" type="presOf" srcId="{1BDC89A9-2E65-4776-83C3-2FD352712F3A}" destId="{6FFF57FD-7230-4B72-9AC4-8EC6707D5B04}" srcOrd="0" destOrd="0" presId="urn:microsoft.com/office/officeart/2008/layout/HorizontalMultiLevelHierarchy"/>
    <dgm:cxn modelId="{CE5E2E74-E965-4E12-B475-6EF4729687C7}" type="presOf" srcId="{17526884-3AA8-448B-8D8C-A1FB72CCAFC1}" destId="{77689FC3-92EB-4D4B-9E2B-9ECAE6DBCB3D}" srcOrd="1" destOrd="0" presId="urn:microsoft.com/office/officeart/2008/layout/HorizontalMultiLevelHierarchy"/>
    <dgm:cxn modelId="{EB6FD244-6B05-4E82-A568-87135FA68D5C}" type="presOf" srcId="{7CD3D79E-B6FF-49A7-8D2D-739CD7C4D0F5}" destId="{A6227F91-4E6A-4B6E-8299-02088FC1DE6E}" srcOrd="1" destOrd="0" presId="urn:microsoft.com/office/officeart/2008/layout/HorizontalMultiLevelHierarchy"/>
    <dgm:cxn modelId="{69892C72-76B1-4398-AF2A-58E8891D5B5F}" srcId="{EAB256EC-61DE-4727-8ECD-FE62F9D453CD}" destId="{037CCFFD-0ED5-472A-A13B-2D79AD34A74B}" srcOrd="3" destOrd="0" parTransId="{3F1FEE1D-3992-4A1F-B5E7-A2923D177E76}" sibTransId="{74900A47-84CE-428C-ACB6-B6DBF5C067D9}"/>
    <dgm:cxn modelId="{FCD255BA-AC1B-4552-8AE5-C29CF5C730B5}" srcId="{EAB256EC-61DE-4727-8ECD-FE62F9D453CD}" destId="{168951D9-2AFE-49CB-9367-35BF5D4616C6}" srcOrd="1" destOrd="0" parTransId="{17526884-3AA8-448B-8D8C-A1FB72CCAFC1}" sibTransId="{2A550CD0-CE00-4DA4-B720-2ADA37BC739F}"/>
    <dgm:cxn modelId="{20FCA3A6-A012-4FF6-838E-A5945C1FF697}" srcId="{68BFC64D-63E5-4204-B187-1D9E76FF3327}" destId="{EAB256EC-61DE-4727-8ECD-FE62F9D453CD}" srcOrd="0" destOrd="0" parTransId="{C70F540E-8EB1-4C92-997F-6FED0F3A6341}" sibTransId="{21D013F7-24D3-4B42-AE93-F7BF4F1EC6BD}"/>
    <dgm:cxn modelId="{ED964BB3-D063-4CC5-9E06-10DF9F27B37C}" type="presOf" srcId="{3F1FEE1D-3992-4A1F-B5E7-A2923D177E76}" destId="{2C1DBF39-47EE-411E-89E7-6F2021783FE6}" srcOrd="1" destOrd="0" presId="urn:microsoft.com/office/officeart/2008/layout/HorizontalMultiLevelHierarchy"/>
    <dgm:cxn modelId="{402939AA-9593-4A5B-B7FA-9F50D074AECE}" type="presOf" srcId="{DF526751-11F3-46C7-8F50-BC38EAA77CA5}" destId="{E00A93A9-956B-49E4-9AE7-FDCDD8490159}" srcOrd="0" destOrd="0" presId="urn:microsoft.com/office/officeart/2008/layout/HorizontalMultiLevelHierarchy"/>
    <dgm:cxn modelId="{F23A3E58-1C64-4474-8558-78F9650C223C}" type="presOf" srcId="{EAB256EC-61DE-4727-8ECD-FE62F9D453CD}" destId="{D64F324C-F74C-4CDA-A1D6-A9A4FB4CDC2B}" srcOrd="0" destOrd="0" presId="urn:microsoft.com/office/officeart/2008/layout/HorizontalMultiLevelHierarchy"/>
    <dgm:cxn modelId="{700688BE-7385-4575-A917-EE7D63B3C057}" type="presParOf" srcId="{A406B4E3-2753-46E4-A7B7-C07BC7B0F6D8}" destId="{B907BCCD-3828-4130-88EA-CAC69B282DBD}" srcOrd="0" destOrd="0" presId="urn:microsoft.com/office/officeart/2008/layout/HorizontalMultiLevelHierarchy"/>
    <dgm:cxn modelId="{BDA16DE1-69DA-40A9-BD76-D4DABA19A9DD}" type="presParOf" srcId="{B907BCCD-3828-4130-88EA-CAC69B282DBD}" destId="{D64F324C-F74C-4CDA-A1D6-A9A4FB4CDC2B}" srcOrd="0" destOrd="0" presId="urn:microsoft.com/office/officeart/2008/layout/HorizontalMultiLevelHierarchy"/>
    <dgm:cxn modelId="{A50B8670-8A10-419B-B2A1-BBC1F82AAFA1}" type="presParOf" srcId="{B907BCCD-3828-4130-88EA-CAC69B282DBD}" destId="{621DE95B-B8F8-4E1C-A954-D2C87B822B4E}" srcOrd="1" destOrd="0" presId="urn:microsoft.com/office/officeart/2008/layout/HorizontalMultiLevelHierarchy"/>
    <dgm:cxn modelId="{4A6BC214-213E-453B-9EBE-17FEA484BDCA}" type="presParOf" srcId="{621DE95B-B8F8-4E1C-A954-D2C87B822B4E}" destId="{8DE0784C-D507-4382-B7D3-49DF7B176EBD}" srcOrd="0" destOrd="0" presId="urn:microsoft.com/office/officeart/2008/layout/HorizontalMultiLevelHierarchy"/>
    <dgm:cxn modelId="{B9FFFFCD-E8D5-4BD9-8997-053A2DC49436}" type="presParOf" srcId="{8DE0784C-D507-4382-B7D3-49DF7B176EBD}" destId="{3CE28465-F8DD-4B73-8688-5C415E672B90}" srcOrd="0" destOrd="0" presId="urn:microsoft.com/office/officeart/2008/layout/HorizontalMultiLevelHierarchy"/>
    <dgm:cxn modelId="{4C66E7CB-C924-4480-BB08-379FF9470B6A}" type="presParOf" srcId="{621DE95B-B8F8-4E1C-A954-D2C87B822B4E}" destId="{B7B789C3-ADE9-45BC-B2F0-8013C9BF29AE}" srcOrd="1" destOrd="0" presId="urn:microsoft.com/office/officeart/2008/layout/HorizontalMultiLevelHierarchy"/>
    <dgm:cxn modelId="{C4AE29F5-800E-4B31-819C-25325F82B8AF}" type="presParOf" srcId="{B7B789C3-ADE9-45BC-B2F0-8013C9BF29AE}" destId="{6FFF57FD-7230-4B72-9AC4-8EC6707D5B04}" srcOrd="0" destOrd="0" presId="urn:microsoft.com/office/officeart/2008/layout/HorizontalMultiLevelHierarchy"/>
    <dgm:cxn modelId="{52D800BB-DB06-4167-85FD-D501C5C6B0F6}" type="presParOf" srcId="{B7B789C3-ADE9-45BC-B2F0-8013C9BF29AE}" destId="{7E43AC98-6BAA-447B-BAB1-D4D8D3851B99}" srcOrd="1" destOrd="0" presId="urn:microsoft.com/office/officeart/2008/layout/HorizontalMultiLevelHierarchy"/>
    <dgm:cxn modelId="{6C8676B9-3CA9-4F74-BE5F-44B94A1A310D}" type="presParOf" srcId="{621DE95B-B8F8-4E1C-A954-D2C87B822B4E}" destId="{7BB8FE27-A474-4457-8949-DED4FF9D9CD2}" srcOrd="2" destOrd="0" presId="urn:microsoft.com/office/officeart/2008/layout/HorizontalMultiLevelHierarchy"/>
    <dgm:cxn modelId="{770EBFF8-9F2E-4037-8E6F-5B13D4393556}" type="presParOf" srcId="{7BB8FE27-A474-4457-8949-DED4FF9D9CD2}" destId="{77689FC3-92EB-4D4B-9E2B-9ECAE6DBCB3D}" srcOrd="0" destOrd="0" presId="urn:microsoft.com/office/officeart/2008/layout/HorizontalMultiLevelHierarchy"/>
    <dgm:cxn modelId="{CB7F68D2-12BC-4E1F-BDE2-9EBE9410EF4B}" type="presParOf" srcId="{621DE95B-B8F8-4E1C-A954-D2C87B822B4E}" destId="{E3615462-D56E-48BE-8D0E-03985FC40B31}" srcOrd="3" destOrd="0" presId="urn:microsoft.com/office/officeart/2008/layout/HorizontalMultiLevelHierarchy"/>
    <dgm:cxn modelId="{9255AF8D-1BA8-4F92-9927-47BB93AF0CA0}" type="presParOf" srcId="{E3615462-D56E-48BE-8D0E-03985FC40B31}" destId="{C75D27B9-B498-4ABB-8C42-DE9417FA08C3}" srcOrd="0" destOrd="0" presId="urn:microsoft.com/office/officeart/2008/layout/HorizontalMultiLevelHierarchy"/>
    <dgm:cxn modelId="{AC70A7D6-639D-4019-8691-67EF7F32637C}" type="presParOf" srcId="{E3615462-D56E-48BE-8D0E-03985FC40B31}" destId="{CFF041CF-D501-4381-A76D-AE02919EE015}" srcOrd="1" destOrd="0" presId="urn:microsoft.com/office/officeart/2008/layout/HorizontalMultiLevelHierarchy"/>
    <dgm:cxn modelId="{D94336BD-FB17-4205-A62F-35A41783DD95}" type="presParOf" srcId="{621DE95B-B8F8-4E1C-A954-D2C87B822B4E}" destId="{34D1ED84-13EB-4FEC-9539-8F959E8B7D5A}" srcOrd="4" destOrd="0" presId="urn:microsoft.com/office/officeart/2008/layout/HorizontalMultiLevelHierarchy"/>
    <dgm:cxn modelId="{424B3491-3C87-4ECD-9A2D-2B1A5065FEEE}" type="presParOf" srcId="{34D1ED84-13EB-4FEC-9539-8F959E8B7D5A}" destId="{A6227F91-4E6A-4B6E-8299-02088FC1DE6E}" srcOrd="0" destOrd="0" presId="urn:microsoft.com/office/officeart/2008/layout/HorizontalMultiLevelHierarchy"/>
    <dgm:cxn modelId="{AC8D6DD3-375C-4F17-87B9-C5003CC018F4}" type="presParOf" srcId="{621DE95B-B8F8-4E1C-A954-D2C87B822B4E}" destId="{037F9C8B-10E7-4551-946D-6D5EA682DC03}" srcOrd="5" destOrd="0" presId="urn:microsoft.com/office/officeart/2008/layout/HorizontalMultiLevelHierarchy"/>
    <dgm:cxn modelId="{92177A76-E5D6-4166-9E1F-5A69DEC25EDF}" type="presParOf" srcId="{037F9C8B-10E7-4551-946D-6D5EA682DC03}" destId="{E00A93A9-956B-49E4-9AE7-FDCDD8490159}" srcOrd="0" destOrd="0" presId="urn:microsoft.com/office/officeart/2008/layout/HorizontalMultiLevelHierarchy"/>
    <dgm:cxn modelId="{934BC0F8-B5C7-47A6-897A-07B372BFA18B}" type="presParOf" srcId="{037F9C8B-10E7-4551-946D-6D5EA682DC03}" destId="{EDD7690A-0FED-452E-9D82-2D2DCFFE553C}" srcOrd="1" destOrd="0" presId="urn:microsoft.com/office/officeart/2008/layout/HorizontalMultiLevelHierarchy"/>
    <dgm:cxn modelId="{3B890464-98D5-4F47-8A0C-7249399C7CD1}" type="presParOf" srcId="{621DE95B-B8F8-4E1C-A954-D2C87B822B4E}" destId="{C2C7672E-915C-4C79-A545-9013F19C6A03}" srcOrd="6" destOrd="0" presId="urn:microsoft.com/office/officeart/2008/layout/HorizontalMultiLevelHierarchy"/>
    <dgm:cxn modelId="{11F27E2C-95E8-4FA3-BDD9-9AE7A877AE34}" type="presParOf" srcId="{C2C7672E-915C-4C79-A545-9013F19C6A03}" destId="{2C1DBF39-47EE-411E-89E7-6F2021783FE6}" srcOrd="0" destOrd="0" presId="urn:microsoft.com/office/officeart/2008/layout/HorizontalMultiLevelHierarchy"/>
    <dgm:cxn modelId="{C331865A-8732-41C4-98AE-370FABD1922E}" type="presParOf" srcId="{621DE95B-B8F8-4E1C-A954-D2C87B822B4E}" destId="{20F9A601-CDD0-48C6-9AB9-05ECA7209E4A}" srcOrd="7" destOrd="0" presId="urn:microsoft.com/office/officeart/2008/layout/HorizontalMultiLevelHierarchy"/>
    <dgm:cxn modelId="{9359D0CE-2732-4653-B8ED-FA36F74FC7CF}" type="presParOf" srcId="{20F9A601-CDD0-48C6-9AB9-05ECA7209E4A}" destId="{782355DC-2D3A-4159-B9CB-0E0BC31A9D8A}" srcOrd="0" destOrd="0" presId="urn:microsoft.com/office/officeart/2008/layout/HorizontalMultiLevelHierarchy"/>
    <dgm:cxn modelId="{3BDC9CB6-B318-473F-A5AD-A0D90F824422}" type="presParOf" srcId="{20F9A601-CDD0-48C6-9AB9-05ECA7209E4A}" destId="{7FEBC6BE-1F73-4C41-8A24-4DB108A8009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E28EA6-D2EC-436E-83EE-B51C9A2DC141}"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pPr rtl="1"/>
          <a:endParaRPr lang="ar-SA"/>
        </a:p>
      </dgm:t>
    </dgm:pt>
    <dgm:pt modelId="{7FD9E541-9E38-4D3F-AF57-B759273C8BDD}">
      <dgm:prSet phldrT="[نص]" custT="1"/>
      <dgm:spPr/>
      <dgm:t>
        <a:bodyPr/>
        <a:lstStyle/>
        <a:p>
          <a:pPr algn="ctr" rtl="1"/>
          <a:r>
            <a:rPr lang="ar-SA" sz="2800" b="0" dirty="0">
              <a:latin typeface="Monotype Koufi" pitchFamily="2" charset="-78"/>
              <a:ea typeface="Monotype Koufi" pitchFamily="2" charset="-78"/>
              <a:cs typeface="PT Bold Heading" panose="02010400000000000000" pitchFamily="2" charset="-78"/>
            </a:rPr>
            <a:t>طرق تقييم المقترحات الاستثمارية</a:t>
          </a:r>
        </a:p>
      </dgm:t>
    </dgm:pt>
    <dgm:pt modelId="{095F2C02-9BCE-4FF5-AC70-FA579DFA5ADE}" type="parTrans" cxnId="{15BE530B-794E-42A5-A776-9C55B4698671}">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FCEF329B-5BB1-49D6-A921-4BB2CF5CB1F4}" type="sibTrans" cxnId="{15BE530B-794E-42A5-A776-9C55B4698671}">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231DB590-3669-45FF-8A39-AD2B36711B3C}">
      <dgm:prSet phldrT="[نص]" custT="1">
        <dgm:style>
          <a:lnRef idx="1">
            <a:schemeClr val="accent5"/>
          </a:lnRef>
          <a:fillRef idx="2">
            <a:schemeClr val="accent5"/>
          </a:fillRef>
          <a:effectRef idx="1">
            <a:schemeClr val="accent5"/>
          </a:effectRef>
          <a:fontRef idx="minor">
            <a:schemeClr val="dk1"/>
          </a:fontRef>
        </dgm:style>
      </dgm:prSet>
      <dgm:spPr/>
      <dgm:t>
        <a:bodyPr/>
        <a:lstStyle/>
        <a:p>
          <a:pPr algn="ctr" rtl="1"/>
          <a:r>
            <a:rPr lang="ar-SA" sz="2800" b="1" dirty="0">
              <a:latin typeface="Monotype Koufi" pitchFamily="2" charset="-78"/>
              <a:ea typeface="Monotype Koufi" pitchFamily="2" charset="-78"/>
              <a:cs typeface="Monotype Koufi" pitchFamily="2" charset="-78"/>
            </a:rPr>
            <a:t>الطرق التقليدية لا تأخذ بعين الاعتبار القيمة الزمنية للنقود</a:t>
          </a:r>
        </a:p>
      </dgm:t>
    </dgm:pt>
    <dgm:pt modelId="{E922C5D6-9816-4E36-A7DF-791BCC120639}" type="parTrans" cxnId="{C2E56AC2-7303-4A6C-9539-485A9B2FD6A4}">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C36D770A-044F-414B-B439-C06F6C22D758}" type="sibTrans" cxnId="{C2E56AC2-7303-4A6C-9539-485A9B2FD6A4}">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2CFE63F5-7B51-4099-8752-63F75D89946F}">
      <dgm:prSet phldrT="[نص]" custT="1"/>
      <dgm:spPr/>
      <dgm:t>
        <a:bodyPr/>
        <a:lstStyle/>
        <a:p>
          <a:pPr algn="ctr" rtl="1"/>
          <a:r>
            <a:rPr lang="ar-SA" sz="2000" b="1" dirty="0">
              <a:latin typeface="Monotype Koufi" pitchFamily="2" charset="-78"/>
              <a:ea typeface="Monotype Koufi" pitchFamily="2" charset="-78"/>
              <a:cs typeface="Monotype Koufi" pitchFamily="2" charset="-78"/>
            </a:rPr>
            <a:t>معدل العائد المحاسبي</a:t>
          </a:r>
        </a:p>
      </dgm:t>
    </dgm:pt>
    <dgm:pt modelId="{119A83E4-E5B6-4468-89AE-BEC86E0A0023}" type="parTrans" cxnId="{5D9D567D-04B1-4D83-A0EE-40287CF56378}">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4E64A38F-D6CD-4CFE-992C-0569E84EBCF9}" type="sibTrans" cxnId="{5D9D567D-04B1-4D83-A0EE-40287CF56378}">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C62A32FA-234C-4709-9B12-4E514109FAD8}">
      <dgm:prSet phldrT="[نص]" custT="1">
        <dgm:style>
          <a:lnRef idx="1">
            <a:schemeClr val="accent3"/>
          </a:lnRef>
          <a:fillRef idx="2">
            <a:schemeClr val="accent3"/>
          </a:fillRef>
          <a:effectRef idx="1">
            <a:schemeClr val="accent3"/>
          </a:effectRef>
          <a:fontRef idx="minor">
            <a:schemeClr val="dk1"/>
          </a:fontRef>
        </dgm:style>
      </dgm:prSet>
      <dgm:spPr/>
      <dgm:t>
        <a:bodyPr/>
        <a:lstStyle/>
        <a:p>
          <a:pPr algn="ctr" rtl="1"/>
          <a:r>
            <a:rPr lang="ar-SA" sz="2800" b="1">
              <a:latin typeface="Monotype Koufi" pitchFamily="2" charset="-78"/>
              <a:ea typeface="Monotype Koufi" pitchFamily="2" charset="-78"/>
              <a:cs typeface="Monotype Koufi" pitchFamily="2" charset="-78"/>
            </a:rPr>
            <a:t>الطرق الحديثة: تأخذ بعين الاعتبار القيمة الزمنية للنقود</a:t>
          </a:r>
        </a:p>
      </dgm:t>
    </dgm:pt>
    <dgm:pt modelId="{3448891D-D2E4-48B7-97DB-874F2A32C939}" type="parTrans" cxnId="{2283BC11-27AD-4D98-8624-4CA8FA141C6C}">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C85CA07D-5B60-4A44-BE63-C76865DE0438}" type="sibTrans" cxnId="{2283BC11-27AD-4D98-8624-4CA8FA141C6C}">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17482769-B18F-4D48-AC79-EB4706EB4DE0}">
      <dgm:prSet phldrT="[نص]" custT="1">
        <dgm:style>
          <a:lnRef idx="1">
            <a:schemeClr val="accent6"/>
          </a:lnRef>
          <a:fillRef idx="2">
            <a:schemeClr val="accent6"/>
          </a:fillRef>
          <a:effectRef idx="1">
            <a:schemeClr val="accent6"/>
          </a:effectRef>
          <a:fontRef idx="minor">
            <a:schemeClr val="dk1"/>
          </a:fontRef>
        </dgm:style>
      </dgm:prSet>
      <dgm:spPr/>
      <dgm:t>
        <a:bodyPr/>
        <a:lstStyle/>
        <a:p>
          <a:pPr algn="ctr" rtl="1"/>
          <a:r>
            <a:rPr lang="ar-SA" sz="2400" b="1" dirty="0">
              <a:latin typeface="Monotype Koufi" pitchFamily="2" charset="-78"/>
              <a:ea typeface="Monotype Koufi" pitchFamily="2" charset="-78"/>
              <a:cs typeface="Monotype Koufi" pitchFamily="2" charset="-78"/>
            </a:rPr>
            <a:t>طرق لا تأخذ بعين الاعتبار عنصر المخاطرة</a:t>
          </a:r>
        </a:p>
      </dgm:t>
    </dgm:pt>
    <dgm:pt modelId="{029CA413-8C7D-40C9-ADFD-CCB083B199DE}" type="parTrans" cxnId="{1FA68158-7C6B-455E-BDFA-0902A6DAF93B}">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DB9C78B7-78F3-4912-8FA1-A065E8FE789F}" type="sibTrans" cxnId="{1FA68158-7C6B-455E-BDFA-0902A6DAF93B}">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5590CE20-8F91-4828-836B-0E8539F7916E}">
      <dgm:prSet custT="1"/>
      <dgm:spPr/>
      <dgm:t>
        <a:bodyPr/>
        <a:lstStyle/>
        <a:p>
          <a:pPr algn="ctr" rtl="1"/>
          <a:r>
            <a:rPr lang="ar-SA" sz="2000" b="1" dirty="0">
              <a:latin typeface="Monotype Koufi" pitchFamily="2" charset="-78"/>
              <a:ea typeface="Monotype Koufi" pitchFamily="2" charset="-78"/>
              <a:cs typeface="Monotype Koufi" pitchFamily="2" charset="-78"/>
            </a:rPr>
            <a:t>فترة الاسترداد</a:t>
          </a:r>
        </a:p>
      </dgm:t>
    </dgm:pt>
    <dgm:pt modelId="{6FFDF964-67CD-4321-BA3B-E8FDC72C384F}" type="parTrans" cxnId="{9E24795D-4105-428C-86B3-3399068AD786}">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BF3AF60D-C5D2-4843-A3C6-91485D52D18D}" type="sibTrans" cxnId="{9E24795D-4105-428C-86B3-3399068AD786}">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957841EB-92F8-4EE8-AE89-C4325EEA449D}">
      <dgm:prSet phldrT="[نص]" custT="1">
        <dgm:style>
          <a:lnRef idx="1">
            <a:schemeClr val="accent4"/>
          </a:lnRef>
          <a:fillRef idx="2">
            <a:schemeClr val="accent4"/>
          </a:fillRef>
          <a:effectRef idx="1">
            <a:schemeClr val="accent4"/>
          </a:effectRef>
          <a:fontRef idx="minor">
            <a:schemeClr val="dk1"/>
          </a:fontRef>
        </dgm:style>
      </dgm:prSet>
      <dgm:spPr/>
      <dgm:t>
        <a:bodyPr/>
        <a:lstStyle/>
        <a:p>
          <a:pPr algn="ctr" rtl="1"/>
          <a:r>
            <a:rPr lang="ar-SA" sz="2400" b="1">
              <a:latin typeface="Monotype Koufi" pitchFamily="2" charset="-78"/>
              <a:ea typeface="Monotype Koufi" pitchFamily="2" charset="-78"/>
              <a:cs typeface="Monotype Koufi" pitchFamily="2" charset="-78"/>
            </a:rPr>
            <a:t>طرق تأخذ بعين الاعتبار عنصر المخاطرة</a:t>
          </a:r>
        </a:p>
      </dgm:t>
    </dgm:pt>
    <dgm:pt modelId="{C79A2206-C05A-46D5-9DF3-E2FD3A796270}" type="parTrans" cxnId="{5E661CD9-0BD1-49B5-BEDE-7517410C5E72}">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02E1DB26-918D-4D53-9347-E5F486C484E6}" type="sibTrans" cxnId="{5E661CD9-0BD1-49B5-BEDE-7517410C5E72}">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673EBE7F-3D26-4DA9-A5B3-92E970C1C557}">
      <dgm:prSet custT="1">
        <dgm:style>
          <a:lnRef idx="1">
            <a:schemeClr val="accent6"/>
          </a:lnRef>
          <a:fillRef idx="2">
            <a:schemeClr val="accent6"/>
          </a:fillRef>
          <a:effectRef idx="1">
            <a:schemeClr val="accent6"/>
          </a:effectRef>
          <a:fontRef idx="minor">
            <a:schemeClr val="dk1"/>
          </a:fontRef>
        </dgm:style>
      </dgm:prSet>
      <dgm:spPr/>
      <dgm:t>
        <a:bodyPr/>
        <a:lstStyle/>
        <a:p>
          <a:pPr algn="ctr" rtl="1"/>
          <a:r>
            <a:rPr lang="ar-SA" sz="2800" b="1" dirty="0">
              <a:latin typeface="Monotype Koufi" pitchFamily="2" charset="-78"/>
              <a:ea typeface="Monotype Koufi" pitchFamily="2" charset="-78"/>
              <a:cs typeface="Monotype Koufi" pitchFamily="2" charset="-78"/>
            </a:rPr>
            <a:t>صافي القيمة الحالية</a:t>
          </a:r>
        </a:p>
      </dgm:t>
    </dgm:pt>
    <dgm:pt modelId="{B64840F6-62A6-4837-90FE-0ED2BC013E29}" type="parTrans" cxnId="{3160068F-C479-4353-9276-1179371DB0F7}">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9EB050B2-BA0D-4341-B9CA-DED430820787}" type="sibTrans" cxnId="{3160068F-C479-4353-9276-1179371DB0F7}">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98D477A1-BA00-4B51-8C51-8F799245D482}">
      <dgm:prSet custT="1">
        <dgm:style>
          <a:lnRef idx="1">
            <a:schemeClr val="accent6"/>
          </a:lnRef>
          <a:fillRef idx="2">
            <a:schemeClr val="accent6"/>
          </a:fillRef>
          <a:effectRef idx="1">
            <a:schemeClr val="accent6"/>
          </a:effectRef>
          <a:fontRef idx="minor">
            <a:schemeClr val="dk1"/>
          </a:fontRef>
        </dgm:style>
      </dgm:prSet>
      <dgm:spPr/>
      <dgm:t>
        <a:bodyPr/>
        <a:lstStyle/>
        <a:p>
          <a:pPr algn="ctr" rtl="1"/>
          <a:r>
            <a:rPr lang="ar-SA" sz="2800" b="1">
              <a:latin typeface="Monotype Koufi" pitchFamily="2" charset="-78"/>
              <a:ea typeface="Monotype Koufi" pitchFamily="2" charset="-78"/>
              <a:cs typeface="Monotype Koufi" pitchFamily="2" charset="-78"/>
            </a:rPr>
            <a:t>معدل العائد الداخلي</a:t>
          </a:r>
        </a:p>
      </dgm:t>
    </dgm:pt>
    <dgm:pt modelId="{8D7E3E61-652F-441D-97F2-0A72F46081C0}" type="parTrans" cxnId="{730C2B25-8435-4E62-93F1-5C41B040FC85}">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D284029E-AA6B-48AB-BA64-A8FB473DBFA4}" type="sibTrans" cxnId="{730C2B25-8435-4E62-93F1-5C41B040FC85}">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3618521E-7EDE-4E6C-8227-0EF7C8F66A2C}">
      <dgm:prSet custT="1">
        <dgm:style>
          <a:lnRef idx="1">
            <a:schemeClr val="accent6"/>
          </a:lnRef>
          <a:fillRef idx="2">
            <a:schemeClr val="accent6"/>
          </a:fillRef>
          <a:effectRef idx="1">
            <a:schemeClr val="accent6"/>
          </a:effectRef>
          <a:fontRef idx="minor">
            <a:schemeClr val="dk1"/>
          </a:fontRef>
        </dgm:style>
      </dgm:prSet>
      <dgm:spPr/>
      <dgm:t>
        <a:bodyPr/>
        <a:lstStyle/>
        <a:p>
          <a:pPr algn="ctr" rtl="1"/>
          <a:r>
            <a:rPr lang="ar-SA" sz="2800" b="1">
              <a:latin typeface="Monotype Koufi" pitchFamily="2" charset="-78"/>
              <a:ea typeface="Monotype Koufi" pitchFamily="2" charset="-78"/>
              <a:cs typeface="Monotype Koufi" pitchFamily="2" charset="-78"/>
            </a:rPr>
            <a:t>مؤشر الربحية</a:t>
          </a:r>
        </a:p>
      </dgm:t>
    </dgm:pt>
    <dgm:pt modelId="{8F98C6BF-40B7-4D45-ABF6-6116E96220E6}" type="parTrans" cxnId="{58632A04-8D3C-4C1D-9481-470BB92CB587}">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27C84EF2-8648-4F2E-9D36-7477691BFEF9}" type="sibTrans" cxnId="{58632A04-8D3C-4C1D-9481-470BB92CB587}">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FCAA19B2-210E-46A3-B01A-7D2BE0B57FFD}">
      <dgm:prSet custT="1">
        <dgm:style>
          <a:lnRef idx="1">
            <a:schemeClr val="accent4"/>
          </a:lnRef>
          <a:fillRef idx="2">
            <a:schemeClr val="accent4"/>
          </a:fillRef>
          <a:effectRef idx="1">
            <a:schemeClr val="accent4"/>
          </a:effectRef>
          <a:fontRef idx="minor">
            <a:schemeClr val="dk1"/>
          </a:fontRef>
        </dgm:style>
      </dgm:prSet>
      <dgm:spPr/>
      <dgm:t>
        <a:bodyPr/>
        <a:lstStyle/>
        <a:p>
          <a:pPr algn="ctr" rtl="1"/>
          <a:r>
            <a:rPr lang="ar-SA" sz="2800" b="1">
              <a:latin typeface="Monotype Koufi" pitchFamily="2" charset="-78"/>
              <a:ea typeface="Monotype Koufi" pitchFamily="2" charset="-78"/>
              <a:cs typeface="Monotype Koufi" pitchFamily="2" charset="-78"/>
            </a:rPr>
            <a:t>طريقة المعادل المؤكد</a:t>
          </a:r>
        </a:p>
      </dgm:t>
    </dgm:pt>
    <dgm:pt modelId="{DEA86A98-D07B-47A8-B92E-16D9E6D32C05}" type="parTrans" cxnId="{FD659BD9-55A8-49F1-8BAD-2A9FEAFB86A5}">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CED8CEDD-D41D-41D4-9767-0EF8CFC28FD0}" type="sibTrans" cxnId="{FD659BD9-55A8-49F1-8BAD-2A9FEAFB86A5}">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F1249B0B-5F9F-4AA4-BC05-2A70EE64F7C7}">
      <dgm:prSet custT="1">
        <dgm:style>
          <a:lnRef idx="1">
            <a:schemeClr val="accent4"/>
          </a:lnRef>
          <a:fillRef idx="2">
            <a:schemeClr val="accent4"/>
          </a:fillRef>
          <a:effectRef idx="1">
            <a:schemeClr val="accent4"/>
          </a:effectRef>
          <a:fontRef idx="minor">
            <a:schemeClr val="dk1"/>
          </a:fontRef>
        </dgm:style>
      </dgm:prSet>
      <dgm:spPr/>
      <dgm:t>
        <a:bodyPr/>
        <a:lstStyle/>
        <a:p>
          <a:pPr algn="ctr" rtl="1"/>
          <a:r>
            <a:rPr lang="ar-SA" sz="2800" b="1" dirty="0">
              <a:latin typeface="Monotype Koufi" pitchFamily="2" charset="-78"/>
              <a:ea typeface="Monotype Koufi" pitchFamily="2" charset="-78"/>
              <a:cs typeface="Monotype Koufi" pitchFamily="2" charset="-78"/>
            </a:rPr>
            <a:t>التقدير الشخصي لمعدل الخصم</a:t>
          </a:r>
        </a:p>
      </dgm:t>
    </dgm:pt>
    <dgm:pt modelId="{ADED2126-73B4-43DC-AF1E-90B24E92F4AB}" type="parTrans" cxnId="{265C0316-1C84-440F-83D3-1D6FB74F6C75}">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BC840963-A01E-4A6D-8A31-596164F78AD9}" type="sibTrans" cxnId="{265C0316-1C84-440F-83D3-1D6FB74F6C75}">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E9928AC0-772C-4B44-87EF-8349CB2E0045}">
      <dgm:prSet custT="1">
        <dgm:style>
          <a:lnRef idx="1">
            <a:schemeClr val="accent4"/>
          </a:lnRef>
          <a:fillRef idx="2">
            <a:schemeClr val="accent4"/>
          </a:fillRef>
          <a:effectRef idx="1">
            <a:schemeClr val="accent4"/>
          </a:effectRef>
          <a:fontRef idx="minor">
            <a:schemeClr val="dk1"/>
          </a:fontRef>
        </dgm:style>
      </dgm:prSet>
      <dgm:spPr/>
      <dgm:t>
        <a:bodyPr/>
        <a:lstStyle/>
        <a:p>
          <a:pPr algn="ctr" rtl="1"/>
          <a:r>
            <a:rPr lang="ar-SA" sz="2800" b="1" dirty="0">
              <a:latin typeface="Monotype Koufi" pitchFamily="2" charset="-78"/>
              <a:ea typeface="Monotype Koufi" pitchFamily="2" charset="-78"/>
              <a:cs typeface="Monotype Koufi" pitchFamily="2" charset="-78"/>
            </a:rPr>
            <a:t>تحليل الحساسية</a:t>
          </a:r>
        </a:p>
      </dgm:t>
    </dgm:pt>
    <dgm:pt modelId="{8BE98053-AD45-4F3D-8FBD-360FFFD7E473}" type="parTrans" cxnId="{5E3358CC-44DC-4FC1-B228-CEDEFA43065B}">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D24E2B6B-C9FE-4421-8CD6-63311629464D}" type="sibTrans" cxnId="{5E3358CC-44DC-4FC1-B228-CEDEFA43065B}">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473D4A71-5668-4BBC-AEE8-04E61049EF51}">
      <dgm:prSet custT="1">
        <dgm:style>
          <a:lnRef idx="1">
            <a:schemeClr val="accent6"/>
          </a:lnRef>
          <a:fillRef idx="2">
            <a:schemeClr val="accent6"/>
          </a:fillRef>
          <a:effectRef idx="1">
            <a:schemeClr val="accent6"/>
          </a:effectRef>
          <a:fontRef idx="minor">
            <a:schemeClr val="dk1"/>
          </a:fontRef>
        </dgm:style>
      </dgm:prSet>
      <dgm:spPr/>
      <dgm:t>
        <a:bodyPr/>
        <a:lstStyle/>
        <a:p>
          <a:pPr algn="ctr" rtl="1"/>
          <a:r>
            <a:rPr lang="ar-SA" sz="2800" b="1">
              <a:latin typeface="Monotype Koufi" pitchFamily="2" charset="-78"/>
              <a:ea typeface="Monotype Koufi" pitchFamily="2" charset="-78"/>
              <a:cs typeface="Monotype Koufi" pitchFamily="2" charset="-78"/>
            </a:rPr>
            <a:t>فترة الاسترداد المخصومة</a:t>
          </a:r>
        </a:p>
      </dgm:t>
    </dgm:pt>
    <dgm:pt modelId="{B17FBC93-DBF5-4633-8DB3-02C17708D70E}" type="parTrans" cxnId="{ED8C740D-3A9D-4D4A-9FB4-65B899689ABC}">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35B8F933-DFC5-4471-A2C4-EAF97A77EFC2}" type="sibTrans" cxnId="{ED8C740D-3A9D-4D4A-9FB4-65B899689ABC}">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1DFDB3E7-AE34-4840-B631-CC953FB083A9}">
      <dgm:prSet custT="1">
        <dgm:style>
          <a:lnRef idx="1">
            <a:schemeClr val="accent4"/>
          </a:lnRef>
          <a:fillRef idx="2">
            <a:schemeClr val="accent4"/>
          </a:fillRef>
          <a:effectRef idx="1">
            <a:schemeClr val="accent4"/>
          </a:effectRef>
          <a:fontRef idx="minor">
            <a:schemeClr val="dk1"/>
          </a:fontRef>
        </dgm:style>
      </dgm:prSet>
      <dgm:spPr/>
      <dgm:t>
        <a:bodyPr/>
        <a:lstStyle/>
        <a:p>
          <a:pPr algn="ctr" rtl="1"/>
          <a:r>
            <a:rPr lang="ar-SA" sz="2800" b="1">
              <a:latin typeface="Monotype Koufi" pitchFamily="2" charset="-78"/>
              <a:ea typeface="Monotype Koufi" pitchFamily="2" charset="-78"/>
              <a:cs typeface="Monotype Koufi" pitchFamily="2" charset="-78"/>
            </a:rPr>
            <a:t>السيناريوهات</a:t>
          </a:r>
        </a:p>
      </dgm:t>
    </dgm:pt>
    <dgm:pt modelId="{FD0C221C-557A-4459-982A-3269C83E2422}" type="parTrans" cxnId="{EE1A28DE-221F-49FA-BA1E-17E2B0551458}">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D6E862D6-1B28-4FB9-90F2-10F58BA92093}" type="sibTrans" cxnId="{EE1A28DE-221F-49FA-BA1E-17E2B0551458}">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84593854-B70E-4E8C-8ABA-2B8B6E9C5DB2}">
      <dgm:prSet custT="1">
        <dgm:style>
          <a:lnRef idx="1">
            <a:schemeClr val="accent4"/>
          </a:lnRef>
          <a:fillRef idx="2">
            <a:schemeClr val="accent4"/>
          </a:fillRef>
          <a:effectRef idx="1">
            <a:schemeClr val="accent4"/>
          </a:effectRef>
          <a:fontRef idx="minor">
            <a:schemeClr val="dk1"/>
          </a:fontRef>
        </dgm:style>
      </dgm:prSet>
      <dgm:spPr/>
      <dgm:t>
        <a:bodyPr/>
        <a:lstStyle/>
        <a:p>
          <a:pPr algn="ctr" rtl="1"/>
          <a:r>
            <a:rPr lang="ar-SA" sz="2800" b="1" dirty="0">
              <a:latin typeface="Monotype Koufi" pitchFamily="2" charset="-78"/>
              <a:ea typeface="Monotype Koufi" pitchFamily="2" charset="-78"/>
              <a:cs typeface="Monotype Koufi" pitchFamily="2" charset="-78"/>
            </a:rPr>
            <a:t>معدل الخصم المعدل وفق المخاطر</a:t>
          </a:r>
        </a:p>
      </dgm:t>
    </dgm:pt>
    <dgm:pt modelId="{C6A70C7B-B19D-4A7E-8436-3AF6D4C24394}" type="parTrans" cxnId="{32BD3427-ED32-40D6-81D4-0A6645B48EB6}">
      <dgm:prSet custT="1"/>
      <dgm:spPr/>
      <dgm:t>
        <a:bodyPr/>
        <a:lstStyle/>
        <a:p>
          <a:pPr algn="ctr" rtl="1"/>
          <a:endParaRPr lang="ar-SA" sz="2000">
            <a:latin typeface="Monotype Koufi" pitchFamily="2" charset="-78"/>
            <a:ea typeface="Monotype Koufi" pitchFamily="2" charset="-78"/>
            <a:cs typeface="Monotype Koufi" pitchFamily="2" charset="-78"/>
          </a:endParaRPr>
        </a:p>
      </dgm:t>
    </dgm:pt>
    <dgm:pt modelId="{52309B8D-B642-442F-A65B-EB6B17745D03}" type="sibTrans" cxnId="{32BD3427-ED32-40D6-81D4-0A6645B48EB6}">
      <dgm:prSet/>
      <dgm:spPr/>
      <dgm:t>
        <a:bodyPr/>
        <a:lstStyle/>
        <a:p>
          <a:pPr algn="ctr" rtl="1"/>
          <a:endParaRPr lang="ar-SA" sz="2000">
            <a:latin typeface="Monotype Koufi" pitchFamily="2" charset="-78"/>
            <a:ea typeface="Monotype Koufi" pitchFamily="2" charset="-78"/>
            <a:cs typeface="Monotype Koufi" pitchFamily="2" charset="-78"/>
          </a:endParaRPr>
        </a:p>
      </dgm:t>
    </dgm:pt>
    <dgm:pt modelId="{73816D19-599F-42FC-8352-03D2A1A9E6BB}" type="pres">
      <dgm:prSet presAssocID="{30E28EA6-D2EC-436E-83EE-B51C9A2DC141}" presName="Name0" presStyleCnt="0">
        <dgm:presLayoutVars>
          <dgm:chPref val="1"/>
          <dgm:dir/>
          <dgm:animOne val="branch"/>
          <dgm:animLvl val="lvl"/>
          <dgm:resizeHandles val="exact"/>
        </dgm:presLayoutVars>
      </dgm:prSet>
      <dgm:spPr/>
      <dgm:t>
        <a:bodyPr/>
        <a:lstStyle/>
        <a:p>
          <a:pPr rtl="1"/>
          <a:endParaRPr lang="ar-SA"/>
        </a:p>
      </dgm:t>
    </dgm:pt>
    <dgm:pt modelId="{EB55EB25-C127-4D7A-9CA1-10A94F9FE0C6}" type="pres">
      <dgm:prSet presAssocID="{7FD9E541-9E38-4D3F-AF57-B759273C8BDD}" presName="root1" presStyleCnt="0"/>
      <dgm:spPr/>
    </dgm:pt>
    <dgm:pt modelId="{97F3E2CF-E674-4B62-9926-653AE82C6BEB}" type="pres">
      <dgm:prSet presAssocID="{7FD9E541-9E38-4D3F-AF57-B759273C8BDD}" presName="LevelOneTextNode" presStyleLbl="node0" presStyleIdx="0" presStyleCnt="1" custScaleX="287059" custScaleY="312109" custLinFactX="-100000" custLinFactNeighborX="-173087" custLinFactNeighborY="17100">
        <dgm:presLayoutVars>
          <dgm:chPref val="3"/>
        </dgm:presLayoutVars>
      </dgm:prSet>
      <dgm:spPr/>
      <dgm:t>
        <a:bodyPr/>
        <a:lstStyle/>
        <a:p>
          <a:pPr rtl="1"/>
          <a:endParaRPr lang="ar-SA"/>
        </a:p>
      </dgm:t>
    </dgm:pt>
    <dgm:pt modelId="{C23E7F61-43C6-4574-9884-D704DB1187EB}" type="pres">
      <dgm:prSet presAssocID="{7FD9E541-9E38-4D3F-AF57-B759273C8BDD}" presName="level2hierChild" presStyleCnt="0"/>
      <dgm:spPr/>
    </dgm:pt>
    <dgm:pt modelId="{BF3A36E3-F2A0-4A9E-AD6D-E47C249F7D29}" type="pres">
      <dgm:prSet presAssocID="{E922C5D6-9816-4E36-A7DF-791BCC120639}" presName="conn2-1" presStyleLbl="parChTrans1D2" presStyleIdx="0" presStyleCnt="2"/>
      <dgm:spPr/>
      <dgm:t>
        <a:bodyPr/>
        <a:lstStyle/>
        <a:p>
          <a:pPr rtl="1"/>
          <a:endParaRPr lang="ar-SA"/>
        </a:p>
      </dgm:t>
    </dgm:pt>
    <dgm:pt modelId="{7AA94580-C582-42DE-BA3A-69E308A2D176}" type="pres">
      <dgm:prSet presAssocID="{E922C5D6-9816-4E36-A7DF-791BCC120639}" presName="connTx" presStyleLbl="parChTrans1D2" presStyleIdx="0" presStyleCnt="2"/>
      <dgm:spPr/>
      <dgm:t>
        <a:bodyPr/>
        <a:lstStyle/>
        <a:p>
          <a:pPr rtl="1"/>
          <a:endParaRPr lang="ar-SA"/>
        </a:p>
      </dgm:t>
    </dgm:pt>
    <dgm:pt modelId="{80B55CD2-5318-4D67-9FB3-05FC3E3BE6CF}" type="pres">
      <dgm:prSet presAssocID="{231DB590-3669-45FF-8A39-AD2B36711B3C}" presName="root2" presStyleCnt="0"/>
      <dgm:spPr/>
    </dgm:pt>
    <dgm:pt modelId="{EDAD8DC9-1649-46F8-B7FD-3D7E7F1E7964}" type="pres">
      <dgm:prSet presAssocID="{231DB590-3669-45FF-8A39-AD2B36711B3C}" presName="LevelTwoTextNode" presStyleLbl="node2" presStyleIdx="0" presStyleCnt="2" custScaleX="168125" custScaleY="556961" custLinFactNeighborX="-72236">
        <dgm:presLayoutVars>
          <dgm:chPref val="3"/>
        </dgm:presLayoutVars>
      </dgm:prSet>
      <dgm:spPr/>
      <dgm:t>
        <a:bodyPr/>
        <a:lstStyle/>
        <a:p>
          <a:pPr rtl="1"/>
          <a:endParaRPr lang="ar-SA"/>
        </a:p>
      </dgm:t>
    </dgm:pt>
    <dgm:pt modelId="{489B7F1F-7DAC-46C7-B731-679976F43250}" type="pres">
      <dgm:prSet presAssocID="{231DB590-3669-45FF-8A39-AD2B36711B3C}" presName="level3hierChild" presStyleCnt="0"/>
      <dgm:spPr/>
    </dgm:pt>
    <dgm:pt modelId="{A53D2DE2-EC24-4602-A843-0C5F3CD0F839}" type="pres">
      <dgm:prSet presAssocID="{119A83E4-E5B6-4468-89AE-BEC86E0A0023}" presName="conn2-1" presStyleLbl="parChTrans1D3" presStyleIdx="0" presStyleCnt="4"/>
      <dgm:spPr/>
      <dgm:t>
        <a:bodyPr/>
        <a:lstStyle/>
        <a:p>
          <a:pPr rtl="1"/>
          <a:endParaRPr lang="ar-SA"/>
        </a:p>
      </dgm:t>
    </dgm:pt>
    <dgm:pt modelId="{C7845DCF-B5BA-47E1-9B5B-DF9B8FD6C322}" type="pres">
      <dgm:prSet presAssocID="{119A83E4-E5B6-4468-89AE-BEC86E0A0023}" presName="connTx" presStyleLbl="parChTrans1D3" presStyleIdx="0" presStyleCnt="4"/>
      <dgm:spPr/>
      <dgm:t>
        <a:bodyPr/>
        <a:lstStyle/>
        <a:p>
          <a:pPr rtl="1"/>
          <a:endParaRPr lang="ar-SA"/>
        </a:p>
      </dgm:t>
    </dgm:pt>
    <dgm:pt modelId="{443A0A39-D6C6-4E6B-B76B-9E8B211340F7}" type="pres">
      <dgm:prSet presAssocID="{2CFE63F5-7B51-4099-8752-63F75D89946F}" presName="root2" presStyleCnt="0"/>
      <dgm:spPr/>
    </dgm:pt>
    <dgm:pt modelId="{43899FF6-F9FA-4D0D-92D7-918FEB96F4AC}" type="pres">
      <dgm:prSet presAssocID="{2CFE63F5-7B51-4099-8752-63F75D89946F}" presName="LevelTwoTextNode" presStyleLbl="node3" presStyleIdx="0" presStyleCnt="4" custScaleX="185334">
        <dgm:presLayoutVars>
          <dgm:chPref val="3"/>
        </dgm:presLayoutVars>
      </dgm:prSet>
      <dgm:spPr/>
      <dgm:t>
        <a:bodyPr/>
        <a:lstStyle/>
        <a:p>
          <a:pPr rtl="1"/>
          <a:endParaRPr lang="ar-SA"/>
        </a:p>
      </dgm:t>
    </dgm:pt>
    <dgm:pt modelId="{6EE0AE0B-A006-4A1C-B08D-72DC32208639}" type="pres">
      <dgm:prSet presAssocID="{2CFE63F5-7B51-4099-8752-63F75D89946F}" presName="level3hierChild" presStyleCnt="0"/>
      <dgm:spPr/>
    </dgm:pt>
    <dgm:pt modelId="{21842C3C-DD4F-46EA-9166-B7579D0CB432}" type="pres">
      <dgm:prSet presAssocID="{6FFDF964-67CD-4321-BA3B-E8FDC72C384F}" presName="conn2-1" presStyleLbl="parChTrans1D3" presStyleIdx="1" presStyleCnt="4"/>
      <dgm:spPr/>
      <dgm:t>
        <a:bodyPr/>
        <a:lstStyle/>
        <a:p>
          <a:pPr rtl="1"/>
          <a:endParaRPr lang="ar-SA"/>
        </a:p>
      </dgm:t>
    </dgm:pt>
    <dgm:pt modelId="{48860CDA-8B65-416C-959A-6739B2FBC2F5}" type="pres">
      <dgm:prSet presAssocID="{6FFDF964-67CD-4321-BA3B-E8FDC72C384F}" presName="connTx" presStyleLbl="parChTrans1D3" presStyleIdx="1" presStyleCnt="4"/>
      <dgm:spPr/>
      <dgm:t>
        <a:bodyPr/>
        <a:lstStyle/>
        <a:p>
          <a:pPr rtl="1"/>
          <a:endParaRPr lang="ar-SA"/>
        </a:p>
      </dgm:t>
    </dgm:pt>
    <dgm:pt modelId="{B27FB6E2-274C-4129-9462-C3C735C9D94F}" type="pres">
      <dgm:prSet presAssocID="{5590CE20-8F91-4828-836B-0E8539F7916E}" presName="root2" presStyleCnt="0"/>
      <dgm:spPr/>
    </dgm:pt>
    <dgm:pt modelId="{0C479A60-384F-4C0E-93BF-7FD62ABB363D}" type="pres">
      <dgm:prSet presAssocID="{5590CE20-8F91-4828-836B-0E8539F7916E}" presName="LevelTwoTextNode" presStyleLbl="node3" presStyleIdx="1" presStyleCnt="4" custScaleX="185334">
        <dgm:presLayoutVars>
          <dgm:chPref val="3"/>
        </dgm:presLayoutVars>
      </dgm:prSet>
      <dgm:spPr/>
      <dgm:t>
        <a:bodyPr/>
        <a:lstStyle/>
        <a:p>
          <a:pPr rtl="1"/>
          <a:endParaRPr lang="ar-SA"/>
        </a:p>
      </dgm:t>
    </dgm:pt>
    <dgm:pt modelId="{ACF7D65E-A7E5-4010-9471-3C329E2A9D6B}" type="pres">
      <dgm:prSet presAssocID="{5590CE20-8F91-4828-836B-0E8539F7916E}" presName="level3hierChild" presStyleCnt="0"/>
      <dgm:spPr/>
    </dgm:pt>
    <dgm:pt modelId="{A0383478-3B2A-45DF-9696-2379D79F421E}" type="pres">
      <dgm:prSet presAssocID="{3448891D-D2E4-48B7-97DB-874F2A32C939}" presName="conn2-1" presStyleLbl="parChTrans1D2" presStyleIdx="1" presStyleCnt="2"/>
      <dgm:spPr/>
      <dgm:t>
        <a:bodyPr/>
        <a:lstStyle/>
        <a:p>
          <a:pPr rtl="1"/>
          <a:endParaRPr lang="ar-SA"/>
        </a:p>
      </dgm:t>
    </dgm:pt>
    <dgm:pt modelId="{9B9D485C-515D-47BD-8A79-5EFDAB0951BE}" type="pres">
      <dgm:prSet presAssocID="{3448891D-D2E4-48B7-97DB-874F2A32C939}" presName="connTx" presStyleLbl="parChTrans1D2" presStyleIdx="1" presStyleCnt="2"/>
      <dgm:spPr/>
      <dgm:t>
        <a:bodyPr/>
        <a:lstStyle/>
        <a:p>
          <a:pPr rtl="1"/>
          <a:endParaRPr lang="ar-SA"/>
        </a:p>
      </dgm:t>
    </dgm:pt>
    <dgm:pt modelId="{0D6CBD77-FEBD-4E2A-A7C4-448E484615D0}" type="pres">
      <dgm:prSet presAssocID="{C62A32FA-234C-4709-9B12-4E514109FAD8}" presName="root2" presStyleCnt="0"/>
      <dgm:spPr/>
    </dgm:pt>
    <dgm:pt modelId="{624DAE3A-8DF0-4220-8AEF-7A6AAF7374BA}" type="pres">
      <dgm:prSet presAssocID="{C62A32FA-234C-4709-9B12-4E514109FAD8}" presName="LevelTwoTextNode" presStyleLbl="node2" presStyleIdx="1" presStyleCnt="2" custScaleX="168125" custScaleY="556961" custLinFactNeighborX="-72236">
        <dgm:presLayoutVars>
          <dgm:chPref val="3"/>
        </dgm:presLayoutVars>
      </dgm:prSet>
      <dgm:spPr/>
      <dgm:t>
        <a:bodyPr/>
        <a:lstStyle/>
        <a:p>
          <a:pPr rtl="1"/>
          <a:endParaRPr lang="ar-SA"/>
        </a:p>
      </dgm:t>
    </dgm:pt>
    <dgm:pt modelId="{D0E8D0B0-FFC3-4282-9C5F-039171556D55}" type="pres">
      <dgm:prSet presAssocID="{C62A32FA-234C-4709-9B12-4E514109FAD8}" presName="level3hierChild" presStyleCnt="0"/>
      <dgm:spPr/>
    </dgm:pt>
    <dgm:pt modelId="{E4F1ED65-ED2C-4F47-9264-E184D5C1EBD3}" type="pres">
      <dgm:prSet presAssocID="{029CA413-8C7D-40C9-ADFD-CCB083B199DE}" presName="conn2-1" presStyleLbl="parChTrans1D3" presStyleIdx="2" presStyleCnt="4"/>
      <dgm:spPr/>
      <dgm:t>
        <a:bodyPr/>
        <a:lstStyle/>
        <a:p>
          <a:pPr rtl="1"/>
          <a:endParaRPr lang="ar-SA"/>
        </a:p>
      </dgm:t>
    </dgm:pt>
    <dgm:pt modelId="{FFB1BB40-2F17-40F2-B9BC-316D665FA854}" type="pres">
      <dgm:prSet presAssocID="{029CA413-8C7D-40C9-ADFD-CCB083B199DE}" presName="connTx" presStyleLbl="parChTrans1D3" presStyleIdx="2" presStyleCnt="4"/>
      <dgm:spPr/>
      <dgm:t>
        <a:bodyPr/>
        <a:lstStyle/>
        <a:p>
          <a:pPr rtl="1"/>
          <a:endParaRPr lang="ar-SA"/>
        </a:p>
      </dgm:t>
    </dgm:pt>
    <dgm:pt modelId="{32D40CA5-855E-4308-A760-2624D8B81410}" type="pres">
      <dgm:prSet presAssocID="{17482769-B18F-4D48-AC79-EB4706EB4DE0}" presName="root2" presStyleCnt="0"/>
      <dgm:spPr/>
    </dgm:pt>
    <dgm:pt modelId="{62486342-4AAB-4CC8-B8DB-E41226FAA100}" type="pres">
      <dgm:prSet presAssocID="{17482769-B18F-4D48-AC79-EB4706EB4DE0}" presName="LevelTwoTextNode" presStyleLbl="node3" presStyleIdx="2" presStyleCnt="4" custScaleX="185977" custScaleY="384574">
        <dgm:presLayoutVars>
          <dgm:chPref val="3"/>
        </dgm:presLayoutVars>
      </dgm:prSet>
      <dgm:spPr/>
      <dgm:t>
        <a:bodyPr/>
        <a:lstStyle/>
        <a:p>
          <a:pPr rtl="1"/>
          <a:endParaRPr lang="ar-SA"/>
        </a:p>
      </dgm:t>
    </dgm:pt>
    <dgm:pt modelId="{5265E887-E008-4D9D-8A04-ACE7140920CA}" type="pres">
      <dgm:prSet presAssocID="{17482769-B18F-4D48-AC79-EB4706EB4DE0}" presName="level3hierChild" presStyleCnt="0"/>
      <dgm:spPr/>
    </dgm:pt>
    <dgm:pt modelId="{8F40BAB3-338D-4A15-B4F1-F21754D74207}" type="pres">
      <dgm:prSet presAssocID="{B64840F6-62A6-4837-90FE-0ED2BC013E29}" presName="conn2-1" presStyleLbl="parChTrans1D4" presStyleIdx="0" presStyleCnt="9"/>
      <dgm:spPr/>
      <dgm:t>
        <a:bodyPr/>
        <a:lstStyle/>
        <a:p>
          <a:pPr rtl="1"/>
          <a:endParaRPr lang="ar-SA"/>
        </a:p>
      </dgm:t>
    </dgm:pt>
    <dgm:pt modelId="{98CF03C2-C4CD-4D29-97CD-A5BCC6505424}" type="pres">
      <dgm:prSet presAssocID="{B64840F6-62A6-4837-90FE-0ED2BC013E29}" presName="connTx" presStyleLbl="parChTrans1D4" presStyleIdx="0" presStyleCnt="9"/>
      <dgm:spPr/>
      <dgm:t>
        <a:bodyPr/>
        <a:lstStyle/>
        <a:p>
          <a:pPr rtl="1"/>
          <a:endParaRPr lang="ar-SA"/>
        </a:p>
      </dgm:t>
    </dgm:pt>
    <dgm:pt modelId="{ECFADB99-C0E4-4CA2-9D25-2D78253FDB7C}" type="pres">
      <dgm:prSet presAssocID="{673EBE7F-3D26-4DA9-A5B3-92E970C1C557}" presName="root2" presStyleCnt="0"/>
      <dgm:spPr/>
    </dgm:pt>
    <dgm:pt modelId="{0E6A5126-5277-4828-8D56-098685AFEEF8}" type="pres">
      <dgm:prSet presAssocID="{673EBE7F-3D26-4DA9-A5B3-92E970C1C557}" presName="LevelTwoTextNode" presStyleLbl="node4" presStyleIdx="0" presStyleCnt="9" custScaleX="349857" custScaleY="146995">
        <dgm:presLayoutVars>
          <dgm:chPref val="3"/>
        </dgm:presLayoutVars>
      </dgm:prSet>
      <dgm:spPr/>
      <dgm:t>
        <a:bodyPr/>
        <a:lstStyle/>
        <a:p>
          <a:pPr rtl="1"/>
          <a:endParaRPr lang="ar-SA"/>
        </a:p>
      </dgm:t>
    </dgm:pt>
    <dgm:pt modelId="{A5A53F9A-B1C3-4153-913D-C158DC3DF9AC}" type="pres">
      <dgm:prSet presAssocID="{673EBE7F-3D26-4DA9-A5B3-92E970C1C557}" presName="level3hierChild" presStyleCnt="0"/>
      <dgm:spPr/>
    </dgm:pt>
    <dgm:pt modelId="{0097C3BC-80A9-4D33-ADCB-C375A0D1E290}" type="pres">
      <dgm:prSet presAssocID="{8D7E3E61-652F-441D-97F2-0A72F46081C0}" presName="conn2-1" presStyleLbl="parChTrans1D4" presStyleIdx="1" presStyleCnt="9"/>
      <dgm:spPr/>
      <dgm:t>
        <a:bodyPr/>
        <a:lstStyle/>
        <a:p>
          <a:pPr rtl="1"/>
          <a:endParaRPr lang="ar-SA"/>
        </a:p>
      </dgm:t>
    </dgm:pt>
    <dgm:pt modelId="{4B0D903E-0E76-496C-92D5-BD5ECA96A805}" type="pres">
      <dgm:prSet presAssocID="{8D7E3E61-652F-441D-97F2-0A72F46081C0}" presName="connTx" presStyleLbl="parChTrans1D4" presStyleIdx="1" presStyleCnt="9"/>
      <dgm:spPr/>
      <dgm:t>
        <a:bodyPr/>
        <a:lstStyle/>
        <a:p>
          <a:pPr rtl="1"/>
          <a:endParaRPr lang="ar-SA"/>
        </a:p>
      </dgm:t>
    </dgm:pt>
    <dgm:pt modelId="{BAA94F90-65FB-469D-AFC4-2D967ADBC769}" type="pres">
      <dgm:prSet presAssocID="{98D477A1-BA00-4B51-8C51-8F799245D482}" presName="root2" presStyleCnt="0"/>
      <dgm:spPr/>
    </dgm:pt>
    <dgm:pt modelId="{5C7C4167-BE78-40CE-9540-51EE817315B0}" type="pres">
      <dgm:prSet presAssocID="{98D477A1-BA00-4B51-8C51-8F799245D482}" presName="LevelTwoTextNode" presStyleLbl="node4" presStyleIdx="1" presStyleCnt="9" custScaleX="349857" custScaleY="146995">
        <dgm:presLayoutVars>
          <dgm:chPref val="3"/>
        </dgm:presLayoutVars>
      </dgm:prSet>
      <dgm:spPr/>
      <dgm:t>
        <a:bodyPr/>
        <a:lstStyle/>
        <a:p>
          <a:pPr rtl="1"/>
          <a:endParaRPr lang="ar-SA"/>
        </a:p>
      </dgm:t>
    </dgm:pt>
    <dgm:pt modelId="{3D79607C-5482-43AC-A5E2-D41A25D6F4C9}" type="pres">
      <dgm:prSet presAssocID="{98D477A1-BA00-4B51-8C51-8F799245D482}" presName="level3hierChild" presStyleCnt="0"/>
      <dgm:spPr/>
    </dgm:pt>
    <dgm:pt modelId="{F5955910-D88B-4ED7-A15D-26EA012E08C1}" type="pres">
      <dgm:prSet presAssocID="{8F98C6BF-40B7-4D45-ABF6-6116E96220E6}" presName="conn2-1" presStyleLbl="parChTrans1D4" presStyleIdx="2" presStyleCnt="9"/>
      <dgm:spPr/>
      <dgm:t>
        <a:bodyPr/>
        <a:lstStyle/>
        <a:p>
          <a:pPr rtl="1"/>
          <a:endParaRPr lang="ar-SA"/>
        </a:p>
      </dgm:t>
    </dgm:pt>
    <dgm:pt modelId="{EFD0F2E2-B47F-43EA-901C-CAC209C1B44A}" type="pres">
      <dgm:prSet presAssocID="{8F98C6BF-40B7-4D45-ABF6-6116E96220E6}" presName="connTx" presStyleLbl="parChTrans1D4" presStyleIdx="2" presStyleCnt="9"/>
      <dgm:spPr/>
      <dgm:t>
        <a:bodyPr/>
        <a:lstStyle/>
        <a:p>
          <a:pPr rtl="1"/>
          <a:endParaRPr lang="ar-SA"/>
        </a:p>
      </dgm:t>
    </dgm:pt>
    <dgm:pt modelId="{FE00D7EB-75E2-41C6-B3C5-5E23BEB7B718}" type="pres">
      <dgm:prSet presAssocID="{3618521E-7EDE-4E6C-8227-0EF7C8F66A2C}" presName="root2" presStyleCnt="0"/>
      <dgm:spPr/>
    </dgm:pt>
    <dgm:pt modelId="{B0724729-A631-4B59-B481-864853F55CF9}" type="pres">
      <dgm:prSet presAssocID="{3618521E-7EDE-4E6C-8227-0EF7C8F66A2C}" presName="LevelTwoTextNode" presStyleLbl="node4" presStyleIdx="2" presStyleCnt="9" custScaleX="349857" custScaleY="146995">
        <dgm:presLayoutVars>
          <dgm:chPref val="3"/>
        </dgm:presLayoutVars>
      </dgm:prSet>
      <dgm:spPr/>
      <dgm:t>
        <a:bodyPr/>
        <a:lstStyle/>
        <a:p>
          <a:pPr rtl="1"/>
          <a:endParaRPr lang="ar-SA"/>
        </a:p>
      </dgm:t>
    </dgm:pt>
    <dgm:pt modelId="{4452C7D0-2602-4E17-B551-F10CCE9707A7}" type="pres">
      <dgm:prSet presAssocID="{3618521E-7EDE-4E6C-8227-0EF7C8F66A2C}" presName="level3hierChild" presStyleCnt="0"/>
      <dgm:spPr/>
    </dgm:pt>
    <dgm:pt modelId="{2EC7798B-45DB-48C7-A9D3-47139949FA62}" type="pres">
      <dgm:prSet presAssocID="{B17FBC93-DBF5-4633-8DB3-02C17708D70E}" presName="conn2-1" presStyleLbl="parChTrans1D4" presStyleIdx="3" presStyleCnt="9"/>
      <dgm:spPr/>
      <dgm:t>
        <a:bodyPr/>
        <a:lstStyle/>
        <a:p>
          <a:pPr rtl="1"/>
          <a:endParaRPr lang="ar-SA"/>
        </a:p>
      </dgm:t>
    </dgm:pt>
    <dgm:pt modelId="{B759072A-389B-4C8F-968E-06E75E14E0E1}" type="pres">
      <dgm:prSet presAssocID="{B17FBC93-DBF5-4633-8DB3-02C17708D70E}" presName="connTx" presStyleLbl="parChTrans1D4" presStyleIdx="3" presStyleCnt="9"/>
      <dgm:spPr/>
      <dgm:t>
        <a:bodyPr/>
        <a:lstStyle/>
        <a:p>
          <a:pPr rtl="1"/>
          <a:endParaRPr lang="ar-SA"/>
        </a:p>
      </dgm:t>
    </dgm:pt>
    <dgm:pt modelId="{11DD18D9-51BA-4114-95A0-E74714194142}" type="pres">
      <dgm:prSet presAssocID="{473D4A71-5668-4BBC-AEE8-04E61049EF51}" presName="root2" presStyleCnt="0"/>
      <dgm:spPr/>
    </dgm:pt>
    <dgm:pt modelId="{71AD9CD4-1CBF-450D-8050-B82B90EE8953}" type="pres">
      <dgm:prSet presAssocID="{473D4A71-5668-4BBC-AEE8-04E61049EF51}" presName="LevelTwoTextNode" presStyleLbl="node4" presStyleIdx="3" presStyleCnt="9" custScaleX="349857" custScaleY="146995">
        <dgm:presLayoutVars>
          <dgm:chPref val="3"/>
        </dgm:presLayoutVars>
      </dgm:prSet>
      <dgm:spPr/>
      <dgm:t>
        <a:bodyPr/>
        <a:lstStyle/>
        <a:p>
          <a:pPr rtl="1"/>
          <a:endParaRPr lang="ar-SA"/>
        </a:p>
      </dgm:t>
    </dgm:pt>
    <dgm:pt modelId="{79887C48-A545-4170-9BD7-7E4592FC97DD}" type="pres">
      <dgm:prSet presAssocID="{473D4A71-5668-4BBC-AEE8-04E61049EF51}" presName="level3hierChild" presStyleCnt="0"/>
      <dgm:spPr/>
    </dgm:pt>
    <dgm:pt modelId="{4271D3B7-D014-457C-A22D-4CE3DFFD6F73}" type="pres">
      <dgm:prSet presAssocID="{C79A2206-C05A-46D5-9DF3-E2FD3A796270}" presName="conn2-1" presStyleLbl="parChTrans1D3" presStyleIdx="3" presStyleCnt="4"/>
      <dgm:spPr/>
      <dgm:t>
        <a:bodyPr/>
        <a:lstStyle/>
        <a:p>
          <a:pPr rtl="1"/>
          <a:endParaRPr lang="ar-SA"/>
        </a:p>
      </dgm:t>
    </dgm:pt>
    <dgm:pt modelId="{C590A9C3-3169-47EB-A1C3-DF2035C37376}" type="pres">
      <dgm:prSet presAssocID="{C79A2206-C05A-46D5-9DF3-E2FD3A796270}" presName="connTx" presStyleLbl="parChTrans1D3" presStyleIdx="3" presStyleCnt="4"/>
      <dgm:spPr/>
      <dgm:t>
        <a:bodyPr/>
        <a:lstStyle/>
        <a:p>
          <a:pPr rtl="1"/>
          <a:endParaRPr lang="ar-SA"/>
        </a:p>
      </dgm:t>
    </dgm:pt>
    <dgm:pt modelId="{793C9356-AA13-4D1D-89EC-5E385348C158}" type="pres">
      <dgm:prSet presAssocID="{957841EB-92F8-4EE8-AE89-C4325EEA449D}" presName="root2" presStyleCnt="0"/>
      <dgm:spPr/>
    </dgm:pt>
    <dgm:pt modelId="{378820C7-D89F-4C35-84E8-49E9AEBEF4E8}" type="pres">
      <dgm:prSet presAssocID="{957841EB-92F8-4EE8-AE89-C4325EEA449D}" presName="LevelTwoTextNode" presStyleLbl="node3" presStyleIdx="3" presStyleCnt="4" custScaleX="185977" custScaleY="384574">
        <dgm:presLayoutVars>
          <dgm:chPref val="3"/>
        </dgm:presLayoutVars>
      </dgm:prSet>
      <dgm:spPr/>
      <dgm:t>
        <a:bodyPr/>
        <a:lstStyle/>
        <a:p>
          <a:pPr rtl="1"/>
          <a:endParaRPr lang="ar-SA"/>
        </a:p>
      </dgm:t>
    </dgm:pt>
    <dgm:pt modelId="{4F4D8DB3-4500-4825-882B-885FF95BC46A}" type="pres">
      <dgm:prSet presAssocID="{957841EB-92F8-4EE8-AE89-C4325EEA449D}" presName="level3hierChild" presStyleCnt="0"/>
      <dgm:spPr/>
    </dgm:pt>
    <dgm:pt modelId="{56F88AF1-E343-4A04-A5AF-0601A48D3077}" type="pres">
      <dgm:prSet presAssocID="{DEA86A98-D07B-47A8-B92E-16D9E6D32C05}" presName="conn2-1" presStyleLbl="parChTrans1D4" presStyleIdx="4" presStyleCnt="9"/>
      <dgm:spPr/>
      <dgm:t>
        <a:bodyPr/>
        <a:lstStyle/>
        <a:p>
          <a:pPr rtl="1"/>
          <a:endParaRPr lang="ar-SA"/>
        </a:p>
      </dgm:t>
    </dgm:pt>
    <dgm:pt modelId="{5C15066B-21A4-4002-99EA-0197D54237E8}" type="pres">
      <dgm:prSet presAssocID="{DEA86A98-D07B-47A8-B92E-16D9E6D32C05}" presName="connTx" presStyleLbl="parChTrans1D4" presStyleIdx="4" presStyleCnt="9"/>
      <dgm:spPr/>
      <dgm:t>
        <a:bodyPr/>
        <a:lstStyle/>
        <a:p>
          <a:pPr rtl="1"/>
          <a:endParaRPr lang="ar-SA"/>
        </a:p>
      </dgm:t>
    </dgm:pt>
    <dgm:pt modelId="{581957D1-F641-48F0-A05E-0C2E05EE967E}" type="pres">
      <dgm:prSet presAssocID="{FCAA19B2-210E-46A3-B01A-7D2BE0B57FFD}" presName="root2" presStyleCnt="0"/>
      <dgm:spPr/>
    </dgm:pt>
    <dgm:pt modelId="{AE9B569F-F708-4D44-AECA-BB32A063D4AE}" type="pres">
      <dgm:prSet presAssocID="{FCAA19B2-210E-46A3-B01A-7D2BE0B57FFD}" presName="LevelTwoTextNode" presStyleLbl="node4" presStyleIdx="4" presStyleCnt="9" custScaleX="349857" custScaleY="146995">
        <dgm:presLayoutVars>
          <dgm:chPref val="3"/>
        </dgm:presLayoutVars>
      </dgm:prSet>
      <dgm:spPr/>
      <dgm:t>
        <a:bodyPr/>
        <a:lstStyle/>
        <a:p>
          <a:pPr rtl="1"/>
          <a:endParaRPr lang="ar-SA"/>
        </a:p>
      </dgm:t>
    </dgm:pt>
    <dgm:pt modelId="{DCD03FC5-7A63-478A-BAA0-E087545715F6}" type="pres">
      <dgm:prSet presAssocID="{FCAA19B2-210E-46A3-B01A-7D2BE0B57FFD}" presName="level3hierChild" presStyleCnt="0"/>
      <dgm:spPr/>
    </dgm:pt>
    <dgm:pt modelId="{A26DECB9-3B9C-46A3-B9BC-3AD0BD8739C5}" type="pres">
      <dgm:prSet presAssocID="{C6A70C7B-B19D-4A7E-8436-3AF6D4C24394}" presName="conn2-1" presStyleLbl="parChTrans1D4" presStyleIdx="5" presStyleCnt="9"/>
      <dgm:spPr/>
      <dgm:t>
        <a:bodyPr/>
        <a:lstStyle/>
        <a:p>
          <a:pPr rtl="1"/>
          <a:endParaRPr lang="ar-SA"/>
        </a:p>
      </dgm:t>
    </dgm:pt>
    <dgm:pt modelId="{2D6324AB-B784-40DE-988C-0FD12965025A}" type="pres">
      <dgm:prSet presAssocID="{C6A70C7B-B19D-4A7E-8436-3AF6D4C24394}" presName="connTx" presStyleLbl="parChTrans1D4" presStyleIdx="5" presStyleCnt="9"/>
      <dgm:spPr/>
      <dgm:t>
        <a:bodyPr/>
        <a:lstStyle/>
        <a:p>
          <a:pPr rtl="1"/>
          <a:endParaRPr lang="ar-SA"/>
        </a:p>
      </dgm:t>
    </dgm:pt>
    <dgm:pt modelId="{0DBA3908-A25D-4651-B8EE-603300F589B9}" type="pres">
      <dgm:prSet presAssocID="{84593854-B70E-4E8C-8ABA-2B8B6E9C5DB2}" presName="root2" presStyleCnt="0"/>
      <dgm:spPr/>
    </dgm:pt>
    <dgm:pt modelId="{F5726662-E834-478B-AE33-3D7E68F4BC96}" type="pres">
      <dgm:prSet presAssocID="{84593854-B70E-4E8C-8ABA-2B8B6E9C5DB2}" presName="LevelTwoTextNode" presStyleLbl="node4" presStyleIdx="5" presStyleCnt="9" custScaleX="349857" custScaleY="146995">
        <dgm:presLayoutVars>
          <dgm:chPref val="3"/>
        </dgm:presLayoutVars>
      </dgm:prSet>
      <dgm:spPr/>
      <dgm:t>
        <a:bodyPr/>
        <a:lstStyle/>
        <a:p>
          <a:pPr rtl="1"/>
          <a:endParaRPr lang="ar-SA"/>
        </a:p>
      </dgm:t>
    </dgm:pt>
    <dgm:pt modelId="{7B6E98DF-4C75-43AF-A3B2-C762EE8EA57E}" type="pres">
      <dgm:prSet presAssocID="{84593854-B70E-4E8C-8ABA-2B8B6E9C5DB2}" presName="level3hierChild" presStyleCnt="0"/>
      <dgm:spPr/>
    </dgm:pt>
    <dgm:pt modelId="{74250E95-DEDC-44F9-A75E-363F5564AD38}" type="pres">
      <dgm:prSet presAssocID="{8BE98053-AD45-4F3D-8FBD-360FFFD7E473}" presName="conn2-1" presStyleLbl="parChTrans1D4" presStyleIdx="6" presStyleCnt="9"/>
      <dgm:spPr/>
      <dgm:t>
        <a:bodyPr/>
        <a:lstStyle/>
        <a:p>
          <a:pPr rtl="1"/>
          <a:endParaRPr lang="ar-SA"/>
        </a:p>
      </dgm:t>
    </dgm:pt>
    <dgm:pt modelId="{3C790C71-CF7D-420B-BC1B-E87CD28405B9}" type="pres">
      <dgm:prSet presAssocID="{8BE98053-AD45-4F3D-8FBD-360FFFD7E473}" presName="connTx" presStyleLbl="parChTrans1D4" presStyleIdx="6" presStyleCnt="9"/>
      <dgm:spPr/>
      <dgm:t>
        <a:bodyPr/>
        <a:lstStyle/>
        <a:p>
          <a:pPr rtl="1"/>
          <a:endParaRPr lang="ar-SA"/>
        </a:p>
      </dgm:t>
    </dgm:pt>
    <dgm:pt modelId="{A2FCD1F0-6DAA-4D86-82F9-833349FFFFBB}" type="pres">
      <dgm:prSet presAssocID="{E9928AC0-772C-4B44-87EF-8349CB2E0045}" presName="root2" presStyleCnt="0"/>
      <dgm:spPr/>
    </dgm:pt>
    <dgm:pt modelId="{8D49F583-99F3-4D47-9C11-7E4CE08DA7CB}" type="pres">
      <dgm:prSet presAssocID="{E9928AC0-772C-4B44-87EF-8349CB2E0045}" presName="LevelTwoTextNode" presStyleLbl="node4" presStyleIdx="6" presStyleCnt="9" custScaleX="349857" custScaleY="146995">
        <dgm:presLayoutVars>
          <dgm:chPref val="3"/>
        </dgm:presLayoutVars>
      </dgm:prSet>
      <dgm:spPr/>
      <dgm:t>
        <a:bodyPr/>
        <a:lstStyle/>
        <a:p>
          <a:pPr rtl="1"/>
          <a:endParaRPr lang="ar-SA"/>
        </a:p>
      </dgm:t>
    </dgm:pt>
    <dgm:pt modelId="{87C3D163-9FCF-4AD8-BB0C-A9DC7659FBC3}" type="pres">
      <dgm:prSet presAssocID="{E9928AC0-772C-4B44-87EF-8349CB2E0045}" presName="level3hierChild" presStyleCnt="0"/>
      <dgm:spPr/>
    </dgm:pt>
    <dgm:pt modelId="{BC148D3E-3681-4DCA-A19F-CC5A63969FBE}" type="pres">
      <dgm:prSet presAssocID="{FD0C221C-557A-4459-982A-3269C83E2422}" presName="conn2-1" presStyleLbl="parChTrans1D4" presStyleIdx="7" presStyleCnt="9"/>
      <dgm:spPr/>
      <dgm:t>
        <a:bodyPr/>
        <a:lstStyle/>
        <a:p>
          <a:pPr rtl="1"/>
          <a:endParaRPr lang="ar-SA"/>
        </a:p>
      </dgm:t>
    </dgm:pt>
    <dgm:pt modelId="{278C290E-4F94-4859-9B2C-324953A8C278}" type="pres">
      <dgm:prSet presAssocID="{FD0C221C-557A-4459-982A-3269C83E2422}" presName="connTx" presStyleLbl="parChTrans1D4" presStyleIdx="7" presStyleCnt="9"/>
      <dgm:spPr/>
      <dgm:t>
        <a:bodyPr/>
        <a:lstStyle/>
        <a:p>
          <a:pPr rtl="1"/>
          <a:endParaRPr lang="ar-SA"/>
        </a:p>
      </dgm:t>
    </dgm:pt>
    <dgm:pt modelId="{9083A303-B453-44BC-AE2C-C45229EBD182}" type="pres">
      <dgm:prSet presAssocID="{1DFDB3E7-AE34-4840-B631-CC953FB083A9}" presName="root2" presStyleCnt="0"/>
      <dgm:spPr/>
    </dgm:pt>
    <dgm:pt modelId="{AC76F0EB-5351-48DF-9F9F-DB0D47A9E961}" type="pres">
      <dgm:prSet presAssocID="{1DFDB3E7-AE34-4840-B631-CC953FB083A9}" presName="LevelTwoTextNode" presStyleLbl="node4" presStyleIdx="7" presStyleCnt="9" custScaleX="349857" custScaleY="146995">
        <dgm:presLayoutVars>
          <dgm:chPref val="3"/>
        </dgm:presLayoutVars>
      </dgm:prSet>
      <dgm:spPr/>
      <dgm:t>
        <a:bodyPr/>
        <a:lstStyle/>
        <a:p>
          <a:pPr rtl="1"/>
          <a:endParaRPr lang="ar-SA"/>
        </a:p>
      </dgm:t>
    </dgm:pt>
    <dgm:pt modelId="{803FB02D-468E-43BA-BB3E-999CB4407705}" type="pres">
      <dgm:prSet presAssocID="{1DFDB3E7-AE34-4840-B631-CC953FB083A9}" presName="level3hierChild" presStyleCnt="0"/>
      <dgm:spPr/>
    </dgm:pt>
    <dgm:pt modelId="{4A050C55-C630-4620-B764-3BAAB2BF85CC}" type="pres">
      <dgm:prSet presAssocID="{ADED2126-73B4-43DC-AF1E-90B24E92F4AB}" presName="conn2-1" presStyleLbl="parChTrans1D4" presStyleIdx="8" presStyleCnt="9"/>
      <dgm:spPr/>
      <dgm:t>
        <a:bodyPr/>
        <a:lstStyle/>
        <a:p>
          <a:pPr rtl="1"/>
          <a:endParaRPr lang="ar-SA"/>
        </a:p>
      </dgm:t>
    </dgm:pt>
    <dgm:pt modelId="{DB8A9638-AD82-4019-9C38-BBE5A1C37022}" type="pres">
      <dgm:prSet presAssocID="{ADED2126-73B4-43DC-AF1E-90B24E92F4AB}" presName="connTx" presStyleLbl="parChTrans1D4" presStyleIdx="8" presStyleCnt="9"/>
      <dgm:spPr/>
      <dgm:t>
        <a:bodyPr/>
        <a:lstStyle/>
        <a:p>
          <a:pPr rtl="1"/>
          <a:endParaRPr lang="ar-SA"/>
        </a:p>
      </dgm:t>
    </dgm:pt>
    <dgm:pt modelId="{3B217420-D6EE-416A-B739-5CADD9DBD582}" type="pres">
      <dgm:prSet presAssocID="{F1249B0B-5F9F-4AA4-BC05-2A70EE64F7C7}" presName="root2" presStyleCnt="0"/>
      <dgm:spPr/>
    </dgm:pt>
    <dgm:pt modelId="{BBD46BCD-F76F-4086-89F0-C640EC7180FB}" type="pres">
      <dgm:prSet presAssocID="{F1249B0B-5F9F-4AA4-BC05-2A70EE64F7C7}" presName="LevelTwoTextNode" presStyleLbl="node4" presStyleIdx="8" presStyleCnt="9" custScaleX="349857" custScaleY="146995">
        <dgm:presLayoutVars>
          <dgm:chPref val="3"/>
        </dgm:presLayoutVars>
      </dgm:prSet>
      <dgm:spPr/>
      <dgm:t>
        <a:bodyPr/>
        <a:lstStyle/>
        <a:p>
          <a:pPr rtl="1"/>
          <a:endParaRPr lang="ar-SA"/>
        </a:p>
      </dgm:t>
    </dgm:pt>
    <dgm:pt modelId="{EA2C4149-9C63-479B-B987-D087F78A3819}" type="pres">
      <dgm:prSet presAssocID="{F1249B0B-5F9F-4AA4-BC05-2A70EE64F7C7}" presName="level3hierChild" presStyleCnt="0"/>
      <dgm:spPr/>
    </dgm:pt>
  </dgm:ptLst>
  <dgm:cxnLst>
    <dgm:cxn modelId="{394B96D9-7973-406F-ACD3-DAED4ACFCCE8}" type="presOf" srcId="{6FFDF964-67CD-4321-BA3B-E8FDC72C384F}" destId="{48860CDA-8B65-416C-959A-6739B2FBC2F5}" srcOrd="1" destOrd="0" presId="urn:microsoft.com/office/officeart/2008/layout/HorizontalMultiLevelHierarchy"/>
    <dgm:cxn modelId="{0BD2A195-801B-4382-9432-0C22B73E5A65}" type="presOf" srcId="{473D4A71-5668-4BBC-AEE8-04E61049EF51}" destId="{71AD9CD4-1CBF-450D-8050-B82B90EE8953}" srcOrd="0" destOrd="0" presId="urn:microsoft.com/office/officeart/2008/layout/HorizontalMultiLevelHierarchy"/>
    <dgm:cxn modelId="{039A9B9B-A5BD-4CD8-BC28-65BDDE4C2AC2}" type="presOf" srcId="{E922C5D6-9816-4E36-A7DF-791BCC120639}" destId="{BF3A36E3-F2A0-4A9E-AD6D-E47C249F7D29}" srcOrd="0" destOrd="0" presId="urn:microsoft.com/office/officeart/2008/layout/HorizontalMultiLevelHierarchy"/>
    <dgm:cxn modelId="{E0BFB5A8-B8E4-49CA-AC9B-2DC2CF5FCF6D}" type="presOf" srcId="{8BE98053-AD45-4F3D-8FBD-360FFFD7E473}" destId="{3C790C71-CF7D-420B-BC1B-E87CD28405B9}" srcOrd="1" destOrd="0" presId="urn:microsoft.com/office/officeart/2008/layout/HorizontalMultiLevelHierarchy"/>
    <dgm:cxn modelId="{AD2CC456-34CF-4EF7-92FB-83E7ED29B836}" type="presOf" srcId="{98D477A1-BA00-4B51-8C51-8F799245D482}" destId="{5C7C4167-BE78-40CE-9540-51EE817315B0}" srcOrd="0" destOrd="0" presId="urn:microsoft.com/office/officeart/2008/layout/HorizontalMultiLevelHierarchy"/>
    <dgm:cxn modelId="{A82EC6A7-6041-4EF6-95F5-DB3CB7C05794}" type="presOf" srcId="{ADED2126-73B4-43DC-AF1E-90B24E92F4AB}" destId="{DB8A9638-AD82-4019-9C38-BBE5A1C37022}" srcOrd="1" destOrd="0" presId="urn:microsoft.com/office/officeart/2008/layout/HorizontalMultiLevelHierarchy"/>
    <dgm:cxn modelId="{3CD8539A-4E6D-4019-99AF-7DBC14361B84}" type="presOf" srcId="{957841EB-92F8-4EE8-AE89-C4325EEA449D}" destId="{378820C7-D89F-4C35-84E8-49E9AEBEF4E8}" srcOrd="0" destOrd="0" presId="urn:microsoft.com/office/officeart/2008/layout/HorizontalMultiLevelHierarchy"/>
    <dgm:cxn modelId="{5D9D567D-04B1-4D83-A0EE-40287CF56378}" srcId="{231DB590-3669-45FF-8A39-AD2B36711B3C}" destId="{2CFE63F5-7B51-4099-8752-63F75D89946F}" srcOrd="0" destOrd="0" parTransId="{119A83E4-E5B6-4468-89AE-BEC86E0A0023}" sibTransId="{4E64A38F-D6CD-4CFE-992C-0569E84EBCF9}"/>
    <dgm:cxn modelId="{D6F27D30-67F2-427D-AE36-117DBCF1A50D}" type="presOf" srcId="{8D7E3E61-652F-441D-97F2-0A72F46081C0}" destId="{4B0D903E-0E76-496C-92D5-BD5ECA96A805}" srcOrd="1" destOrd="0" presId="urn:microsoft.com/office/officeart/2008/layout/HorizontalMultiLevelHierarchy"/>
    <dgm:cxn modelId="{73144167-83B0-4226-A891-000BBC01A237}" type="presOf" srcId="{17482769-B18F-4D48-AC79-EB4706EB4DE0}" destId="{62486342-4AAB-4CC8-B8DB-E41226FAA100}" srcOrd="0" destOrd="0" presId="urn:microsoft.com/office/officeart/2008/layout/HorizontalMultiLevelHierarchy"/>
    <dgm:cxn modelId="{57CDCD7D-C759-4457-B137-1094E0936C0E}" type="presOf" srcId="{1DFDB3E7-AE34-4840-B631-CC953FB083A9}" destId="{AC76F0EB-5351-48DF-9F9F-DB0D47A9E961}" srcOrd="0" destOrd="0" presId="urn:microsoft.com/office/officeart/2008/layout/HorizontalMultiLevelHierarchy"/>
    <dgm:cxn modelId="{E25B76E9-D3E9-411C-BADC-90780B823032}" type="presOf" srcId="{FD0C221C-557A-4459-982A-3269C83E2422}" destId="{278C290E-4F94-4859-9B2C-324953A8C278}" srcOrd="1" destOrd="0" presId="urn:microsoft.com/office/officeart/2008/layout/HorizontalMultiLevelHierarchy"/>
    <dgm:cxn modelId="{BB02E86C-A9AA-47F0-9934-29F311005127}" type="presOf" srcId="{FD0C221C-557A-4459-982A-3269C83E2422}" destId="{BC148D3E-3681-4DCA-A19F-CC5A63969FBE}" srcOrd="0" destOrd="0" presId="urn:microsoft.com/office/officeart/2008/layout/HorizontalMultiLevelHierarchy"/>
    <dgm:cxn modelId="{14E00E5F-804A-456A-B0C8-990DD48CD282}" type="presOf" srcId="{DEA86A98-D07B-47A8-B92E-16D9E6D32C05}" destId="{5C15066B-21A4-4002-99EA-0197D54237E8}" srcOrd="1" destOrd="0" presId="urn:microsoft.com/office/officeart/2008/layout/HorizontalMultiLevelHierarchy"/>
    <dgm:cxn modelId="{ED8C740D-3A9D-4D4A-9FB4-65B899689ABC}" srcId="{17482769-B18F-4D48-AC79-EB4706EB4DE0}" destId="{473D4A71-5668-4BBC-AEE8-04E61049EF51}" srcOrd="3" destOrd="0" parTransId="{B17FBC93-DBF5-4633-8DB3-02C17708D70E}" sibTransId="{35B8F933-DFC5-4471-A2C4-EAF97A77EFC2}"/>
    <dgm:cxn modelId="{3F6CAB28-DC74-4501-B80A-F74C2EFE66E0}" type="presOf" srcId="{3448891D-D2E4-48B7-97DB-874F2A32C939}" destId="{9B9D485C-515D-47BD-8A79-5EFDAB0951BE}" srcOrd="1" destOrd="0" presId="urn:microsoft.com/office/officeart/2008/layout/HorizontalMultiLevelHierarchy"/>
    <dgm:cxn modelId="{730C2B25-8435-4E62-93F1-5C41B040FC85}" srcId="{17482769-B18F-4D48-AC79-EB4706EB4DE0}" destId="{98D477A1-BA00-4B51-8C51-8F799245D482}" srcOrd="1" destOrd="0" parTransId="{8D7E3E61-652F-441D-97F2-0A72F46081C0}" sibTransId="{D284029E-AA6B-48AB-BA64-A8FB473DBFA4}"/>
    <dgm:cxn modelId="{232391C1-9053-4958-8477-CF6F45414489}" type="presOf" srcId="{C6A70C7B-B19D-4A7E-8436-3AF6D4C24394}" destId="{2D6324AB-B784-40DE-988C-0FD12965025A}" srcOrd="1" destOrd="0" presId="urn:microsoft.com/office/officeart/2008/layout/HorizontalMultiLevelHierarchy"/>
    <dgm:cxn modelId="{D6205CBB-8F79-4229-AD51-3E971D7A71BA}" type="presOf" srcId="{C62A32FA-234C-4709-9B12-4E514109FAD8}" destId="{624DAE3A-8DF0-4220-8AEF-7A6AAF7374BA}" srcOrd="0" destOrd="0" presId="urn:microsoft.com/office/officeart/2008/layout/HorizontalMultiLevelHierarchy"/>
    <dgm:cxn modelId="{9C81752A-F5F2-43DD-BA3D-E6055335CBFB}" type="presOf" srcId="{2CFE63F5-7B51-4099-8752-63F75D89946F}" destId="{43899FF6-F9FA-4D0D-92D7-918FEB96F4AC}" srcOrd="0" destOrd="0" presId="urn:microsoft.com/office/officeart/2008/layout/HorizontalMultiLevelHierarchy"/>
    <dgm:cxn modelId="{265C0316-1C84-440F-83D3-1D6FB74F6C75}" srcId="{957841EB-92F8-4EE8-AE89-C4325EEA449D}" destId="{F1249B0B-5F9F-4AA4-BC05-2A70EE64F7C7}" srcOrd="4" destOrd="0" parTransId="{ADED2126-73B4-43DC-AF1E-90B24E92F4AB}" sibTransId="{BC840963-A01E-4A6D-8A31-596164F78AD9}"/>
    <dgm:cxn modelId="{A61DCF12-15D8-4CEB-B894-B88ABB6DEEB8}" type="presOf" srcId="{231DB590-3669-45FF-8A39-AD2B36711B3C}" destId="{EDAD8DC9-1649-46F8-B7FD-3D7E7F1E7964}" srcOrd="0" destOrd="0" presId="urn:microsoft.com/office/officeart/2008/layout/HorizontalMultiLevelHierarchy"/>
    <dgm:cxn modelId="{AF8B42B8-903F-4388-A19E-F64EC55B6E06}" type="presOf" srcId="{8BE98053-AD45-4F3D-8FBD-360FFFD7E473}" destId="{74250E95-DEDC-44F9-A75E-363F5564AD38}" srcOrd="0" destOrd="0" presId="urn:microsoft.com/office/officeart/2008/layout/HorizontalMultiLevelHierarchy"/>
    <dgm:cxn modelId="{AA0D4285-8076-4AB6-A2C3-592CBB177E9F}" type="presOf" srcId="{119A83E4-E5B6-4468-89AE-BEC86E0A0023}" destId="{C7845DCF-B5BA-47E1-9B5B-DF9B8FD6C322}" srcOrd="1" destOrd="0" presId="urn:microsoft.com/office/officeart/2008/layout/HorizontalMultiLevelHierarchy"/>
    <dgm:cxn modelId="{B4D6B792-65A4-4F4F-8768-25AFE1590B68}" type="presOf" srcId="{5590CE20-8F91-4828-836B-0E8539F7916E}" destId="{0C479A60-384F-4C0E-93BF-7FD62ABB363D}" srcOrd="0" destOrd="0" presId="urn:microsoft.com/office/officeart/2008/layout/HorizontalMultiLevelHierarchy"/>
    <dgm:cxn modelId="{04656526-5396-4878-920B-1DD814A6EA4C}" type="presOf" srcId="{E9928AC0-772C-4B44-87EF-8349CB2E0045}" destId="{8D49F583-99F3-4D47-9C11-7E4CE08DA7CB}" srcOrd="0" destOrd="0" presId="urn:microsoft.com/office/officeart/2008/layout/HorizontalMultiLevelHierarchy"/>
    <dgm:cxn modelId="{FD659BD9-55A8-49F1-8BAD-2A9FEAFB86A5}" srcId="{957841EB-92F8-4EE8-AE89-C4325EEA449D}" destId="{FCAA19B2-210E-46A3-B01A-7D2BE0B57FFD}" srcOrd="0" destOrd="0" parTransId="{DEA86A98-D07B-47A8-B92E-16D9E6D32C05}" sibTransId="{CED8CEDD-D41D-41D4-9767-0EF8CFC28FD0}"/>
    <dgm:cxn modelId="{92C66EC2-C2FA-466E-88EE-FAF1BE59202B}" type="presOf" srcId="{C79A2206-C05A-46D5-9DF3-E2FD3A796270}" destId="{4271D3B7-D014-457C-A22D-4CE3DFFD6F73}" srcOrd="0" destOrd="0" presId="urn:microsoft.com/office/officeart/2008/layout/HorizontalMultiLevelHierarchy"/>
    <dgm:cxn modelId="{32BD3427-ED32-40D6-81D4-0A6645B48EB6}" srcId="{957841EB-92F8-4EE8-AE89-C4325EEA449D}" destId="{84593854-B70E-4E8C-8ABA-2B8B6E9C5DB2}" srcOrd="1" destOrd="0" parTransId="{C6A70C7B-B19D-4A7E-8436-3AF6D4C24394}" sibTransId="{52309B8D-B642-442F-A65B-EB6B17745D03}"/>
    <dgm:cxn modelId="{DB3B52A9-D14F-4D31-BD46-5453A3B7BADC}" type="presOf" srcId="{B64840F6-62A6-4837-90FE-0ED2BC013E29}" destId="{98CF03C2-C4CD-4D29-97CD-A5BCC6505424}" srcOrd="1" destOrd="0" presId="urn:microsoft.com/office/officeart/2008/layout/HorizontalMultiLevelHierarchy"/>
    <dgm:cxn modelId="{4B18F970-F5D7-47E0-BCCD-224CC371951A}" type="presOf" srcId="{E922C5D6-9816-4E36-A7DF-791BCC120639}" destId="{7AA94580-C582-42DE-BA3A-69E308A2D176}" srcOrd="1" destOrd="0" presId="urn:microsoft.com/office/officeart/2008/layout/HorizontalMultiLevelHierarchy"/>
    <dgm:cxn modelId="{15BE530B-794E-42A5-A776-9C55B4698671}" srcId="{30E28EA6-D2EC-436E-83EE-B51C9A2DC141}" destId="{7FD9E541-9E38-4D3F-AF57-B759273C8BDD}" srcOrd="0" destOrd="0" parTransId="{095F2C02-9BCE-4FF5-AC70-FA579DFA5ADE}" sibTransId="{FCEF329B-5BB1-49D6-A921-4BB2CF5CB1F4}"/>
    <dgm:cxn modelId="{3160068F-C479-4353-9276-1179371DB0F7}" srcId="{17482769-B18F-4D48-AC79-EB4706EB4DE0}" destId="{673EBE7F-3D26-4DA9-A5B3-92E970C1C557}" srcOrd="0" destOrd="0" parTransId="{B64840F6-62A6-4837-90FE-0ED2BC013E29}" sibTransId="{9EB050B2-BA0D-4341-B9CA-DED430820787}"/>
    <dgm:cxn modelId="{9F25515F-EDA0-42F4-BCC5-9C36809E1B8D}" type="presOf" srcId="{ADED2126-73B4-43DC-AF1E-90B24E92F4AB}" destId="{4A050C55-C630-4620-B764-3BAAB2BF85CC}" srcOrd="0" destOrd="0" presId="urn:microsoft.com/office/officeart/2008/layout/HorizontalMultiLevelHierarchy"/>
    <dgm:cxn modelId="{758D2FC7-83E8-41E1-B532-582C88E09F2B}" type="presOf" srcId="{029CA413-8C7D-40C9-ADFD-CCB083B199DE}" destId="{E4F1ED65-ED2C-4F47-9264-E184D5C1EBD3}" srcOrd="0" destOrd="0" presId="urn:microsoft.com/office/officeart/2008/layout/HorizontalMultiLevelHierarchy"/>
    <dgm:cxn modelId="{CC799016-2FF1-4216-BCAD-4C950032F29D}" type="presOf" srcId="{DEA86A98-D07B-47A8-B92E-16D9E6D32C05}" destId="{56F88AF1-E343-4A04-A5AF-0601A48D3077}" srcOrd="0" destOrd="0" presId="urn:microsoft.com/office/officeart/2008/layout/HorizontalMultiLevelHierarchy"/>
    <dgm:cxn modelId="{1FA68158-7C6B-455E-BDFA-0902A6DAF93B}" srcId="{C62A32FA-234C-4709-9B12-4E514109FAD8}" destId="{17482769-B18F-4D48-AC79-EB4706EB4DE0}" srcOrd="0" destOrd="0" parTransId="{029CA413-8C7D-40C9-ADFD-CCB083B199DE}" sibTransId="{DB9C78B7-78F3-4912-8FA1-A065E8FE789F}"/>
    <dgm:cxn modelId="{EE1A28DE-221F-49FA-BA1E-17E2B0551458}" srcId="{957841EB-92F8-4EE8-AE89-C4325EEA449D}" destId="{1DFDB3E7-AE34-4840-B631-CC953FB083A9}" srcOrd="3" destOrd="0" parTransId="{FD0C221C-557A-4459-982A-3269C83E2422}" sibTransId="{D6E862D6-1B28-4FB9-90F2-10F58BA92093}"/>
    <dgm:cxn modelId="{ED13F4A8-7A6A-4BA1-AF6C-FFF9BBDACE00}" type="presOf" srcId="{8D7E3E61-652F-441D-97F2-0A72F46081C0}" destId="{0097C3BC-80A9-4D33-ADCB-C375A0D1E290}" srcOrd="0" destOrd="0" presId="urn:microsoft.com/office/officeart/2008/layout/HorizontalMultiLevelHierarchy"/>
    <dgm:cxn modelId="{7BF6E2B2-7226-4C5A-A80C-84F173EA5D9C}" type="presOf" srcId="{B64840F6-62A6-4837-90FE-0ED2BC013E29}" destId="{8F40BAB3-338D-4A15-B4F1-F21754D74207}" srcOrd="0" destOrd="0" presId="urn:microsoft.com/office/officeart/2008/layout/HorizontalMultiLevelHierarchy"/>
    <dgm:cxn modelId="{B32B9717-6E8E-4FA7-A38F-63E5834D6A29}" type="presOf" srcId="{F1249B0B-5F9F-4AA4-BC05-2A70EE64F7C7}" destId="{BBD46BCD-F76F-4086-89F0-C640EC7180FB}" srcOrd="0" destOrd="0" presId="urn:microsoft.com/office/officeart/2008/layout/HorizontalMultiLevelHierarchy"/>
    <dgm:cxn modelId="{A14F2DD7-1AA6-4F30-8A82-10D3FC7DC933}" type="presOf" srcId="{673EBE7F-3D26-4DA9-A5B3-92E970C1C557}" destId="{0E6A5126-5277-4828-8D56-098685AFEEF8}" srcOrd="0" destOrd="0" presId="urn:microsoft.com/office/officeart/2008/layout/HorizontalMultiLevelHierarchy"/>
    <dgm:cxn modelId="{2F808934-3FE2-44D0-9A8E-E0C52B69E255}" type="presOf" srcId="{B17FBC93-DBF5-4633-8DB3-02C17708D70E}" destId="{B759072A-389B-4C8F-968E-06E75E14E0E1}" srcOrd="1" destOrd="0" presId="urn:microsoft.com/office/officeart/2008/layout/HorizontalMultiLevelHierarchy"/>
    <dgm:cxn modelId="{37205C76-4CB1-4E86-9BC8-94CB39BF06DB}" type="presOf" srcId="{6FFDF964-67CD-4321-BA3B-E8FDC72C384F}" destId="{21842C3C-DD4F-46EA-9166-B7579D0CB432}" srcOrd="0" destOrd="0" presId="urn:microsoft.com/office/officeart/2008/layout/HorizontalMultiLevelHierarchy"/>
    <dgm:cxn modelId="{60C4AF87-DD81-4191-B541-C3A7E2FBCD4A}" type="presOf" srcId="{B17FBC93-DBF5-4633-8DB3-02C17708D70E}" destId="{2EC7798B-45DB-48C7-A9D3-47139949FA62}" srcOrd="0" destOrd="0" presId="urn:microsoft.com/office/officeart/2008/layout/HorizontalMultiLevelHierarchy"/>
    <dgm:cxn modelId="{0D6B08F7-4CC9-496D-B4F4-D075434B77F8}" type="presOf" srcId="{119A83E4-E5B6-4468-89AE-BEC86E0A0023}" destId="{A53D2DE2-EC24-4602-A843-0C5F3CD0F839}" srcOrd="0" destOrd="0" presId="urn:microsoft.com/office/officeart/2008/layout/HorizontalMultiLevelHierarchy"/>
    <dgm:cxn modelId="{CC45C056-471E-4B8D-B38F-896BBE091E8E}" type="presOf" srcId="{3618521E-7EDE-4E6C-8227-0EF7C8F66A2C}" destId="{B0724729-A631-4B59-B481-864853F55CF9}" srcOrd="0" destOrd="0" presId="urn:microsoft.com/office/officeart/2008/layout/HorizontalMultiLevelHierarchy"/>
    <dgm:cxn modelId="{9CFC07ED-EB31-4BD3-A3D1-6583E2992822}" type="presOf" srcId="{C6A70C7B-B19D-4A7E-8436-3AF6D4C24394}" destId="{A26DECB9-3B9C-46A3-B9BC-3AD0BD8739C5}" srcOrd="0" destOrd="0" presId="urn:microsoft.com/office/officeart/2008/layout/HorizontalMultiLevelHierarchy"/>
    <dgm:cxn modelId="{6C5D972E-7C7C-4B1A-816E-20E41837CE39}" type="presOf" srcId="{3448891D-D2E4-48B7-97DB-874F2A32C939}" destId="{A0383478-3B2A-45DF-9696-2379D79F421E}" srcOrd="0" destOrd="0" presId="urn:microsoft.com/office/officeart/2008/layout/HorizontalMultiLevelHierarchy"/>
    <dgm:cxn modelId="{8256DEDB-7665-4274-98AA-0B493516E380}" type="presOf" srcId="{8F98C6BF-40B7-4D45-ABF6-6116E96220E6}" destId="{EFD0F2E2-B47F-43EA-901C-CAC209C1B44A}" srcOrd="1" destOrd="0" presId="urn:microsoft.com/office/officeart/2008/layout/HorizontalMultiLevelHierarchy"/>
    <dgm:cxn modelId="{FF7410E0-DA62-4268-AE80-6D39B3786EF5}" type="presOf" srcId="{30E28EA6-D2EC-436E-83EE-B51C9A2DC141}" destId="{73816D19-599F-42FC-8352-03D2A1A9E6BB}" srcOrd="0" destOrd="0" presId="urn:microsoft.com/office/officeart/2008/layout/HorizontalMultiLevelHierarchy"/>
    <dgm:cxn modelId="{A87C2F80-65C2-4E9E-8548-51465051D2B5}" type="presOf" srcId="{7FD9E541-9E38-4D3F-AF57-B759273C8BDD}" destId="{97F3E2CF-E674-4B62-9926-653AE82C6BEB}" srcOrd="0" destOrd="0" presId="urn:microsoft.com/office/officeart/2008/layout/HorizontalMultiLevelHierarchy"/>
    <dgm:cxn modelId="{C2E56AC2-7303-4A6C-9539-485A9B2FD6A4}" srcId="{7FD9E541-9E38-4D3F-AF57-B759273C8BDD}" destId="{231DB590-3669-45FF-8A39-AD2B36711B3C}" srcOrd="0" destOrd="0" parTransId="{E922C5D6-9816-4E36-A7DF-791BCC120639}" sibTransId="{C36D770A-044F-414B-B439-C06F6C22D758}"/>
    <dgm:cxn modelId="{2D1B8FDF-9947-46BF-991B-F19EC14426EB}" type="presOf" srcId="{FCAA19B2-210E-46A3-B01A-7D2BE0B57FFD}" destId="{AE9B569F-F708-4D44-AECA-BB32A063D4AE}" srcOrd="0" destOrd="0" presId="urn:microsoft.com/office/officeart/2008/layout/HorizontalMultiLevelHierarchy"/>
    <dgm:cxn modelId="{2283BC11-27AD-4D98-8624-4CA8FA141C6C}" srcId="{7FD9E541-9E38-4D3F-AF57-B759273C8BDD}" destId="{C62A32FA-234C-4709-9B12-4E514109FAD8}" srcOrd="1" destOrd="0" parTransId="{3448891D-D2E4-48B7-97DB-874F2A32C939}" sibTransId="{C85CA07D-5B60-4A44-BE63-C76865DE0438}"/>
    <dgm:cxn modelId="{DA8146C8-613B-44C6-8FD6-CEF08CFB3A55}" type="presOf" srcId="{C79A2206-C05A-46D5-9DF3-E2FD3A796270}" destId="{C590A9C3-3169-47EB-A1C3-DF2035C37376}" srcOrd="1" destOrd="0" presId="urn:microsoft.com/office/officeart/2008/layout/HorizontalMultiLevelHierarchy"/>
    <dgm:cxn modelId="{353300E3-3069-49DF-994A-4CD6ACD8402B}" type="presOf" srcId="{8F98C6BF-40B7-4D45-ABF6-6116E96220E6}" destId="{F5955910-D88B-4ED7-A15D-26EA012E08C1}" srcOrd="0" destOrd="0" presId="urn:microsoft.com/office/officeart/2008/layout/HorizontalMultiLevelHierarchy"/>
    <dgm:cxn modelId="{8A674D0A-5D74-44A3-8F32-4A32533ACB3F}" type="presOf" srcId="{84593854-B70E-4E8C-8ABA-2B8B6E9C5DB2}" destId="{F5726662-E834-478B-AE33-3D7E68F4BC96}" srcOrd="0" destOrd="0" presId="urn:microsoft.com/office/officeart/2008/layout/HorizontalMultiLevelHierarchy"/>
    <dgm:cxn modelId="{58632A04-8D3C-4C1D-9481-470BB92CB587}" srcId="{17482769-B18F-4D48-AC79-EB4706EB4DE0}" destId="{3618521E-7EDE-4E6C-8227-0EF7C8F66A2C}" srcOrd="2" destOrd="0" parTransId="{8F98C6BF-40B7-4D45-ABF6-6116E96220E6}" sibTransId="{27C84EF2-8648-4F2E-9D36-7477691BFEF9}"/>
    <dgm:cxn modelId="{5E3358CC-44DC-4FC1-B228-CEDEFA43065B}" srcId="{957841EB-92F8-4EE8-AE89-C4325EEA449D}" destId="{E9928AC0-772C-4B44-87EF-8349CB2E0045}" srcOrd="2" destOrd="0" parTransId="{8BE98053-AD45-4F3D-8FBD-360FFFD7E473}" sibTransId="{D24E2B6B-C9FE-4421-8CD6-63311629464D}"/>
    <dgm:cxn modelId="{AD518C8F-4E61-4DBF-95FA-9B6DA31C7BCE}" type="presOf" srcId="{029CA413-8C7D-40C9-ADFD-CCB083B199DE}" destId="{FFB1BB40-2F17-40F2-B9BC-316D665FA854}" srcOrd="1" destOrd="0" presId="urn:microsoft.com/office/officeart/2008/layout/HorizontalMultiLevelHierarchy"/>
    <dgm:cxn modelId="{9E24795D-4105-428C-86B3-3399068AD786}" srcId="{231DB590-3669-45FF-8A39-AD2B36711B3C}" destId="{5590CE20-8F91-4828-836B-0E8539F7916E}" srcOrd="1" destOrd="0" parTransId="{6FFDF964-67CD-4321-BA3B-E8FDC72C384F}" sibTransId="{BF3AF60D-C5D2-4843-A3C6-91485D52D18D}"/>
    <dgm:cxn modelId="{5E661CD9-0BD1-49B5-BEDE-7517410C5E72}" srcId="{C62A32FA-234C-4709-9B12-4E514109FAD8}" destId="{957841EB-92F8-4EE8-AE89-C4325EEA449D}" srcOrd="1" destOrd="0" parTransId="{C79A2206-C05A-46D5-9DF3-E2FD3A796270}" sibTransId="{02E1DB26-918D-4D53-9347-E5F486C484E6}"/>
    <dgm:cxn modelId="{2D7EAE97-F0E9-43B4-9F1D-3633D8C8BC1C}" type="presParOf" srcId="{73816D19-599F-42FC-8352-03D2A1A9E6BB}" destId="{EB55EB25-C127-4D7A-9CA1-10A94F9FE0C6}" srcOrd="0" destOrd="0" presId="urn:microsoft.com/office/officeart/2008/layout/HorizontalMultiLevelHierarchy"/>
    <dgm:cxn modelId="{5E712E04-0D60-4C86-916B-63FA329915F9}" type="presParOf" srcId="{EB55EB25-C127-4D7A-9CA1-10A94F9FE0C6}" destId="{97F3E2CF-E674-4B62-9926-653AE82C6BEB}" srcOrd="0" destOrd="0" presId="urn:microsoft.com/office/officeart/2008/layout/HorizontalMultiLevelHierarchy"/>
    <dgm:cxn modelId="{720ED204-88D7-435B-AC32-02257F64609D}" type="presParOf" srcId="{EB55EB25-C127-4D7A-9CA1-10A94F9FE0C6}" destId="{C23E7F61-43C6-4574-9884-D704DB1187EB}" srcOrd="1" destOrd="0" presId="urn:microsoft.com/office/officeart/2008/layout/HorizontalMultiLevelHierarchy"/>
    <dgm:cxn modelId="{FC3B46B8-F074-47DE-85D4-967C204BCDE1}" type="presParOf" srcId="{C23E7F61-43C6-4574-9884-D704DB1187EB}" destId="{BF3A36E3-F2A0-4A9E-AD6D-E47C249F7D29}" srcOrd="0" destOrd="0" presId="urn:microsoft.com/office/officeart/2008/layout/HorizontalMultiLevelHierarchy"/>
    <dgm:cxn modelId="{3BD01447-1677-42AE-BD71-D0BCE0BA87FC}" type="presParOf" srcId="{BF3A36E3-F2A0-4A9E-AD6D-E47C249F7D29}" destId="{7AA94580-C582-42DE-BA3A-69E308A2D176}" srcOrd="0" destOrd="0" presId="urn:microsoft.com/office/officeart/2008/layout/HorizontalMultiLevelHierarchy"/>
    <dgm:cxn modelId="{0951D278-7963-47BE-BBEE-2CF3D10E3420}" type="presParOf" srcId="{C23E7F61-43C6-4574-9884-D704DB1187EB}" destId="{80B55CD2-5318-4D67-9FB3-05FC3E3BE6CF}" srcOrd="1" destOrd="0" presId="urn:microsoft.com/office/officeart/2008/layout/HorizontalMultiLevelHierarchy"/>
    <dgm:cxn modelId="{547DD675-4934-4CB1-8EB9-BAA06031A18A}" type="presParOf" srcId="{80B55CD2-5318-4D67-9FB3-05FC3E3BE6CF}" destId="{EDAD8DC9-1649-46F8-B7FD-3D7E7F1E7964}" srcOrd="0" destOrd="0" presId="urn:microsoft.com/office/officeart/2008/layout/HorizontalMultiLevelHierarchy"/>
    <dgm:cxn modelId="{41D8732E-6C83-4E20-97AA-EAFAFC60B726}" type="presParOf" srcId="{80B55CD2-5318-4D67-9FB3-05FC3E3BE6CF}" destId="{489B7F1F-7DAC-46C7-B731-679976F43250}" srcOrd="1" destOrd="0" presId="urn:microsoft.com/office/officeart/2008/layout/HorizontalMultiLevelHierarchy"/>
    <dgm:cxn modelId="{4D6C7532-3293-4728-8E10-DEC153694962}" type="presParOf" srcId="{489B7F1F-7DAC-46C7-B731-679976F43250}" destId="{A53D2DE2-EC24-4602-A843-0C5F3CD0F839}" srcOrd="0" destOrd="0" presId="urn:microsoft.com/office/officeart/2008/layout/HorizontalMultiLevelHierarchy"/>
    <dgm:cxn modelId="{8A0BA3B4-9C0A-4E30-AB65-ED7378E2B1B1}" type="presParOf" srcId="{A53D2DE2-EC24-4602-A843-0C5F3CD0F839}" destId="{C7845DCF-B5BA-47E1-9B5B-DF9B8FD6C322}" srcOrd="0" destOrd="0" presId="urn:microsoft.com/office/officeart/2008/layout/HorizontalMultiLevelHierarchy"/>
    <dgm:cxn modelId="{48FC2F5E-694B-4609-BB36-ABE023FDE6DD}" type="presParOf" srcId="{489B7F1F-7DAC-46C7-B731-679976F43250}" destId="{443A0A39-D6C6-4E6B-B76B-9E8B211340F7}" srcOrd="1" destOrd="0" presId="urn:microsoft.com/office/officeart/2008/layout/HorizontalMultiLevelHierarchy"/>
    <dgm:cxn modelId="{DEF6397D-4731-4FD5-B492-01EB398B79AC}" type="presParOf" srcId="{443A0A39-D6C6-4E6B-B76B-9E8B211340F7}" destId="{43899FF6-F9FA-4D0D-92D7-918FEB96F4AC}" srcOrd="0" destOrd="0" presId="urn:microsoft.com/office/officeart/2008/layout/HorizontalMultiLevelHierarchy"/>
    <dgm:cxn modelId="{D86B5210-24ED-4D59-A787-054ED5F340BF}" type="presParOf" srcId="{443A0A39-D6C6-4E6B-B76B-9E8B211340F7}" destId="{6EE0AE0B-A006-4A1C-B08D-72DC32208639}" srcOrd="1" destOrd="0" presId="urn:microsoft.com/office/officeart/2008/layout/HorizontalMultiLevelHierarchy"/>
    <dgm:cxn modelId="{4A7DDC7C-6EDD-4293-BF78-C5540208228C}" type="presParOf" srcId="{489B7F1F-7DAC-46C7-B731-679976F43250}" destId="{21842C3C-DD4F-46EA-9166-B7579D0CB432}" srcOrd="2" destOrd="0" presId="urn:microsoft.com/office/officeart/2008/layout/HorizontalMultiLevelHierarchy"/>
    <dgm:cxn modelId="{9A99F7A8-D5A9-4154-B48D-79B0214A2165}" type="presParOf" srcId="{21842C3C-DD4F-46EA-9166-B7579D0CB432}" destId="{48860CDA-8B65-416C-959A-6739B2FBC2F5}" srcOrd="0" destOrd="0" presId="urn:microsoft.com/office/officeart/2008/layout/HorizontalMultiLevelHierarchy"/>
    <dgm:cxn modelId="{9C9A748B-1065-47BF-97AC-3D242B726D85}" type="presParOf" srcId="{489B7F1F-7DAC-46C7-B731-679976F43250}" destId="{B27FB6E2-274C-4129-9462-C3C735C9D94F}" srcOrd="3" destOrd="0" presId="urn:microsoft.com/office/officeart/2008/layout/HorizontalMultiLevelHierarchy"/>
    <dgm:cxn modelId="{915EC8CD-7004-484D-A37C-E57FA9C27D36}" type="presParOf" srcId="{B27FB6E2-274C-4129-9462-C3C735C9D94F}" destId="{0C479A60-384F-4C0E-93BF-7FD62ABB363D}" srcOrd="0" destOrd="0" presId="urn:microsoft.com/office/officeart/2008/layout/HorizontalMultiLevelHierarchy"/>
    <dgm:cxn modelId="{CC0D9F1B-5AD1-434B-9F89-1F2ECD190B95}" type="presParOf" srcId="{B27FB6E2-274C-4129-9462-C3C735C9D94F}" destId="{ACF7D65E-A7E5-4010-9471-3C329E2A9D6B}" srcOrd="1" destOrd="0" presId="urn:microsoft.com/office/officeart/2008/layout/HorizontalMultiLevelHierarchy"/>
    <dgm:cxn modelId="{D2F9F30C-D78D-49FF-AD32-D99D5DC926D1}" type="presParOf" srcId="{C23E7F61-43C6-4574-9884-D704DB1187EB}" destId="{A0383478-3B2A-45DF-9696-2379D79F421E}" srcOrd="2" destOrd="0" presId="urn:microsoft.com/office/officeart/2008/layout/HorizontalMultiLevelHierarchy"/>
    <dgm:cxn modelId="{3C0C0AE6-EAAF-4D07-ABA1-F18DCCA77158}" type="presParOf" srcId="{A0383478-3B2A-45DF-9696-2379D79F421E}" destId="{9B9D485C-515D-47BD-8A79-5EFDAB0951BE}" srcOrd="0" destOrd="0" presId="urn:microsoft.com/office/officeart/2008/layout/HorizontalMultiLevelHierarchy"/>
    <dgm:cxn modelId="{DA450EF5-8136-4E84-A8BD-2897ECD81FA4}" type="presParOf" srcId="{C23E7F61-43C6-4574-9884-D704DB1187EB}" destId="{0D6CBD77-FEBD-4E2A-A7C4-448E484615D0}" srcOrd="3" destOrd="0" presId="urn:microsoft.com/office/officeart/2008/layout/HorizontalMultiLevelHierarchy"/>
    <dgm:cxn modelId="{F26730BE-FA40-45F0-8EB2-9C58F371D9E3}" type="presParOf" srcId="{0D6CBD77-FEBD-4E2A-A7C4-448E484615D0}" destId="{624DAE3A-8DF0-4220-8AEF-7A6AAF7374BA}" srcOrd="0" destOrd="0" presId="urn:microsoft.com/office/officeart/2008/layout/HorizontalMultiLevelHierarchy"/>
    <dgm:cxn modelId="{F1F1971E-C8DF-4210-9005-FF32E0B90AE2}" type="presParOf" srcId="{0D6CBD77-FEBD-4E2A-A7C4-448E484615D0}" destId="{D0E8D0B0-FFC3-4282-9C5F-039171556D55}" srcOrd="1" destOrd="0" presId="urn:microsoft.com/office/officeart/2008/layout/HorizontalMultiLevelHierarchy"/>
    <dgm:cxn modelId="{4FE9E8BD-EB4E-4030-B52D-C038064173D8}" type="presParOf" srcId="{D0E8D0B0-FFC3-4282-9C5F-039171556D55}" destId="{E4F1ED65-ED2C-4F47-9264-E184D5C1EBD3}" srcOrd="0" destOrd="0" presId="urn:microsoft.com/office/officeart/2008/layout/HorizontalMultiLevelHierarchy"/>
    <dgm:cxn modelId="{405CCA60-18A8-4FBC-8730-456273852835}" type="presParOf" srcId="{E4F1ED65-ED2C-4F47-9264-E184D5C1EBD3}" destId="{FFB1BB40-2F17-40F2-B9BC-316D665FA854}" srcOrd="0" destOrd="0" presId="urn:microsoft.com/office/officeart/2008/layout/HorizontalMultiLevelHierarchy"/>
    <dgm:cxn modelId="{92BAE826-F141-4378-9AC6-A7EC0F7C52C2}" type="presParOf" srcId="{D0E8D0B0-FFC3-4282-9C5F-039171556D55}" destId="{32D40CA5-855E-4308-A760-2624D8B81410}" srcOrd="1" destOrd="0" presId="urn:microsoft.com/office/officeart/2008/layout/HorizontalMultiLevelHierarchy"/>
    <dgm:cxn modelId="{86762A4D-CF06-4F91-A47C-3C5B9BDE5A3B}" type="presParOf" srcId="{32D40CA5-855E-4308-A760-2624D8B81410}" destId="{62486342-4AAB-4CC8-B8DB-E41226FAA100}" srcOrd="0" destOrd="0" presId="urn:microsoft.com/office/officeart/2008/layout/HorizontalMultiLevelHierarchy"/>
    <dgm:cxn modelId="{CF87F793-7449-4BCC-9BAE-A28153763AD3}" type="presParOf" srcId="{32D40CA5-855E-4308-A760-2624D8B81410}" destId="{5265E887-E008-4D9D-8A04-ACE7140920CA}" srcOrd="1" destOrd="0" presId="urn:microsoft.com/office/officeart/2008/layout/HorizontalMultiLevelHierarchy"/>
    <dgm:cxn modelId="{21D94444-2243-4B88-978F-D61348B870E3}" type="presParOf" srcId="{5265E887-E008-4D9D-8A04-ACE7140920CA}" destId="{8F40BAB3-338D-4A15-B4F1-F21754D74207}" srcOrd="0" destOrd="0" presId="urn:microsoft.com/office/officeart/2008/layout/HorizontalMultiLevelHierarchy"/>
    <dgm:cxn modelId="{CF4922BB-75A9-40B5-AFFA-9BEB3F59D2AB}" type="presParOf" srcId="{8F40BAB3-338D-4A15-B4F1-F21754D74207}" destId="{98CF03C2-C4CD-4D29-97CD-A5BCC6505424}" srcOrd="0" destOrd="0" presId="urn:microsoft.com/office/officeart/2008/layout/HorizontalMultiLevelHierarchy"/>
    <dgm:cxn modelId="{83C42328-FF38-40B9-B2B0-F10EB13D43A5}" type="presParOf" srcId="{5265E887-E008-4D9D-8A04-ACE7140920CA}" destId="{ECFADB99-C0E4-4CA2-9D25-2D78253FDB7C}" srcOrd="1" destOrd="0" presId="urn:microsoft.com/office/officeart/2008/layout/HorizontalMultiLevelHierarchy"/>
    <dgm:cxn modelId="{B2C73973-E414-49D2-8AB1-61E125BB5414}" type="presParOf" srcId="{ECFADB99-C0E4-4CA2-9D25-2D78253FDB7C}" destId="{0E6A5126-5277-4828-8D56-098685AFEEF8}" srcOrd="0" destOrd="0" presId="urn:microsoft.com/office/officeart/2008/layout/HorizontalMultiLevelHierarchy"/>
    <dgm:cxn modelId="{6C70D953-808A-4C33-AF95-CE76591A6EBE}" type="presParOf" srcId="{ECFADB99-C0E4-4CA2-9D25-2D78253FDB7C}" destId="{A5A53F9A-B1C3-4153-913D-C158DC3DF9AC}" srcOrd="1" destOrd="0" presId="urn:microsoft.com/office/officeart/2008/layout/HorizontalMultiLevelHierarchy"/>
    <dgm:cxn modelId="{20F9581B-C2D8-4BFD-B60A-E592A3633E80}" type="presParOf" srcId="{5265E887-E008-4D9D-8A04-ACE7140920CA}" destId="{0097C3BC-80A9-4D33-ADCB-C375A0D1E290}" srcOrd="2" destOrd="0" presId="urn:microsoft.com/office/officeart/2008/layout/HorizontalMultiLevelHierarchy"/>
    <dgm:cxn modelId="{459C0702-7204-4B9C-BF6B-E225F370C114}" type="presParOf" srcId="{0097C3BC-80A9-4D33-ADCB-C375A0D1E290}" destId="{4B0D903E-0E76-496C-92D5-BD5ECA96A805}" srcOrd="0" destOrd="0" presId="urn:microsoft.com/office/officeart/2008/layout/HorizontalMultiLevelHierarchy"/>
    <dgm:cxn modelId="{09078B9A-D9DC-484C-B021-81B79735250D}" type="presParOf" srcId="{5265E887-E008-4D9D-8A04-ACE7140920CA}" destId="{BAA94F90-65FB-469D-AFC4-2D967ADBC769}" srcOrd="3" destOrd="0" presId="urn:microsoft.com/office/officeart/2008/layout/HorizontalMultiLevelHierarchy"/>
    <dgm:cxn modelId="{77BC3799-D375-4F0B-B941-6535387685B6}" type="presParOf" srcId="{BAA94F90-65FB-469D-AFC4-2D967ADBC769}" destId="{5C7C4167-BE78-40CE-9540-51EE817315B0}" srcOrd="0" destOrd="0" presId="urn:microsoft.com/office/officeart/2008/layout/HorizontalMultiLevelHierarchy"/>
    <dgm:cxn modelId="{CFFA22F1-75F8-4C25-8B3A-6AA1E3DE800F}" type="presParOf" srcId="{BAA94F90-65FB-469D-AFC4-2D967ADBC769}" destId="{3D79607C-5482-43AC-A5E2-D41A25D6F4C9}" srcOrd="1" destOrd="0" presId="urn:microsoft.com/office/officeart/2008/layout/HorizontalMultiLevelHierarchy"/>
    <dgm:cxn modelId="{57F83FF1-5FA3-454C-8F4C-A8DE93505BB6}" type="presParOf" srcId="{5265E887-E008-4D9D-8A04-ACE7140920CA}" destId="{F5955910-D88B-4ED7-A15D-26EA012E08C1}" srcOrd="4" destOrd="0" presId="urn:microsoft.com/office/officeart/2008/layout/HorizontalMultiLevelHierarchy"/>
    <dgm:cxn modelId="{67694026-A205-4DC7-BBA9-54430881736A}" type="presParOf" srcId="{F5955910-D88B-4ED7-A15D-26EA012E08C1}" destId="{EFD0F2E2-B47F-43EA-901C-CAC209C1B44A}" srcOrd="0" destOrd="0" presId="urn:microsoft.com/office/officeart/2008/layout/HorizontalMultiLevelHierarchy"/>
    <dgm:cxn modelId="{3F3F0586-B5F4-4D03-9125-7F7534C8C565}" type="presParOf" srcId="{5265E887-E008-4D9D-8A04-ACE7140920CA}" destId="{FE00D7EB-75E2-41C6-B3C5-5E23BEB7B718}" srcOrd="5" destOrd="0" presId="urn:microsoft.com/office/officeart/2008/layout/HorizontalMultiLevelHierarchy"/>
    <dgm:cxn modelId="{074C68AE-011A-442C-BFEF-7D822C66288F}" type="presParOf" srcId="{FE00D7EB-75E2-41C6-B3C5-5E23BEB7B718}" destId="{B0724729-A631-4B59-B481-864853F55CF9}" srcOrd="0" destOrd="0" presId="urn:microsoft.com/office/officeart/2008/layout/HorizontalMultiLevelHierarchy"/>
    <dgm:cxn modelId="{5E60D521-DB73-4A20-A8AD-2FDE9FC4E66E}" type="presParOf" srcId="{FE00D7EB-75E2-41C6-B3C5-5E23BEB7B718}" destId="{4452C7D0-2602-4E17-B551-F10CCE9707A7}" srcOrd="1" destOrd="0" presId="urn:microsoft.com/office/officeart/2008/layout/HorizontalMultiLevelHierarchy"/>
    <dgm:cxn modelId="{9A799C08-3D20-4DDB-AB9F-B50B9CD4A521}" type="presParOf" srcId="{5265E887-E008-4D9D-8A04-ACE7140920CA}" destId="{2EC7798B-45DB-48C7-A9D3-47139949FA62}" srcOrd="6" destOrd="0" presId="urn:microsoft.com/office/officeart/2008/layout/HorizontalMultiLevelHierarchy"/>
    <dgm:cxn modelId="{5197A2C6-3246-45F5-B7E5-4F3638A454E0}" type="presParOf" srcId="{2EC7798B-45DB-48C7-A9D3-47139949FA62}" destId="{B759072A-389B-4C8F-968E-06E75E14E0E1}" srcOrd="0" destOrd="0" presId="urn:microsoft.com/office/officeart/2008/layout/HorizontalMultiLevelHierarchy"/>
    <dgm:cxn modelId="{8424BE73-D5B2-484C-8DE0-379DB4C3BF53}" type="presParOf" srcId="{5265E887-E008-4D9D-8A04-ACE7140920CA}" destId="{11DD18D9-51BA-4114-95A0-E74714194142}" srcOrd="7" destOrd="0" presId="urn:microsoft.com/office/officeart/2008/layout/HorizontalMultiLevelHierarchy"/>
    <dgm:cxn modelId="{0C30622A-DB16-48F8-A2F6-3196E17B0C69}" type="presParOf" srcId="{11DD18D9-51BA-4114-95A0-E74714194142}" destId="{71AD9CD4-1CBF-450D-8050-B82B90EE8953}" srcOrd="0" destOrd="0" presId="urn:microsoft.com/office/officeart/2008/layout/HorizontalMultiLevelHierarchy"/>
    <dgm:cxn modelId="{69C5FCB3-38FD-4B60-AC70-24DDCD3A49C5}" type="presParOf" srcId="{11DD18D9-51BA-4114-95A0-E74714194142}" destId="{79887C48-A545-4170-9BD7-7E4592FC97DD}" srcOrd="1" destOrd="0" presId="urn:microsoft.com/office/officeart/2008/layout/HorizontalMultiLevelHierarchy"/>
    <dgm:cxn modelId="{0D43C779-CBE8-416A-AC21-2E9C9A592701}" type="presParOf" srcId="{D0E8D0B0-FFC3-4282-9C5F-039171556D55}" destId="{4271D3B7-D014-457C-A22D-4CE3DFFD6F73}" srcOrd="2" destOrd="0" presId="urn:microsoft.com/office/officeart/2008/layout/HorizontalMultiLevelHierarchy"/>
    <dgm:cxn modelId="{8A878D61-A4BA-4CBC-9EA3-8FAB534E3D37}" type="presParOf" srcId="{4271D3B7-D014-457C-A22D-4CE3DFFD6F73}" destId="{C590A9C3-3169-47EB-A1C3-DF2035C37376}" srcOrd="0" destOrd="0" presId="urn:microsoft.com/office/officeart/2008/layout/HorizontalMultiLevelHierarchy"/>
    <dgm:cxn modelId="{F01B28DE-9906-41E2-AE1E-F7E768636C0D}" type="presParOf" srcId="{D0E8D0B0-FFC3-4282-9C5F-039171556D55}" destId="{793C9356-AA13-4D1D-89EC-5E385348C158}" srcOrd="3" destOrd="0" presId="urn:microsoft.com/office/officeart/2008/layout/HorizontalMultiLevelHierarchy"/>
    <dgm:cxn modelId="{BC895F2A-D990-4139-B3CB-1F3864DF6A76}" type="presParOf" srcId="{793C9356-AA13-4D1D-89EC-5E385348C158}" destId="{378820C7-D89F-4C35-84E8-49E9AEBEF4E8}" srcOrd="0" destOrd="0" presId="urn:microsoft.com/office/officeart/2008/layout/HorizontalMultiLevelHierarchy"/>
    <dgm:cxn modelId="{3842982A-9C5E-42E2-9CB0-8886825B4FF4}" type="presParOf" srcId="{793C9356-AA13-4D1D-89EC-5E385348C158}" destId="{4F4D8DB3-4500-4825-882B-885FF95BC46A}" srcOrd="1" destOrd="0" presId="urn:microsoft.com/office/officeart/2008/layout/HorizontalMultiLevelHierarchy"/>
    <dgm:cxn modelId="{4E29F77C-F733-401E-9DFF-763E27B14E49}" type="presParOf" srcId="{4F4D8DB3-4500-4825-882B-885FF95BC46A}" destId="{56F88AF1-E343-4A04-A5AF-0601A48D3077}" srcOrd="0" destOrd="0" presId="urn:microsoft.com/office/officeart/2008/layout/HorizontalMultiLevelHierarchy"/>
    <dgm:cxn modelId="{A9F0A36F-4E4A-460F-A206-36AAE3CD6187}" type="presParOf" srcId="{56F88AF1-E343-4A04-A5AF-0601A48D3077}" destId="{5C15066B-21A4-4002-99EA-0197D54237E8}" srcOrd="0" destOrd="0" presId="urn:microsoft.com/office/officeart/2008/layout/HorizontalMultiLevelHierarchy"/>
    <dgm:cxn modelId="{D325CA9F-C56E-4DC0-8C28-16ECD57A32F4}" type="presParOf" srcId="{4F4D8DB3-4500-4825-882B-885FF95BC46A}" destId="{581957D1-F641-48F0-A05E-0C2E05EE967E}" srcOrd="1" destOrd="0" presId="urn:microsoft.com/office/officeart/2008/layout/HorizontalMultiLevelHierarchy"/>
    <dgm:cxn modelId="{EAD0BB57-B964-4A30-BF9B-A97C0E3E8704}" type="presParOf" srcId="{581957D1-F641-48F0-A05E-0C2E05EE967E}" destId="{AE9B569F-F708-4D44-AECA-BB32A063D4AE}" srcOrd="0" destOrd="0" presId="urn:microsoft.com/office/officeart/2008/layout/HorizontalMultiLevelHierarchy"/>
    <dgm:cxn modelId="{14407DD6-7C79-4946-8ABB-4BD6C5C4AF6A}" type="presParOf" srcId="{581957D1-F641-48F0-A05E-0C2E05EE967E}" destId="{DCD03FC5-7A63-478A-BAA0-E087545715F6}" srcOrd="1" destOrd="0" presId="urn:microsoft.com/office/officeart/2008/layout/HorizontalMultiLevelHierarchy"/>
    <dgm:cxn modelId="{7A7A8ECE-2144-4F43-9527-C8EF7FF225BE}" type="presParOf" srcId="{4F4D8DB3-4500-4825-882B-885FF95BC46A}" destId="{A26DECB9-3B9C-46A3-B9BC-3AD0BD8739C5}" srcOrd="2" destOrd="0" presId="urn:microsoft.com/office/officeart/2008/layout/HorizontalMultiLevelHierarchy"/>
    <dgm:cxn modelId="{B4EFA952-7E75-483A-A7A7-E0D8FB64A857}" type="presParOf" srcId="{A26DECB9-3B9C-46A3-B9BC-3AD0BD8739C5}" destId="{2D6324AB-B784-40DE-988C-0FD12965025A}" srcOrd="0" destOrd="0" presId="urn:microsoft.com/office/officeart/2008/layout/HorizontalMultiLevelHierarchy"/>
    <dgm:cxn modelId="{E50A336C-C99B-441A-AE9C-4C8299583F8B}" type="presParOf" srcId="{4F4D8DB3-4500-4825-882B-885FF95BC46A}" destId="{0DBA3908-A25D-4651-B8EE-603300F589B9}" srcOrd="3" destOrd="0" presId="urn:microsoft.com/office/officeart/2008/layout/HorizontalMultiLevelHierarchy"/>
    <dgm:cxn modelId="{AF6E84A0-B473-4C08-B86D-E25DAF35B0AE}" type="presParOf" srcId="{0DBA3908-A25D-4651-B8EE-603300F589B9}" destId="{F5726662-E834-478B-AE33-3D7E68F4BC96}" srcOrd="0" destOrd="0" presId="urn:microsoft.com/office/officeart/2008/layout/HorizontalMultiLevelHierarchy"/>
    <dgm:cxn modelId="{5096BFF3-E1D7-425C-91CC-675EBE519E63}" type="presParOf" srcId="{0DBA3908-A25D-4651-B8EE-603300F589B9}" destId="{7B6E98DF-4C75-43AF-A3B2-C762EE8EA57E}" srcOrd="1" destOrd="0" presId="urn:microsoft.com/office/officeart/2008/layout/HorizontalMultiLevelHierarchy"/>
    <dgm:cxn modelId="{D58ED076-D6F6-4D27-8AAD-C36EC1F96BBB}" type="presParOf" srcId="{4F4D8DB3-4500-4825-882B-885FF95BC46A}" destId="{74250E95-DEDC-44F9-A75E-363F5564AD38}" srcOrd="4" destOrd="0" presId="urn:microsoft.com/office/officeart/2008/layout/HorizontalMultiLevelHierarchy"/>
    <dgm:cxn modelId="{0C33FBBE-B249-4182-817F-BCE8D764791F}" type="presParOf" srcId="{74250E95-DEDC-44F9-A75E-363F5564AD38}" destId="{3C790C71-CF7D-420B-BC1B-E87CD28405B9}" srcOrd="0" destOrd="0" presId="urn:microsoft.com/office/officeart/2008/layout/HorizontalMultiLevelHierarchy"/>
    <dgm:cxn modelId="{16054FF5-68E0-4FF4-AF02-FD1AAE742738}" type="presParOf" srcId="{4F4D8DB3-4500-4825-882B-885FF95BC46A}" destId="{A2FCD1F0-6DAA-4D86-82F9-833349FFFFBB}" srcOrd="5" destOrd="0" presId="urn:microsoft.com/office/officeart/2008/layout/HorizontalMultiLevelHierarchy"/>
    <dgm:cxn modelId="{1335D90F-CD61-4C74-895C-9316383A5CBD}" type="presParOf" srcId="{A2FCD1F0-6DAA-4D86-82F9-833349FFFFBB}" destId="{8D49F583-99F3-4D47-9C11-7E4CE08DA7CB}" srcOrd="0" destOrd="0" presId="urn:microsoft.com/office/officeart/2008/layout/HorizontalMultiLevelHierarchy"/>
    <dgm:cxn modelId="{BD560D8A-317D-4E61-8AA9-CAB52684EA6A}" type="presParOf" srcId="{A2FCD1F0-6DAA-4D86-82F9-833349FFFFBB}" destId="{87C3D163-9FCF-4AD8-BB0C-A9DC7659FBC3}" srcOrd="1" destOrd="0" presId="urn:microsoft.com/office/officeart/2008/layout/HorizontalMultiLevelHierarchy"/>
    <dgm:cxn modelId="{1D362B41-C54F-45A8-A35D-9A2CAEA2221B}" type="presParOf" srcId="{4F4D8DB3-4500-4825-882B-885FF95BC46A}" destId="{BC148D3E-3681-4DCA-A19F-CC5A63969FBE}" srcOrd="6" destOrd="0" presId="urn:microsoft.com/office/officeart/2008/layout/HorizontalMultiLevelHierarchy"/>
    <dgm:cxn modelId="{9AFC3ED5-A9D6-492B-8CF2-A31BC585A2E3}" type="presParOf" srcId="{BC148D3E-3681-4DCA-A19F-CC5A63969FBE}" destId="{278C290E-4F94-4859-9B2C-324953A8C278}" srcOrd="0" destOrd="0" presId="urn:microsoft.com/office/officeart/2008/layout/HorizontalMultiLevelHierarchy"/>
    <dgm:cxn modelId="{B120108D-956F-4444-AEF5-5F5E4E0B7046}" type="presParOf" srcId="{4F4D8DB3-4500-4825-882B-885FF95BC46A}" destId="{9083A303-B453-44BC-AE2C-C45229EBD182}" srcOrd="7" destOrd="0" presId="urn:microsoft.com/office/officeart/2008/layout/HorizontalMultiLevelHierarchy"/>
    <dgm:cxn modelId="{39843718-48F7-4D88-9708-C7086DE0D496}" type="presParOf" srcId="{9083A303-B453-44BC-AE2C-C45229EBD182}" destId="{AC76F0EB-5351-48DF-9F9F-DB0D47A9E961}" srcOrd="0" destOrd="0" presId="urn:microsoft.com/office/officeart/2008/layout/HorizontalMultiLevelHierarchy"/>
    <dgm:cxn modelId="{621F61A1-0BC9-4101-9E5C-AEFF1DB8BE6F}" type="presParOf" srcId="{9083A303-B453-44BC-AE2C-C45229EBD182}" destId="{803FB02D-468E-43BA-BB3E-999CB4407705}" srcOrd="1" destOrd="0" presId="urn:microsoft.com/office/officeart/2008/layout/HorizontalMultiLevelHierarchy"/>
    <dgm:cxn modelId="{9B325277-9AB6-41AB-972A-B4F1D65D056B}" type="presParOf" srcId="{4F4D8DB3-4500-4825-882B-885FF95BC46A}" destId="{4A050C55-C630-4620-B764-3BAAB2BF85CC}" srcOrd="8" destOrd="0" presId="urn:microsoft.com/office/officeart/2008/layout/HorizontalMultiLevelHierarchy"/>
    <dgm:cxn modelId="{C91AA94E-4FB2-4B41-A39E-1DA7B80F99AF}" type="presParOf" srcId="{4A050C55-C630-4620-B764-3BAAB2BF85CC}" destId="{DB8A9638-AD82-4019-9C38-BBE5A1C37022}" srcOrd="0" destOrd="0" presId="urn:microsoft.com/office/officeart/2008/layout/HorizontalMultiLevelHierarchy"/>
    <dgm:cxn modelId="{7E7005EF-5ACB-4054-80C7-98DCF2F40825}" type="presParOf" srcId="{4F4D8DB3-4500-4825-882B-885FF95BC46A}" destId="{3B217420-D6EE-416A-B739-5CADD9DBD582}" srcOrd="9" destOrd="0" presId="urn:microsoft.com/office/officeart/2008/layout/HorizontalMultiLevelHierarchy"/>
    <dgm:cxn modelId="{751780A2-31E0-4144-94C3-48DB0FE23EC3}" type="presParOf" srcId="{3B217420-D6EE-416A-B739-5CADD9DBD582}" destId="{BBD46BCD-F76F-4086-89F0-C640EC7180FB}" srcOrd="0" destOrd="0" presId="urn:microsoft.com/office/officeart/2008/layout/HorizontalMultiLevelHierarchy"/>
    <dgm:cxn modelId="{D1C9FBA0-4552-454E-814A-C35B40753F3E}" type="presParOf" srcId="{3B217420-D6EE-416A-B739-5CADD9DBD582}" destId="{EA2C4149-9C63-479B-B987-D087F78A381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9/23/2015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extLst>
      <p:ext uri="{BB962C8B-B14F-4D97-AF65-F5344CB8AC3E}">
        <p14:creationId xmlns:p14="http://schemas.microsoft.com/office/powerpoint/2010/main" val="406944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971800"/>
          </a:xfrm>
          <a:prstGeom prst="rect">
            <a:avLst/>
          </a:prstGeom>
          <a:noFill/>
          <a:ln w="9525">
            <a:noFill/>
            <a:miter lim="800000"/>
            <a:headEnd/>
            <a:tailEnd/>
          </a:ln>
        </p:spPr>
        <p:txBody>
          <a:bodyPr anchor="ctr"/>
          <a:lstStyle/>
          <a:p>
            <a:pPr algn="ctr"/>
            <a:r>
              <a:rPr lang="ar-EG" sz="3700" dirty="0">
                <a:solidFill>
                  <a:srgbClr val="AB1A25"/>
                </a:solidFill>
                <a:latin typeface="AYM Wadiy S_U normal."/>
                <a:cs typeface="PT Bold Heading" panose="02010400000000000000" pitchFamily="2" charset="-78"/>
              </a:rPr>
              <a:t>اسم </a:t>
            </a:r>
            <a:r>
              <a:rPr lang="ar-EG" sz="3700" dirty="0" smtClean="0">
                <a:solidFill>
                  <a:srgbClr val="AB1A25"/>
                </a:solidFill>
                <a:latin typeface="AYM Wadiy S_U normal."/>
                <a:cs typeface="PT Bold Heading" panose="02010400000000000000" pitchFamily="2" charset="-78"/>
              </a:rPr>
              <a:t>المقرر</a:t>
            </a:r>
            <a:endParaRPr lang="ar-SA" sz="3700" dirty="0" smtClean="0">
              <a:solidFill>
                <a:srgbClr val="AB1A25"/>
              </a:solidFill>
              <a:latin typeface="AYM Wadiy S_U normal."/>
              <a:cs typeface="PT Bold Heading" panose="02010400000000000000" pitchFamily="2" charset="-78"/>
            </a:endParaRPr>
          </a:p>
          <a:p>
            <a:pPr algn="ctr"/>
            <a:r>
              <a:rPr lang="ar-SA" sz="2800" dirty="0" smtClean="0">
                <a:latin typeface="Calibri" pitchFamily="34" charset="0"/>
                <a:cs typeface="PT Bold Heading" panose="02010400000000000000" pitchFamily="2" charset="-78"/>
              </a:rPr>
              <a:t>إدارة مالية (2)</a:t>
            </a:r>
            <a:endParaRPr lang="en-US" sz="2800" dirty="0" smtClean="0">
              <a:latin typeface="Calibri" pitchFamily="34" charset="0"/>
              <a:cs typeface="PT Bold Heading" panose="02010400000000000000" pitchFamily="2" charset="-78"/>
            </a:endParaRPr>
          </a:p>
          <a:p>
            <a:pPr algn="ctr"/>
            <a:endParaRPr lang="ar-SA" sz="2400" dirty="0" smtClean="0">
              <a:solidFill>
                <a:srgbClr val="AB1A25"/>
              </a:solidFill>
              <a:latin typeface="AYM Wadiy S_U normal."/>
              <a:cs typeface="PT Bold Heading" panose="02010400000000000000" pitchFamily="2" charset="-78"/>
            </a:endParaRPr>
          </a:p>
          <a:p>
            <a:pPr algn="ctr"/>
            <a:r>
              <a:rPr lang="ar-SA" sz="3700" dirty="0" smtClean="0">
                <a:solidFill>
                  <a:srgbClr val="AB1A25"/>
                </a:solidFill>
                <a:latin typeface="AYM Wadiy S_U normal."/>
                <a:cs typeface="PT Bold Heading" panose="02010400000000000000" pitchFamily="2" charset="-78"/>
              </a:rPr>
              <a:t>أستاذ </a:t>
            </a:r>
            <a:r>
              <a:rPr lang="ar-SA" sz="3700" dirty="0">
                <a:solidFill>
                  <a:srgbClr val="AB1A25"/>
                </a:solidFill>
                <a:latin typeface="AYM Wadiy S_U normal."/>
                <a:cs typeface="PT Bold Heading" panose="02010400000000000000" pitchFamily="2" charset="-78"/>
              </a:rPr>
              <a:t>المقرر</a:t>
            </a:r>
          </a:p>
          <a:p>
            <a:pPr algn="ctr"/>
            <a:r>
              <a:rPr lang="ar-SA" sz="2800" dirty="0" smtClean="0">
                <a:latin typeface="Calibri" pitchFamily="34" charset="0"/>
                <a:cs typeface="PT Bold Heading" panose="02010400000000000000" pitchFamily="2" charset="-78"/>
              </a:rPr>
              <a:t>د. عبد الكريم قـندوز</a:t>
            </a:r>
            <a:endParaRPr lang="en-US" sz="2800" dirty="0">
              <a:latin typeface="Calibri" pitchFamily="34" charset="0"/>
              <a:cs typeface="PT Bold Heading" panose="02010400000000000000"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4068201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dirty="0" smtClean="0">
                <a:effectLst>
                  <a:outerShdw blurRad="38100" dist="38100" dir="2700000" algn="tl">
                    <a:srgbClr val="000000">
                      <a:alpha val="43137"/>
                    </a:srgbClr>
                  </a:outerShdw>
                </a:effectLst>
                <a:cs typeface="PT Bold Heading" panose="02010400000000000000" pitchFamily="2" charset="-78"/>
              </a:rPr>
              <a:t>المحاضرة</a:t>
            </a:r>
            <a:r>
              <a:rPr lang="ar-SA" dirty="0" smtClean="0">
                <a:effectLst>
                  <a:outerShdw blurRad="38100" dist="38100" dir="2700000" algn="tl">
                    <a:srgbClr val="000000">
                      <a:alpha val="43137"/>
                    </a:srgbClr>
                  </a:outerShdw>
                </a:effectLst>
                <a:cs typeface="PT Bold Heading" panose="02010400000000000000" pitchFamily="2" charset="-78"/>
              </a:rPr>
              <a:t> الخامسة</a:t>
            </a:r>
            <a:endParaRPr lang="en-US" spc="-150" dirty="0" smtClean="0">
              <a:effectLst>
                <a:outerShdw blurRad="38100" dist="38100" dir="2700000" algn="tl">
                  <a:srgbClr val="000000">
                    <a:alpha val="43137"/>
                  </a:srgbClr>
                </a:outerShdw>
              </a:effectLst>
              <a:latin typeface="ae_AlMateen" pitchFamily="2" charset="-78"/>
              <a:cs typeface="PT Bold Heading" panose="02010400000000000000"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7" name="Subtitle 5"/>
          <p:cNvSpPr txBox="1">
            <a:spLocks/>
          </p:cNvSpPr>
          <p:nvPr/>
        </p:nvSpPr>
        <p:spPr bwMode="auto">
          <a:xfrm>
            <a:off x="4572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dirty="0" smtClean="0">
                <a:solidFill>
                  <a:schemeClr val="tx1">
                    <a:lumMod val="75000"/>
                    <a:lumOff val="25000"/>
                  </a:schemeClr>
                </a:solidFill>
                <a:cs typeface="PT Bold Heading" panose="02010400000000000000" pitchFamily="2" charset="-78"/>
              </a:rPr>
              <a:t>الموازنة الرأسمالية وتحليل الخطر</a:t>
            </a:r>
            <a:endParaRPr lang="en-US" sz="4000" b="1" spc="50" dirty="0" smtClean="0">
              <a:ln w="11430"/>
              <a:solidFill>
                <a:schemeClr val="tx1">
                  <a:lumMod val="75000"/>
                  <a:lumOff val="25000"/>
                </a:schemeClr>
              </a:solidFill>
              <a:effectLst>
                <a:outerShdw blurRad="76200" dist="50800" dir="5400000" algn="tl" rotWithShape="0">
                  <a:srgbClr val="000000">
                    <a:alpha val="65000"/>
                  </a:srgbClr>
                </a:outerShdw>
              </a:effectLst>
              <a:latin typeface="Arial" pitchFamily="34" charset="0"/>
              <a:cs typeface="PT Bold Heading" panose="02010400000000000000" pitchFamily="2" charset="-78"/>
            </a:endParaRPr>
          </a:p>
        </p:txBody>
      </p:sp>
    </p:spTree>
    <p:extLst>
      <p:ext uri="{BB962C8B-B14F-4D97-AF65-F5344CB8AC3E}">
        <p14:creationId xmlns:p14="http://schemas.microsoft.com/office/powerpoint/2010/main" val="33762963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cs typeface="PT Bold Heading" panose="02010400000000000000" pitchFamily="2" charset="-78"/>
              </a:rPr>
              <a:t>أهداف الدرس</a:t>
            </a:r>
            <a:endParaRPr lang="fr-FR" dirty="0">
              <a:cs typeface="PT Bold Heading" panose="02010400000000000000" pitchFamily="2" charset="-78"/>
            </a:endParaRPr>
          </a:p>
        </p:txBody>
      </p:sp>
      <p:sp>
        <p:nvSpPr>
          <p:cNvPr id="3" name="Content Placeholder 2"/>
          <p:cNvSpPr>
            <a:spLocks noGrp="1"/>
          </p:cNvSpPr>
          <p:nvPr>
            <p:ph idx="1"/>
          </p:nvPr>
        </p:nvSpPr>
        <p:spPr/>
        <p:txBody>
          <a:bodyPr/>
          <a:lstStyle/>
          <a:p>
            <a:pPr marL="457200" indent="-457200" algn="just" rtl="1">
              <a:buFont typeface="Wingdings" panose="05000000000000000000" pitchFamily="2" charset="2"/>
              <a:buChar char="Ø"/>
            </a:pPr>
            <a:r>
              <a:rPr lang="ar-SA" sz="3600" dirty="0" smtClean="0">
                <a:solidFill>
                  <a:schemeClr val="tx1"/>
                </a:solidFill>
                <a:latin typeface="Tahoma" panose="020B0604030504040204" pitchFamily="34" charset="0"/>
                <a:ea typeface="Tahoma" panose="020B0604030504040204" pitchFamily="34" charset="0"/>
                <a:cs typeface="+mn-cs"/>
              </a:rPr>
              <a:t>التعرف على أهم طرق التقييم المالي للمشروعات الاستثمارية والتي تدخل عنصر الخطر في اتخاذ قرار الاستثمار من عدمه.</a:t>
            </a:r>
          </a:p>
          <a:p>
            <a:pPr marL="457200" indent="-457200" algn="just" rtl="1">
              <a:buFont typeface="Wingdings" panose="05000000000000000000" pitchFamily="2" charset="2"/>
              <a:buChar char="Ø"/>
            </a:pPr>
            <a:r>
              <a:rPr lang="ar-SA" sz="3600" dirty="0" smtClean="0">
                <a:solidFill>
                  <a:schemeClr val="tx1"/>
                </a:solidFill>
                <a:latin typeface="Tahoma" panose="020B0604030504040204" pitchFamily="34" charset="0"/>
                <a:ea typeface="Tahoma" panose="020B0604030504040204" pitchFamily="34" charset="0"/>
                <a:cs typeface="+mn-cs"/>
              </a:rPr>
              <a:t>تطبيق نموذج تسعير الأصول الرأسمالية على الاستثمارات الرأسمالية.</a:t>
            </a:r>
            <a:r>
              <a:rPr lang="ar-SA" sz="3600" dirty="0" smtClean="0">
                <a:solidFill>
                  <a:schemeClr val="tx1"/>
                </a:solidFill>
                <a:cs typeface="+mn-cs"/>
              </a:rPr>
              <a:t> </a:t>
            </a:r>
            <a:endParaRPr lang="fr-FR" sz="3600" dirty="0">
              <a:solidFill>
                <a:schemeClr val="tx1"/>
              </a:solidFill>
              <a:cs typeface="+mn-cs"/>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9052733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cs typeface="PT Bold Heading" panose="02010400000000000000" pitchFamily="2" charset="-78"/>
              </a:rPr>
              <a:t>مخطط الدرس</a:t>
            </a:r>
            <a:endParaRPr lang="fr-FR" dirty="0">
              <a:cs typeface="PT Bold Heading" panose="02010400000000000000" pitchFamily="2" charset="-78"/>
            </a:endParaRPr>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546861685"/>
              </p:ext>
            </p:extLst>
          </p:nvPr>
        </p:nvGraphicFramePr>
        <p:xfrm>
          <a:off x="495300" y="1417638"/>
          <a:ext cx="89154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9650271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3" name="رسم تخطيطي 2"/>
          <p:cNvGraphicFramePr/>
          <p:nvPr>
            <p:extLst>
              <p:ext uri="{D42A27DB-BD31-4B8C-83A1-F6EECF244321}">
                <p14:modId xmlns:p14="http://schemas.microsoft.com/office/powerpoint/2010/main" val="597730257"/>
              </p:ext>
            </p:extLst>
          </p:nvPr>
        </p:nvGraphicFramePr>
        <p:xfrm>
          <a:off x="152400" y="228600"/>
          <a:ext cx="97536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281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graphicEl>
                                              <a:dgm id="{97F3E2CF-E674-4B62-9926-653AE82C6BEB}"/>
                                            </p:graphicEl>
                                          </p:spTgt>
                                        </p:tgtEl>
                                        <p:attrNameLst>
                                          <p:attrName>style.visibility</p:attrName>
                                        </p:attrNameLst>
                                      </p:cBhvr>
                                      <p:to>
                                        <p:strVal val="visible"/>
                                      </p:to>
                                    </p:set>
                                    <p:animEffect transition="in" filter="wheel(1)">
                                      <p:cBhvr>
                                        <p:cTn id="7" dur="2000"/>
                                        <p:tgtEl>
                                          <p:spTgt spid="3">
                                            <p:graphicEl>
                                              <a:dgm id="{97F3E2CF-E674-4B62-9926-653AE82C6BE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graphicEl>
                                              <a:dgm id="{BF3A36E3-F2A0-4A9E-AD6D-E47C249F7D29}"/>
                                            </p:graphicEl>
                                          </p:spTgt>
                                        </p:tgtEl>
                                        <p:attrNameLst>
                                          <p:attrName>style.visibility</p:attrName>
                                        </p:attrNameLst>
                                      </p:cBhvr>
                                      <p:to>
                                        <p:strVal val="visible"/>
                                      </p:to>
                                    </p:set>
                                    <p:animEffect transition="in" filter="wheel(1)">
                                      <p:cBhvr>
                                        <p:cTn id="12" dur="2000"/>
                                        <p:tgtEl>
                                          <p:spTgt spid="3">
                                            <p:graphicEl>
                                              <a:dgm id="{BF3A36E3-F2A0-4A9E-AD6D-E47C249F7D29}"/>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3">
                                            <p:graphicEl>
                                              <a:dgm id="{EDAD8DC9-1649-46F8-B7FD-3D7E7F1E7964}"/>
                                            </p:graphicEl>
                                          </p:spTgt>
                                        </p:tgtEl>
                                        <p:attrNameLst>
                                          <p:attrName>style.visibility</p:attrName>
                                        </p:attrNameLst>
                                      </p:cBhvr>
                                      <p:to>
                                        <p:strVal val="visible"/>
                                      </p:to>
                                    </p:set>
                                    <p:animEffect transition="in" filter="wheel(1)">
                                      <p:cBhvr>
                                        <p:cTn id="15" dur="2000"/>
                                        <p:tgtEl>
                                          <p:spTgt spid="3">
                                            <p:graphicEl>
                                              <a:dgm id="{EDAD8DC9-1649-46F8-B7FD-3D7E7F1E7964}"/>
                                            </p:graphicEl>
                                          </p:spTgt>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3">
                                            <p:graphicEl>
                                              <a:dgm id="{A0383478-3B2A-45DF-9696-2379D79F421E}"/>
                                            </p:graphicEl>
                                          </p:spTgt>
                                        </p:tgtEl>
                                        <p:attrNameLst>
                                          <p:attrName>style.visibility</p:attrName>
                                        </p:attrNameLst>
                                      </p:cBhvr>
                                      <p:to>
                                        <p:strVal val="visible"/>
                                      </p:to>
                                    </p:set>
                                    <p:animEffect transition="in" filter="wheel(1)">
                                      <p:cBhvr>
                                        <p:cTn id="18" dur="2000"/>
                                        <p:tgtEl>
                                          <p:spTgt spid="3">
                                            <p:graphicEl>
                                              <a:dgm id="{A0383478-3B2A-45DF-9696-2379D79F421E}"/>
                                            </p:graphicEl>
                                          </p:spTgt>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3">
                                            <p:graphicEl>
                                              <a:dgm id="{624DAE3A-8DF0-4220-8AEF-7A6AAF7374BA}"/>
                                            </p:graphicEl>
                                          </p:spTgt>
                                        </p:tgtEl>
                                        <p:attrNameLst>
                                          <p:attrName>style.visibility</p:attrName>
                                        </p:attrNameLst>
                                      </p:cBhvr>
                                      <p:to>
                                        <p:strVal val="visible"/>
                                      </p:to>
                                    </p:set>
                                    <p:animEffect transition="in" filter="wheel(1)">
                                      <p:cBhvr>
                                        <p:cTn id="21" dur="2000"/>
                                        <p:tgtEl>
                                          <p:spTgt spid="3">
                                            <p:graphicEl>
                                              <a:dgm id="{624DAE3A-8DF0-4220-8AEF-7A6AAF7374BA}"/>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3">
                                            <p:graphicEl>
                                              <a:dgm id="{A53D2DE2-EC24-4602-A843-0C5F3CD0F839}"/>
                                            </p:graphicEl>
                                          </p:spTgt>
                                        </p:tgtEl>
                                        <p:attrNameLst>
                                          <p:attrName>style.visibility</p:attrName>
                                        </p:attrNameLst>
                                      </p:cBhvr>
                                      <p:to>
                                        <p:strVal val="visible"/>
                                      </p:to>
                                    </p:set>
                                    <p:animEffect transition="in" filter="wheel(1)">
                                      <p:cBhvr>
                                        <p:cTn id="26" dur="2000"/>
                                        <p:tgtEl>
                                          <p:spTgt spid="3">
                                            <p:graphicEl>
                                              <a:dgm id="{A53D2DE2-EC24-4602-A843-0C5F3CD0F839}"/>
                                            </p:graphicEl>
                                          </p:spTgt>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3">
                                            <p:graphicEl>
                                              <a:dgm id="{43899FF6-F9FA-4D0D-92D7-918FEB96F4AC}"/>
                                            </p:graphicEl>
                                          </p:spTgt>
                                        </p:tgtEl>
                                        <p:attrNameLst>
                                          <p:attrName>style.visibility</p:attrName>
                                        </p:attrNameLst>
                                      </p:cBhvr>
                                      <p:to>
                                        <p:strVal val="visible"/>
                                      </p:to>
                                    </p:set>
                                    <p:animEffect transition="in" filter="wheel(1)">
                                      <p:cBhvr>
                                        <p:cTn id="29" dur="2000"/>
                                        <p:tgtEl>
                                          <p:spTgt spid="3">
                                            <p:graphicEl>
                                              <a:dgm id="{43899FF6-F9FA-4D0D-92D7-918FEB96F4AC}"/>
                                            </p:graphicEl>
                                          </p:spTgt>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3">
                                            <p:graphicEl>
                                              <a:dgm id="{21842C3C-DD4F-46EA-9166-B7579D0CB432}"/>
                                            </p:graphicEl>
                                          </p:spTgt>
                                        </p:tgtEl>
                                        <p:attrNameLst>
                                          <p:attrName>style.visibility</p:attrName>
                                        </p:attrNameLst>
                                      </p:cBhvr>
                                      <p:to>
                                        <p:strVal val="visible"/>
                                      </p:to>
                                    </p:set>
                                    <p:animEffect transition="in" filter="wheel(1)">
                                      <p:cBhvr>
                                        <p:cTn id="32" dur="2000"/>
                                        <p:tgtEl>
                                          <p:spTgt spid="3">
                                            <p:graphicEl>
                                              <a:dgm id="{21842C3C-DD4F-46EA-9166-B7579D0CB432}"/>
                                            </p:graphicEl>
                                          </p:spTgt>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3">
                                            <p:graphicEl>
                                              <a:dgm id="{0C479A60-384F-4C0E-93BF-7FD62ABB363D}"/>
                                            </p:graphicEl>
                                          </p:spTgt>
                                        </p:tgtEl>
                                        <p:attrNameLst>
                                          <p:attrName>style.visibility</p:attrName>
                                        </p:attrNameLst>
                                      </p:cBhvr>
                                      <p:to>
                                        <p:strVal val="visible"/>
                                      </p:to>
                                    </p:set>
                                    <p:animEffect transition="in" filter="wheel(1)">
                                      <p:cBhvr>
                                        <p:cTn id="35" dur="2000"/>
                                        <p:tgtEl>
                                          <p:spTgt spid="3">
                                            <p:graphicEl>
                                              <a:dgm id="{0C479A60-384F-4C0E-93BF-7FD62ABB363D}"/>
                                            </p:graphicEl>
                                          </p:spTgt>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
                                            <p:graphicEl>
                                              <a:dgm id="{E4F1ED65-ED2C-4F47-9264-E184D5C1EBD3}"/>
                                            </p:graphicEl>
                                          </p:spTgt>
                                        </p:tgtEl>
                                        <p:attrNameLst>
                                          <p:attrName>style.visibility</p:attrName>
                                        </p:attrNameLst>
                                      </p:cBhvr>
                                      <p:to>
                                        <p:strVal val="visible"/>
                                      </p:to>
                                    </p:set>
                                    <p:animEffect transition="in" filter="wheel(1)">
                                      <p:cBhvr>
                                        <p:cTn id="38" dur="2000"/>
                                        <p:tgtEl>
                                          <p:spTgt spid="3">
                                            <p:graphicEl>
                                              <a:dgm id="{E4F1ED65-ED2C-4F47-9264-E184D5C1EBD3}"/>
                                            </p:graphicEl>
                                          </p:spTgt>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3">
                                            <p:graphicEl>
                                              <a:dgm id="{62486342-4AAB-4CC8-B8DB-E41226FAA100}"/>
                                            </p:graphicEl>
                                          </p:spTgt>
                                        </p:tgtEl>
                                        <p:attrNameLst>
                                          <p:attrName>style.visibility</p:attrName>
                                        </p:attrNameLst>
                                      </p:cBhvr>
                                      <p:to>
                                        <p:strVal val="visible"/>
                                      </p:to>
                                    </p:set>
                                    <p:animEffect transition="in" filter="wheel(1)">
                                      <p:cBhvr>
                                        <p:cTn id="41" dur="2000"/>
                                        <p:tgtEl>
                                          <p:spTgt spid="3">
                                            <p:graphicEl>
                                              <a:dgm id="{62486342-4AAB-4CC8-B8DB-E41226FAA100}"/>
                                            </p:graphicEl>
                                          </p:spTgt>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3">
                                            <p:graphicEl>
                                              <a:dgm id="{4271D3B7-D014-457C-A22D-4CE3DFFD6F73}"/>
                                            </p:graphicEl>
                                          </p:spTgt>
                                        </p:tgtEl>
                                        <p:attrNameLst>
                                          <p:attrName>style.visibility</p:attrName>
                                        </p:attrNameLst>
                                      </p:cBhvr>
                                      <p:to>
                                        <p:strVal val="visible"/>
                                      </p:to>
                                    </p:set>
                                    <p:animEffect transition="in" filter="wheel(1)">
                                      <p:cBhvr>
                                        <p:cTn id="44" dur="2000"/>
                                        <p:tgtEl>
                                          <p:spTgt spid="3">
                                            <p:graphicEl>
                                              <a:dgm id="{4271D3B7-D014-457C-A22D-4CE3DFFD6F73}"/>
                                            </p:graphicEl>
                                          </p:spTgt>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3">
                                            <p:graphicEl>
                                              <a:dgm id="{378820C7-D89F-4C35-84E8-49E9AEBEF4E8}"/>
                                            </p:graphicEl>
                                          </p:spTgt>
                                        </p:tgtEl>
                                        <p:attrNameLst>
                                          <p:attrName>style.visibility</p:attrName>
                                        </p:attrNameLst>
                                      </p:cBhvr>
                                      <p:to>
                                        <p:strVal val="visible"/>
                                      </p:to>
                                    </p:set>
                                    <p:animEffect transition="in" filter="wheel(1)">
                                      <p:cBhvr>
                                        <p:cTn id="47" dur="2000"/>
                                        <p:tgtEl>
                                          <p:spTgt spid="3">
                                            <p:graphicEl>
                                              <a:dgm id="{378820C7-D89F-4C35-84E8-49E9AEBEF4E8}"/>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3">
                                            <p:graphicEl>
                                              <a:dgm id="{8F40BAB3-338D-4A15-B4F1-F21754D74207}"/>
                                            </p:graphicEl>
                                          </p:spTgt>
                                        </p:tgtEl>
                                        <p:attrNameLst>
                                          <p:attrName>style.visibility</p:attrName>
                                        </p:attrNameLst>
                                      </p:cBhvr>
                                      <p:to>
                                        <p:strVal val="visible"/>
                                      </p:to>
                                    </p:set>
                                    <p:animEffect transition="in" filter="wheel(1)">
                                      <p:cBhvr>
                                        <p:cTn id="52" dur="2000"/>
                                        <p:tgtEl>
                                          <p:spTgt spid="3">
                                            <p:graphicEl>
                                              <a:dgm id="{8F40BAB3-338D-4A15-B4F1-F21754D74207}"/>
                                            </p:graphicEl>
                                          </p:spTgt>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
                                            <p:graphicEl>
                                              <a:dgm id="{0E6A5126-5277-4828-8D56-098685AFEEF8}"/>
                                            </p:graphicEl>
                                          </p:spTgt>
                                        </p:tgtEl>
                                        <p:attrNameLst>
                                          <p:attrName>style.visibility</p:attrName>
                                        </p:attrNameLst>
                                      </p:cBhvr>
                                      <p:to>
                                        <p:strVal val="visible"/>
                                      </p:to>
                                    </p:set>
                                    <p:animEffect transition="in" filter="wheel(1)">
                                      <p:cBhvr>
                                        <p:cTn id="55" dur="2000"/>
                                        <p:tgtEl>
                                          <p:spTgt spid="3">
                                            <p:graphicEl>
                                              <a:dgm id="{0E6A5126-5277-4828-8D56-098685AFEEF8}"/>
                                            </p:graphicEl>
                                          </p:spTgt>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3">
                                            <p:graphicEl>
                                              <a:dgm id="{0097C3BC-80A9-4D33-ADCB-C375A0D1E290}"/>
                                            </p:graphicEl>
                                          </p:spTgt>
                                        </p:tgtEl>
                                        <p:attrNameLst>
                                          <p:attrName>style.visibility</p:attrName>
                                        </p:attrNameLst>
                                      </p:cBhvr>
                                      <p:to>
                                        <p:strVal val="visible"/>
                                      </p:to>
                                    </p:set>
                                    <p:animEffect transition="in" filter="wheel(1)">
                                      <p:cBhvr>
                                        <p:cTn id="58" dur="2000"/>
                                        <p:tgtEl>
                                          <p:spTgt spid="3">
                                            <p:graphicEl>
                                              <a:dgm id="{0097C3BC-80A9-4D33-ADCB-C375A0D1E290}"/>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5C7C4167-BE78-40CE-9540-51EE817315B0}"/>
                                            </p:graphicEl>
                                          </p:spTgt>
                                        </p:tgtEl>
                                        <p:attrNameLst>
                                          <p:attrName>style.visibility</p:attrName>
                                        </p:attrNameLst>
                                      </p:cBhvr>
                                      <p:to>
                                        <p:strVal val="visible"/>
                                      </p:to>
                                    </p:set>
                                    <p:animEffect transition="in" filter="wheel(1)">
                                      <p:cBhvr>
                                        <p:cTn id="61" dur="2000"/>
                                        <p:tgtEl>
                                          <p:spTgt spid="3">
                                            <p:graphicEl>
                                              <a:dgm id="{5C7C4167-BE78-40CE-9540-51EE817315B0}"/>
                                            </p:graphicEl>
                                          </p:spTgt>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3">
                                            <p:graphicEl>
                                              <a:dgm id="{F5955910-D88B-4ED7-A15D-26EA012E08C1}"/>
                                            </p:graphicEl>
                                          </p:spTgt>
                                        </p:tgtEl>
                                        <p:attrNameLst>
                                          <p:attrName>style.visibility</p:attrName>
                                        </p:attrNameLst>
                                      </p:cBhvr>
                                      <p:to>
                                        <p:strVal val="visible"/>
                                      </p:to>
                                    </p:set>
                                    <p:animEffect transition="in" filter="wheel(1)">
                                      <p:cBhvr>
                                        <p:cTn id="64" dur="2000"/>
                                        <p:tgtEl>
                                          <p:spTgt spid="3">
                                            <p:graphicEl>
                                              <a:dgm id="{F5955910-D88B-4ED7-A15D-26EA012E08C1}"/>
                                            </p:graphicEl>
                                          </p:spTgt>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3">
                                            <p:graphicEl>
                                              <a:dgm id="{B0724729-A631-4B59-B481-864853F55CF9}"/>
                                            </p:graphicEl>
                                          </p:spTgt>
                                        </p:tgtEl>
                                        <p:attrNameLst>
                                          <p:attrName>style.visibility</p:attrName>
                                        </p:attrNameLst>
                                      </p:cBhvr>
                                      <p:to>
                                        <p:strVal val="visible"/>
                                      </p:to>
                                    </p:set>
                                    <p:animEffect transition="in" filter="wheel(1)">
                                      <p:cBhvr>
                                        <p:cTn id="67" dur="2000"/>
                                        <p:tgtEl>
                                          <p:spTgt spid="3">
                                            <p:graphicEl>
                                              <a:dgm id="{B0724729-A631-4B59-B481-864853F55CF9}"/>
                                            </p:graphicEl>
                                          </p:spTgt>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3">
                                            <p:graphicEl>
                                              <a:dgm id="{2EC7798B-45DB-48C7-A9D3-47139949FA62}"/>
                                            </p:graphicEl>
                                          </p:spTgt>
                                        </p:tgtEl>
                                        <p:attrNameLst>
                                          <p:attrName>style.visibility</p:attrName>
                                        </p:attrNameLst>
                                      </p:cBhvr>
                                      <p:to>
                                        <p:strVal val="visible"/>
                                      </p:to>
                                    </p:set>
                                    <p:animEffect transition="in" filter="wheel(1)">
                                      <p:cBhvr>
                                        <p:cTn id="70" dur="2000"/>
                                        <p:tgtEl>
                                          <p:spTgt spid="3">
                                            <p:graphicEl>
                                              <a:dgm id="{2EC7798B-45DB-48C7-A9D3-47139949FA62}"/>
                                            </p:graphicEl>
                                          </p:spTgt>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3">
                                            <p:graphicEl>
                                              <a:dgm id="{71AD9CD4-1CBF-450D-8050-B82B90EE8953}"/>
                                            </p:graphicEl>
                                          </p:spTgt>
                                        </p:tgtEl>
                                        <p:attrNameLst>
                                          <p:attrName>style.visibility</p:attrName>
                                        </p:attrNameLst>
                                      </p:cBhvr>
                                      <p:to>
                                        <p:strVal val="visible"/>
                                      </p:to>
                                    </p:set>
                                    <p:animEffect transition="in" filter="wheel(1)">
                                      <p:cBhvr>
                                        <p:cTn id="73" dur="2000"/>
                                        <p:tgtEl>
                                          <p:spTgt spid="3">
                                            <p:graphicEl>
                                              <a:dgm id="{71AD9CD4-1CBF-450D-8050-B82B90EE8953}"/>
                                            </p:graphicEl>
                                          </p:spTgt>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3">
                                            <p:graphicEl>
                                              <a:dgm id="{56F88AF1-E343-4A04-A5AF-0601A48D3077}"/>
                                            </p:graphicEl>
                                          </p:spTgt>
                                        </p:tgtEl>
                                        <p:attrNameLst>
                                          <p:attrName>style.visibility</p:attrName>
                                        </p:attrNameLst>
                                      </p:cBhvr>
                                      <p:to>
                                        <p:strVal val="visible"/>
                                      </p:to>
                                    </p:set>
                                    <p:animEffect transition="in" filter="wheel(1)">
                                      <p:cBhvr>
                                        <p:cTn id="76" dur="2000"/>
                                        <p:tgtEl>
                                          <p:spTgt spid="3">
                                            <p:graphicEl>
                                              <a:dgm id="{56F88AF1-E343-4A04-A5AF-0601A48D3077}"/>
                                            </p:graphicEl>
                                          </p:spTgt>
                                        </p:tgtEl>
                                      </p:cBhvr>
                                    </p:animEffect>
                                  </p:childTnLst>
                                </p:cTn>
                              </p:par>
                              <p:par>
                                <p:cTn id="77" presetID="21" presetClass="entr" presetSubtype="1" fill="hold" grpId="0" nodeType="withEffect">
                                  <p:stCondLst>
                                    <p:cond delay="0"/>
                                  </p:stCondLst>
                                  <p:childTnLst>
                                    <p:set>
                                      <p:cBhvr>
                                        <p:cTn id="78" dur="1" fill="hold">
                                          <p:stCondLst>
                                            <p:cond delay="0"/>
                                          </p:stCondLst>
                                        </p:cTn>
                                        <p:tgtEl>
                                          <p:spTgt spid="3">
                                            <p:graphicEl>
                                              <a:dgm id="{AE9B569F-F708-4D44-AECA-BB32A063D4AE}"/>
                                            </p:graphicEl>
                                          </p:spTgt>
                                        </p:tgtEl>
                                        <p:attrNameLst>
                                          <p:attrName>style.visibility</p:attrName>
                                        </p:attrNameLst>
                                      </p:cBhvr>
                                      <p:to>
                                        <p:strVal val="visible"/>
                                      </p:to>
                                    </p:set>
                                    <p:animEffect transition="in" filter="wheel(1)">
                                      <p:cBhvr>
                                        <p:cTn id="79" dur="2000"/>
                                        <p:tgtEl>
                                          <p:spTgt spid="3">
                                            <p:graphicEl>
                                              <a:dgm id="{AE9B569F-F708-4D44-AECA-BB32A063D4AE}"/>
                                            </p:graphicEl>
                                          </p:spTgt>
                                        </p:tgtEl>
                                      </p:cBhvr>
                                    </p:animEffect>
                                  </p:childTnLst>
                                </p:cTn>
                              </p:par>
                              <p:par>
                                <p:cTn id="80" presetID="21" presetClass="entr" presetSubtype="1" fill="hold" grpId="0" nodeType="withEffect">
                                  <p:stCondLst>
                                    <p:cond delay="0"/>
                                  </p:stCondLst>
                                  <p:childTnLst>
                                    <p:set>
                                      <p:cBhvr>
                                        <p:cTn id="81" dur="1" fill="hold">
                                          <p:stCondLst>
                                            <p:cond delay="0"/>
                                          </p:stCondLst>
                                        </p:cTn>
                                        <p:tgtEl>
                                          <p:spTgt spid="3">
                                            <p:graphicEl>
                                              <a:dgm id="{4A050C55-C630-4620-B764-3BAAB2BF85CC}"/>
                                            </p:graphicEl>
                                          </p:spTgt>
                                        </p:tgtEl>
                                        <p:attrNameLst>
                                          <p:attrName>style.visibility</p:attrName>
                                        </p:attrNameLst>
                                      </p:cBhvr>
                                      <p:to>
                                        <p:strVal val="visible"/>
                                      </p:to>
                                    </p:set>
                                    <p:animEffect transition="in" filter="wheel(1)">
                                      <p:cBhvr>
                                        <p:cTn id="82" dur="2000"/>
                                        <p:tgtEl>
                                          <p:spTgt spid="3">
                                            <p:graphicEl>
                                              <a:dgm id="{4A050C55-C630-4620-B764-3BAAB2BF85CC}"/>
                                            </p:graphicEl>
                                          </p:spTgt>
                                        </p:tgtEl>
                                      </p:cBhvr>
                                    </p:animEffect>
                                  </p:childTnLst>
                                </p:cTn>
                              </p:par>
                              <p:par>
                                <p:cTn id="83" presetID="21" presetClass="entr" presetSubtype="1" fill="hold" grpId="0" nodeType="withEffect">
                                  <p:stCondLst>
                                    <p:cond delay="0"/>
                                  </p:stCondLst>
                                  <p:childTnLst>
                                    <p:set>
                                      <p:cBhvr>
                                        <p:cTn id="84" dur="1" fill="hold">
                                          <p:stCondLst>
                                            <p:cond delay="0"/>
                                          </p:stCondLst>
                                        </p:cTn>
                                        <p:tgtEl>
                                          <p:spTgt spid="3">
                                            <p:graphicEl>
                                              <a:dgm id="{BBD46BCD-F76F-4086-89F0-C640EC7180FB}"/>
                                            </p:graphicEl>
                                          </p:spTgt>
                                        </p:tgtEl>
                                        <p:attrNameLst>
                                          <p:attrName>style.visibility</p:attrName>
                                        </p:attrNameLst>
                                      </p:cBhvr>
                                      <p:to>
                                        <p:strVal val="visible"/>
                                      </p:to>
                                    </p:set>
                                    <p:animEffect transition="in" filter="wheel(1)">
                                      <p:cBhvr>
                                        <p:cTn id="85" dur="2000"/>
                                        <p:tgtEl>
                                          <p:spTgt spid="3">
                                            <p:graphicEl>
                                              <a:dgm id="{BBD46BCD-F76F-4086-89F0-C640EC7180FB}"/>
                                            </p:graphicEl>
                                          </p:spTgt>
                                        </p:tgtEl>
                                      </p:cBhvr>
                                    </p:animEffect>
                                  </p:childTnLst>
                                </p:cTn>
                              </p:par>
                              <p:par>
                                <p:cTn id="86" presetID="21" presetClass="entr" presetSubtype="1" fill="hold" grpId="0" nodeType="withEffect">
                                  <p:stCondLst>
                                    <p:cond delay="0"/>
                                  </p:stCondLst>
                                  <p:childTnLst>
                                    <p:set>
                                      <p:cBhvr>
                                        <p:cTn id="87" dur="1" fill="hold">
                                          <p:stCondLst>
                                            <p:cond delay="0"/>
                                          </p:stCondLst>
                                        </p:cTn>
                                        <p:tgtEl>
                                          <p:spTgt spid="3">
                                            <p:graphicEl>
                                              <a:dgm id="{74250E95-DEDC-44F9-A75E-363F5564AD38}"/>
                                            </p:graphicEl>
                                          </p:spTgt>
                                        </p:tgtEl>
                                        <p:attrNameLst>
                                          <p:attrName>style.visibility</p:attrName>
                                        </p:attrNameLst>
                                      </p:cBhvr>
                                      <p:to>
                                        <p:strVal val="visible"/>
                                      </p:to>
                                    </p:set>
                                    <p:animEffect transition="in" filter="wheel(1)">
                                      <p:cBhvr>
                                        <p:cTn id="88" dur="2000"/>
                                        <p:tgtEl>
                                          <p:spTgt spid="3">
                                            <p:graphicEl>
                                              <a:dgm id="{74250E95-DEDC-44F9-A75E-363F5564AD38}"/>
                                            </p:graphicEl>
                                          </p:spTgt>
                                        </p:tgtEl>
                                      </p:cBhvr>
                                    </p:animEffect>
                                  </p:childTnLst>
                                </p:cTn>
                              </p:par>
                              <p:par>
                                <p:cTn id="89" presetID="21" presetClass="entr" presetSubtype="1" fill="hold" grpId="0" nodeType="withEffect">
                                  <p:stCondLst>
                                    <p:cond delay="0"/>
                                  </p:stCondLst>
                                  <p:childTnLst>
                                    <p:set>
                                      <p:cBhvr>
                                        <p:cTn id="90" dur="1" fill="hold">
                                          <p:stCondLst>
                                            <p:cond delay="0"/>
                                          </p:stCondLst>
                                        </p:cTn>
                                        <p:tgtEl>
                                          <p:spTgt spid="3">
                                            <p:graphicEl>
                                              <a:dgm id="{8D49F583-99F3-4D47-9C11-7E4CE08DA7CB}"/>
                                            </p:graphicEl>
                                          </p:spTgt>
                                        </p:tgtEl>
                                        <p:attrNameLst>
                                          <p:attrName>style.visibility</p:attrName>
                                        </p:attrNameLst>
                                      </p:cBhvr>
                                      <p:to>
                                        <p:strVal val="visible"/>
                                      </p:to>
                                    </p:set>
                                    <p:animEffect transition="in" filter="wheel(1)">
                                      <p:cBhvr>
                                        <p:cTn id="91" dur="2000"/>
                                        <p:tgtEl>
                                          <p:spTgt spid="3">
                                            <p:graphicEl>
                                              <a:dgm id="{8D49F583-99F3-4D47-9C11-7E4CE08DA7CB}"/>
                                            </p:graphicEl>
                                          </p:spTgt>
                                        </p:tgtEl>
                                      </p:cBhvr>
                                    </p:animEffect>
                                  </p:childTnLst>
                                </p:cTn>
                              </p:par>
                              <p:par>
                                <p:cTn id="92" presetID="21" presetClass="entr" presetSubtype="1" fill="hold" grpId="0" nodeType="withEffect">
                                  <p:stCondLst>
                                    <p:cond delay="0"/>
                                  </p:stCondLst>
                                  <p:childTnLst>
                                    <p:set>
                                      <p:cBhvr>
                                        <p:cTn id="93" dur="1" fill="hold">
                                          <p:stCondLst>
                                            <p:cond delay="0"/>
                                          </p:stCondLst>
                                        </p:cTn>
                                        <p:tgtEl>
                                          <p:spTgt spid="3">
                                            <p:graphicEl>
                                              <a:dgm id="{BC148D3E-3681-4DCA-A19F-CC5A63969FBE}"/>
                                            </p:graphicEl>
                                          </p:spTgt>
                                        </p:tgtEl>
                                        <p:attrNameLst>
                                          <p:attrName>style.visibility</p:attrName>
                                        </p:attrNameLst>
                                      </p:cBhvr>
                                      <p:to>
                                        <p:strVal val="visible"/>
                                      </p:to>
                                    </p:set>
                                    <p:animEffect transition="in" filter="wheel(1)">
                                      <p:cBhvr>
                                        <p:cTn id="94" dur="2000"/>
                                        <p:tgtEl>
                                          <p:spTgt spid="3">
                                            <p:graphicEl>
                                              <a:dgm id="{BC148D3E-3681-4DCA-A19F-CC5A63969FBE}"/>
                                            </p:graphicEl>
                                          </p:spTgt>
                                        </p:tgtEl>
                                      </p:cBhvr>
                                    </p:animEffect>
                                  </p:childTnLst>
                                </p:cTn>
                              </p:par>
                              <p:par>
                                <p:cTn id="95" presetID="21" presetClass="entr" presetSubtype="1" fill="hold" grpId="0" nodeType="withEffect">
                                  <p:stCondLst>
                                    <p:cond delay="0"/>
                                  </p:stCondLst>
                                  <p:childTnLst>
                                    <p:set>
                                      <p:cBhvr>
                                        <p:cTn id="96" dur="1" fill="hold">
                                          <p:stCondLst>
                                            <p:cond delay="0"/>
                                          </p:stCondLst>
                                        </p:cTn>
                                        <p:tgtEl>
                                          <p:spTgt spid="3">
                                            <p:graphicEl>
                                              <a:dgm id="{AC76F0EB-5351-48DF-9F9F-DB0D47A9E961}"/>
                                            </p:graphicEl>
                                          </p:spTgt>
                                        </p:tgtEl>
                                        <p:attrNameLst>
                                          <p:attrName>style.visibility</p:attrName>
                                        </p:attrNameLst>
                                      </p:cBhvr>
                                      <p:to>
                                        <p:strVal val="visible"/>
                                      </p:to>
                                    </p:set>
                                    <p:animEffect transition="in" filter="wheel(1)">
                                      <p:cBhvr>
                                        <p:cTn id="97" dur="2000"/>
                                        <p:tgtEl>
                                          <p:spTgt spid="3">
                                            <p:graphicEl>
                                              <a:dgm id="{AC76F0EB-5351-48DF-9F9F-DB0D47A9E961}"/>
                                            </p:graphicEl>
                                          </p:spTgt>
                                        </p:tgtEl>
                                      </p:cBhvr>
                                    </p:animEffect>
                                  </p:childTnLst>
                                </p:cTn>
                              </p:par>
                              <p:par>
                                <p:cTn id="98" presetID="21" presetClass="entr" presetSubtype="1" fill="hold" grpId="0" nodeType="withEffect">
                                  <p:stCondLst>
                                    <p:cond delay="0"/>
                                  </p:stCondLst>
                                  <p:childTnLst>
                                    <p:set>
                                      <p:cBhvr>
                                        <p:cTn id="99" dur="1" fill="hold">
                                          <p:stCondLst>
                                            <p:cond delay="0"/>
                                          </p:stCondLst>
                                        </p:cTn>
                                        <p:tgtEl>
                                          <p:spTgt spid="3">
                                            <p:graphicEl>
                                              <a:dgm id="{A26DECB9-3B9C-46A3-B9BC-3AD0BD8739C5}"/>
                                            </p:graphicEl>
                                          </p:spTgt>
                                        </p:tgtEl>
                                        <p:attrNameLst>
                                          <p:attrName>style.visibility</p:attrName>
                                        </p:attrNameLst>
                                      </p:cBhvr>
                                      <p:to>
                                        <p:strVal val="visible"/>
                                      </p:to>
                                    </p:set>
                                    <p:animEffect transition="in" filter="wheel(1)">
                                      <p:cBhvr>
                                        <p:cTn id="100" dur="2000"/>
                                        <p:tgtEl>
                                          <p:spTgt spid="3">
                                            <p:graphicEl>
                                              <a:dgm id="{A26DECB9-3B9C-46A3-B9BC-3AD0BD8739C5}"/>
                                            </p:graphicEl>
                                          </p:spTgt>
                                        </p:tgtEl>
                                      </p:cBhvr>
                                    </p:animEffect>
                                  </p:childTnLst>
                                </p:cTn>
                              </p:par>
                              <p:par>
                                <p:cTn id="101" presetID="21" presetClass="entr" presetSubtype="1" fill="hold" grpId="0" nodeType="withEffect">
                                  <p:stCondLst>
                                    <p:cond delay="0"/>
                                  </p:stCondLst>
                                  <p:childTnLst>
                                    <p:set>
                                      <p:cBhvr>
                                        <p:cTn id="102" dur="1" fill="hold">
                                          <p:stCondLst>
                                            <p:cond delay="0"/>
                                          </p:stCondLst>
                                        </p:cTn>
                                        <p:tgtEl>
                                          <p:spTgt spid="3">
                                            <p:graphicEl>
                                              <a:dgm id="{F5726662-E834-478B-AE33-3D7E68F4BC96}"/>
                                            </p:graphicEl>
                                          </p:spTgt>
                                        </p:tgtEl>
                                        <p:attrNameLst>
                                          <p:attrName>style.visibility</p:attrName>
                                        </p:attrNameLst>
                                      </p:cBhvr>
                                      <p:to>
                                        <p:strVal val="visible"/>
                                      </p:to>
                                    </p:set>
                                    <p:animEffect transition="in" filter="wheel(1)">
                                      <p:cBhvr>
                                        <p:cTn id="103" dur="2000"/>
                                        <p:tgtEl>
                                          <p:spTgt spid="3">
                                            <p:graphicEl>
                                              <a:dgm id="{F5726662-E834-478B-AE33-3D7E68F4BC9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AtOnc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0" indent="0" algn="just" rtl="1"/>
            <a:r>
              <a:rPr lang="ar-SA" sz="3400" dirty="0">
                <a:solidFill>
                  <a:schemeClr val="tx1"/>
                </a:solidFill>
              </a:rPr>
              <a:t>إن افتراض عنصر التأكد التام في </a:t>
            </a:r>
            <a:r>
              <a:rPr lang="ar-SA" sz="3400" dirty="0" smtClean="0">
                <a:solidFill>
                  <a:schemeClr val="tx1"/>
                </a:solidFill>
              </a:rPr>
              <a:t>تحصيل </a:t>
            </a:r>
            <a:r>
              <a:rPr lang="ar-SA" sz="3400" dirty="0">
                <a:solidFill>
                  <a:schemeClr val="tx1"/>
                </a:solidFill>
              </a:rPr>
              <a:t>التدفقات </a:t>
            </a:r>
            <a:r>
              <a:rPr lang="ar-SA" sz="3400" dirty="0" smtClean="0">
                <a:solidFill>
                  <a:schemeClr val="tx1"/>
                </a:solidFill>
              </a:rPr>
              <a:t>النقدية عند تقويم المشروعات</a:t>
            </a:r>
            <a:r>
              <a:rPr lang="ar-SA" sz="3400" dirty="0">
                <a:solidFill>
                  <a:schemeClr val="tx1"/>
                </a:solidFill>
              </a:rPr>
              <a:t> </a:t>
            </a:r>
            <a:r>
              <a:rPr lang="ar-SA" sz="3400" dirty="0" smtClean="0">
                <a:solidFill>
                  <a:schemeClr val="tx1"/>
                </a:solidFill>
              </a:rPr>
              <a:t>الاستثمارية يُعتبر افتراضا غير عملي، نظرا </a:t>
            </a:r>
            <a:r>
              <a:rPr lang="ar-SA" sz="3400" dirty="0">
                <a:solidFill>
                  <a:schemeClr val="tx1"/>
                </a:solidFill>
              </a:rPr>
              <a:t>لأن </a:t>
            </a:r>
            <a:r>
              <a:rPr lang="ar-SA" sz="3400" dirty="0" smtClean="0">
                <a:solidFill>
                  <a:schemeClr val="tx1"/>
                </a:solidFill>
              </a:rPr>
              <a:t>التدفقات النقدية المرتقبة من تلك المشروعات تتعلق </a:t>
            </a:r>
            <a:r>
              <a:rPr lang="ar-SA" sz="3400" dirty="0">
                <a:solidFill>
                  <a:schemeClr val="tx1"/>
                </a:solidFill>
              </a:rPr>
              <a:t>بالمستقبل وتتوقف على </a:t>
            </a:r>
            <a:r>
              <a:rPr lang="ar-SA" sz="3400" dirty="0" smtClean="0">
                <a:solidFill>
                  <a:schemeClr val="tx1"/>
                </a:solidFill>
              </a:rPr>
              <a:t>عدد كبير </a:t>
            </a:r>
            <a:r>
              <a:rPr lang="ar-SA" sz="3400" dirty="0">
                <a:solidFill>
                  <a:schemeClr val="tx1"/>
                </a:solidFill>
              </a:rPr>
              <a:t>من العوامل </a:t>
            </a:r>
            <a:r>
              <a:rPr lang="ar-SA" sz="3400" dirty="0" smtClean="0">
                <a:solidFill>
                  <a:schemeClr val="tx1"/>
                </a:solidFill>
              </a:rPr>
              <a:t>التي</a:t>
            </a:r>
            <a:r>
              <a:rPr lang="ar-SA" sz="3400" dirty="0">
                <a:solidFill>
                  <a:schemeClr val="tx1"/>
                </a:solidFill>
              </a:rPr>
              <a:t> </a:t>
            </a:r>
            <a:r>
              <a:rPr lang="ar-SA" sz="3400" dirty="0" smtClean="0">
                <a:solidFill>
                  <a:schemeClr val="tx1"/>
                </a:solidFill>
              </a:rPr>
              <a:t>تؤثر في قيمتها وبالتالي </a:t>
            </a:r>
            <a:r>
              <a:rPr lang="ar-SA" sz="3400" dirty="0">
                <a:solidFill>
                  <a:schemeClr val="tx1"/>
                </a:solidFill>
              </a:rPr>
              <a:t>في </a:t>
            </a:r>
            <a:r>
              <a:rPr lang="ar-SA" sz="3400" dirty="0" smtClean="0">
                <a:solidFill>
                  <a:schemeClr val="tx1"/>
                </a:solidFill>
              </a:rPr>
              <a:t>قرار الاستثمار.</a:t>
            </a:r>
          </a:p>
          <a:p>
            <a:pPr marL="0" indent="0" algn="just" rtl="1"/>
            <a:r>
              <a:rPr lang="ar-SA" sz="3400" dirty="0" smtClean="0">
                <a:solidFill>
                  <a:schemeClr val="tx1"/>
                </a:solidFill>
              </a:rPr>
              <a:t>وتزداد حالة عدم التأكد كلما تعمقنا في المستقبل.</a:t>
            </a:r>
          </a:p>
          <a:p>
            <a:pPr marL="0" indent="0" algn="just" rtl="1"/>
            <a:r>
              <a:rPr lang="ar-SA" sz="3400" dirty="0" smtClean="0">
                <a:solidFill>
                  <a:schemeClr val="tx1"/>
                </a:solidFill>
              </a:rPr>
              <a:t>لهذا الغرض وجدت طرق عدة تحاول أن تأخذ بعين الاعتبار عنصر المخاطرة في تقويم المشروعات الرأسمالية.</a:t>
            </a:r>
          </a:p>
        </p:txBody>
      </p:sp>
      <p:sp>
        <p:nvSpPr>
          <p:cNvPr id="2" name="Title 1"/>
          <p:cNvSpPr>
            <a:spLocks noGrp="1"/>
          </p:cNvSpPr>
          <p:nvPr>
            <p:ph type="title"/>
          </p:nvPr>
        </p:nvSpPr>
        <p:spPr/>
        <p:txBody>
          <a:bodyPr/>
          <a:lstStyle/>
          <a:p>
            <a:pPr algn="ctr" rtl="1"/>
            <a:r>
              <a:rPr lang="ar-SA" sz="4000" dirty="0" smtClean="0">
                <a:solidFill>
                  <a:srgbClr val="FF0000"/>
                </a:solidFill>
                <a:cs typeface="PT Bold Heading" panose="02010400000000000000" pitchFamily="2" charset="-78"/>
              </a:rPr>
              <a:t>الموازنة الرأسمالية وتحليل الخطر </a:t>
            </a:r>
            <a:endParaRPr lang="en-US" sz="4000" dirty="0">
              <a:solidFill>
                <a:srgbClr val="FF0000"/>
              </a:solidFill>
              <a:cs typeface="PT Bold Heading" panose="02010400000000000000" pitchFamily="2" charset="-78"/>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600" dirty="0">
                <a:solidFill>
                  <a:srgbClr val="0000FF"/>
                </a:solidFill>
                <a:cs typeface="PT Bold Heading" panose="02010400000000000000" pitchFamily="2" charset="-78"/>
              </a:rPr>
              <a:t>تأثير الخطر </a:t>
            </a:r>
            <a:r>
              <a:rPr lang="ar-SA" sz="3600" dirty="0" smtClean="0">
                <a:solidFill>
                  <a:srgbClr val="0000FF"/>
                </a:solidFill>
                <a:cs typeface="PT Bold Heading" panose="02010400000000000000" pitchFamily="2" charset="-78"/>
              </a:rPr>
              <a:t>على </a:t>
            </a:r>
            <a:r>
              <a:rPr lang="ar-SA" sz="3600" dirty="0">
                <a:solidFill>
                  <a:srgbClr val="0000FF"/>
                </a:solidFill>
                <a:cs typeface="PT Bold Heading" panose="02010400000000000000" pitchFamily="2" charset="-78"/>
              </a:rPr>
              <a:t>تقييم الاستثمارات الرأسمالية</a:t>
            </a:r>
            <a:r>
              <a:rPr lang="ar-SA" sz="3600" dirty="0" smtClean="0">
                <a:solidFill>
                  <a:srgbClr val="0000FF"/>
                </a:solidFill>
                <a:cs typeface="PT Bold Heading" panose="02010400000000000000" pitchFamily="2" charset="-78"/>
              </a:rPr>
              <a:t>:</a:t>
            </a:r>
            <a:endParaRPr lang="ar-SA" sz="3600" dirty="0">
              <a:solidFill>
                <a:srgbClr val="0000FF"/>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514350" lvl="0" indent="-514350" algn="just" rtl="1">
              <a:buFont typeface="Wingdings" panose="05000000000000000000" pitchFamily="2" charset="2"/>
              <a:buChar char="Ø"/>
            </a:pPr>
            <a:r>
              <a:rPr lang="ar-DZ" sz="3600" b="1" dirty="0" smtClean="0">
                <a:solidFill>
                  <a:srgbClr val="FF0000"/>
                </a:solidFill>
              </a:rPr>
              <a:t>مدة </a:t>
            </a:r>
            <a:r>
              <a:rPr lang="ar-DZ" sz="3600" b="1" dirty="0">
                <a:solidFill>
                  <a:srgbClr val="FF0000"/>
                </a:solidFill>
              </a:rPr>
              <a:t>المشروع: </a:t>
            </a:r>
            <a:r>
              <a:rPr lang="ar-DZ" sz="3600" dirty="0"/>
              <a:t>إن مدة المشروع لا يمكن معرفتها </a:t>
            </a:r>
            <a:r>
              <a:rPr lang="ar-DZ" sz="3600" dirty="0" smtClean="0"/>
              <a:t>بدقة</a:t>
            </a:r>
            <a:r>
              <a:rPr lang="ar-SA" sz="3600" dirty="0" smtClean="0"/>
              <a:t>، علما أنها ت</a:t>
            </a:r>
            <a:r>
              <a:rPr lang="ar-DZ" sz="3600" dirty="0" smtClean="0"/>
              <a:t>ساهم </a:t>
            </a:r>
            <a:r>
              <a:rPr lang="ar-DZ" sz="3600" dirty="0"/>
              <a:t>بنسبة كبيرة في تحقيق </a:t>
            </a:r>
            <a:r>
              <a:rPr lang="ar-SA" sz="3600" dirty="0" smtClean="0"/>
              <a:t>الجدوى المالية</a:t>
            </a:r>
            <a:r>
              <a:rPr lang="ar-DZ" sz="3600" dirty="0" smtClean="0"/>
              <a:t>.</a:t>
            </a:r>
            <a:endParaRPr lang="ar-SA" sz="3600" dirty="0"/>
          </a:p>
          <a:p>
            <a:pPr marL="571500" lvl="0" indent="-571500" algn="just" rtl="1">
              <a:buFont typeface="Wingdings" panose="05000000000000000000" pitchFamily="2" charset="2"/>
              <a:buChar char="Ø"/>
            </a:pPr>
            <a:r>
              <a:rPr lang="ar-DZ" sz="3600" b="1" dirty="0" smtClean="0">
                <a:solidFill>
                  <a:srgbClr val="FF0000"/>
                </a:solidFill>
              </a:rPr>
              <a:t>التدفقات </a:t>
            </a:r>
            <a:r>
              <a:rPr lang="ar-DZ" sz="3600" b="1" dirty="0">
                <a:solidFill>
                  <a:srgbClr val="FF0000"/>
                </a:solidFill>
              </a:rPr>
              <a:t>النقدية: </a:t>
            </a:r>
            <a:r>
              <a:rPr lang="ar-DZ" sz="3600" dirty="0"/>
              <a:t>يتم تقدير التدفقات النقدية في الغالب انطلاقا من التنبؤ بالطلب المستقبلي، تكلفة الإنتاج، وأسعار المنتج...وتتأثر كل هذه العناصر بالمخاطرة وأحيانا عدم التأكد وبالتالي فإن أي تغيير فيه سوف يؤثر على التدفقات النقدية</a:t>
            </a:r>
            <a:r>
              <a:rPr lang="ar-DZ" sz="3600" dirty="0" smtClean="0"/>
              <a:t>.</a:t>
            </a:r>
            <a:endParaRPr lang="en-US" sz="3600" dirty="0"/>
          </a:p>
          <a:p>
            <a:endParaRPr lang="ar-SA" sz="36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20370051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304800"/>
            <a:ext cx="8915400" cy="5821363"/>
          </a:xfrm>
        </p:spPr>
        <p:txBody>
          <a:bodyPr/>
          <a:lstStyle/>
          <a:p>
            <a:pPr marL="457200" lvl="0" indent="-457200" algn="just" rtl="1">
              <a:buFont typeface="Wingdings" panose="05000000000000000000" pitchFamily="2" charset="2"/>
              <a:buChar char="Ø"/>
            </a:pPr>
            <a:r>
              <a:rPr lang="ar-DZ" sz="3600" b="1" dirty="0">
                <a:solidFill>
                  <a:srgbClr val="FF0000"/>
                </a:solidFill>
              </a:rPr>
              <a:t>معدل الخصم: </a:t>
            </a:r>
            <a:r>
              <a:rPr lang="ar-DZ" sz="3600" dirty="0">
                <a:solidFill>
                  <a:schemeClr val="tx1"/>
                </a:solidFill>
              </a:rPr>
              <a:t>يتأثر معدل الخصم باعتبارات عديدة منها: </a:t>
            </a:r>
            <a:r>
              <a:rPr lang="ar-SA" sz="3600" dirty="0" smtClean="0">
                <a:solidFill>
                  <a:schemeClr val="tx1"/>
                </a:solidFill>
              </a:rPr>
              <a:t>ا</a:t>
            </a:r>
            <a:r>
              <a:rPr lang="ar-DZ" sz="3600" dirty="0" smtClean="0">
                <a:solidFill>
                  <a:schemeClr val="tx1"/>
                </a:solidFill>
              </a:rPr>
              <a:t>لتضخم</a:t>
            </a:r>
            <a:r>
              <a:rPr lang="ar-DZ" sz="3600" dirty="0">
                <a:solidFill>
                  <a:schemeClr val="tx1"/>
                </a:solidFill>
              </a:rPr>
              <a:t>، السياسات المالية للدولة، قيمة العملة</a:t>
            </a:r>
            <a:r>
              <a:rPr lang="ar-DZ" sz="3600" dirty="0" smtClean="0">
                <a:solidFill>
                  <a:schemeClr val="tx1"/>
                </a:solidFill>
              </a:rPr>
              <a:t>...</a:t>
            </a:r>
            <a:r>
              <a:rPr lang="ar-SA" sz="3600" dirty="0" smtClean="0">
                <a:solidFill>
                  <a:schemeClr val="tx1"/>
                </a:solidFill>
              </a:rPr>
              <a:t> </a:t>
            </a:r>
            <a:r>
              <a:rPr lang="ar-DZ" sz="3600" dirty="0" smtClean="0">
                <a:solidFill>
                  <a:schemeClr val="tx1"/>
                </a:solidFill>
              </a:rPr>
              <a:t>فيمكن </a:t>
            </a:r>
            <a:r>
              <a:rPr lang="ar-DZ" sz="3600" dirty="0">
                <a:solidFill>
                  <a:schemeClr val="tx1"/>
                </a:solidFill>
              </a:rPr>
              <a:t>أن تخطئ المؤسسة في حساباتها </a:t>
            </a:r>
            <a:r>
              <a:rPr lang="ar-DZ" sz="3600" dirty="0" smtClean="0">
                <a:solidFill>
                  <a:schemeClr val="tx1"/>
                </a:solidFill>
              </a:rPr>
              <a:t>في</a:t>
            </a:r>
            <a:r>
              <a:rPr lang="ar-SA" sz="3600" dirty="0" smtClean="0">
                <a:solidFill>
                  <a:schemeClr val="tx1"/>
                </a:solidFill>
              </a:rPr>
              <a:t>ظهر</a:t>
            </a:r>
            <a:r>
              <a:rPr lang="ar-DZ" sz="3600" dirty="0" smtClean="0">
                <a:solidFill>
                  <a:schemeClr val="tx1"/>
                </a:solidFill>
              </a:rPr>
              <a:t> </a:t>
            </a:r>
            <a:r>
              <a:rPr lang="ar-DZ" sz="3600" dirty="0">
                <a:solidFill>
                  <a:schemeClr val="tx1"/>
                </a:solidFill>
              </a:rPr>
              <a:t>المشروع مربحا وفي الحقيقة </a:t>
            </a:r>
            <a:r>
              <a:rPr lang="ar-DZ" sz="3600" dirty="0" smtClean="0">
                <a:solidFill>
                  <a:schemeClr val="tx1"/>
                </a:solidFill>
              </a:rPr>
              <a:t>أن</a:t>
            </a:r>
            <a:r>
              <a:rPr lang="ar-SA" sz="3600" dirty="0" smtClean="0">
                <a:solidFill>
                  <a:schemeClr val="tx1"/>
                </a:solidFill>
              </a:rPr>
              <a:t> صافي</a:t>
            </a:r>
            <a:r>
              <a:rPr lang="ar-DZ" sz="3600" dirty="0" smtClean="0">
                <a:solidFill>
                  <a:schemeClr val="tx1"/>
                </a:solidFill>
              </a:rPr>
              <a:t> </a:t>
            </a:r>
            <a:r>
              <a:rPr lang="ar-DZ" sz="3600" dirty="0">
                <a:solidFill>
                  <a:schemeClr val="tx1"/>
                </a:solidFill>
              </a:rPr>
              <a:t>قيمته الحالية </a:t>
            </a:r>
            <a:r>
              <a:rPr lang="ar-DZ" sz="3600" dirty="0" smtClean="0">
                <a:solidFill>
                  <a:schemeClr val="tx1"/>
                </a:solidFill>
              </a:rPr>
              <a:t>سالب.</a:t>
            </a:r>
            <a:endParaRPr lang="en-US" sz="3600" dirty="0">
              <a:solidFill>
                <a:schemeClr val="tx1"/>
              </a:solidFill>
            </a:endParaRPr>
          </a:p>
          <a:p>
            <a:pPr marL="457200" lvl="0" indent="-457200" algn="just" rtl="1">
              <a:buFont typeface="Wingdings" panose="05000000000000000000" pitchFamily="2" charset="2"/>
              <a:buChar char="Ø"/>
            </a:pPr>
            <a:r>
              <a:rPr lang="ar-DZ" sz="3600" b="1" dirty="0">
                <a:solidFill>
                  <a:srgbClr val="FF0000"/>
                </a:solidFill>
              </a:rPr>
              <a:t>تكلفة المشروع: </a:t>
            </a:r>
            <a:r>
              <a:rPr lang="ar-DZ" sz="3600" dirty="0" smtClean="0">
                <a:solidFill>
                  <a:schemeClr val="tx1"/>
                </a:solidFill>
              </a:rPr>
              <a:t>إن </a:t>
            </a:r>
            <a:r>
              <a:rPr lang="ar-DZ" sz="3600" dirty="0">
                <a:solidFill>
                  <a:schemeClr val="tx1"/>
                </a:solidFill>
              </a:rPr>
              <a:t>تكلفة المشروع النهائية تختلف في غالب الأحيان عن تكلفته المبدئية </a:t>
            </a:r>
            <a:r>
              <a:rPr lang="ar-DZ" sz="3600" dirty="0" smtClean="0">
                <a:solidFill>
                  <a:schemeClr val="tx1"/>
                </a:solidFill>
              </a:rPr>
              <a:t>نظرا </a:t>
            </a:r>
            <a:r>
              <a:rPr lang="ar-DZ" sz="3600" dirty="0">
                <a:solidFill>
                  <a:schemeClr val="tx1"/>
                </a:solidFill>
              </a:rPr>
              <a:t>لوجود عدة </a:t>
            </a:r>
            <a:r>
              <a:rPr lang="ar-DZ" sz="3600" dirty="0" smtClean="0">
                <a:solidFill>
                  <a:schemeClr val="tx1"/>
                </a:solidFill>
              </a:rPr>
              <a:t>عوامل</a:t>
            </a:r>
            <a:r>
              <a:rPr lang="ar-SA" sz="3600" dirty="0" smtClean="0">
                <a:solidFill>
                  <a:schemeClr val="tx1"/>
                </a:solidFill>
              </a:rPr>
              <a:t> مؤثرة</a:t>
            </a:r>
            <a:r>
              <a:rPr lang="ar-DZ" sz="3600" dirty="0" smtClean="0">
                <a:solidFill>
                  <a:schemeClr val="tx1"/>
                </a:solidFill>
              </a:rPr>
              <a:t> </a:t>
            </a:r>
            <a:r>
              <a:rPr lang="ar-DZ" sz="3600" dirty="0">
                <a:solidFill>
                  <a:schemeClr val="tx1"/>
                </a:solidFill>
              </a:rPr>
              <a:t>لا يمكن </a:t>
            </a:r>
            <a:r>
              <a:rPr lang="ar-DZ" sz="3600" dirty="0" smtClean="0">
                <a:solidFill>
                  <a:schemeClr val="tx1"/>
                </a:solidFill>
              </a:rPr>
              <a:t>حصرها، </a:t>
            </a:r>
            <a:r>
              <a:rPr lang="ar-SA" sz="3600" dirty="0" smtClean="0">
                <a:solidFill>
                  <a:schemeClr val="tx1"/>
                </a:solidFill>
              </a:rPr>
              <a:t>ما يعني احتمالية جهل المؤسسة بعامل مؤثر في زيادة التكاليف ويؤثر على جدوى المشروع.</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1555569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a:solidFill>
                  <a:srgbClr val="FF0000"/>
                </a:solidFill>
                <a:cs typeface="PT Bold Heading" panose="02010400000000000000" pitchFamily="2" charset="-78"/>
              </a:rPr>
              <a:t>أولا: طريقة معامل معادل التأكد (</a:t>
            </a:r>
            <a:r>
              <a:rPr lang="en-US" sz="3200" dirty="0">
                <a:solidFill>
                  <a:srgbClr val="FF0000"/>
                </a:solidFill>
                <a:cs typeface="PT Bold Heading" panose="02010400000000000000" pitchFamily="2" charset="-78"/>
              </a:rPr>
              <a:t>Certainty equivalent</a:t>
            </a:r>
            <a:r>
              <a:rPr lang="ar-SA" sz="3200" dirty="0">
                <a:solidFill>
                  <a:srgbClr val="FF0000"/>
                </a:solidFill>
                <a:cs typeface="PT Bold Heading" panose="02010400000000000000" pitchFamily="2" charset="-78"/>
              </a:rPr>
              <a:t>) </a:t>
            </a:r>
            <a:endParaRPr lang="en-US" sz="3200" dirty="0">
              <a:solidFill>
                <a:srgbClr val="FF0000"/>
              </a:solidFill>
              <a:cs typeface="PT Bold Heading" panose="02010400000000000000" pitchFamily="2" charset="-78"/>
            </a:endParaRPr>
          </a:p>
        </p:txBody>
      </p:sp>
      <p:sp>
        <p:nvSpPr>
          <p:cNvPr id="6" name="Content Placeholder 5"/>
          <p:cNvSpPr>
            <a:spLocks noGrp="1"/>
          </p:cNvSpPr>
          <p:nvPr>
            <p:ph sz="half" idx="13"/>
          </p:nvPr>
        </p:nvSpPr>
        <p:spPr>
          <a:xfrm>
            <a:off x="533400" y="1600201"/>
            <a:ext cx="8880962" cy="4525963"/>
          </a:xfrm>
        </p:spPr>
        <p:txBody>
          <a:bodyPr/>
          <a:lstStyle/>
          <a:p>
            <a:pPr marL="0" indent="0" algn="just"/>
            <a:r>
              <a:rPr lang="ar-SA" sz="4000" dirty="0">
                <a:solidFill>
                  <a:schemeClr val="tx1"/>
                </a:solidFill>
              </a:rPr>
              <a:t>تعمل هذه الطريقة على معالجة المخاطر عند تقييم المشروعات الاستثمارية من خلال تعديل التدفقات النقدية غير المؤكدة لتصبح مؤكدة</a:t>
            </a:r>
            <a:r>
              <a:rPr lang="ar-SA" sz="4000" dirty="0" smtClean="0">
                <a:solidFill>
                  <a:schemeClr val="tx1"/>
                </a:solidFill>
              </a:rPr>
              <a:t>.</a:t>
            </a:r>
          </a:p>
          <a:p>
            <a:pPr marL="0" indent="0" algn="just"/>
            <a:r>
              <a:rPr lang="ar-SA" sz="4000" dirty="0" smtClean="0">
                <a:solidFill>
                  <a:schemeClr val="tx1"/>
                </a:solidFill>
              </a:rPr>
              <a:t>تقوم فكرة تعديل التدفقات النقدية على مفهومي نظرية المنفعة والقيمة الزمنية للنقود.</a:t>
            </a:r>
            <a:endParaRPr lang="ar-SA" sz="40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3750218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just" rtl="1"/>
            <a:r>
              <a:rPr lang="ar-SA" sz="3800" dirty="0" smtClean="0">
                <a:solidFill>
                  <a:srgbClr val="002060"/>
                </a:solidFill>
              </a:rPr>
              <a:t>فمن وجهة نظرية المنفعة، فإن بعض المستثمرين  </a:t>
            </a:r>
            <a:r>
              <a:rPr lang="ar-SA" sz="3800" dirty="0">
                <a:solidFill>
                  <a:srgbClr val="002060"/>
                </a:solidFill>
              </a:rPr>
              <a:t>تتساوى </a:t>
            </a:r>
            <a:r>
              <a:rPr lang="ar-SA" sz="3800" dirty="0" smtClean="0">
                <a:solidFill>
                  <a:srgbClr val="002060"/>
                </a:solidFill>
              </a:rPr>
              <a:t>عندهم </a:t>
            </a:r>
            <a:r>
              <a:rPr lang="ar-SA" sz="3800" dirty="0">
                <a:solidFill>
                  <a:srgbClr val="002060"/>
                </a:solidFill>
              </a:rPr>
              <a:t>منفعة تحقيق مبلغ </a:t>
            </a:r>
            <a:r>
              <a:rPr lang="ar-SA" sz="3800" dirty="0" smtClean="0">
                <a:solidFill>
                  <a:srgbClr val="002060"/>
                </a:solidFill>
              </a:rPr>
              <a:t>10000 </a:t>
            </a:r>
            <a:r>
              <a:rPr lang="ar-SA" sz="3800" dirty="0">
                <a:solidFill>
                  <a:srgbClr val="002060"/>
                </a:solidFill>
              </a:rPr>
              <a:t>ريال </a:t>
            </a:r>
            <a:r>
              <a:rPr lang="en-US" sz="3800" dirty="0">
                <a:solidFill>
                  <a:srgbClr val="002060"/>
                </a:solidFill>
              </a:rPr>
              <a:t> </a:t>
            </a:r>
            <a:r>
              <a:rPr lang="ar-SA" sz="3800" b="1" u="sng" dirty="0">
                <a:solidFill>
                  <a:srgbClr val="FF0000"/>
                </a:solidFill>
              </a:rPr>
              <a:t>مؤكدة</a:t>
            </a:r>
            <a:r>
              <a:rPr lang="ar-SA" sz="3800" dirty="0">
                <a:solidFill>
                  <a:srgbClr val="002060"/>
                </a:solidFill>
              </a:rPr>
              <a:t>   مع </a:t>
            </a:r>
            <a:r>
              <a:rPr lang="ar-SA" sz="3800" dirty="0" smtClean="0">
                <a:solidFill>
                  <a:srgbClr val="002060"/>
                </a:solidFill>
              </a:rPr>
              <a:t>منفعة </a:t>
            </a:r>
            <a:r>
              <a:rPr lang="ar-SA" sz="3800" dirty="0">
                <a:solidFill>
                  <a:srgbClr val="002060"/>
                </a:solidFill>
              </a:rPr>
              <a:t>تحقيق  مبلغ  </a:t>
            </a:r>
            <a:r>
              <a:rPr lang="ar-SA" sz="3800" dirty="0" smtClean="0">
                <a:solidFill>
                  <a:srgbClr val="002060"/>
                </a:solidFill>
              </a:rPr>
              <a:t>11000 </a:t>
            </a:r>
            <a:r>
              <a:rPr lang="ar-SA" sz="3800" b="1" u="sng" dirty="0">
                <a:solidFill>
                  <a:srgbClr val="FF0000"/>
                </a:solidFill>
              </a:rPr>
              <a:t>غير </a:t>
            </a:r>
            <a:r>
              <a:rPr lang="ar-SA" sz="3800" b="1" u="sng" dirty="0" smtClean="0">
                <a:solidFill>
                  <a:srgbClr val="FF0000"/>
                </a:solidFill>
              </a:rPr>
              <a:t>مؤكدة</a:t>
            </a:r>
            <a:r>
              <a:rPr lang="ar-SA" sz="3800" dirty="0" smtClean="0">
                <a:solidFill>
                  <a:srgbClr val="002060"/>
                </a:solidFill>
              </a:rPr>
              <a:t> (يرجع ذلك إلى تفضيلات المستثمر).</a:t>
            </a:r>
          </a:p>
          <a:p>
            <a:pPr marL="0" indent="0" algn="just" rtl="1"/>
            <a:r>
              <a:rPr lang="ar-SA" sz="3800" dirty="0" smtClean="0">
                <a:solidFill>
                  <a:srgbClr val="002060"/>
                </a:solidFill>
              </a:rPr>
              <a:t>في هذه الحالة (مثلا)، يمكن القول أن معادل التأكد للمستثمر هو 0.9 (</a:t>
            </a:r>
            <a:r>
              <a:rPr lang="ar-SA" dirty="0" smtClean="0">
                <a:solidFill>
                  <a:srgbClr val="0000FF"/>
                </a:solidFill>
              </a:rPr>
              <a:t>قسمة التدفق النقدي المؤكد على التدفق النقدي غير المؤكد</a:t>
            </a:r>
            <a:r>
              <a:rPr lang="ar-SA" sz="3800" dirty="0" smtClean="0">
                <a:solidFill>
                  <a:srgbClr val="002060"/>
                </a:solidFill>
              </a:rPr>
              <a:t>)</a:t>
            </a:r>
            <a:endParaRPr lang="ar-SA" sz="3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758949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ontent Placeholder 5"/>
              <p:cNvSpPr>
                <a:spLocks noGrp="1"/>
              </p:cNvSpPr>
              <p:nvPr>
                <p:ph sz="half" idx="13"/>
              </p:nvPr>
            </p:nvSpPr>
            <p:spPr>
              <a:xfrm>
                <a:off x="381000" y="609599"/>
                <a:ext cx="9033362" cy="5516565"/>
              </a:xfrm>
            </p:spPr>
            <p:txBody>
              <a:bodyPr/>
              <a:lstStyle/>
              <a:p>
                <a:r>
                  <a:rPr lang="ar-SA" sz="3200" dirty="0" smtClean="0">
                    <a:solidFill>
                      <a:schemeClr val="tx1"/>
                    </a:solidFill>
                  </a:rPr>
                  <a:t>من خلال التحليل السابق يمكن حساب معامل معادل التأكد كالتالي: </a:t>
                </a:r>
              </a:p>
              <a:p>
                <a:endParaRPr lang="ar-SA" sz="3200" dirty="0" smtClean="0">
                  <a:solidFill>
                    <a:schemeClr val="tx1"/>
                  </a:solidFill>
                </a:endParaRPr>
              </a:p>
              <a:p>
                <a:pPr/>
                <a14:m>
                  <m:oMathPara xmlns:m="http://schemas.openxmlformats.org/officeDocument/2006/math">
                    <m:oMathParaPr>
                      <m:jc m:val="centerGroup"/>
                    </m:oMathParaPr>
                    <m:oMath xmlns:m="http://schemas.openxmlformats.org/officeDocument/2006/math">
                      <m:sSub>
                        <m:sSubPr>
                          <m:ctrlPr>
                            <a:rPr lang="ar-SA" sz="4400" i="1" smtClean="0">
                              <a:solidFill>
                                <a:srgbClr val="0000FF"/>
                              </a:solidFill>
                              <a:latin typeface="Cambria Math" panose="02040503050406030204" pitchFamily="18" charset="0"/>
                            </a:rPr>
                          </m:ctrlPr>
                        </m:sSubPr>
                        <m:e>
                          <m:r>
                            <a:rPr lang="ar-SA" sz="4400" i="1" smtClean="0">
                              <a:solidFill>
                                <a:srgbClr val="0000FF"/>
                              </a:solidFill>
                              <a:latin typeface="Cambria Math" panose="02040503050406030204" pitchFamily="18" charset="0"/>
                              <a:ea typeface="Cambria Math" panose="02040503050406030204" pitchFamily="18" charset="0"/>
                            </a:rPr>
                            <m:t>𝛼</m:t>
                          </m:r>
                        </m:e>
                        <m:sub>
                          <m:r>
                            <a:rPr lang="en-US" sz="4400" b="0" i="1" smtClean="0">
                              <a:solidFill>
                                <a:srgbClr val="0000FF"/>
                              </a:solidFill>
                              <a:latin typeface="Cambria Math" panose="02040503050406030204" pitchFamily="18" charset="0"/>
                            </a:rPr>
                            <m:t>𝑖</m:t>
                          </m:r>
                        </m:sub>
                      </m:sSub>
                      <m:r>
                        <a:rPr lang="en-US" sz="4400" b="0" i="1" smtClean="0">
                          <a:solidFill>
                            <a:srgbClr val="0000FF"/>
                          </a:solidFill>
                          <a:latin typeface="Cambria Math" panose="02040503050406030204" pitchFamily="18" charset="0"/>
                        </a:rPr>
                        <m:t>=</m:t>
                      </m:r>
                      <m:f>
                        <m:fPr>
                          <m:ctrlPr>
                            <a:rPr lang="en-US" sz="4400" b="0" i="1" smtClean="0">
                              <a:solidFill>
                                <a:srgbClr val="0000FF"/>
                              </a:solidFill>
                              <a:latin typeface="Cambria Math" panose="02040503050406030204" pitchFamily="18" charset="0"/>
                            </a:rPr>
                          </m:ctrlPr>
                        </m:fPr>
                        <m:num>
                          <m:sSub>
                            <m:sSubPr>
                              <m:ctrlPr>
                                <a:rPr lang="en-US" sz="4400" b="0" i="1" smtClean="0">
                                  <a:solidFill>
                                    <a:srgbClr val="0000FF"/>
                                  </a:solidFill>
                                  <a:latin typeface="Cambria Math" panose="02040503050406030204" pitchFamily="18" charset="0"/>
                                </a:rPr>
                              </m:ctrlPr>
                            </m:sSubPr>
                            <m:e>
                              <m:r>
                                <a:rPr lang="en-US" sz="4400" b="0" i="1" smtClean="0">
                                  <a:solidFill>
                                    <a:srgbClr val="0000FF"/>
                                  </a:solidFill>
                                  <a:latin typeface="Cambria Math" panose="02040503050406030204" pitchFamily="18" charset="0"/>
                                </a:rPr>
                                <m:t>𝐶𝐶𝐹</m:t>
                              </m:r>
                            </m:e>
                            <m:sub>
                              <m:r>
                                <a:rPr lang="en-US" sz="4400" b="0" i="1" smtClean="0">
                                  <a:solidFill>
                                    <a:srgbClr val="0000FF"/>
                                  </a:solidFill>
                                  <a:latin typeface="Cambria Math" panose="02040503050406030204" pitchFamily="18" charset="0"/>
                                </a:rPr>
                                <m:t>𝑖</m:t>
                              </m:r>
                            </m:sub>
                          </m:sSub>
                        </m:num>
                        <m:den>
                          <m:sSub>
                            <m:sSubPr>
                              <m:ctrlPr>
                                <a:rPr lang="en-US" sz="4400" b="0" i="1" smtClean="0">
                                  <a:solidFill>
                                    <a:srgbClr val="0000FF"/>
                                  </a:solidFill>
                                  <a:latin typeface="Cambria Math" panose="02040503050406030204" pitchFamily="18" charset="0"/>
                                </a:rPr>
                              </m:ctrlPr>
                            </m:sSubPr>
                            <m:e>
                              <m:r>
                                <a:rPr lang="en-US" sz="4400" b="0" i="1" smtClean="0">
                                  <a:solidFill>
                                    <a:srgbClr val="0000FF"/>
                                  </a:solidFill>
                                  <a:latin typeface="Cambria Math" panose="02040503050406030204" pitchFamily="18" charset="0"/>
                                </a:rPr>
                                <m:t>𝑅𝐶𝐹</m:t>
                              </m:r>
                            </m:e>
                            <m:sub>
                              <m:r>
                                <a:rPr lang="en-US" sz="4400" b="0" i="1" smtClean="0">
                                  <a:solidFill>
                                    <a:srgbClr val="0000FF"/>
                                  </a:solidFill>
                                  <a:latin typeface="Cambria Math" panose="02040503050406030204" pitchFamily="18" charset="0"/>
                                </a:rPr>
                                <m:t>𝑖</m:t>
                              </m:r>
                            </m:sub>
                          </m:sSub>
                        </m:den>
                      </m:f>
                    </m:oMath>
                  </m:oMathPara>
                </a14:m>
                <a:endParaRPr lang="ar-SA" sz="4400" dirty="0">
                  <a:solidFill>
                    <a:srgbClr val="0000FF"/>
                  </a:solidFill>
                </a:endParaRPr>
              </a:p>
              <a:p>
                <a:endParaRPr lang="ar-SA" dirty="0" smtClean="0">
                  <a:solidFill>
                    <a:schemeClr val="tx1"/>
                  </a:solidFill>
                </a:endParaRPr>
              </a:p>
              <a:p>
                <a:r>
                  <a:rPr lang="ar-SA" dirty="0" smtClean="0">
                    <a:solidFill>
                      <a:schemeClr val="tx1"/>
                    </a:solidFill>
                  </a:rPr>
                  <a:t>حيث:</a:t>
                </a:r>
                <a:endParaRPr lang="ar-SA" dirty="0">
                  <a:solidFill>
                    <a:schemeClr val="tx1"/>
                  </a:solidFill>
                </a:endParaRPr>
              </a:p>
              <a:p>
                <a:r>
                  <a:rPr lang="ar-SA" dirty="0" smtClean="0">
                    <a:solidFill>
                      <a:schemeClr val="tx1"/>
                    </a:solidFill>
                  </a:rPr>
                  <a:t>(</a:t>
                </a:r>
                <a14:m>
                  <m:oMath xmlns:m="http://schemas.openxmlformats.org/officeDocument/2006/math">
                    <m:sSub>
                      <m:sSubPr>
                        <m:ctrlPr>
                          <a:rPr lang="ar-SA" i="1">
                            <a:solidFill>
                              <a:srgbClr val="0000FF"/>
                            </a:solidFill>
                            <a:latin typeface="Cambria Math" panose="02040503050406030204" pitchFamily="18" charset="0"/>
                          </a:rPr>
                        </m:ctrlPr>
                      </m:sSubPr>
                      <m:e>
                        <m:r>
                          <a:rPr lang="ar-SA" i="1">
                            <a:solidFill>
                              <a:srgbClr val="0000FF"/>
                            </a:solidFill>
                            <a:latin typeface="Cambria Math" panose="02040503050406030204" pitchFamily="18" charset="0"/>
                            <a:ea typeface="Cambria Math" panose="02040503050406030204" pitchFamily="18" charset="0"/>
                          </a:rPr>
                          <m:t>𝛼</m:t>
                        </m:r>
                      </m:e>
                      <m:sub>
                        <m:r>
                          <a:rPr lang="en-US" i="1">
                            <a:solidFill>
                              <a:srgbClr val="0000FF"/>
                            </a:solidFill>
                            <a:latin typeface="Cambria Math" panose="02040503050406030204" pitchFamily="18" charset="0"/>
                          </a:rPr>
                          <m:t>𝑖</m:t>
                        </m:r>
                      </m:sub>
                    </m:sSub>
                  </m:oMath>
                </a14:m>
                <a:r>
                  <a:rPr lang="ar-SA" dirty="0" smtClean="0">
                    <a:solidFill>
                      <a:schemeClr val="tx1"/>
                    </a:solidFill>
                  </a:rPr>
                  <a:t>): معامل معادل التأكد (تتراوح قيمتها بين 0 والواحد الصحيح).</a:t>
                </a:r>
              </a:p>
              <a:p>
                <a:r>
                  <a:rPr lang="ar-SA" dirty="0" smtClean="0">
                    <a:solidFill>
                      <a:schemeClr val="tx1"/>
                    </a:solidFill>
                  </a:rPr>
                  <a:t>(</a:t>
                </a:r>
                <a14:m>
                  <m:oMath xmlns:m="http://schemas.openxmlformats.org/officeDocument/2006/math">
                    <m:sSub>
                      <m:sSubPr>
                        <m:ctrlPr>
                          <a:rPr lang="en-US" i="1">
                            <a:solidFill>
                              <a:srgbClr val="0000FF"/>
                            </a:solidFill>
                            <a:latin typeface="Cambria Math" panose="02040503050406030204" pitchFamily="18" charset="0"/>
                          </a:rPr>
                        </m:ctrlPr>
                      </m:sSubPr>
                      <m:e>
                        <m:r>
                          <a:rPr lang="en-US" i="1">
                            <a:solidFill>
                              <a:srgbClr val="0000FF"/>
                            </a:solidFill>
                            <a:latin typeface="Cambria Math" panose="02040503050406030204" pitchFamily="18" charset="0"/>
                          </a:rPr>
                          <m:t>𝐶𝐶𝐹</m:t>
                        </m:r>
                      </m:e>
                      <m:sub>
                        <m:r>
                          <a:rPr lang="en-US" i="1">
                            <a:solidFill>
                              <a:srgbClr val="0000FF"/>
                            </a:solidFill>
                            <a:latin typeface="Cambria Math" panose="02040503050406030204" pitchFamily="18" charset="0"/>
                          </a:rPr>
                          <m:t>𝑖</m:t>
                        </m:r>
                      </m:sub>
                    </m:sSub>
                  </m:oMath>
                </a14:m>
                <a:r>
                  <a:rPr lang="ar-SA" dirty="0" smtClean="0">
                    <a:solidFill>
                      <a:schemeClr val="tx1"/>
                    </a:solidFill>
                  </a:rPr>
                  <a:t>): التدفقات النقدية المؤكدة للفترة (</a:t>
                </a:r>
                <a14:m>
                  <m:oMath xmlns:m="http://schemas.openxmlformats.org/officeDocument/2006/math">
                    <m:r>
                      <a:rPr lang="en-US" i="1">
                        <a:solidFill>
                          <a:srgbClr val="0000FF"/>
                        </a:solidFill>
                        <a:latin typeface="Cambria Math" panose="02040503050406030204" pitchFamily="18" charset="0"/>
                      </a:rPr>
                      <m:t>𝑖</m:t>
                    </m:r>
                  </m:oMath>
                </a14:m>
                <a:r>
                  <a:rPr lang="ar-SA" dirty="0" smtClean="0">
                    <a:solidFill>
                      <a:schemeClr val="tx1"/>
                    </a:solidFill>
                  </a:rPr>
                  <a:t>).</a:t>
                </a:r>
              </a:p>
              <a:p>
                <a:r>
                  <a:rPr lang="ar-SA" dirty="0" smtClean="0">
                    <a:solidFill>
                      <a:schemeClr val="tx1"/>
                    </a:solidFill>
                  </a:rPr>
                  <a:t>(</a:t>
                </a:r>
                <a14:m>
                  <m:oMath xmlns:m="http://schemas.openxmlformats.org/officeDocument/2006/math">
                    <m:r>
                      <a:rPr lang="en-US" i="1">
                        <a:solidFill>
                          <a:srgbClr val="0000FF"/>
                        </a:solidFill>
                        <a:latin typeface="Cambria Math" panose="02040503050406030204" pitchFamily="18" charset="0"/>
                      </a:rPr>
                      <m:t>𝑅𝐶𝐹</m:t>
                    </m:r>
                    <m:r>
                      <a:rPr lang="en-US" i="1">
                        <a:solidFill>
                          <a:srgbClr val="0000FF"/>
                        </a:solidFill>
                        <a:latin typeface="Cambria Math" panose="02040503050406030204" pitchFamily="18" charset="0"/>
                      </a:rPr>
                      <m:t>﷮</m:t>
                    </m:r>
                    <m:r>
                      <a:rPr lang="en-US" i="1">
                        <a:solidFill>
                          <a:srgbClr val="0000FF"/>
                        </a:solidFill>
                        <a:latin typeface="Cambria Math" panose="02040503050406030204" pitchFamily="18" charset="0"/>
                      </a:rPr>
                      <m:t>𝑖</m:t>
                    </m:r>
                  </m:oMath>
                </a14:m>
                <a:r>
                  <a:rPr lang="ar-SA" dirty="0" smtClean="0">
                    <a:solidFill>
                      <a:schemeClr val="tx1"/>
                    </a:solidFill>
                  </a:rPr>
                  <a:t>): التدفقات النقدية غير  المؤكدة للفترة (</a:t>
                </a:r>
                <a14:m>
                  <m:oMath xmlns:m="http://schemas.openxmlformats.org/officeDocument/2006/math">
                    <m:r>
                      <a:rPr lang="en-US" i="1">
                        <a:solidFill>
                          <a:srgbClr val="0000FF"/>
                        </a:solidFill>
                        <a:latin typeface="Cambria Math" panose="02040503050406030204" pitchFamily="18" charset="0"/>
                      </a:rPr>
                      <m:t>𝑖</m:t>
                    </m:r>
                  </m:oMath>
                </a14:m>
                <a:r>
                  <a:rPr lang="ar-SA" dirty="0" smtClean="0">
                    <a:solidFill>
                      <a:schemeClr val="tx1"/>
                    </a:solidFill>
                  </a:rPr>
                  <a:t>).</a:t>
                </a:r>
              </a:p>
              <a:p>
                <a:endParaRPr lang="en-US" sz="3200" dirty="0" smtClean="0">
                  <a:solidFill>
                    <a:schemeClr val="tx1"/>
                  </a:solidFill>
                </a:endParaRPr>
              </a:p>
            </p:txBody>
          </p:sp>
        </mc:Choice>
        <mc:Fallback xmlns="">
          <p:sp>
            <p:nvSpPr>
              <p:cNvPr id="6" name="Content Placeholder 5"/>
              <p:cNvSpPr>
                <a:spLocks noGrp="1" noRot="1" noChangeAspect="1" noMove="1" noResize="1" noEditPoints="1" noAdjustHandles="1" noChangeArrowheads="1" noChangeShapeType="1" noTextEdit="1"/>
              </p:cNvSpPr>
              <p:nvPr>
                <p:ph sz="half" idx="13"/>
              </p:nvPr>
            </p:nvSpPr>
            <p:spPr>
              <a:xfrm>
                <a:off x="381000" y="609599"/>
                <a:ext cx="9033362" cy="5516565"/>
              </a:xfrm>
              <a:blipFill rotWithShape="0">
                <a:blip r:embed="rId2"/>
                <a:stretch>
                  <a:fillRect t="-1436" r="-1756"/>
                </a:stretch>
              </a:blipFill>
            </p:spPr>
            <p:txBody>
              <a:bodyPr/>
              <a:lstStyle/>
              <a:p>
                <a:r>
                  <a:rPr lang="ar-SA">
                    <a:noFill/>
                  </a:rPr>
                  <a:t> </a:t>
                </a:r>
              </a:p>
            </p:txBody>
          </p:sp>
        </mc:Fallback>
      </mc:AlternateContent>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35547665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algn="just" rtl="1"/>
                <a:r>
                  <a:rPr lang="ar-SA" sz="3600" dirty="0" err="1" smtClean="0">
                    <a:solidFill>
                      <a:schemeClr val="tx1"/>
                    </a:solidFill>
                  </a:rPr>
                  <a:t>وعلیه</a:t>
                </a:r>
                <a:r>
                  <a:rPr lang="ar-SA" sz="3600" dirty="0" smtClean="0">
                    <a:solidFill>
                      <a:schemeClr val="tx1"/>
                    </a:solidFill>
                  </a:rPr>
                  <a:t> يمكن </a:t>
                </a:r>
                <a:r>
                  <a:rPr lang="ar-SA" sz="3600" dirty="0">
                    <a:solidFill>
                      <a:schemeClr val="tx1"/>
                    </a:solidFill>
                  </a:rPr>
                  <a:t>حساب </a:t>
                </a:r>
                <a:r>
                  <a:rPr lang="ar-SA" sz="3600" dirty="0" smtClean="0">
                    <a:solidFill>
                      <a:schemeClr val="tx1"/>
                    </a:solidFill>
                  </a:rPr>
                  <a:t>التدفقات النقدية المؤكدة:</a:t>
                </a:r>
              </a:p>
              <a:p>
                <a:pPr algn="just" rtl="1"/>
                <a:endParaRPr lang="ar-SA" sz="3600" dirty="0" smtClean="0">
                  <a:solidFill>
                    <a:schemeClr val="tx1"/>
                  </a:solidFill>
                </a:endParaRPr>
              </a:p>
              <a:p>
                <a:pPr algn="ctr" rtl="1"/>
                <a:r>
                  <a:rPr lang="ar-SA" sz="4000" dirty="0" smtClean="0">
                    <a:solidFill>
                      <a:schemeClr val="tx1"/>
                    </a:solidFill>
                  </a:rPr>
                  <a:t> </a:t>
                </a:r>
                <a14:m>
                  <m:oMath xmlns:m="http://schemas.openxmlformats.org/officeDocument/2006/math">
                    <m:sSub>
                      <m:sSubPr>
                        <m:ctrlPr>
                          <a:rPr lang="en-US" sz="4000" i="1">
                            <a:solidFill>
                              <a:srgbClr val="0000FF"/>
                            </a:solidFill>
                            <a:latin typeface="Cambria Math" panose="02040503050406030204" pitchFamily="18" charset="0"/>
                          </a:rPr>
                        </m:ctrlPr>
                      </m:sSubPr>
                      <m:e>
                        <m:r>
                          <a:rPr lang="en-US" sz="4000" i="1">
                            <a:solidFill>
                              <a:srgbClr val="0000FF"/>
                            </a:solidFill>
                            <a:latin typeface="Cambria Math" panose="02040503050406030204" pitchFamily="18" charset="0"/>
                          </a:rPr>
                          <m:t>𝐶𝐶𝐹</m:t>
                        </m:r>
                      </m:e>
                      <m:sub>
                        <m:r>
                          <a:rPr lang="en-US" sz="4000" i="1">
                            <a:solidFill>
                              <a:srgbClr val="0000FF"/>
                            </a:solidFill>
                            <a:latin typeface="Cambria Math" panose="02040503050406030204" pitchFamily="18" charset="0"/>
                          </a:rPr>
                          <m:t>𝑖</m:t>
                        </m:r>
                      </m:sub>
                    </m:sSub>
                    <m:r>
                      <a:rPr lang="en-US" sz="4000" b="0" i="1" smtClean="0">
                        <a:solidFill>
                          <a:srgbClr val="0000FF"/>
                        </a:solidFill>
                        <a:latin typeface="Cambria Math" panose="02040503050406030204" pitchFamily="18" charset="0"/>
                      </a:rPr>
                      <m:t>=</m:t>
                    </m:r>
                    <m:sSub>
                      <m:sSubPr>
                        <m:ctrlPr>
                          <a:rPr lang="en-US" sz="4000" b="0" i="1" smtClean="0">
                            <a:solidFill>
                              <a:srgbClr val="0000FF"/>
                            </a:solidFill>
                            <a:latin typeface="Cambria Math" panose="02040503050406030204" pitchFamily="18" charset="0"/>
                          </a:rPr>
                        </m:ctrlPr>
                      </m:sSubPr>
                      <m:e>
                        <m:r>
                          <a:rPr lang="en-US" sz="4000" b="0" i="1" smtClean="0">
                            <a:solidFill>
                              <a:srgbClr val="0000FF"/>
                            </a:solidFill>
                            <a:latin typeface="Cambria Math" panose="02040503050406030204" pitchFamily="18" charset="0"/>
                            <a:ea typeface="Cambria Math" panose="02040503050406030204" pitchFamily="18" charset="0"/>
                          </a:rPr>
                          <m:t>𝛼</m:t>
                        </m:r>
                      </m:e>
                      <m:sub>
                        <m:r>
                          <a:rPr lang="en-US" sz="4000" b="0" i="1" smtClean="0">
                            <a:solidFill>
                              <a:srgbClr val="0000FF"/>
                            </a:solidFill>
                            <a:latin typeface="Cambria Math" panose="02040503050406030204" pitchFamily="18" charset="0"/>
                          </a:rPr>
                          <m:t>𝑖</m:t>
                        </m:r>
                      </m:sub>
                    </m:sSub>
                    <m:sSub>
                      <m:sSubPr>
                        <m:ctrlPr>
                          <a:rPr lang="en-US" sz="4000" b="0" i="1" smtClean="0">
                            <a:solidFill>
                              <a:srgbClr val="0000FF"/>
                            </a:solidFill>
                            <a:latin typeface="Cambria Math" panose="02040503050406030204" pitchFamily="18" charset="0"/>
                          </a:rPr>
                        </m:ctrlPr>
                      </m:sSubPr>
                      <m:e>
                        <m:r>
                          <a:rPr lang="en-US" sz="4000" b="0" i="1" smtClean="0">
                            <a:solidFill>
                              <a:srgbClr val="0000FF"/>
                            </a:solidFill>
                            <a:latin typeface="Cambria Math" panose="02040503050406030204" pitchFamily="18" charset="0"/>
                            <a:ea typeface="Cambria Math" panose="02040503050406030204" pitchFamily="18" charset="0"/>
                          </a:rPr>
                          <m:t>∙</m:t>
                        </m:r>
                        <m:r>
                          <a:rPr lang="en-US" sz="4000" b="0" i="1" smtClean="0">
                            <a:solidFill>
                              <a:srgbClr val="0000FF"/>
                            </a:solidFill>
                            <a:latin typeface="Cambria Math" panose="02040503050406030204" pitchFamily="18" charset="0"/>
                          </a:rPr>
                          <m:t>𝑅𝐶𝐹</m:t>
                        </m:r>
                      </m:e>
                      <m:sub>
                        <m:r>
                          <a:rPr lang="en-US" sz="4000" b="0" i="1" smtClean="0">
                            <a:solidFill>
                              <a:srgbClr val="0000FF"/>
                            </a:solidFill>
                            <a:latin typeface="Cambria Math" panose="02040503050406030204" pitchFamily="18" charset="0"/>
                          </a:rPr>
                          <m:t>𝑖</m:t>
                        </m:r>
                      </m:sub>
                    </m:sSub>
                  </m:oMath>
                </a14:m>
                <a:endParaRPr lang="en-US" sz="4000" dirty="0">
                  <a:solidFill>
                    <a:schemeClr val="tx1"/>
                  </a:solidFill>
                </a:endParaRPr>
              </a:p>
              <a:p>
                <a:pPr algn="just" rtl="1"/>
                <a:endParaRPr lang="ar-SA" sz="3600"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t="-2156"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2107400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a:solidFill>
                  <a:srgbClr val="0000FF"/>
                </a:solidFill>
                <a:cs typeface="PT Bold Heading" panose="02010400000000000000" pitchFamily="2" charset="-78"/>
              </a:rPr>
              <a:t>ملاحظات على أسلوب معامل معادل التأكد</a:t>
            </a:r>
            <a:endParaRPr lang="en-US" sz="3600" dirty="0">
              <a:solidFill>
                <a:srgbClr val="0000FF"/>
              </a:solidFill>
              <a:cs typeface="PT Bold Heading" panose="02010400000000000000" pitchFamily="2" charset="-78"/>
            </a:endParaRPr>
          </a:p>
        </p:txBody>
      </p:sp>
      <p:sp>
        <p:nvSpPr>
          <p:cNvPr id="3" name="Content Placeholder 2"/>
          <p:cNvSpPr>
            <a:spLocks noGrp="1"/>
          </p:cNvSpPr>
          <p:nvPr>
            <p:ph sz="half" idx="13"/>
          </p:nvPr>
        </p:nvSpPr>
        <p:spPr>
          <a:xfrm>
            <a:off x="685800" y="1417639"/>
            <a:ext cx="8728562" cy="4708526"/>
          </a:xfrm>
        </p:spPr>
        <p:txBody>
          <a:bodyPr/>
          <a:lstStyle/>
          <a:p>
            <a:pPr marL="457200" indent="-571500" algn="just">
              <a:buFont typeface="Wingdings" panose="05000000000000000000" pitchFamily="2" charset="2"/>
              <a:buChar char="ü"/>
            </a:pPr>
            <a:r>
              <a:rPr lang="ar-SA" sz="4000" dirty="0">
                <a:solidFill>
                  <a:schemeClr val="tx1"/>
                </a:solidFill>
              </a:rPr>
              <a:t>تتراوح قيمة </a:t>
            </a:r>
            <a:r>
              <a:rPr lang="ar-SA" sz="4000" dirty="0" smtClean="0">
                <a:solidFill>
                  <a:schemeClr val="tx1"/>
                </a:solidFill>
              </a:rPr>
              <a:t>معامل معادل التأكد قيمتها بين 0 و +1.</a:t>
            </a:r>
          </a:p>
          <a:p>
            <a:pPr marL="457200" indent="-571500" algn="just">
              <a:buFont typeface="Wingdings" panose="05000000000000000000" pitchFamily="2" charset="2"/>
              <a:buChar char="ü"/>
            </a:pPr>
            <a:r>
              <a:rPr lang="ar-SA" sz="4000" dirty="0" smtClean="0">
                <a:solidFill>
                  <a:schemeClr val="tx1"/>
                </a:solidFill>
              </a:rPr>
              <a:t>تتناقص قيمة معادل التأكد كلما استغرقنا في المستقبل أكثر.</a:t>
            </a:r>
            <a:endParaRPr lang="ar-SA" sz="4000" dirty="0">
              <a:solidFill>
                <a:schemeClr val="tx1"/>
              </a:solidFill>
            </a:endParaRPr>
          </a:p>
          <a:p>
            <a:pPr marL="457200" indent="-571500" algn="just">
              <a:buFont typeface="Wingdings" panose="05000000000000000000" pitchFamily="2" charset="2"/>
              <a:buChar char="ü"/>
            </a:pPr>
            <a:r>
              <a:rPr lang="ar-SA" sz="4000" dirty="0" smtClean="0">
                <a:solidFill>
                  <a:schemeClr val="tx1"/>
                </a:solidFill>
              </a:rPr>
              <a:t>تقوم فكرة معامل معادل التأكد على إزالة </a:t>
            </a:r>
            <a:r>
              <a:rPr lang="ar-SA" sz="4000" dirty="0">
                <a:solidFill>
                  <a:schemeClr val="tx1"/>
                </a:solidFill>
              </a:rPr>
              <a:t>الخطر المرتبط بالتدفقات النقدية </a:t>
            </a:r>
            <a:r>
              <a:rPr lang="ar-SA" sz="4000" dirty="0" smtClean="0">
                <a:solidFill>
                  <a:schemeClr val="tx1"/>
                </a:solidFill>
              </a:rPr>
              <a:t>غير المؤكدة.</a:t>
            </a:r>
          </a:p>
          <a:p>
            <a:pPr algn="just"/>
            <a:endParaRPr lang="en-US" sz="40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4233008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SA" sz="3600" dirty="0">
                <a:solidFill>
                  <a:srgbClr val="0000FF"/>
                </a:solidFill>
                <a:cs typeface="PT Bold Heading" panose="02010400000000000000" pitchFamily="2" charset="-78"/>
              </a:rPr>
              <a:t>تابع</a:t>
            </a:r>
          </a:p>
        </p:txBody>
      </p:sp>
      <p:sp>
        <p:nvSpPr>
          <p:cNvPr id="3" name="عنصر نائب للمحتوى 2"/>
          <p:cNvSpPr>
            <a:spLocks noGrp="1"/>
          </p:cNvSpPr>
          <p:nvPr>
            <p:ph idx="1"/>
          </p:nvPr>
        </p:nvSpPr>
        <p:spPr/>
        <p:txBody>
          <a:bodyPr/>
          <a:lstStyle/>
          <a:p>
            <a:pPr marL="571500" indent="-571500" algn="just" rtl="1">
              <a:buFont typeface="Wingdings" panose="05000000000000000000" pitchFamily="2" charset="2"/>
              <a:buChar char="ü"/>
            </a:pPr>
            <a:r>
              <a:rPr lang="ar-SA" sz="4000" dirty="0">
                <a:solidFill>
                  <a:schemeClr val="tx1"/>
                </a:solidFill>
              </a:rPr>
              <a:t>بعد التخلص من المخاطر المرتبطة بالتدفقات النقدية غير المؤكدة، يتم استخدام التدفقات النقدية المؤكدة في تقييم المشروعات الاستثمارية</a:t>
            </a:r>
            <a:r>
              <a:rPr lang="ar-SA" sz="4000" dirty="0" smtClean="0">
                <a:solidFill>
                  <a:schemeClr val="tx1"/>
                </a:solidFill>
              </a:rPr>
              <a:t>.</a:t>
            </a:r>
          </a:p>
          <a:p>
            <a:pPr marL="571500" indent="-571500" algn="just" rtl="1">
              <a:buFont typeface="Wingdings" panose="05000000000000000000" pitchFamily="2" charset="2"/>
              <a:buChar char="ü"/>
            </a:pPr>
            <a:r>
              <a:rPr lang="ar-SA" sz="4000" dirty="0" smtClean="0">
                <a:solidFill>
                  <a:schemeClr val="tx1"/>
                </a:solidFill>
              </a:rPr>
              <a:t>معدل الخصم المستخدم عند تقييم المشروع الاستثماري (بعد استخدام معادل التأكد) هو سعر الفائدة الخالي من الخطر.</a:t>
            </a:r>
            <a:endParaRPr lang="ar-SA" sz="4000" dirty="0">
              <a:solidFill>
                <a:schemeClr val="tx1"/>
              </a:solidFill>
            </a:endParaRPr>
          </a:p>
          <a:p>
            <a:pPr marL="571500" indent="-571500" algn="just" rtl="1">
              <a:buFont typeface="Wingdings" panose="05000000000000000000" pitchFamily="2" charset="2"/>
              <a:buChar char="ü"/>
            </a:pPr>
            <a:endParaRPr lang="ar-SA" sz="40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32227321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solidFill>
                  <a:srgbClr val="0000FF"/>
                </a:solidFill>
                <a:cs typeface="PT Bold Heading" panose="02010400000000000000" pitchFamily="2" charset="-78"/>
              </a:rPr>
              <a:t>تقويم المشاريع الاستثمارية: </a:t>
            </a:r>
            <a:endParaRPr lang="en-US" sz="3600" dirty="0">
              <a:solidFill>
                <a:srgbClr val="0000FF"/>
              </a:solidFill>
              <a:cs typeface="PT Bold Heading" panose="02010400000000000000" pitchFamily="2" charset="-78"/>
            </a:endParaRPr>
          </a:p>
        </p:txBody>
      </p:sp>
      <p:sp>
        <p:nvSpPr>
          <p:cNvPr id="3" name="Content Placeholder 2"/>
          <p:cNvSpPr>
            <a:spLocks noGrp="1"/>
          </p:cNvSpPr>
          <p:nvPr>
            <p:ph sz="half" idx="13"/>
          </p:nvPr>
        </p:nvSpPr>
        <p:spPr>
          <a:xfrm>
            <a:off x="609600" y="1417639"/>
            <a:ext cx="8804762" cy="4708526"/>
          </a:xfrm>
        </p:spPr>
        <p:txBody>
          <a:bodyPr/>
          <a:lstStyle/>
          <a:p>
            <a:pPr marL="0" indent="0" algn="just"/>
            <a:r>
              <a:rPr lang="ar-SA" sz="3600" dirty="0" smtClean="0">
                <a:solidFill>
                  <a:schemeClr val="tx1"/>
                </a:solidFill>
              </a:rPr>
              <a:t>بعد تحديد التدفقات النقدية المؤكدة (انطلاقا من معامل معادل التأكد) يمكن تقييم المشاريع الاستثمارية باستخدام كل الطرق المعروفة مثل: (طريقة صافي القيمة الحالية أو معدل العائد الداخلي أو مؤشر الربحية).</a:t>
            </a:r>
          </a:p>
          <a:p>
            <a:pPr marL="0" indent="0" algn="just"/>
            <a:endParaRPr lang="ar-SA" sz="3200" dirty="0" smtClean="0">
              <a:solidFill>
                <a:schemeClr val="tx1"/>
              </a:solidFill>
            </a:endParaRPr>
          </a:p>
          <a:p>
            <a:pPr marL="0" indent="0" algn="ctr"/>
            <a:r>
              <a:rPr lang="ar-SA" sz="3600" dirty="0" smtClean="0">
                <a:solidFill>
                  <a:schemeClr val="tx1"/>
                </a:solidFill>
              </a:rPr>
              <a:t>فيما سيأتي سنتناول تطبيقات وأمثلة عملية، وسنعتمد طريقة صافي القيمة الحالية بعد الحصول على التدفقات النقدية المؤكدة. </a:t>
            </a:r>
            <a:endParaRPr lang="ar-SA" sz="36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33268196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258300" cy="1371600"/>
          </a:xfrm>
        </p:spPr>
        <p:txBody>
          <a:bodyPr/>
          <a:lstStyle/>
          <a:p>
            <a:pPr algn="just" rtl="1"/>
            <a:r>
              <a:rPr lang="ar-SA" sz="3200" dirty="0" smtClean="0">
                <a:solidFill>
                  <a:srgbClr val="0000FF"/>
                </a:solidFill>
                <a:cs typeface="PT Bold Heading" panose="02010400000000000000" pitchFamily="2" charset="-78"/>
              </a:rPr>
              <a:t>تقويم المشروعات الاستثمارية بطريقة صافي القيمة الحالية مع تطبيق</a:t>
            </a:r>
            <a:r>
              <a:rPr lang="ar-SA" sz="3200" dirty="0">
                <a:solidFill>
                  <a:srgbClr val="0000FF"/>
                </a:solidFill>
                <a:cs typeface="PT Bold Heading" panose="02010400000000000000" pitchFamily="2" charset="-78"/>
              </a:rPr>
              <a:t> </a:t>
            </a:r>
            <a:r>
              <a:rPr lang="ar-SA" sz="3200" dirty="0" smtClean="0">
                <a:solidFill>
                  <a:srgbClr val="0000FF"/>
                </a:solidFill>
                <a:cs typeface="PT Bold Heading" panose="02010400000000000000" pitchFamily="2" charset="-78"/>
              </a:rPr>
              <a:t>معامل </a:t>
            </a:r>
            <a:r>
              <a:rPr lang="ar-SA" sz="3200" dirty="0">
                <a:solidFill>
                  <a:srgbClr val="0000FF"/>
                </a:solidFill>
                <a:cs typeface="PT Bold Heading" panose="02010400000000000000" pitchFamily="2" charset="-78"/>
              </a:rPr>
              <a:t>معادل </a:t>
            </a:r>
            <a:r>
              <a:rPr lang="ar-SA" sz="3200" dirty="0" smtClean="0">
                <a:solidFill>
                  <a:srgbClr val="0000FF"/>
                </a:solidFill>
                <a:cs typeface="PT Bold Heading" panose="02010400000000000000" pitchFamily="2" charset="-78"/>
              </a:rPr>
              <a:t>التأكد:</a:t>
            </a:r>
            <a:endParaRPr lang="en-US" sz="3200" dirty="0">
              <a:solidFill>
                <a:srgbClr val="0000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13"/>
              </p:nvPr>
            </p:nvSpPr>
            <p:spPr>
              <a:xfrm>
                <a:off x="228600" y="1447801"/>
                <a:ext cx="9185762" cy="4678364"/>
              </a:xfrm>
            </p:spPr>
            <p:txBody>
              <a:bodyPr/>
              <a:lstStyle/>
              <a:p>
                <a:endParaRPr lang="ar-SA" sz="1600" dirty="0" smtClean="0"/>
              </a:p>
              <a:p>
                <a:pPr/>
                <a14:m>
                  <m:oMathPara xmlns:m="http://schemas.openxmlformats.org/officeDocument/2006/math">
                    <m:oMathParaPr>
                      <m:jc m:val="centerGroup"/>
                    </m:oMathParaPr>
                    <m:oMath xmlns:m="http://schemas.openxmlformats.org/officeDocument/2006/math">
                      <m:r>
                        <a:rPr lang="en-US" sz="3600" b="0" i="1" smtClean="0">
                          <a:solidFill>
                            <a:srgbClr val="0000FF"/>
                          </a:solidFill>
                          <a:latin typeface="Cambria Math" panose="02040503050406030204" pitchFamily="18" charset="0"/>
                        </a:rPr>
                        <m:t>𝑁𝑃𝑉</m:t>
                      </m:r>
                      <m:r>
                        <a:rPr lang="en-US" sz="3600" b="0" i="1" smtClean="0">
                          <a:solidFill>
                            <a:srgbClr val="0000FF"/>
                          </a:solidFill>
                          <a:latin typeface="Cambria Math" panose="02040503050406030204" pitchFamily="18" charset="0"/>
                        </a:rPr>
                        <m:t>=</m:t>
                      </m:r>
                      <m:nary>
                        <m:naryPr>
                          <m:chr m:val="∑"/>
                          <m:ctrlPr>
                            <a:rPr lang="en-US" sz="3600" b="0" i="1" smtClean="0">
                              <a:solidFill>
                                <a:srgbClr val="0000FF"/>
                              </a:solidFill>
                              <a:latin typeface="Cambria Math" panose="02040503050406030204" pitchFamily="18" charset="0"/>
                            </a:rPr>
                          </m:ctrlPr>
                        </m:naryPr>
                        <m:sub>
                          <m:r>
                            <m:rPr>
                              <m:brk m:alnAt="23"/>
                            </m:rPr>
                            <a:rPr lang="en-US" sz="3600" b="0" i="1" smtClean="0">
                              <a:solidFill>
                                <a:srgbClr val="0000FF"/>
                              </a:solidFill>
                              <a:latin typeface="Cambria Math" panose="02040503050406030204" pitchFamily="18" charset="0"/>
                            </a:rPr>
                            <m:t>𝑖</m:t>
                          </m:r>
                          <m:r>
                            <a:rPr lang="en-US" sz="3600" b="0" i="1" smtClean="0">
                              <a:solidFill>
                                <a:srgbClr val="0000FF"/>
                              </a:solidFill>
                              <a:latin typeface="Cambria Math" panose="02040503050406030204" pitchFamily="18" charset="0"/>
                            </a:rPr>
                            <m:t>=</m:t>
                          </m:r>
                          <m:r>
                            <m:rPr>
                              <m:brk m:alnAt="23"/>
                            </m:rPr>
                            <a:rPr lang="en-US" sz="3600" b="0" i="1" smtClean="0">
                              <a:solidFill>
                                <a:srgbClr val="0000FF"/>
                              </a:solidFill>
                              <a:latin typeface="Cambria Math" panose="02040503050406030204" pitchFamily="18" charset="0"/>
                            </a:rPr>
                            <m:t>1</m:t>
                          </m:r>
                        </m:sub>
                        <m:sup>
                          <m:r>
                            <a:rPr lang="en-US" sz="3600" b="0" i="1" smtClean="0">
                              <a:solidFill>
                                <a:srgbClr val="0000FF"/>
                              </a:solidFill>
                              <a:latin typeface="Cambria Math" panose="02040503050406030204" pitchFamily="18" charset="0"/>
                            </a:rPr>
                            <m:t>𝑛</m:t>
                          </m:r>
                        </m:sup>
                        <m:e>
                          <m:f>
                            <m:fPr>
                              <m:ctrlPr>
                                <a:rPr lang="en-US" sz="3600" b="0" i="1" smtClean="0">
                                  <a:solidFill>
                                    <a:srgbClr val="0000FF"/>
                                  </a:solidFill>
                                  <a:latin typeface="Cambria Math" panose="02040503050406030204" pitchFamily="18" charset="0"/>
                                </a:rPr>
                              </m:ctrlPr>
                            </m:fPr>
                            <m:num>
                              <m:sSub>
                                <m:sSubPr>
                                  <m:ctrlPr>
                                    <a:rPr lang="en-US" sz="3600" b="0" i="1" smtClean="0">
                                      <a:solidFill>
                                        <a:srgbClr val="0000FF"/>
                                      </a:solidFill>
                                      <a:latin typeface="Cambria Math" panose="02040503050406030204" pitchFamily="18" charset="0"/>
                                    </a:rPr>
                                  </m:ctrlPr>
                                </m:sSubPr>
                                <m:e>
                                  <m:r>
                                    <a:rPr lang="en-US" sz="3600" b="0" i="1" smtClean="0">
                                      <a:solidFill>
                                        <a:srgbClr val="0000FF"/>
                                      </a:solidFill>
                                      <a:latin typeface="Cambria Math" panose="02040503050406030204" pitchFamily="18" charset="0"/>
                                      <a:ea typeface="Cambria Math" panose="02040503050406030204" pitchFamily="18" charset="0"/>
                                    </a:rPr>
                                    <m:t>𝛼</m:t>
                                  </m:r>
                                </m:e>
                                <m:sub>
                                  <m:r>
                                    <a:rPr lang="en-US" sz="3600" b="0" i="1" smtClean="0">
                                      <a:solidFill>
                                        <a:srgbClr val="0000FF"/>
                                      </a:solidFill>
                                      <a:latin typeface="Cambria Math" panose="02040503050406030204" pitchFamily="18" charset="0"/>
                                    </a:rPr>
                                    <m:t>𝑖</m:t>
                                  </m:r>
                                </m:sub>
                              </m:sSub>
                              <m:sSub>
                                <m:sSubPr>
                                  <m:ctrlPr>
                                    <a:rPr lang="en-US" sz="3600" b="0" i="1" smtClean="0">
                                      <a:solidFill>
                                        <a:srgbClr val="0000FF"/>
                                      </a:solidFill>
                                      <a:latin typeface="Cambria Math" panose="02040503050406030204" pitchFamily="18" charset="0"/>
                                    </a:rPr>
                                  </m:ctrlPr>
                                </m:sSubPr>
                                <m:e>
                                  <m:r>
                                    <a:rPr lang="en-US" sz="3600" b="0" i="1" smtClean="0">
                                      <a:solidFill>
                                        <a:srgbClr val="0000FF"/>
                                      </a:solidFill>
                                      <a:latin typeface="Cambria Math" panose="02040503050406030204" pitchFamily="18" charset="0"/>
                                    </a:rPr>
                                    <m:t>𝑅𝐹𝐶</m:t>
                                  </m:r>
                                </m:e>
                                <m:sub>
                                  <m:r>
                                    <a:rPr lang="en-US" sz="3600" b="0" i="1" smtClean="0">
                                      <a:solidFill>
                                        <a:srgbClr val="0000FF"/>
                                      </a:solidFill>
                                      <a:latin typeface="Cambria Math" panose="02040503050406030204" pitchFamily="18" charset="0"/>
                                    </a:rPr>
                                    <m:t>𝑖</m:t>
                                  </m:r>
                                </m:sub>
                              </m:sSub>
                            </m:num>
                            <m:den>
                              <m:sSup>
                                <m:sSupPr>
                                  <m:ctrlPr>
                                    <a:rPr lang="en-US" sz="3600" b="0" i="1" smtClean="0">
                                      <a:solidFill>
                                        <a:srgbClr val="0000FF"/>
                                      </a:solidFill>
                                      <a:latin typeface="Cambria Math" panose="02040503050406030204" pitchFamily="18" charset="0"/>
                                    </a:rPr>
                                  </m:ctrlPr>
                                </m:sSupPr>
                                <m:e>
                                  <m:r>
                                    <a:rPr lang="en-US" sz="3600" b="0" i="1" smtClean="0">
                                      <a:solidFill>
                                        <a:srgbClr val="0000FF"/>
                                      </a:solidFill>
                                      <a:latin typeface="Cambria Math" panose="02040503050406030204" pitchFamily="18" charset="0"/>
                                    </a:rPr>
                                    <m:t>(</m:t>
                                  </m:r>
                                  <m:r>
                                    <a:rPr lang="en-US" sz="3600" b="0" i="1" smtClean="0">
                                      <a:solidFill>
                                        <a:srgbClr val="0000FF"/>
                                      </a:solidFill>
                                      <a:latin typeface="Cambria Math" panose="02040503050406030204" pitchFamily="18" charset="0"/>
                                    </a:rPr>
                                    <m:t>1</m:t>
                                  </m:r>
                                  <m:r>
                                    <a:rPr lang="en-US" sz="3600" b="0" i="1" smtClean="0">
                                      <a:solidFill>
                                        <a:srgbClr val="0000FF"/>
                                      </a:solidFill>
                                      <a:latin typeface="Cambria Math" panose="02040503050406030204" pitchFamily="18" charset="0"/>
                                    </a:rPr>
                                    <m:t>+</m:t>
                                  </m:r>
                                  <m:sSub>
                                    <m:sSubPr>
                                      <m:ctrlPr>
                                        <a:rPr lang="en-US" sz="3600" b="0" i="1" smtClean="0">
                                          <a:solidFill>
                                            <a:srgbClr val="0000FF"/>
                                          </a:solidFill>
                                          <a:latin typeface="Cambria Math" panose="02040503050406030204" pitchFamily="18" charset="0"/>
                                        </a:rPr>
                                      </m:ctrlPr>
                                    </m:sSubPr>
                                    <m:e>
                                      <m:r>
                                        <a:rPr lang="en-US" sz="3600" b="0" i="1" smtClean="0">
                                          <a:solidFill>
                                            <a:srgbClr val="0000FF"/>
                                          </a:solidFill>
                                          <a:latin typeface="Cambria Math" panose="02040503050406030204" pitchFamily="18" charset="0"/>
                                        </a:rPr>
                                        <m:t>𝑅</m:t>
                                      </m:r>
                                    </m:e>
                                    <m:sub>
                                      <m:r>
                                        <a:rPr lang="en-US" sz="3600" b="0" i="1" smtClean="0">
                                          <a:solidFill>
                                            <a:srgbClr val="0000FF"/>
                                          </a:solidFill>
                                          <a:latin typeface="Cambria Math" panose="02040503050406030204" pitchFamily="18" charset="0"/>
                                        </a:rPr>
                                        <m:t>𝑓</m:t>
                                      </m:r>
                                    </m:sub>
                                  </m:sSub>
                                  <m:r>
                                    <a:rPr lang="en-US" sz="3600" b="0" i="1" smtClean="0">
                                      <a:solidFill>
                                        <a:srgbClr val="0000FF"/>
                                      </a:solidFill>
                                      <a:latin typeface="Cambria Math" panose="02040503050406030204" pitchFamily="18" charset="0"/>
                                    </a:rPr>
                                    <m:t>)</m:t>
                                  </m:r>
                                </m:e>
                                <m:sup>
                                  <m:r>
                                    <a:rPr lang="en-US" sz="3600" b="0" i="1" smtClean="0">
                                      <a:solidFill>
                                        <a:srgbClr val="0000FF"/>
                                      </a:solidFill>
                                      <a:latin typeface="Cambria Math" panose="02040503050406030204" pitchFamily="18" charset="0"/>
                                    </a:rPr>
                                    <m:t>𝑖</m:t>
                                  </m:r>
                                </m:sup>
                              </m:sSup>
                            </m:den>
                          </m:f>
                          <m:r>
                            <a:rPr lang="en-US" sz="3600" b="0" i="1" smtClean="0">
                              <a:solidFill>
                                <a:srgbClr val="0000FF"/>
                              </a:solidFill>
                              <a:latin typeface="Cambria Math" panose="02040503050406030204" pitchFamily="18" charset="0"/>
                            </a:rPr>
                            <m:t>−</m:t>
                          </m:r>
                          <m:r>
                            <a:rPr lang="en-US" sz="3600" b="0" i="1" smtClean="0">
                              <a:solidFill>
                                <a:srgbClr val="0000FF"/>
                              </a:solidFill>
                              <a:latin typeface="Cambria Math" panose="02040503050406030204" pitchFamily="18" charset="0"/>
                            </a:rPr>
                            <m:t>𝑘</m:t>
                          </m:r>
                        </m:e>
                      </m:nary>
                    </m:oMath>
                  </m:oMathPara>
                </a14:m>
                <a:endParaRPr lang="ar-SA" sz="3600" dirty="0">
                  <a:solidFill>
                    <a:srgbClr val="0000FF"/>
                  </a:solidFill>
                </a:endParaRPr>
              </a:p>
              <a:p>
                <a:endParaRPr lang="ar-SA" sz="2400" dirty="0" smtClean="0"/>
              </a:p>
              <a:p>
                <a:endParaRPr lang="ar-SA" sz="2400" dirty="0" smtClean="0"/>
              </a:p>
              <a:p>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𝑅</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𝑓</m:t>
                    </m:r>
                  </m:oMath>
                </a14:m>
                <a:r>
                  <a:rPr lang="ar-SA" dirty="0" smtClean="0">
                    <a:solidFill>
                      <a:schemeClr val="tx1"/>
                    </a:solidFill>
                  </a:rPr>
                  <a:t>): معدل العائد على الاستثمارات الخالية من المخاطر (عديمة المخاطرة)</a:t>
                </a:r>
              </a:p>
              <a:p>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𝑛</m:t>
                    </m:r>
                  </m:oMath>
                </a14:m>
                <a:r>
                  <a:rPr lang="ar-SA" dirty="0" smtClean="0">
                    <a:solidFill>
                      <a:schemeClr val="tx1"/>
                    </a:solidFill>
                  </a:rPr>
                  <a:t>): عمر المشروع </a:t>
                </a:r>
              </a:p>
              <a:p>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𝑘</m:t>
                    </m:r>
                  </m:oMath>
                </a14:m>
                <a:r>
                  <a:rPr lang="ar-SA" dirty="0" smtClean="0">
                    <a:solidFill>
                      <a:schemeClr val="tx1"/>
                    </a:solidFill>
                  </a:rPr>
                  <a:t>): القيمة الحالية لتكلفة المشروع </a:t>
                </a:r>
                <a:endParaRPr lang="en-US"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3"/>
              </p:nvPr>
            </p:nvSpPr>
            <p:spPr>
              <a:xfrm>
                <a:off x="228600" y="1447801"/>
                <a:ext cx="9185762" cy="4678364"/>
              </a:xfrm>
              <a:blipFill rotWithShape="0">
                <a:blip r:embed="rId2"/>
                <a:stretch>
                  <a:fillRect r="-1394"/>
                </a:stretch>
              </a:blipFill>
            </p:spPr>
            <p:txBody>
              <a:bodyPr/>
              <a:lstStyle/>
              <a:p>
                <a:r>
                  <a:rPr lang="ar-SA">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40141439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SA" sz="3600" dirty="0" smtClean="0">
                <a:solidFill>
                  <a:schemeClr val="tx1"/>
                </a:solidFill>
                <a:cs typeface="PT Bold Heading" panose="02010400000000000000" pitchFamily="2" charset="-78"/>
              </a:rPr>
              <a:t>مثال: </a:t>
            </a:r>
            <a:endParaRPr lang="en-US" sz="36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533400" y="1447800"/>
            <a:ext cx="8957162" cy="4602164"/>
          </a:xfrm>
        </p:spPr>
        <p:txBody>
          <a:bodyPr/>
          <a:lstStyle/>
          <a:p>
            <a:pPr marL="0" indent="0" algn="just"/>
            <a:r>
              <a:rPr lang="ar-SA" sz="3200" dirty="0" smtClean="0">
                <a:solidFill>
                  <a:schemeClr val="tx1"/>
                </a:solidFill>
              </a:rPr>
              <a:t>ترغب شركة </a:t>
            </a:r>
            <a:r>
              <a:rPr lang="ar-SA" sz="3200" dirty="0" err="1" smtClean="0">
                <a:solidFill>
                  <a:schemeClr val="tx1"/>
                </a:solidFill>
              </a:rPr>
              <a:t>بتقيیم</a:t>
            </a:r>
            <a:r>
              <a:rPr lang="ar-SA" sz="3200" dirty="0" smtClean="0">
                <a:solidFill>
                  <a:schemeClr val="tx1"/>
                </a:solidFill>
              </a:rPr>
              <a:t> </a:t>
            </a:r>
            <a:r>
              <a:rPr lang="ar-SA" sz="3200" dirty="0">
                <a:solidFill>
                  <a:schemeClr val="tx1"/>
                </a:solidFill>
              </a:rPr>
              <a:t>مشروع </a:t>
            </a:r>
            <a:r>
              <a:rPr lang="ar-SA" sz="3200" dirty="0" smtClean="0">
                <a:solidFill>
                  <a:schemeClr val="tx1"/>
                </a:solidFill>
              </a:rPr>
              <a:t>استثماري، وقد توفرت لديها المعلومات التالية:</a:t>
            </a:r>
          </a:p>
          <a:p>
            <a:pPr marL="0" indent="0" algn="just"/>
            <a:r>
              <a:rPr lang="ar-SA" sz="3200" dirty="0" smtClean="0">
                <a:solidFill>
                  <a:schemeClr val="tx1"/>
                </a:solidFill>
              </a:rPr>
              <a:t>تكلفة المشروع: 130000ريال</a:t>
            </a:r>
            <a:endParaRPr lang="ar-SA" sz="3200" dirty="0">
              <a:solidFill>
                <a:schemeClr val="tx1"/>
              </a:solidFill>
            </a:endParaRPr>
          </a:p>
          <a:p>
            <a:pPr marL="0" indent="0" algn="just"/>
            <a:r>
              <a:rPr lang="ar-SA" sz="3200" dirty="0" smtClean="0">
                <a:solidFill>
                  <a:schemeClr val="tx1"/>
                </a:solidFill>
              </a:rPr>
              <a:t>معدل </a:t>
            </a:r>
            <a:r>
              <a:rPr lang="ar-SA" sz="3200" dirty="0">
                <a:solidFill>
                  <a:schemeClr val="tx1"/>
                </a:solidFill>
              </a:rPr>
              <a:t>العائد </a:t>
            </a:r>
            <a:r>
              <a:rPr lang="ar-SA" sz="3200" dirty="0" smtClean="0">
                <a:solidFill>
                  <a:schemeClr val="tx1"/>
                </a:solidFill>
              </a:rPr>
              <a:t>المطلوب: 12%</a:t>
            </a:r>
            <a:endParaRPr lang="ar-SA" sz="3200" dirty="0">
              <a:solidFill>
                <a:schemeClr val="tx1"/>
              </a:solidFill>
            </a:endParaRPr>
          </a:p>
          <a:p>
            <a:pPr marL="0" indent="0" algn="just"/>
            <a:r>
              <a:rPr lang="ar-SA" sz="3200" dirty="0" smtClean="0">
                <a:solidFill>
                  <a:schemeClr val="tx1"/>
                </a:solidFill>
              </a:rPr>
              <a:t>معدل </a:t>
            </a:r>
            <a:r>
              <a:rPr lang="ar-SA" sz="3200" dirty="0">
                <a:solidFill>
                  <a:schemeClr val="tx1"/>
                </a:solidFill>
              </a:rPr>
              <a:t>العائد على الاستثمارات </a:t>
            </a:r>
            <a:r>
              <a:rPr lang="ar-SA" sz="3200" dirty="0" err="1">
                <a:solidFill>
                  <a:schemeClr val="tx1"/>
                </a:solidFill>
              </a:rPr>
              <a:t>عدیمة</a:t>
            </a:r>
            <a:r>
              <a:rPr lang="ar-SA" sz="3200" dirty="0">
                <a:solidFill>
                  <a:schemeClr val="tx1"/>
                </a:solidFill>
              </a:rPr>
              <a:t> </a:t>
            </a:r>
            <a:r>
              <a:rPr lang="ar-SA" sz="3200" dirty="0" smtClean="0">
                <a:solidFill>
                  <a:schemeClr val="tx1"/>
                </a:solidFill>
              </a:rPr>
              <a:t>المخاطر: 5%</a:t>
            </a:r>
          </a:p>
          <a:p>
            <a:pPr marL="0" indent="0" algn="just"/>
            <a:r>
              <a:rPr lang="ar-SA" sz="3200" dirty="0" smtClean="0">
                <a:solidFill>
                  <a:schemeClr val="tx1"/>
                </a:solidFill>
              </a:rPr>
              <a:t>التدفقات النقدية المتوقعة من المشروع ومعاملات معادل التأكد يوضحها الجدول التالي: </a:t>
            </a:r>
            <a:endParaRPr lang="en-US" sz="32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33917511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200" dirty="0" smtClean="0">
                <a:solidFill>
                  <a:schemeClr val="tx1"/>
                </a:solidFill>
                <a:cs typeface="PT Bold Heading" panose="02010400000000000000" pitchFamily="2" charset="-78"/>
              </a:rPr>
              <a:t>التدفقات النقدية السنوية ومعاملات معادل التأكد</a:t>
            </a:r>
            <a:endParaRPr lang="ar-SA" sz="3200" dirty="0">
              <a:solidFill>
                <a:schemeClr val="tx1"/>
              </a:solidFill>
              <a:cs typeface="PT Bold Heading" panose="020104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graphicFrame>
        <p:nvGraphicFramePr>
          <p:cNvPr id="5" name="عنصر نائب للمحتوى 4"/>
          <p:cNvGraphicFramePr>
            <a:graphicFrameLocks noGrp="1" noChangeAspect="1"/>
          </p:cNvGraphicFramePr>
          <p:nvPr>
            <p:ph idx="1"/>
            <p:extLst>
              <p:ext uri="{D42A27DB-BD31-4B8C-83A1-F6EECF244321}">
                <p14:modId xmlns:p14="http://schemas.microsoft.com/office/powerpoint/2010/main" val="1757170959"/>
              </p:ext>
            </p:extLst>
          </p:nvPr>
        </p:nvGraphicFramePr>
        <p:xfrm>
          <a:off x="685800" y="1828800"/>
          <a:ext cx="8724900" cy="3657599"/>
        </p:xfrm>
        <a:graphic>
          <a:graphicData uri="http://schemas.openxmlformats.org/presentationml/2006/ole">
            <mc:AlternateContent xmlns:mc="http://schemas.openxmlformats.org/markup-compatibility/2006">
              <mc:Choice xmlns:v="urn:schemas-microsoft-com:vml" Requires="v">
                <p:oleObj spid="_x0000_s3116" name="Worksheet" r:id="rId3" imgW="2819379" imgH="1209890" progId="Excel.Sheet.12">
                  <p:embed/>
                </p:oleObj>
              </mc:Choice>
              <mc:Fallback>
                <p:oleObj name="Worksheet" r:id="rId3" imgW="2819379" imgH="1209890" progId="Excel.Sheet.12">
                  <p:embed/>
                  <p:pic>
                    <p:nvPicPr>
                      <p:cNvPr id="0" name=""/>
                      <p:cNvPicPr/>
                      <p:nvPr/>
                    </p:nvPicPr>
                    <p:blipFill>
                      <a:blip r:embed="rId4"/>
                      <a:stretch>
                        <a:fillRect/>
                      </a:stretch>
                    </p:blipFill>
                    <p:spPr>
                      <a:xfrm>
                        <a:off x="685800" y="1828800"/>
                        <a:ext cx="8724900" cy="3657599"/>
                      </a:xfrm>
                      <a:prstGeom prst="rect">
                        <a:avLst/>
                      </a:prstGeom>
                    </p:spPr>
                  </p:pic>
                </p:oleObj>
              </mc:Fallback>
            </mc:AlternateContent>
          </a:graphicData>
        </a:graphic>
      </p:graphicFrame>
    </p:spTree>
    <p:extLst>
      <p:ext uri="{BB962C8B-B14F-4D97-AF65-F5344CB8AC3E}">
        <p14:creationId xmlns:p14="http://schemas.microsoft.com/office/powerpoint/2010/main" val="41458061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4000" dirty="0" smtClean="0">
                <a:solidFill>
                  <a:schemeClr val="tx1"/>
                </a:solidFill>
              </a:rPr>
              <a:t>المطلوب: </a:t>
            </a:r>
          </a:p>
          <a:p>
            <a:pPr marL="0" indent="0" algn="just" rtl="1"/>
            <a:r>
              <a:rPr lang="ar-SA" sz="4000" dirty="0" smtClean="0">
                <a:solidFill>
                  <a:schemeClr val="tx1"/>
                </a:solidFill>
              </a:rPr>
              <a:t>أوجد صافي </a:t>
            </a:r>
            <a:r>
              <a:rPr lang="ar-SA" sz="4000" dirty="0">
                <a:solidFill>
                  <a:schemeClr val="tx1"/>
                </a:solidFill>
              </a:rPr>
              <a:t>القيمة الحالية بطريقة معامل معادل التأكد؟ </a:t>
            </a:r>
          </a:p>
          <a:p>
            <a:pPr algn="just" rtl="1"/>
            <a:endParaRPr lang="ar-SA" sz="40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36028282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SA" sz="3600" dirty="0" smtClean="0">
                <a:solidFill>
                  <a:schemeClr val="tx1"/>
                </a:solidFill>
                <a:cs typeface="PT Bold Heading" panose="02010400000000000000" pitchFamily="2" charset="-78"/>
              </a:rPr>
              <a:t>أولا</a:t>
            </a:r>
            <a:r>
              <a:rPr lang="ar-SA" sz="3600" dirty="0">
                <a:solidFill>
                  <a:schemeClr val="tx1"/>
                </a:solidFill>
                <a:cs typeface="PT Bold Heading" panose="02010400000000000000" pitchFamily="2" charset="-78"/>
              </a:rPr>
              <a:t>: </a:t>
            </a:r>
            <a:r>
              <a:rPr lang="ar-SA" sz="3600" dirty="0" smtClean="0">
                <a:solidFill>
                  <a:schemeClr val="tx1"/>
                </a:solidFill>
                <a:cs typeface="PT Bold Heading" panose="02010400000000000000" pitchFamily="2" charset="-78"/>
              </a:rPr>
              <a:t>إيجاد التدفقات </a:t>
            </a:r>
            <a:r>
              <a:rPr lang="ar-SA" sz="3600" dirty="0">
                <a:solidFill>
                  <a:schemeClr val="tx1"/>
                </a:solidFill>
                <a:cs typeface="PT Bold Heading" panose="02010400000000000000" pitchFamily="2" charset="-78"/>
              </a:rPr>
              <a:t>النقدية المؤكدة للمشروع: </a:t>
            </a:r>
            <a:endParaRPr lang="en-US" sz="3600" dirty="0">
              <a:solidFill>
                <a:schemeClr val="tx1"/>
              </a:solidFill>
              <a:cs typeface="PT Bold Heading" panose="02010400000000000000" pitchFamily="2" charset="-78"/>
            </a:endParaRPr>
          </a:p>
        </p:txBody>
      </p:sp>
      <p:sp>
        <p:nvSpPr>
          <p:cNvPr id="3" name="Content Placeholder 2"/>
          <p:cNvSpPr>
            <a:spLocks noGrp="1"/>
          </p:cNvSpPr>
          <p:nvPr>
            <p:ph sz="half" idx="13"/>
          </p:nvPr>
        </p:nvSpPr>
        <p:spPr>
          <a:xfrm>
            <a:off x="304800" y="1524000"/>
            <a:ext cx="9109562" cy="4602164"/>
          </a:xfrm>
        </p:spPr>
        <p:txBody>
          <a:bodyPr/>
          <a:lstStyle/>
          <a:p>
            <a:pPr marL="0" indent="0" algn="just"/>
            <a:r>
              <a:rPr lang="ar-SA" sz="3200" dirty="0" smtClean="0">
                <a:solidFill>
                  <a:schemeClr val="tx1"/>
                </a:solidFill>
              </a:rPr>
              <a:t>من خلال ضرب قيم التدفقات النقدية غير المؤكدة في معاملات معادل التأكد</a:t>
            </a:r>
          </a:p>
          <a:p>
            <a:pPr marL="0" indent="0"/>
            <a:endParaRPr lang="ar-SA"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graphicFrame>
        <p:nvGraphicFramePr>
          <p:cNvPr id="4" name="كائن 3"/>
          <p:cNvGraphicFramePr>
            <a:graphicFrameLocks noChangeAspect="1"/>
          </p:cNvGraphicFramePr>
          <p:nvPr>
            <p:extLst>
              <p:ext uri="{D42A27DB-BD31-4B8C-83A1-F6EECF244321}">
                <p14:modId xmlns:p14="http://schemas.microsoft.com/office/powerpoint/2010/main" val="3800773686"/>
              </p:ext>
            </p:extLst>
          </p:nvPr>
        </p:nvGraphicFramePr>
        <p:xfrm>
          <a:off x="838200" y="2617788"/>
          <a:ext cx="8382000" cy="3097212"/>
        </p:xfrm>
        <a:graphic>
          <a:graphicData uri="http://schemas.openxmlformats.org/presentationml/2006/ole">
            <mc:AlternateContent xmlns:mc="http://schemas.openxmlformats.org/markup-compatibility/2006">
              <mc:Choice xmlns:v="urn:schemas-microsoft-com:vml" Requires="v">
                <p:oleObj spid="_x0000_s4137" name="Worksheet" r:id="rId3" imgW="5067243" imgH="1438213" progId="Excel.Sheet.12">
                  <p:embed/>
                </p:oleObj>
              </mc:Choice>
              <mc:Fallback>
                <p:oleObj name="Worksheet" r:id="rId3" imgW="5067243" imgH="1438213" progId="Excel.Sheet.12">
                  <p:embed/>
                  <p:pic>
                    <p:nvPicPr>
                      <p:cNvPr id="0" name=""/>
                      <p:cNvPicPr/>
                      <p:nvPr/>
                    </p:nvPicPr>
                    <p:blipFill>
                      <a:blip r:embed="rId4"/>
                      <a:stretch>
                        <a:fillRect/>
                      </a:stretch>
                    </p:blipFill>
                    <p:spPr>
                      <a:xfrm>
                        <a:off x="838200" y="2617788"/>
                        <a:ext cx="8382000" cy="3097212"/>
                      </a:xfrm>
                      <a:prstGeom prst="rect">
                        <a:avLst/>
                      </a:prstGeom>
                    </p:spPr>
                  </p:pic>
                </p:oleObj>
              </mc:Fallback>
            </mc:AlternateContent>
          </a:graphicData>
        </a:graphic>
      </p:graphicFrame>
    </p:spTree>
    <p:extLst>
      <p:ext uri="{BB962C8B-B14F-4D97-AF65-F5344CB8AC3E}">
        <p14:creationId xmlns:p14="http://schemas.microsoft.com/office/powerpoint/2010/main" val="483037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SA" sz="3600" dirty="0">
                <a:solidFill>
                  <a:schemeClr val="tx1"/>
                </a:solidFill>
                <a:cs typeface="PT Bold Heading" panose="02010400000000000000" pitchFamily="2" charset="-78"/>
              </a:rPr>
              <a:t>ثانيا: حساب صافي القيمة الحالية</a:t>
            </a:r>
            <a:endParaRPr lang="en-US" sz="3600" dirty="0">
              <a:solidFill>
                <a:schemeClr val="tx1"/>
              </a:solidFill>
              <a:cs typeface="PT Bold Heading" panose="02010400000000000000" pitchFamily="2" charset="-78"/>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graphicFrame>
        <p:nvGraphicFramePr>
          <p:cNvPr id="4" name="عنصر نائب للمحتوى 3"/>
          <p:cNvGraphicFramePr>
            <a:graphicFrameLocks noGrp="1" noChangeAspect="1"/>
          </p:cNvGraphicFramePr>
          <p:nvPr>
            <p:ph sz="half" idx="13"/>
            <p:extLst>
              <p:ext uri="{D42A27DB-BD31-4B8C-83A1-F6EECF244321}">
                <p14:modId xmlns:p14="http://schemas.microsoft.com/office/powerpoint/2010/main" val="4069523416"/>
              </p:ext>
            </p:extLst>
          </p:nvPr>
        </p:nvGraphicFramePr>
        <p:xfrm>
          <a:off x="304800" y="1981200"/>
          <a:ext cx="9296400" cy="3505200"/>
        </p:xfrm>
        <a:graphic>
          <a:graphicData uri="http://schemas.openxmlformats.org/presentationml/2006/ole">
            <mc:AlternateContent xmlns:mc="http://schemas.openxmlformats.org/markup-compatibility/2006">
              <mc:Choice xmlns:v="urn:schemas-microsoft-com:vml" Requires="v">
                <p:oleObj spid="_x0000_s5160" name="Worksheet" r:id="rId3" imgW="7229403" imgH="2200323" progId="Excel.Sheet.12">
                  <p:embed/>
                </p:oleObj>
              </mc:Choice>
              <mc:Fallback>
                <p:oleObj name="Worksheet" r:id="rId3" imgW="7229403" imgH="2200323" progId="Excel.Sheet.12">
                  <p:embed/>
                  <p:pic>
                    <p:nvPicPr>
                      <p:cNvPr id="0" name=""/>
                      <p:cNvPicPr/>
                      <p:nvPr/>
                    </p:nvPicPr>
                    <p:blipFill>
                      <a:blip r:embed="rId4"/>
                      <a:stretch>
                        <a:fillRect/>
                      </a:stretch>
                    </p:blipFill>
                    <p:spPr>
                      <a:xfrm>
                        <a:off x="304800" y="1981200"/>
                        <a:ext cx="9296400" cy="3505200"/>
                      </a:xfrm>
                      <a:prstGeom prst="rect">
                        <a:avLst/>
                      </a:prstGeom>
                    </p:spPr>
                  </p:pic>
                </p:oleObj>
              </mc:Fallback>
            </mc:AlternateContent>
          </a:graphicData>
        </a:graphic>
      </p:graphicFrame>
    </p:spTree>
    <p:extLst>
      <p:ext uri="{BB962C8B-B14F-4D97-AF65-F5344CB8AC3E}">
        <p14:creationId xmlns:p14="http://schemas.microsoft.com/office/powerpoint/2010/main" val="7880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ملاحظات مهمة:</a:t>
            </a:r>
            <a:endParaRPr lang="ar-SA" sz="3600"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a:xfrm>
            <a:off x="152400" y="1417638"/>
            <a:ext cx="9525000" cy="4708525"/>
          </a:xfrm>
        </p:spPr>
        <p:txBody>
          <a:bodyPr/>
          <a:lstStyle/>
          <a:p>
            <a:pPr marL="514350" indent="-514350" algn="just" rtl="1">
              <a:buFont typeface="+mj-lt"/>
              <a:buAutoNum type="arabicPeriod"/>
            </a:pPr>
            <a:r>
              <a:rPr lang="ar-SA" dirty="0" smtClean="0">
                <a:solidFill>
                  <a:schemeClr val="tx1"/>
                </a:solidFill>
              </a:rPr>
              <a:t>المشروع مجد لأن صافي قيمته الحالية موجب.</a:t>
            </a:r>
          </a:p>
          <a:p>
            <a:pPr marL="514350" indent="-514350" algn="just" rtl="1">
              <a:buFont typeface="+mj-lt"/>
              <a:buAutoNum type="arabicPeriod"/>
            </a:pPr>
            <a:r>
              <a:rPr lang="ar-SA" dirty="0" smtClean="0">
                <a:solidFill>
                  <a:schemeClr val="tx1"/>
                </a:solidFill>
              </a:rPr>
              <a:t>معدل الخصم الذي تم أخذه بعين الاعتبار هو معدل العائد (الفائدة) الخالي من الخطر وليس معدل العائد المطلوب.</a:t>
            </a:r>
          </a:p>
          <a:p>
            <a:pPr marL="514350" indent="-514350" algn="just" rtl="1">
              <a:buFont typeface="+mj-lt"/>
              <a:buAutoNum type="arabicPeriod"/>
            </a:pPr>
            <a:r>
              <a:rPr lang="ar-SA" dirty="0" smtClean="0">
                <a:solidFill>
                  <a:schemeClr val="tx1"/>
                </a:solidFill>
              </a:rPr>
              <a:t>قد تختلف قيمة التدفقات النقدية المخصومة وبالتالي قيمة صافي القيمة الحالية عند استخدام الجدول المالي وعند استخدام الآلة الحاسبة أو </a:t>
            </a:r>
            <a:r>
              <a:rPr lang="ar-SA" dirty="0" err="1" smtClean="0">
                <a:solidFill>
                  <a:schemeClr val="tx1"/>
                </a:solidFill>
              </a:rPr>
              <a:t>الإكسل</a:t>
            </a:r>
            <a:r>
              <a:rPr lang="ar-SA" dirty="0" smtClean="0">
                <a:solidFill>
                  <a:schemeClr val="tx1"/>
                </a:solidFill>
              </a:rPr>
              <a:t>، لكنها كلها قيم متقاربة وتعتبر قيما صحيحة.</a:t>
            </a:r>
          </a:p>
          <a:p>
            <a:pPr marL="514350" indent="-514350" algn="just" rtl="1">
              <a:buFont typeface="+mj-lt"/>
              <a:buAutoNum type="arabicPeriod"/>
            </a:pPr>
            <a:r>
              <a:rPr lang="ar-SA" dirty="0" smtClean="0">
                <a:solidFill>
                  <a:schemeClr val="tx1"/>
                </a:solidFill>
              </a:rPr>
              <a:t>الجدول المالي المستخدم هو الجدول (3) إذا كانت التدفقات النقدية غير متساوية، والجدول (4) في حال تساوي التدفقات النقدية السنوية. </a:t>
            </a:r>
            <a:endParaRPr lang="ar-SA"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15520506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524000"/>
            <a:ext cx="8915400" cy="4373563"/>
          </a:xfrm>
        </p:spPr>
        <p:txBody>
          <a:bodyPr/>
          <a:lstStyle/>
          <a:p>
            <a:pPr marL="0" indent="0" algn="just" rtl="1"/>
            <a:r>
              <a:rPr lang="ar-SA" sz="4000" dirty="0" smtClean="0">
                <a:solidFill>
                  <a:schemeClr val="tx1"/>
                </a:solidFill>
              </a:rPr>
              <a:t>يقوم أسلوب (معدل الخصم المعدل) على تعدیل معدل الخصم لمعالجة المخاطر (عكس الطریقة الأولى التي تقوم على تعدیل التدفقات النقدیة لمعالجة المخاطر) </a:t>
            </a:r>
          </a:p>
          <a:p>
            <a:pPr marL="0" indent="0" algn="just" rtl="1"/>
            <a:r>
              <a:rPr lang="ar-SA" sz="4000" dirty="0" smtClean="0">
                <a:solidFill>
                  <a:schemeClr val="tx1"/>
                </a:solidFill>
              </a:rPr>
              <a:t>أي أنه يهدف إلى تحدید معدل الخصم الذي یعكس درجة المخاطر التي </a:t>
            </a:r>
            <a:r>
              <a:rPr lang="ar-SA" sz="4000" dirty="0" err="1" smtClean="0">
                <a:solidFill>
                  <a:schemeClr val="tx1"/>
                </a:solidFill>
              </a:rPr>
              <a:t>ینطوي</a:t>
            </a:r>
            <a:r>
              <a:rPr lang="ar-SA" sz="4000" dirty="0" smtClean="0">
                <a:solidFill>
                  <a:schemeClr val="tx1"/>
                </a:solidFill>
              </a:rPr>
              <a:t> عليها الاستثمار.</a:t>
            </a:r>
          </a:p>
        </p:txBody>
      </p:sp>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200" dirty="0">
                <a:solidFill>
                  <a:srgbClr val="FF0000"/>
                </a:solidFill>
                <a:cs typeface="PT Bold Heading" panose="02010400000000000000" pitchFamily="2" charset="-78"/>
              </a:rPr>
              <a:t>ثانيا: طريقة معدل الخصم المعدل </a:t>
            </a:r>
            <a:r>
              <a:rPr lang="ar-SA" sz="3200" dirty="0" smtClean="0">
                <a:solidFill>
                  <a:srgbClr val="FF0000"/>
                </a:solidFill>
                <a:cs typeface="PT Bold Heading" panose="02010400000000000000" pitchFamily="2" charset="-78"/>
              </a:rPr>
              <a:t>وفق المخاطرة (</a:t>
            </a:r>
            <a:r>
              <a:rPr lang="en-US" sz="3200" dirty="0" smtClean="0">
                <a:solidFill>
                  <a:srgbClr val="FF0000"/>
                </a:solidFill>
                <a:cs typeface="PT Bold Heading" panose="02010400000000000000" pitchFamily="2" charset="-78"/>
              </a:rPr>
              <a:t>Risk Adjusted Discount Rate</a:t>
            </a:r>
            <a:r>
              <a:rPr lang="ar-SA" sz="3200" dirty="0" smtClean="0">
                <a:solidFill>
                  <a:srgbClr val="FF0000"/>
                </a:solidFill>
                <a:cs typeface="PT Bold Heading" panose="02010400000000000000" pitchFamily="2" charset="-78"/>
              </a:rPr>
              <a:t>): </a:t>
            </a:r>
            <a:endParaRPr lang="en-US" sz="3200" dirty="0">
              <a:solidFill>
                <a:srgbClr val="FF0000"/>
              </a:solidFill>
              <a:cs typeface="PT Bold Heading" panose="02010400000000000000" pitchFamily="2" charset="-78"/>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Tree>
    <p:extLst>
      <p:ext uri="{BB962C8B-B14F-4D97-AF65-F5344CB8AC3E}">
        <p14:creationId xmlns:p14="http://schemas.microsoft.com/office/powerpoint/2010/main" val="25395453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المبدأ الأساسي لأسلوب معدل الخصم المعدل</a:t>
            </a:r>
            <a:endParaRPr lang="ar-SA" sz="3600" dirty="0">
              <a:solidFill>
                <a:schemeClr val="tx1"/>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يقوم أسلوب معدل الخصم المعدل على أساسين:</a:t>
            </a:r>
          </a:p>
          <a:p>
            <a:pPr marL="514350" indent="-514350" algn="just" rtl="1">
              <a:buFont typeface="+mj-lt"/>
              <a:buAutoNum type="arabicPeriod"/>
            </a:pPr>
            <a:r>
              <a:rPr lang="ar-SA" sz="3600" dirty="0" smtClean="0">
                <a:solidFill>
                  <a:schemeClr val="tx1"/>
                </a:solidFill>
              </a:rPr>
              <a:t>كلما </a:t>
            </a:r>
            <a:r>
              <a:rPr lang="ar-SA" sz="3600" dirty="0">
                <a:solidFill>
                  <a:schemeClr val="tx1"/>
                </a:solidFill>
              </a:rPr>
              <a:t>كان المشروع أكثر </a:t>
            </a:r>
            <a:r>
              <a:rPr lang="ar-SA" sz="3600" dirty="0" smtClean="0">
                <a:solidFill>
                  <a:schemeClr val="tx1"/>
                </a:solidFill>
              </a:rPr>
              <a:t>مخاطرة </a:t>
            </a:r>
            <a:r>
              <a:rPr lang="ar-SA" sz="3600" dirty="0">
                <a:solidFill>
                  <a:schemeClr val="tx1"/>
                </a:solidFill>
              </a:rPr>
              <a:t>كلما ارتفع معدل الخصم </a:t>
            </a:r>
            <a:r>
              <a:rPr lang="ar-SA" sz="3600" dirty="0" smtClean="0">
                <a:solidFill>
                  <a:schemeClr val="tx1"/>
                </a:solidFill>
              </a:rPr>
              <a:t>المعدل وبالتالي تدنت صافي قيمته الحالية.</a:t>
            </a:r>
          </a:p>
          <a:p>
            <a:pPr marL="514350" indent="-514350" algn="just" rtl="1">
              <a:buFont typeface="+mj-lt"/>
              <a:buAutoNum type="arabicPeriod"/>
            </a:pPr>
            <a:r>
              <a:rPr lang="ar-SA" sz="3600" dirty="0">
                <a:solidFill>
                  <a:schemeClr val="tx1"/>
                </a:solidFill>
              </a:rPr>
              <a:t>ي</a:t>
            </a:r>
            <a:r>
              <a:rPr lang="ar-SA" sz="3600" dirty="0" smtClean="0">
                <a:solidFill>
                  <a:schemeClr val="tx1"/>
                </a:solidFill>
              </a:rPr>
              <a:t>طالب المستثمر بعائد </a:t>
            </a:r>
            <a:r>
              <a:rPr lang="ar-SA" sz="3600" dirty="0">
                <a:solidFill>
                  <a:schemeClr val="tx1"/>
                </a:solidFill>
              </a:rPr>
              <a:t>أعلى في </a:t>
            </a:r>
            <a:r>
              <a:rPr lang="ar-SA" sz="3600" dirty="0" smtClean="0">
                <a:solidFill>
                  <a:schemeClr val="tx1"/>
                </a:solidFill>
              </a:rPr>
              <a:t>حالة الاستثمار في </a:t>
            </a:r>
            <a:r>
              <a:rPr lang="ar-SA" sz="3600" dirty="0">
                <a:solidFill>
                  <a:schemeClr val="tx1"/>
                </a:solidFill>
              </a:rPr>
              <a:t>مشروعات </a:t>
            </a:r>
            <a:r>
              <a:rPr lang="ar-SA" sz="3600" dirty="0" smtClean="0">
                <a:solidFill>
                  <a:schemeClr val="tx1"/>
                </a:solidFill>
              </a:rPr>
              <a:t>تواجه </a:t>
            </a:r>
            <a:r>
              <a:rPr lang="ar-SA" sz="3600" dirty="0">
                <a:solidFill>
                  <a:schemeClr val="tx1"/>
                </a:solidFill>
              </a:rPr>
              <a:t>مخاطر أعلى.</a:t>
            </a:r>
          </a:p>
          <a:p>
            <a:pPr algn="just"/>
            <a:endParaRPr lang="ar-SA" sz="36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12141533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just" rtl="1"/>
            <a:r>
              <a:rPr lang="ar-SA" sz="3600" dirty="0" smtClean="0">
                <a:solidFill>
                  <a:srgbClr val="009900"/>
                </a:solidFill>
                <a:cs typeface="PT Bold Heading" panose="02010400000000000000" pitchFamily="2" charset="-78"/>
              </a:rPr>
              <a:t>كيف يتم تعديل معدل الخصم ليغطي المخاطر الفعلية للمشروع؟</a:t>
            </a:r>
            <a:endParaRPr lang="en-US" sz="3600" dirty="0">
              <a:solidFill>
                <a:srgbClr val="009900"/>
              </a:solidFill>
              <a:cs typeface="PT Bold Heading" panose="02010400000000000000" pitchFamily="2" charset="-78"/>
            </a:endParaRPr>
          </a:p>
        </p:txBody>
      </p:sp>
      <p:sp>
        <p:nvSpPr>
          <p:cNvPr id="6" name="Content Placeholder 5"/>
          <p:cNvSpPr>
            <a:spLocks noGrp="1"/>
          </p:cNvSpPr>
          <p:nvPr>
            <p:ph sz="half" idx="13"/>
          </p:nvPr>
        </p:nvSpPr>
        <p:spPr>
          <a:xfrm>
            <a:off x="495300" y="1600201"/>
            <a:ext cx="8919062" cy="4525963"/>
          </a:xfrm>
        </p:spPr>
        <p:txBody>
          <a:bodyPr/>
          <a:lstStyle/>
          <a:p>
            <a:pPr marL="0" indent="0" algn="just"/>
            <a:r>
              <a:rPr lang="ar-SA" sz="4000" dirty="0" smtClean="0">
                <a:solidFill>
                  <a:schemeClr val="tx1"/>
                </a:solidFill>
              </a:rPr>
              <a:t>في التطبيق يوجد طرق عديدة لتضمين المخاطر في معدل الخصم، أو بمعنى آخر تعديل معدل الخصم ليعكس المخاطر الفعلية للمشروع.</a:t>
            </a:r>
          </a:p>
          <a:p>
            <a:pPr marL="0" indent="0" algn="just"/>
            <a:r>
              <a:rPr lang="ar-SA" sz="4000" dirty="0" smtClean="0">
                <a:solidFill>
                  <a:schemeClr val="tx1"/>
                </a:solidFill>
              </a:rPr>
              <a:t>فيما يلي أهمها:</a:t>
            </a: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24772951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00"/>
          </a:solidFill>
        </p:spPr>
        <p:txBody>
          <a:bodyPr/>
          <a:lstStyle/>
          <a:p>
            <a:pPr algn="ctr" rtl="1"/>
            <a:r>
              <a:rPr lang="ar-SA" sz="3400" dirty="0" smtClean="0">
                <a:solidFill>
                  <a:srgbClr val="0000FF"/>
                </a:solidFill>
                <a:cs typeface="PT Bold Heading" panose="02010400000000000000" pitchFamily="2" charset="-78"/>
              </a:rPr>
              <a:t>معدل العائد المطلوب (نموذج تسعير الأصول الرأسمالية)</a:t>
            </a:r>
            <a:endParaRPr lang="ar-SA" sz="3400" dirty="0">
              <a:solidFill>
                <a:srgbClr val="0000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 rtl="1"/>
                <a:r>
                  <a:rPr lang="ar-SA" sz="3600" dirty="0">
                    <a:solidFill>
                      <a:schemeClr val="tx1"/>
                    </a:solidFill>
                  </a:rPr>
                  <a:t>من أهم الطرق المعتبرة </a:t>
                </a:r>
                <a:r>
                  <a:rPr lang="ar-SA" sz="3600" dirty="0" smtClean="0">
                    <a:solidFill>
                      <a:schemeClr val="tx1"/>
                    </a:solidFill>
                  </a:rPr>
                  <a:t>المستخدمة لإيجاد معدل الخصم المعدل نجد نموذج </a:t>
                </a:r>
                <a:r>
                  <a:rPr lang="ar-SA" sz="3600" dirty="0">
                    <a:solidFill>
                      <a:schemeClr val="tx1"/>
                    </a:solidFill>
                  </a:rPr>
                  <a:t>تسعير الأصول الرأسمالية (</a:t>
                </a:r>
                <a:r>
                  <a:rPr lang="en-US" sz="3600" dirty="0">
                    <a:solidFill>
                      <a:schemeClr val="tx1"/>
                    </a:solidFill>
                  </a:rPr>
                  <a:t>CAPM</a:t>
                </a:r>
                <a:r>
                  <a:rPr lang="ar-SA" sz="3600" dirty="0">
                    <a:solidFill>
                      <a:schemeClr val="tx1"/>
                    </a:solidFill>
                  </a:rPr>
                  <a:t>) </a:t>
                </a:r>
                <a:r>
                  <a:rPr lang="ar-SA" sz="3600" dirty="0" smtClean="0">
                    <a:solidFill>
                      <a:schemeClr val="tx1"/>
                    </a:solidFill>
                  </a:rPr>
                  <a:t>(</a:t>
                </a:r>
                <a:r>
                  <a:rPr lang="ar-SA" dirty="0" smtClean="0">
                    <a:solidFill>
                      <a:srgbClr val="FF0000"/>
                    </a:solidFill>
                  </a:rPr>
                  <a:t>والذي </a:t>
                </a:r>
                <a:r>
                  <a:rPr lang="ar-SA" dirty="0">
                    <a:solidFill>
                      <a:srgbClr val="FF0000"/>
                    </a:solidFill>
                  </a:rPr>
                  <a:t>تناولناه في </a:t>
                </a:r>
                <a:r>
                  <a:rPr lang="ar-SA" dirty="0" smtClean="0">
                    <a:solidFill>
                      <a:srgbClr val="FF0000"/>
                    </a:solidFill>
                  </a:rPr>
                  <a:t>الدرس السابق</a:t>
                </a:r>
                <a:r>
                  <a:rPr lang="ar-SA" sz="3600" dirty="0" smtClean="0">
                    <a:solidFill>
                      <a:schemeClr val="tx1"/>
                    </a:solidFill>
                  </a:rPr>
                  <a:t>)، </a:t>
                </a:r>
                <a:r>
                  <a:rPr lang="ar-SA" sz="3600" dirty="0">
                    <a:solidFill>
                      <a:schemeClr val="tx1"/>
                    </a:solidFill>
                  </a:rPr>
                  <a:t>حيث يتم استخدام معدل العائد المطلوب من المستثمر على أنه معدل </a:t>
                </a:r>
                <a:r>
                  <a:rPr lang="ar-SA" sz="3600" dirty="0" smtClean="0">
                    <a:solidFill>
                      <a:schemeClr val="tx1"/>
                    </a:solidFill>
                  </a:rPr>
                  <a:t>الخصم المعدل</a:t>
                </a:r>
                <a:r>
                  <a:rPr lang="ar-SA" sz="3600" dirty="0">
                    <a:solidFill>
                      <a:schemeClr val="tx1"/>
                    </a:solidFill>
                  </a:rPr>
                  <a:t>، ويحسب على النحو التالي:</a:t>
                </a:r>
              </a:p>
              <a:p>
                <a:pPr marL="0" indent="0" algn="just"/>
                <a:endParaRPr lang="ar-SA" sz="1400" dirty="0">
                  <a:solidFill>
                    <a:schemeClr val="tx1"/>
                  </a:solidFill>
                </a:endParaRPr>
              </a:p>
              <a:p>
                <a:pPr marL="0" indent="0" algn="just"/>
                <a14:m>
                  <m:oMathPara xmlns:m="http://schemas.openxmlformats.org/officeDocument/2006/math">
                    <m:oMathParaPr>
                      <m:jc m:val="centerGroup"/>
                    </m:oMathParaPr>
                    <m:oMath xmlns:m="http://schemas.openxmlformats.org/officeDocument/2006/math">
                      <m:r>
                        <a:rPr lang="en-US" b="1" i="1">
                          <a:solidFill>
                            <a:srgbClr val="0000FF"/>
                          </a:solidFill>
                          <a:latin typeface="Cambria Math" panose="02040503050406030204" pitchFamily="18" charset="0"/>
                        </a:rPr>
                        <m:t>𝑬</m:t>
                      </m:r>
                      <m:d>
                        <m:dPr>
                          <m:ctrlPr>
                            <a:rPr lang="en-US" b="1" i="1">
                              <a:solidFill>
                                <a:srgbClr val="0000FF"/>
                              </a:solidFill>
                              <a:latin typeface="Cambria Math" panose="02040503050406030204" pitchFamily="18" charset="0"/>
                            </a:rPr>
                          </m:ctrlPr>
                        </m:dPr>
                        <m:e>
                          <m:r>
                            <a:rPr lang="en-US" b="1" i="1">
                              <a:solidFill>
                                <a:srgbClr val="0000FF"/>
                              </a:solidFill>
                              <a:latin typeface="Cambria Math" panose="02040503050406030204" pitchFamily="18" charset="0"/>
                            </a:rPr>
                            <m:t>𝑹</m:t>
                          </m:r>
                        </m:e>
                      </m:d>
                      <m:r>
                        <a:rPr lang="en-US" b="1" i="1">
                          <a:solidFill>
                            <a:srgbClr val="0000FF"/>
                          </a:solidFill>
                          <a:latin typeface="Cambria Math" panose="02040503050406030204" pitchFamily="18" charset="0"/>
                        </a:rPr>
                        <m:t>=</m:t>
                      </m:r>
                      <m:sSub>
                        <m:sSubPr>
                          <m:ctrlPr>
                            <a:rPr lang="en-US" b="1" i="1">
                              <a:solidFill>
                                <a:srgbClr val="0000FF"/>
                              </a:solidFill>
                              <a:latin typeface="Cambria Math" panose="02040503050406030204" pitchFamily="18" charset="0"/>
                            </a:rPr>
                          </m:ctrlPr>
                        </m:sSubPr>
                        <m:e>
                          <m:r>
                            <a:rPr lang="en-US" b="1" i="1">
                              <a:solidFill>
                                <a:srgbClr val="0000FF"/>
                              </a:solidFill>
                              <a:latin typeface="Cambria Math" panose="02040503050406030204" pitchFamily="18" charset="0"/>
                            </a:rPr>
                            <m:t>𝑹</m:t>
                          </m:r>
                        </m:e>
                        <m:sub>
                          <m:r>
                            <a:rPr lang="en-US" b="1" i="1">
                              <a:solidFill>
                                <a:srgbClr val="0000FF"/>
                              </a:solidFill>
                              <a:latin typeface="Cambria Math" panose="02040503050406030204" pitchFamily="18" charset="0"/>
                            </a:rPr>
                            <m:t>𝒇</m:t>
                          </m:r>
                        </m:sub>
                      </m:sSub>
                      <m:r>
                        <a:rPr lang="en-US" b="1" i="1">
                          <a:solidFill>
                            <a:srgbClr val="0000FF"/>
                          </a:solidFill>
                          <a:latin typeface="Cambria Math" panose="02040503050406030204" pitchFamily="18" charset="0"/>
                        </a:rPr>
                        <m:t>+</m:t>
                      </m:r>
                      <m:r>
                        <a:rPr lang="en-US" b="1" i="1">
                          <a:solidFill>
                            <a:srgbClr val="0000FF"/>
                          </a:solidFill>
                          <a:latin typeface="Cambria Math" panose="02040503050406030204" pitchFamily="18" charset="0"/>
                          <a:ea typeface="Cambria Math" panose="02040503050406030204" pitchFamily="18" charset="0"/>
                        </a:rPr>
                        <m:t>𝜷</m:t>
                      </m:r>
                      <m:d>
                        <m:dPr>
                          <m:ctrlPr>
                            <a:rPr lang="en-US" b="1" i="1">
                              <a:solidFill>
                                <a:srgbClr val="0000FF"/>
                              </a:solidFill>
                              <a:latin typeface="Cambria Math" panose="02040503050406030204" pitchFamily="18" charset="0"/>
                              <a:ea typeface="Cambria Math" panose="02040503050406030204" pitchFamily="18" charset="0"/>
                            </a:rPr>
                          </m:ctrlPr>
                        </m:dPr>
                        <m:e>
                          <m:sSub>
                            <m:sSubPr>
                              <m:ctrlPr>
                                <a:rPr lang="en-US" b="1" i="1">
                                  <a:solidFill>
                                    <a:srgbClr val="0000FF"/>
                                  </a:solidFill>
                                  <a:latin typeface="Cambria Math" panose="02040503050406030204" pitchFamily="18" charset="0"/>
                                  <a:ea typeface="Cambria Math" panose="02040503050406030204" pitchFamily="18" charset="0"/>
                                </a:rPr>
                              </m:ctrlPr>
                            </m:sSubPr>
                            <m:e>
                              <m:r>
                                <a:rPr lang="en-US" b="1" i="1">
                                  <a:solidFill>
                                    <a:srgbClr val="0000FF"/>
                                  </a:solidFill>
                                  <a:latin typeface="Cambria Math" panose="02040503050406030204" pitchFamily="18" charset="0"/>
                                  <a:ea typeface="Cambria Math" panose="02040503050406030204" pitchFamily="18" charset="0"/>
                                </a:rPr>
                                <m:t>𝑹</m:t>
                              </m:r>
                            </m:e>
                            <m:sub>
                              <m:r>
                                <a:rPr lang="en-US" b="1" i="1">
                                  <a:solidFill>
                                    <a:srgbClr val="0000FF"/>
                                  </a:solidFill>
                                  <a:latin typeface="Cambria Math" panose="02040503050406030204" pitchFamily="18" charset="0"/>
                                  <a:ea typeface="Cambria Math" panose="02040503050406030204" pitchFamily="18" charset="0"/>
                                </a:rPr>
                                <m:t>𝑴</m:t>
                              </m:r>
                            </m:sub>
                          </m:sSub>
                          <m:r>
                            <a:rPr lang="en-US" b="1" i="1">
                              <a:solidFill>
                                <a:srgbClr val="0000FF"/>
                              </a:solidFill>
                              <a:latin typeface="Cambria Math" panose="02040503050406030204" pitchFamily="18" charset="0"/>
                              <a:ea typeface="Cambria Math" panose="02040503050406030204" pitchFamily="18" charset="0"/>
                            </a:rPr>
                            <m:t>−</m:t>
                          </m:r>
                          <m:sSub>
                            <m:sSubPr>
                              <m:ctrlPr>
                                <a:rPr lang="en-US" b="1" i="1">
                                  <a:solidFill>
                                    <a:srgbClr val="0000FF"/>
                                  </a:solidFill>
                                  <a:latin typeface="Cambria Math" panose="02040503050406030204" pitchFamily="18" charset="0"/>
                                  <a:ea typeface="Cambria Math" panose="02040503050406030204" pitchFamily="18" charset="0"/>
                                </a:rPr>
                              </m:ctrlPr>
                            </m:sSubPr>
                            <m:e>
                              <m:r>
                                <a:rPr lang="en-US" b="1" i="1">
                                  <a:solidFill>
                                    <a:srgbClr val="0000FF"/>
                                  </a:solidFill>
                                  <a:latin typeface="Cambria Math" panose="02040503050406030204" pitchFamily="18" charset="0"/>
                                  <a:ea typeface="Cambria Math" panose="02040503050406030204" pitchFamily="18" charset="0"/>
                                </a:rPr>
                                <m:t>𝑹</m:t>
                              </m:r>
                            </m:e>
                            <m:sub>
                              <m:r>
                                <a:rPr lang="en-US" b="1" i="1">
                                  <a:solidFill>
                                    <a:srgbClr val="0000FF"/>
                                  </a:solidFill>
                                  <a:latin typeface="Cambria Math" panose="02040503050406030204" pitchFamily="18" charset="0"/>
                                  <a:ea typeface="Cambria Math" panose="02040503050406030204" pitchFamily="18" charset="0"/>
                                </a:rPr>
                                <m:t>𝒇</m:t>
                              </m:r>
                            </m:sub>
                          </m:sSub>
                        </m:e>
                      </m:d>
                    </m:oMath>
                  </m:oMathPara>
                </a14:m>
                <a:endParaRPr lang="ar-SA" dirty="0">
                  <a:solidFill>
                    <a:schemeClr val="tx1"/>
                  </a:solidFill>
                </a:endParaRPr>
              </a:p>
              <a:p>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486" t="-2156"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val="38996631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rgbClr val="FFFF00"/>
          </a:solidFill>
        </p:spPr>
        <p:txBody>
          <a:bodyPr/>
          <a:lstStyle/>
          <a:p>
            <a:pPr algn="ctr" rtl="1"/>
            <a:r>
              <a:rPr lang="ar-SA" sz="3600" dirty="0" smtClean="0">
                <a:solidFill>
                  <a:srgbClr val="0000FF"/>
                </a:solidFill>
                <a:cs typeface="PT Bold Heading" panose="02010400000000000000" pitchFamily="2" charset="-78"/>
              </a:rPr>
              <a:t>طريقة معامل الاختلاف</a:t>
            </a:r>
            <a:endParaRPr lang="ar-SA" sz="3600" dirty="0">
              <a:solidFill>
                <a:srgbClr val="0000FF"/>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تقوم </a:t>
            </a:r>
            <a:r>
              <a:rPr lang="ar-SA" sz="3600" dirty="0">
                <a:solidFill>
                  <a:schemeClr val="tx1"/>
                </a:solidFill>
              </a:rPr>
              <a:t>هذه الطريقة على </a:t>
            </a:r>
            <a:r>
              <a:rPr lang="ar-SA" sz="3600" dirty="0" smtClean="0">
                <a:solidFill>
                  <a:schemeClr val="tx1"/>
                </a:solidFill>
              </a:rPr>
              <a:t>الأخذ </a:t>
            </a:r>
            <a:r>
              <a:rPr lang="ar-SA" sz="3600" dirty="0">
                <a:solidFill>
                  <a:schemeClr val="tx1"/>
                </a:solidFill>
              </a:rPr>
              <a:t>بالحسبان معامل الاختلاف لحساب معامل الخصم المعدل.</a:t>
            </a:r>
          </a:p>
          <a:p>
            <a:pPr marL="0" indent="0" algn="just" rtl="1"/>
            <a:r>
              <a:rPr lang="ar-SA" sz="3600" dirty="0">
                <a:solidFill>
                  <a:schemeClr val="tx1"/>
                </a:solidFill>
              </a:rPr>
              <a:t>يمكن حساب صافي القيمة الحالية باستخدام طريقة معدل الخصم المعدل للمخاطرة باتباع الخطوات التالية: </a:t>
            </a:r>
          </a:p>
          <a:p>
            <a:pPr algn="just" rtl="1"/>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extLst>
      <p:ext uri="{BB962C8B-B14F-4D97-AF65-F5344CB8AC3E}">
        <p14:creationId xmlns:p14="http://schemas.microsoft.com/office/powerpoint/2010/main" val="29216147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rgbClr val="0000FF"/>
                </a:solidFill>
                <a:cs typeface="PT Bold Heading" panose="02010400000000000000" pitchFamily="2" charset="-78"/>
              </a:rPr>
              <a:t>1) حساب معامل الاختلاف لكل مشروع</a:t>
            </a:r>
            <a:endParaRPr lang="ar-SA" sz="3600" dirty="0">
              <a:solidFill>
                <a:srgbClr val="0000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 rtl="1"/>
                <a:r>
                  <a:rPr lang="ar-SA" dirty="0" smtClean="0">
                    <a:solidFill>
                      <a:schemeClr val="tx1"/>
                    </a:solidFill>
                  </a:rPr>
                  <a:t>سبق وتطرقنا لمعامل الاختلاف، حيث يحسب كما يلي:</a:t>
                </a:r>
              </a:p>
              <a:p>
                <a:pPr marL="0" indent="0" algn="just" rtl="1"/>
                <a14:m>
                  <m:oMathPara xmlns:m="http://schemas.openxmlformats.org/officeDocument/2006/math">
                    <m:oMathParaPr>
                      <m:jc m:val="centerGroup"/>
                    </m:oMathParaPr>
                    <m:oMath xmlns:m="http://schemas.openxmlformats.org/officeDocument/2006/math">
                      <m:r>
                        <a:rPr lang="en-US" sz="5400" i="1">
                          <a:solidFill>
                            <a:schemeClr val="tx1"/>
                          </a:solidFill>
                          <a:latin typeface="Cambria Math"/>
                        </a:rPr>
                        <m:t>𝐶𝑉</m:t>
                      </m:r>
                      <m:r>
                        <a:rPr lang="en-US" sz="5400" i="1">
                          <a:solidFill>
                            <a:schemeClr val="tx1"/>
                          </a:solidFill>
                          <a:latin typeface="Cambria Math"/>
                        </a:rPr>
                        <m:t>=</m:t>
                      </m:r>
                      <m:box>
                        <m:boxPr>
                          <m:ctrlPr>
                            <a:rPr lang="en-US" sz="5400" i="1">
                              <a:solidFill>
                                <a:schemeClr val="tx1"/>
                              </a:solidFill>
                              <a:latin typeface="Cambria Math" panose="02040503050406030204" pitchFamily="18" charset="0"/>
                            </a:rPr>
                          </m:ctrlPr>
                        </m:boxPr>
                        <m:e>
                          <m:argPr>
                            <m:argSz m:val="-1"/>
                          </m:argPr>
                          <m:f>
                            <m:fPr>
                              <m:type m:val="lin"/>
                              <m:ctrlPr>
                                <a:rPr lang="en-US" sz="5400" i="1">
                                  <a:solidFill>
                                    <a:schemeClr val="tx1"/>
                                  </a:solidFill>
                                  <a:latin typeface="Cambria Math" panose="02040503050406030204" pitchFamily="18" charset="0"/>
                                </a:rPr>
                              </m:ctrlPr>
                            </m:fPr>
                            <m:num>
                              <m:r>
                                <a:rPr lang="en-US" sz="5400" i="1">
                                  <a:solidFill>
                                    <a:schemeClr val="tx1"/>
                                  </a:solidFill>
                                  <a:latin typeface="Cambria Math"/>
                                  <a:ea typeface="Cambria Math"/>
                                </a:rPr>
                                <m:t>𝜎</m:t>
                              </m:r>
                            </m:num>
                            <m:den>
                              <m:r>
                                <a:rPr lang="en-US" sz="3600" i="1">
                                  <a:solidFill>
                                    <a:schemeClr val="tx1"/>
                                  </a:solidFill>
                                  <a:latin typeface="Cambria Math" panose="02040503050406030204" pitchFamily="18" charset="0"/>
                                </a:rPr>
                                <m:t>𝐸</m:t>
                              </m:r>
                              <m:d>
                                <m:dPr>
                                  <m:ctrlPr>
                                    <a:rPr lang="en-US" sz="3600" i="1">
                                      <a:solidFill>
                                        <a:schemeClr val="tx1"/>
                                      </a:solidFill>
                                      <a:latin typeface="Cambria Math" panose="02040503050406030204" pitchFamily="18" charset="0"/>
                                    </a:rPr>
                                  </m:ctrlPr>
                                </m:dPr>
                                <m:e>
                                  <m:r>
                                    <a:rPr lang="en-US" sz="3600" i="1">
                                      <a:solidFill>
                                        <a:schemeClr val="tx1"/>
                                      </a:solidFill>
                                      <a:latin typeface="Cambria Math" panose="02040503050406030204" pitchFamily="18" charset="0"/>
                                    </a:rPr>
                                    <m:t>𝑅</m:t>
                                  </m:r>
                                </m:e>
                              </m:d>
                            </m:den>
                          </m:f>
                        </m:e>
                      </m:box>
                    </m:oMath>
                  </m:oMathPara>
                </a14:m>
                <a:endParaRPr lang="ar-SA" dirty="0">
                  <a:solidFill>
                    <a:schemeClr val="tx1"/>
                  </a:solidFill>
                </a:endParaRPr>
              </a:p>
              <a:p>
                <a:pPr algn="just" rtl="1"/>
                <a:endParaRPr lang="ar-SA" dirty="0" smtClean="0">
                  <a:solidFill>
                    <a:schemeClr val="tx1"/>
                  </a:solidFill>
                </a:endParaRPr>
              </a:p>
              <a:p>
                <a:pPr algn="just" rtl="1"/>
                <a:r>
                  <a:rPr lang="ar-SA" dirty="0" smtClean="0">
                    <a:solidFill>
                      <a:schemeClr val="tx1"/>
                    </a:solidFill>
                  </a:rPr>
                  <a:t>(</a:t>
                </a:r>
                <a14:m>
                  <m:oMath xmlns:m="http://schemas.openxmlformats.org/officeDocument/2006/math">
                    <m:r>
                      <a:rPr lang="en-US" i="1">
                        <a:solidFill>
                          <a:schemeClr val="tx1"/>
                        </a:solidFill>
                        <a:latin typeface="Cambria Math"/>
                        <a:ea typeface="Cambria Math"/>
                      </a:rPr>
                      <m:t>𝜎</m:t>
                    </m:r>
                  </m:oMath>
                </a14:m>
                <a:r>
                  <a:rPr lang="ar-SA" dirty="0" smtClean="0">
                    <a:solidFill>
                      <a:schemeClr val="tx1"/>
                    </a:solidFill>
                  </a:rPr>
                  <a:t>): الانحراف </a:t>
                </a:r>
                <a:r>
                  <a:rPr lang="ar-SA" dirty="0">
                    <a:solidFill>
                      <a:schemeClr val="tx1"/>
                    </a:solidFill>
                  </a:rPr>
                  <a:t>المعياري للمشروع </a:t>
                </a:r>
              </a:p>
              <a:p>
                <a:pPr algn="just" rtl="1"/>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𝐸</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𝑅</m:t>
                        </m:r>
                      </m:e>
                    </m:d>
                  </m:oMath>
                </a14:m>
                <a:r>
                  <a:rPr lang="ar-SA" dirty="0" smtClean="0">
                    <a:solidFill>
                      <a:schemeClr val="tx1"/>
                    </a:solidFill>
                  </a:rPr>
                  <a:t>): العائد </a:t>
                </a:r>
                <a:r>
                  <a:rPr lang="ar-SA" dirty="0">
                    <a:solidFill>
                      <a:schemeClr val="tx1"/>
                    </a:solidFill>
                  </a:rPr>
                  <a:t>المتوقع من المشروع </a:t>
                </a:r>
                <a:endParaRPr lang="en-US" dirty="0">
                  <a:solidFill>
                    <a:schemeClr val="tx1"/>
                  </a:solidFill>
                </a:endParaRPr>
              </a:p>
              <a:p>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t="-1752" r="-1709"/>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36074306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rgbClr val="0000FF"/>
                </a:solidFill>
                <a:cs typeface="PT Bold Heading" panose="02010400000000000000" pitchFamily="2" charset="-78"/>
              </a:rPr>
              <a:t>2) تحديد علاوة الخطر للأوراق المالية</a:t>
            </a:r>
            <a:endParaRPr lang="ar-SA" sz="3600" dirty="0">
              <a:solidFill>
                <a:srgbClr val="0000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 rtl="1"/>
                <a:r>
                  <a:rPr lang="ar-SA" sz="3600" dirty="0" smtClean="0">
                    <a:solidFill>
                      <a:schemeClr val="tx1"/>
                    </a:solidFill>
                  </a:rPr>
                  <a:t>لدينا معدل </a:t>
                </a:r>
                <a:r>
                  <a:rPr lang="ar-SA" sz="3600" dirty="0">
                    <a:solidFill>
                      <a:schemeClr val="tx1"/>
                    </a:solidFill>
                  </a:rPr>
                  <a:t>العائد </a:t>
                </a:r>
                <a:r>
                  <a:rPr lang="ar-SA" sz="3600" dirty="0" smtClean="0">
                    <a:solidFill>
                      <a:schemeClr val="tx1"/>
                    </a:solidFill>
                  </a:rPr>
                  <a:t>المطلوب:</a:t>
                </a:r>
              </a:p>
              <a:p>
                <a:pPr marL="0" indent="0" algn="just" rtl="1"/>
                <a14:m>
                  <m:oMathPara xmlns:m="http://schemas.openxmlformats.org/officeDocument/2006/math">
                    <m:oMathParaPr>
                      <m:jc m:val="centerGroup"/>
                    </m:oMathParaPr>
                    <m:oMath xmlns:m="http://schemas.openxmlformats.org/officeDocument/2006/math">
                      <m:r>
                        <a:rPr lang="en-US" sz="3600" b="1" i="1">
                          <a:solidFill>
                            <a:srgbClr val="0000FF"/>
                          </a:solidFill>
                          <a:latin typeface="Cambria Math" panose="02040503050406030204" pitchFamily="18" charset="0"/>
                        </a:rPr>
                        <m:t>𝑬</m:t>
                      </m:r>
                      <m:d>
                        <m:dPr>
                          <m:ctrlPr>
                            <a:rPr lang="en-US" sz="3600" b="1" i="1">
                              <a:solidFill>
                                <a:srgbClr val="0000FF"/>
                              </a:solidFill>
                              <a:latin typeface="Cambria Math" panose="02040503050406030204" pitchFamily="18" charset="0"/>
                            </a:rPr>
                          </m:ctrlPr>
                        </m:dPr>
                        <m:e>
                          <m:r>
                            <a:rPr lang="en-US" sz="3600" b="1" i="1">
                              <a:solidFill>
                                <a:srgbClr val="0000FF"/>
                              </a:solidFill>
                              <a:latin typeface="Cambria Math" panose="02040503050406030204" pitchFamily="18" charset="0"/>
                            </a:rPr>
                            <m:t>𝑹</m:t>
                          </m:r>
                        </m:e>
                      </m:d>
                      <m:r>
                        <a:rPr lang="en-US" sz="3600" b="1" i="1">
                          <a:solidFill>
                            <a:srgbClr val="0000FF"/>
                          </a:solidFill>
                          <a:latin typeface="Cambria Math" panose="02040503050406030204" pitchFamily="18" charset="0"/>
                        </a:rPr>
                        <m:t>=</m:t>
                      </m:r>
                      <m:sSub>
                        <m:sSubPr>
                          <m:ctrlPr>
                            <a:rPr lang="en-US" sz="3600" b="1" i="1">
                              <a:solidFill>
                                <a:srgbClr val="0000FF"/>
                              </a:solidFill>
                              <a:latin typeface="Cambria Math" panose="02040503050406030204" pitchFamily="18" charset="0"/>
                            </a:rPr>
                          </m:ctrlPr>
                        </m:sSubPr>
                        <m:e>
                          <m:r>
                            <a:rPr lang="en-US" sz="3600" b="1" i="1">
                              <a:solidFill>
                                <a:srgbClr val="0000FF"/>
                              </a:solidFill>
                              <a:latin typeface="Cambria Math" panose="02040503050406030204" pitchFamily="18" charset="0"/>
                            </a:rPr>
                            <m:t>𝑹</m:t>
                          </m:r>
                        </m:e>
                        <m:sub>
                          <m:r>
                            <a:rPr lang="en-US" sz="3600" b="1" i="1">
                              <a:solidFill>
                                <a:srgbClr val="0000FF"/>
                              </a:solidFill>
                              <a:latin typeface="Cambria Math" panose="02040503050406030204" pitchFamily="18" charset="0"/>
                            </a:rPr>
                            <m:t>𝒇</m:t>
                          </m:r>
                        </m:sub>
                      </m:sSub>
                      <m:r>
                        <a:rPr lang="en-US" sz="3600" b="1" i="1">
                          <a:solidFill>
                            <a:srgbClr val="0000FF"/>
                          </a:solidFill>
                          <a:latin typeface="Cambria Math" panose="02040503050406030204" pitchFamily="18" charset="0"/>
                        </a:rPr>
                        <m:t>+</m:t>
                      </m:r>
                      <m:r>
                        <a:rPr lang="en-US" sz="3600" b="1" i="1">
                          <a:solidFill>
                            <a:srgbClr val="0000FF"/>
                          </a:solidFill>
                          <a:latin typeface="Cambria Math" panose="02040503050406030204" pitchFamily="18" charset="0"/>
                          <a:ea typeface="Cambria Math" panose="02040503050406030204" pitchFamily="18" charset="0"/>
                        </a:rPr>
                        <m:t>𝜷</m:t>
                      </m:r>
                      <m:d>
                        <m:dPr>
                          <m:ctrlPr>
                            <a:rPr lang="en-US" sz="3600" b="1" i="1">
                              <a:solidFill>
                                <a:srgbClr val="0000FF"/>
                              </a:solidFill>
                              <a:latin typeface="Cambria Math" panose="02040503050406030204" pitchFamily="18" charset="0"/>
                              <a:ea typeface="Cambria Math" panose="02040503050406030204" pitchFamily="18" charset="0"/>
                            </a:rPr>
                          </m:ctrlPr>
                        </m:dPr>
                        <m:e>
                          <m:sSub>
                            <m:sSubPr>
                              <m:ctrlPr>
                                <a:rPr lang="en-US" sz="3600" b="1" i="1">
                                  <a:solidFill>
                                    <a:srgbClr val="0000FF"/>
                                  </a:solidFill>
                                  <a:latin typeface="Cambria Math" panose="02040503050406030204" pitchFamily="18" charset="0"/>
                                  <a:ea typeface="Cambria Math" panose="02040503050406030204" pitchFamily="18" charset="0"/>
                                </a:rPr>
                              </m:ctrlPr>
                            </m:sSubPr>
                            <m:e>
                              <m:r>
                                <a:rPr lang="en-US" sz="3600" b="1" i="1">
                                  <a:solidFill>
                                    <a:srgbClr val="0000FF"/>
                                  </a:solidFill>
                                  <a:latin typeface="Cambria Math" panose="02040503050406030204" pitchFamily="18" charset="0"/>
                                  <a:ea typeface="Cambria Math" panose="02040503050406030204" pitchFamily="18" charset="0"/>
                                </a:rPr>
                                <m:t>𝑹</m:t>
                              </m:r>
                            </m:e>
                            <m:sub>
                              <m:r>
                                <a:rPr lang="en-US" sz="3600" b="1" i="1">
                                  <a:solidFill>
                                    <a:srgbClr val="0000FF"/>
                                  </a:solidFill>
                                  <a:latin typeface="Cambria Math" panose="02040503050406030204" pitchFamily="18" charset="0"/>
                                  <a:ea typeface="Cambria Math" panose="02040503050406030204" pitchFamily="18" charset="0"/>
                                </a:rPr>
                                <m:t>𝑴</m:t>
                              </m:r>
                            </m:sub>
                          </m:sSub>
                          <m:r>
                            <a:rPr lang="en-US" sz="3600" b="1" i="1">
                              <a:solidFill>
                                <a:srgbClr val="0000FF"/>
                              </a:solidFill>
                              <a:latin typeface="Cambria Math" panose="02040503050406030204" pitchFamily="18" charset="0"/>
                              <a:ea typeface="Cambria Math" panose="02040503050406030204" pitchFamily="18" charset="0"/>
                            </a:rPr>
                            <m:t>−</m:t>
                          </m:r>
                          <m:sSub>
                            <m:sSubPr>
                              <m:ctrlPr>
                                <a:rPr lang="en-US" sz="3600" b="1" i="1">
                                  <a:solidFill>
                                    <a:srgbClr val="0000FF"/>
                                  </a:solidFill>
                                  <a:latin typeface="Cambria Math" panose="02040503050406030204" pitchFamily="18" charset="0"/>
                                  <a:ea typeface="Cambria Math" panose="02040503050406030204" pitchFamily="18" charset="0"/>
                                </a:rPr>
                              </m:ctrlPr>
                            </m:sSubPr>
                            <m:e>
                              <m:r>
                                <a:rPr lang="en-US" sz="3600" b="1" i="1">
                                  <a:solidFill>
                                    <a:srgbClr val="0000FF"/>
                                  </a:solidFill>
                                  <a:latin typeface="Cambria Math" panose="02040503050406030204" pitchFamily="18" charset="0"/>
                                  <a:ea typeface="Cambria Math" panose="02040503050406030204" pitchFamily="18" charset="0"/>
                                </a:rPr>
                                <m:t>𝑹</m:t>
                              </m:r>
                            </m:e>
                            <m:sub>
                              <m:r>
                                <a:rPr lang="en-US" sz="3600" b="1" i="1">
                                  <a:solidFill>
                                    <a:srgbClr val="0000FF"/>
                                  </a:solidFill>
                                  <a:latin typeface="Cambria Math" panose="02040503050406030204" pitchFamily="18" charset="0"/>
                                  <a:ea typeface="Cambria Math" panose="02040503050406030204" pitchFamily="18" charset="0"/>
                                </a:rPr>
                                <m:t>𝒇</m:t>
                              </m:r>
                            </m:sub>
                          </m:sSub>
                        </m:e>
                      </m:d>
                    </m:oMath>
                  </m:oMathPara>
                </a14:m>
                <a:endParaRPr lang="ar-SA" sz="3600" dirty="0" smtClean="0">
                  <a:solidFill>
                    <a:schemeClr val="tx1"/>
                  </a:solidFill>
                </a:endParaRPr>
              </a:p>
              <a:p>
                <a:pPr marL="0" indent="0" algn="just" rtl="1"/>
                <a:r>
                  <a:rPr lang="ar-SA" sz="3600" dirty="0" smtClean="0">
                    <a:solidFill>
                      <a:schemeClr val="tx1"/>
                    </a:solidFill>
                  </a:rPr>
                  <a:t>القيمة (</a:t>
                </a:r>
                <a14:m>
                  <m:oMath xmlns:m="http://schemas.openxmlformats.org/officeDocument/2006/math">
                    <m:d>
                      <m:dPr>
                        <m:ctrlPr>
                          <a:rPr lang="en-US" sz="3600" b="1" i="1">
                            <a:solidFill>
                              <a:srgbClr val="0000FF"/>
                            </a:solidFill>
                            <a:latin typeface="Cambria Math" panose="02040503050406030204" pitchFamily="18" charset="0"/>
                            <a:ea typeface="Cambria Math" panose="02040503050406030204" pitchFamily="18" charset="0"/>
                          </a:rPr>
                        </m:ctrlPr>
                      </m:dPr>
                      <m:e>
                        <m:sSub>
                          <m:sSubPr>
                            <m:ctrlPr>
                              <a:rPr lang="en-US" sz="3600" b="1" i="1">
                                <a:solidFill>
                                  <a:srgbClr val="0000FF"/>
                                </a:solidFill>
                                <a:latin typeface="Cambria Math" panose="02040503050406030204" pitchFamily="18" charset="0"/>
                                <a:ea typeface="Cambria Math" panose="02040503050406030204" pitchFamily="18" charset="0"/>
                              </a:rPr>
                            </m:ctrlPr>
                          </m:sSubPr>
                          <m:e>
                            <m:r>
                              <a:rPr lang="en-US" sz="3600" b="1" i="1">
                                <a:solidFill>
                                  <a:srgbClr val="0000FF"/>
                                </a:solidFill>
                                <a:latin typeface="Cambria Math" panose="02040503050406030204" pitchFamily="18" charset="0"/>
                                <a:ea typeface="Cambria Math" panose="02040503050406030204" pitchFamily="18" charset="0"/>
                              </a:rPr>
                              <m:t>𝑹</m:t>
                            </m:r>
                          </m:e>
                          <m:sub>
                            <m:r>
                              <a:rPr lang="en-US" sz="3600" b="1" i="1">
                                <a:solidFill>
                                  <a:srgbClr val="0000FF"/>
                                </a:solidFill>
                                <a:latin typeface="Cambria Math" panose="02040503050406030204" pitchFamily="18" charset="0"/>
                                <a:ea typeface="Cambria Math" panose="02040503050406030204" pitchFamily="18" charset="0"/>
                              </a:rPr>
                              <m:t>𝑴</m:t>
                            </m:r>
                          </m:sub>
                        </m:sSub>
                        <m:r>
                          <a:rPr lang="en-US" sz="3600" b="1" i="1">
                            <a:solidFill>
                              <a:srgbClr val="0000FF"/>
                            </a:solidFill>
                            <a:latin typeface="Cambria Math" panose="02040503050406030204" pitchFamily="18" charset="0"/>
                            <a:ea typeface="Cambria Math" panose="02040503050406030204" pitchFamily="18" charset="0"/>
                          </a:rPr>
                          <m:t>−</m:t>
                        </m:r>
                        <m:sSub>
                          <m:sSubPr>
                            <m:ctrlPr>
                              <a:rPr lang="en-US" sz="3600" b="1" i="1">
                                <a:solidFill>
                                  <a:srgbClr val="0000FF"/>
                                </a:solidFill>
                                <a:latin typeface="Cambria Math" panose="02040503050406030204" pitchFamily="18" charset="0"/>
                                <a:ea typeface="Cambria Math" panose="02040503050406030204" pitchFamily="18" charset="0"/>
                              </a:rPr>
                            </m:ctrlPr>
                          </m:sSubPr>
                          <m:e>
                            <m:r>
                              <a:rPr lang="en-US" sz="3600" b="1" i="1">
                                <a:solidFill>
                                  <a:srgbClr val="0000FF"/>
                                </a:solidFill>
                                <a:latin typeface="Cambria Math" panose="02040503050406030204" pitchFamily="18" charset="0"/>
                                <a:ea typeface="Cambria Math" panose="02040503050406030204" pitchFamily="18" charset="0"/>
                              </a:rPr>
                              <m:t>𝑹</m:t>
                            </m:r>
                          </m:e>
                          <m:sub>
                            <m:r>
                              <a:rPr lang="en-US" sz="3600" b="1" i="1">
                                <a:solidFill>
                                  <a:srgbClr val="0000FF"/>
                                </a:solidFill>
                                <a:latin typeface="Cambria Math" panose="02040503050406030204" pitchFamily="18" charset="0"/>
                                <a:ea typeface="Cambria Math" panose="02040503050406030204" pitchFamily="18" charset="0"/>
                              </a:rPr>
                              <m:t>𝒇</m:t>
                            </m:r>
                          </m:sub>
                        </m:sSub>
                      </m:e>
                    </m:d>
                  </m:oMath>
                </a14:m>
                <a:r>
                  <a:rPr lang="ar-SA" sz="3600" dirty="0" smtClean="0">
                    <a:solidFill>
                      <a:schemeClr val="tx1"/>
                    </a:solidFill>
                  </a:rPr>
                  <a:t>) تسمى علاوة مخاطر الورقة المالية، ويمكن إيجادها كما يلي:</a:t>
                </a:r>
              </a:p>
              <a:p>
                <a:pPr marL="0" indent="0" algn="just" rtl="1"/>
                <a14:m>
                  <m:oMathPara xmlns:m="http://schemas.openxmlformats.org/officeDocument/2006/math">
                    <m:oMathParaPr>
                      <m:jc m:val="centerGroup"/>
                    </m:oMathParaPr>
                    <m:oMath xmlns:m="http://schemas.openxmlformats.org/officeDocument/2006/math">
                      <m:r>
                        <a:rPr lang="en-US" sz="3600" b="1" i="1">
                          <a:solidFill>
                            <a:srgbClr val="0000FF"/>
                          </a:solidFill>
                          <a:latin typeface="Cambria Math" panose="02040503050406030204" pitchFamily="18" charset="0"/>
                          <a:ea typeface="Cambria Math" panose="02040503050406030204" pitchFamily="18" charset="0"/>
                        </a:rPr>
                        <m:t>𝜷</m:t>
                      </m:r>
                      <m:d>
                        <m:dPr>
                          <m:ctrlPr>
                            <a:rPr lang="en-US" sz="3600" b="1" i="1">
                              <a:solidFill>
                                <a:srgbClr val="0000FF"/>
                              </a:solidFill>
                              <a:latin typeface="Cambria Math" panose="02040503050406030204" pitchFamily="18" charset="0"/>
                              <a:ea typeface="Cambria Math" panose="02040503050406030204" pitchFamily="18" charset="0"/>
                            </a:rPr>
                          </m:ctrlPr>
                        </m:dPr>
                        <m:e>
                          <m:sSub>
                            <m:sSubPr>
                              <m:ctrlPr>
                                <a:rPr lang="en-US" sz="3600" b="1" i="1">
                                  <a:solidFill>
                                    <a:srgbClr val="0000FF"/>
                                  </a:solidFill>
                                  <a:latin typeface="Cambria Math" panose="02040503050406030204" pitchFamily="18" charset="0"/>
                                  <a:ea typeface="Cambria Math" panose="02040503050406030204" pitchFamily="18" charset="0"/>
                                </a:rPr>
                              </m:ctrlPr>
                            </m:sSubPr>
                            <m:e>
                              <m:r>
                                <a:rPr lang="en-US" sz="3600" b="1" i="1">
                                  <a:solidFill>
                                    <a:srgbClr val="0000FF"/>
                                  </a:solidFill>
                                  <a:latin typeface="Cambria Math" panose="02040503050406030204" pitchFamily="18" charset="0"/>
                                  <a:ea typeface="Cambria Math" panose="02040503050406030204" pitchFamily="18" charset="0"/>
                                </a:rPr>
                                <m:t>𝑹</m:t>
                              </m:r>
                            </m:e>
                            <m:sub>
                              <m:r>
                                <a:rPr lang="en-US" sz="3600" b="1" i="1">
                                  <a:solidFill>
                                    <a:srgbClr val="0000FF"/>
                                  </a:solidFill>
                                  <a:latin typeface="Cambria Math" panose="02040503050406030204" pitchFamily="18" charset="0"/>
                                  <a:ea typeface="Cambria Math" panose="02040503050406030204" pitchFamily="18" charset="0"/>
                                </a:rPr>
                                <m:t>𝑴</m:t>
                              </m:r>
                            </m:sub>
                          </m:sSub>
                          <m:r>
                            <a:rPr lang="en-US" sz="3600" b="1" i="1">
                              <a:solidFill>
                                <a:srgbClr val="0000FF"/>
                              </a:solidFill>
                              <a:latin typeface="Cambria Math" panose="02040503050406030204" pitchFamily="18" charset="0"/>
                              <a:ea typeface="Cambria Math" panose="02040503050406030204" pitchFamily="18" charset="0"/>
                            </a:rPr>
                            <m:t>−</m:t>
                          </m:r>
                          <m:sSub>
                            <m:sSubPr>
                              <m:ctrlPr>
                                <a:rPr lang="en-US" sz="3600" b="1" i="1">
                                  <a:solidFill>
                                    <a:srgbClr val="0000FF"/>
                                  </a:solidFill>
                                  <a:latin typeface="Cambria Math" panose="02040503050406030204" pitchFamily="18" charset="0"/>
                                  <a:ea typeface="Cambria Math" panose="02040503050406030204" pitchFamily="18" charset="0"/>
                                </a:rPr>
                              </m:ctrlPr>
                            </m:sSubPr>
                            <m:e>
                              <m:r>
                                <a:rPr lang="en-US" sz="3600" b="1" i="1">
                                  <a:solidFill>
                                    <a:srgbClr val="0000FF"/>
                                  </a:solidFill>
                                  <a:latin typeface="Cambria Math" panose="02040503050406030204" pitchFamily="18" charset="0"/>
                                  <a:ea typeface="Cambria Math" panose="02040503050406030204" pitchFamily="18" charset="0"/>
                                </a:rPr>
                                <m:t>𝑹</m:t>
                              </m:r>
                            </m:e>
                            <m:sub>
                              <m:r>
                                <a:rPr lang="en-US" sz="3600" b="1" i="1">
                                  <a:solidFill>
                                    <a:srgbClr val="0000FF"/>
                                  </a:solidFill>
                                  <a:latin typeface="Cambria Math" panose="02040503050406030204" pitchFamily="18" charset="0"/>
                                  <a:ea typeface="Cambria Math" panose="02040503050406030204" pitchFamily="18" charset="0"/>
                                </a:rPr>
                                <m:t>𝒇</m:t>
                              </m:r>
                            </m:sub>
                          </m:sSub>
                        </m:e>
                      </m:d>
                      <m:r>
                        <a:rPr lang="en-US" sz="3600" b="1" i="1" smtClean="0">
                          <a:solidFill>
                            <a:srgbClr val="0000FF"/>
                          </a:solidFill>
                          <a:latin typeface="Cambria Math" panose="02040503050406030204" pitchFamily="18" charset="0"/>
                          <a:ea typeface="Cambria Math" panose="02040503050406030204" pitchFamily="18" charset="0"/>
                        </a:rPr>
                        <m:t>=</m:t>
                      </m:r>
                      <m:r>
                        <a:rPr lang="en-US" sz="3600" b="1" i="1">
                          <a:solidFill>
                            <a:srgbClr val="0000FF"/>
                          </a:solidFill>
                          <a:latin typeface="Cambria Math" panose="02040503050406030204" pitchFamily="18" charset="0"/>
                        </a:rPr>
                        <m:t>𝑬</m:t>
                      </m:r>
                      <m:d>
                        <m:dPr>
                          <m:ctrlPr>
                            <a:rPr lang="en-US" sz="3600" b="1" i="1">
                              <a:solidFill>
                                <a:srgbClr val="0000FF"/>
                              </a:solidFill>
                              <a:latin typeface="Cambria Math" panose="02040503050406030204" pitchFamily="18" charset="0"/>
                            </a:rPr>
                          </m:ctrlPr>
                        </m:dPr>
                        <m:e>
                          <m:r>
                            <a:rPr lang="en-US" sz="3600" b="1" i="1">
                              <a:solidFill>
                                <a:srgbClr val="0000FF"/>
                              </a:solidFill>
                              <a:latin typeface="Cambria Math" panose="02040503050406030204" pitchFamily="18" charset="0"/>
                            </a:rPr>
                            <m:t>𝑹</m:t>
                          </m:r>
                        </m:e>
                      </m:d>
                      <m:r>
                        <a:rPr lang="en-US" sz="3600" b="1" i="1" smtClean="0">
                          <a:solidFill>
                            <a:srgbClr val="0000FF"/>
                          </a:solidFill>
                          <a:latin typeface="Cambria Math" panose="02040503050406030204" pitchFamily="18" charset="0"/>
                        </a:rPr>
                        <m:t>−</m:t>
                      </m:r>
                      <m:sSub>
                        <m:sSubPr>
                          <m:ctrlPr>
                            <a:rPr lang="en-US" sz="3600" b="1" i="1">
                              <a:solidFill>
                                <a:srgbClr val="0000FF"/>
                              </a:solidFill>
                              <a:latin typeface="Cambria Math" panose="02040503050406030204" pitchFamily="18" charset="0"/>
                            </a:rPr>
                          </m:ctrlPr>
                        </m:sSubPr>
                        <m:e>
                          <m:r>
                            <a:rPr lang="en-US" sz="3600" b="1" i="1">
                              <a:solidFill>
                                <a:srgbClr val="0000FF"/>
                              </a:solidFill>
                              <a:latin typeface="Cambria Math" panose="02040503050406030204" pitchFamily="18" charset="0"/>
                            </a:rPr>
                            <m:t>𝑹</m:t>
                          </m:r>
                        </m:e>
                        <m:sub>
                          <m:r>
                            <a:rPr lang="en-US" sz="3600" b="1" i="1">
                              <a:solidFill>
                                <a:srgbClr val="0000FF"/>
                              </a:solidFill>
                              <a:latin typeface="Cambria Math" panose="02040503050406030204" pitchFamily="18" charset="0"/>
                            </a:rPr>
                            <m:t>𝒇</m:t>
                          </m:r>
                        </m:sub>
                      </m:sSub>
                    </m:oMath>
                  </m:oMathPara>
                </a14:m>
                <a:endParaRPr lang="ar-SA" sz="3600" dirty="0">
                  <a:solidFill>
                    <a:schemeClr val="tx1"/>
                  </a:solidFill>
                </a:endParaRPr>
              </a:p>
              <a:p>
                <a:pPr marL="0" indent="0" algn="just" rtl="1"/>
                <a:r>
                  <a:rPr lang="ar-SA" sz="2400" b="1" dirty="0" smtClean="0">
                    <a:solidFill>
                      <a:schemeClr val="tx1"/>
                    </a:solidFill>
                  </a:rPr>
                  <a:t>علاوة </a:t>
                </a:r>
                <a:r>
                  <a:rPr lang="ar-SA" sz="2400" b="1" dirty="0">
                    <a:solidFill>
                      <a:schemeClr val="tx1"/>
                    </a:solidFill>
                  </a:rPr>
                  <a:t>مخاطر </a:t>
                </a:r>
                <a:r>
                  <a:rPr lang="ar-SA" sz="2400" b="1" dirty="0" smtClean="0">
                    <a:solidFill>
                      <a:schemeClr val="tx1"/>
                    </a:solidFill>
                  </a:rPr>
                  <a:t>الأوراق </a:t>
                </a:r>
                <a:r>
                  <a:rPr lang="ar-SA" sz="2400" b="1" dirty="0">
                    <a:solidFill>
                      <a:schemeClr val="tx1"/>
                    </a:solidFill>
                  </a:rPr>
                  <a:t>المالية</a:t>
                </a:r>
                <a:r>
                  <a:rPr lang="ar-SA" sz="2400" b="1" dirty="0" smtClean="0">
                    <a:solidFill>
                      <a:schemeClr val="tx1"/>
                    </a:solidFill>
                  </a:rPr>
                  <a:t>=( </a:t>
                </a:r>
                <a:r>
                  <a:rPr lang="ar-SA" sz="2400" b="1" dirty="0">
                    <a:solidFill>
                      <a:schemeClr val="tx1"/>
                    </a:solidFill>
                  </a:rPr>
                  <a:t>معدل العائد المطلوب – معدل العائد الخالي من </a:t>
                </a:r>
                <a:r>
                  <a:rPr lang="ar-SA" sz="2400" b="1" dirty="0" smtClean="0">
                    <a:solidFill>
                      <a:schemeClr val="tx1"/>
                    </a:solidFill>
                  </a:rPr>
                  <a:t>المخاطرة)</a:t>
                </a:r>
                <a:endParaRPr lang="ar-SA" sz="2400" b="1" dirty="0">
                  <a:solidFill>
                    <a:schemeClr val="tx1"/>
                  </a:solidFill>
                </a:endParaRPr>
              </a:p>
              <a:p>
                <a:pPr algn="just" rtl="1"/>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3486" t="-2156" r="-2051"/>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extLst>
      <p:ext uri="{BB962C8B-B14F-4D97-AF65-F5344CB8AC3E}">
        <p14:creationId xmlns:p14="http://schemas.microsoft.com/office/powerpoint/2010/main" val="35882805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rgbClr val="0000FF"/>
                </a:solidFill>
                <a:cs typeface="PT Bold Heading" panose="02010400000000000000" pitchFamily="2" charset="-78"/>
              </a:rPr>
              <a:t>3) تحديد علاوة المخاطر لكل مشروع</a:t>
            </a:r>
            <a:endParaRPr lang="ar-SA" sz="3600" dirty="0">
              <a:solidFill>
                <a:srgbClr val="0000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152400" y="1600200"/>
                <a:ext cx="9525000" cy="4525963"/>
              </a:xfrm>
            </p:spPr>
            <p:txBody>
              <a:bodyPr/>
              <a:lstStyle/>
              <a:p>
                <a:pPr marL="0" indent="0" algn="just" rtl="1"/>
                <a:r>
                  <a:rPr lang="ar-SA" dirty="0" smtClean="0">
                    <a:solidFill>
                      <a:schemeClr val="tx1"/>
                    </a:solidFill>
                  </a:rPr>
                  <a:t>نستطيع </a:t>
                </a:r>
                <a:r>
                  <a:rPr lang="ar-SA" dirty="0">
                    <a:solidFill>
                      <a:schemeClr val="tx1"/>
                    </a:solidFill>
                  </a:rPr>
                  <a:t>تحديد علاوة المخاطرة لكل مشروع بتطبيق الصيغة التالية</a:t>
                </a:r>
                <a:r>
                  <a:rPr lang="ar-SA" dirty="0" smtClean="0">
                    <a:solidFill>
                      <a:schemeClr val="tx1"/>
                    </a:solidFill>
                  </a:rPr>
                  <a:t>:</a:t>
                </a:r>
              </a:p>
              <a:p>
                <a:pPr marL="0" indent="0" algn="just" rtl="1"/>
                <a:endParaRPr lang="en-US" dirty="0" smtClean="0">
                  <a:solidFill>
                    <a:schemeClr val="tx1"/>
                  </a:solidFill>
                </a:endParaRPr>
              </a:p>
              <a:p>
                <a:pPr marL="0" indent="0" algn="just" rtl="1"/>
                <a14:m>
                  <m:oMathPara xmlns:m="http://schemas.openxmlformats.org/officeDocument/2006/math">
                    <m:oMathParaPr>
                      <m:jc m:val="centerGroup"/>
                    </m:oMathParaPr>
                    <m:oMath xmlns:m="http://schemas.openxmlformats.org/officeDocument/2006/math">
                      <m:r>
                        <a:rPr lang="ar-SA" sz="2600" b="0" i="1" smtClean="0">
                          <a:solidFill>
                            <a:srgbClr val="0000FF"/>
                          </a:solidFill>
                          <a:latin typeface="Cambria Math" panose="02040503050406030204" pitchFamily="18" charset="0"/>
                        </a:rPr>
                        <m:t>المالية</m:t>
                      </m:r>
                      <m:r>
                        <a:rPr lang="ar-SA" sz="2600" b="0" i="1" smtClean="0">
                          <a:solidFill>
                            <a:srgbClr val="0000FF"/>
                          </a:solidFill>
                          <a:latin typeface="Cambria Math" panose="02040503050406030204" pitchFamily="18" charset="0"/>
                        </a:rPr>
                        <m:t> </m:t>
                      </m:r>
                      <m:r>
                        <a:rPr lang="ar-SA" sz="2600" b="0" i="1" smtClean="0">
                          <a:solidFill>
                            <a:srgbClr val="0000FF"/>
                          </a:solidFill>
                          <a:latin typeface="Cambria Math" panose="02040503050406030204" pitchFamily="18" charset="0"/>
                        </a:rPr>
                        <m:t>الأوراق</m:t>
                      </m:r>
                      <m:r>
                        <a:rPr lang="ar-SA" sz="2600" b="0" i="1" smtClean="0">
                          <a:solidFill>
                            <a:srgbClr val="0000FF"/>
                          </a:solidFill>
                          <a:latin typeface="Cambria Math" panose="02040503050406030204" pitchFamily="18" charset="0"/>
                        </a:rPr>
                        <m:t> </m:t>
                      </m:r>
                      <m:r>
                        <a:rPr lang="ar-SA" sz="2600" b="0" i="1" smtClean="0">
                          <a:solidFill>
                            <a:srgbClr val="0000FF"/>
                          </a:solidFill>
                          <a:latin typeface="Cambria Math" panose="02040503050406030204" pitchFamily="18" charset="0"/>
                        </a:rPr>
                        <m:t>مخاطر</m:t>
                      </m:r>
                      <m:r>
                        <a:rPr lang="ar-SA" sz="2600" b="0" i="1" smtClean="0">
                          <a:solidFill>
                            <a:srgbClr val="0000FF"/>
                          </a:solidFill>
                          <a:latin typeface="Cambria Math" panose="02040503050406030204" pitchFamily="18" charset="0"/>
                        </a:rPr>
                        <m:t> </m:t>
                      </m:r>
                      <m:r>
                        <a:rPr lang="ar-SA" sz="2600" b="0" i="1" smtClean="0">
                          <a:solidFill>
                            <a:srgbClr val="0000FF"/>
                          </a:solidFill>
                          <a:latin typeface="Cambria Math" panose="02040503050406030204" pitchFamily="18" charset="0"/>
                        </a:rPr>
                        <m:t>علاوة</m:t>
                      </m:r>
                      <m:r>
                        <a:rPr lang="ar-SA" sz="2600" b="0" i="1" smtClean="0">
                          <a:solidFill>
                            <a:srgbClr val="0000FF"/>
                          </a:solidFill>
                          <a:latin typeface="Cambria Math" panose="02040503050406030204" pitchFamily="18" charset="0"/>
                          <a:ea typeface="Cambria Math" panose="02040503050406030204" pitchFamily="18" charset="0"/>
                        </a:rPr>
                        <m:t>×</m:t>
                      </m:r>
                      <m:f>
                        <m:fPr>
                          <m:ctrlPr>
                            <a:rPr lang="ar-SA" sz="2600" i="1">
                              <a:solidFill>
                                <a:srgbClr val="0000FF"/>
                              </a:solidFill>
                              <a:latin typeface="Cambria Math" panose="02040503050406030204" pitchFamily="18" charset="0"/>
                            </a:rPr>
                          </m:ctrlPr>
                        </m:fPr>
                        <m:num>
                          <m:r>
                            <a:rPr lang="ar-SA" sz="2600" i="1">
                              <a:solidFill>
                                <a:srgbClr val="0000FF"/>
                              </a:solidFill>
                              <a:latin typeface="Cambria Math" panose="02040503050406030204" pitchFamily="18" charset="0"/>
                            </a:rPr>
                            <m:t>للمشروع</m:t>
                          </m:r>
                          <m:r>
                            <a:rPr lang="ar-SA" sz="2600" i="1">
                              <a:solidFill>
                                <a:srgbClr val="0000FF"/>
                              </a:solidFill>
                              <a:latin typeface="Cambria Math" panose="02040503050406030204" pitchFamily="18" charset="0"/>
                            </a:rPr>
                            <m:t> </m:t>
                          </m:r>
                          <m:r>
                            <a:rPr lang="ar-SA" sz="2600" i="1">
                              <a:solidFill>
                                <a:srgbClr val="0000FF"/>
                              </a:solidFill>
                              <a:latin typeface="Cambria Math" panose="02040503050406030204" pitchFamily="18" charset="0"/>
                            </a:rPr>
                            <m:t>الاختلاف</m:t>
                          </m:r>
                          <m:r>
                            <a:rPr lang="ar-SA" sz="2600" i="1">
                              <a:solidFill>
                                <a:srgbClr val="0000FF"/>
                              </a:solidFill>
                              <a:latin typeface="Cambria Math" panose="02040503050406030204" pitchFamily="18" charset="0"/>
                            </a:rPr>
                            <m:t> </m:t>
                          </m:r>
                          <m:r>
                            <a:rPr lang="ar-SA" sz="2600" i="1">
                              <a:solidFill>
                                <a:srgbClr val="0000FF"/>
                              </a:solidFill>
                              <a:latin typeface="Cambria Math" panose="02040503050406030204" pitchFamily="18" charset="0"/>
                            </a:rPr>
                            <m:t>معامل</m:t>
                          </m:r>
                        </m:num>
                        <m:den>
                          <m:r>
                            <a:rPr lang="ar-SA" sz="2600" i="1">
                              <a:solidFill>
                                <a:srgbClr val="0000FF"/>
                              </a:solidFill>
                              <a:latin typeface="Cambria Math" panose="02040503050406030204" pitchFamily="18" charset="0"/>
                            </a:rPr>
                            <m:t>ككل</m:t>
                          </m:r>
                          <m:r>
                            <a:rPr lang="ar-SA" sz="2600" i="1">
                              <a:solidFill>
                                <a:srgbClr val="0000FF"/>
                              </a:solidFill>
                              <a:latin typeface="Cambria Math" panose="02040503050406030204" pitchFamily="18" charset="0"/>
                            </a:rPr>
                            <m:t> </m:t>
                          </m:r>
                          <m:r>
                            <a:rPr lang="ar-SA" sz="2600" i="1">
                              <a:solidFill>
                                <a:srgbClr val="0000FF"/>
                              </a:solidFill>
                              <a:latin typeface="Cambria Math" panose="02040503050406030204" pitchFamily="18" charset="0"/>
                            </a:rPr>
                            <m:t>للشركة</m:t>
                          </m:r>
                          <m:r>
                            <a:rPr lang="ar-SA" sz="2600" i="1">
                              <a:solidFill>
                                <a:srgbClr val="0000FF"/>
                              </a:solidFill>
                              <a:latin typeface="Cambria Math" panose="02040503050406030204" pitchFamily="18" charset="0"/>
                            </a:rPr>
                            <m:t> </m:t>
                          </m:r>
                          <m:r>
                            <a:rPr lang="ar-SA" sz="2600" i="1">
                              <a:solidFill>
                                <a:srgbClr val="0000FF"/>
                              </a:solidFill>
                              <a:latin typeface="Cambria Math" panose="02040503050406030204" pitchFamily="18" charset="0"/>
                            </a:rPr>
                            <m:t>الاختلاف</m:t>
                          </m:r>
                          <m:r>
                            <a:rPr lang="ar-SA" sz="2600" i="1">
                              <a:solidFill>
                                <a:srgbClr val="0000FF"/>
                              </a:solidFill>
                              <a:latin typeface="Cambria Math" panose="02040503050406030204" pitchFamily="18" charset="0"/>
                            </a:rPr>
                            <m:t> </m:t>
                          </m:r>
                          <m:r>
                            <a:rPr lang="ar-SA" sz="2600" i="1">
                              <a:solidFill>
                                <a:srgbClr val="0000FF"/>
                              </a:solidFill>
                              <a:latin typeface="Cambria Math" panose="02040503050406030204" pitchFamily="18" charset="0"/>
                            </a:rPr>
                            <m:t>معامل</m:t>
                          </m:r>
                        </m:den>
                      </m:f>
                      <m:r>
                        <a:rPr lang="ar-SA" sz="2600" b="0" i="1" smtClean="0">
                          <a:solidFill>
                            <a:srgbClr val="0000FF"/>
                          </a:solidFill>
                          <a:latin typeface="Cambria Math" panose="02040503050406030204" pitchFamily="18" charset="0"/>
                        </a:rPr>
                        <m:t>=</m:t>
                      </m:r>
                      <m:r>
                        <a:rPr lang="ar-SA" sz="2600" b="0" i="1" smtClean="0">
                          <a:solidFill>
                            <a:srgbClr val="0000FF"/>
                          </a:solidFill>
                          <a:latin typeface="Cambria Math" panose="02040503050406030204" pitchFamily="18" charset="0"/>
                        </a:rPr>
                        <m:t>المشروع</m:t>
                      </m:r>
                      <m:r>
                        <a:rPr lang="ar-SA" sz="2600" b="0" i="1" smtClean="0">
                          <a:solidFill>
                            <a:srgbClr val="0000FF"/>
                          </a:solidFill>
                          <a:latin typeface="Cambria Math" panose="02040503050406030204" pitchFamily="18" charset="0"/>
                        </a:rPr>
                        <m:t> </m:t>
                      </m:r>
                      <m:r>
                        <a:rPr lang="ar-SA" sz="2600" b="0" i="1" smtClean="0">
                          <a:solidFill>
                            <a:srgbClr val="0000FF"/>
                          </a:solidFill>
                          <a:latin typeface="Cambria Math" panose="02040503050406030204" pitchFamily="18" charset="0"/>
                        </a:rPr>
                        <m:t>مخاطر</m:t>
                      </m:r>
                      <m:r>
                        <a:rPr lang="ar-SA" sz="2600" b="0" i="1" smtClean="0">
                          <a:solidFill>
                            <a:srgbClr val="0000FF"/>
                          </a:solidFill>
                          <a:latin typeface="Cambria Math" panose="02040503050406030204" pitchFamily="18" charset="0"/>
                        </a:rPr>
                        <m:t> </m:t>
                      </m:r>
                      <m:r>
                        <a:rPr lang="ar-SA" sz="2600" b="0" i="1" smtClean="0">
                          <a:solidFill>
                            <a:srgbClr val="0000FF"/>
                          </a:solidFill>
                          <a:latin typeface="Cambria Math" panose="02040503050406030204" pitchFamily="18" charset="0"/>
                        </a:rPr>
                        <m:t>علاوة</m:t>
                      </m:r>
                    </m:oMath>
                  </m:oMathPara>
                </a14:m>
                <a:endParaRPr lang="ar-SA" sz="2600" dirty="0">
                  <a:solidFill>
                    <a:srgbClr val="0000FF"/>
                  </a:solidFill>
                </a:endParaRPr>
              </a:p>
              <a:p>
                <a:pPr algn="just" rtl="1"/>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152400" y="1600200"/>
                <a:ext cx="9525000" cy="4525963"/>
              </a:xfrm>
              <a:blipFill rotWithShape="0">
                <a:blip r:embed="rId2"/>
                <a:stretch>
                  <a:fillRect t="-1752" r="-1536"/>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extLst>
      <p:ext uri="{BB962C8B-B14F-4D97-AF65-F5344CB8AC3E}">
        <p14:creationId xmlns:p14="http://schemas.microsoft.com/office/powerpoint/2010/main" val="1868118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sz="3600" dirty="0" smtClean="0">
                <a:solidFill>
                  <a:srgbClr val="0000FF"/>
                </a:solidFill>
                <a:cs typeface="PT Bold Heading" panose="02010400000000000000" pitchFamily="2" charset="-78"/>
              </a:rPr>
              <a:t>4) إيجاد معدل الخصم المعدل</a:t>
            </a:r>
            <a:endParaRPr lang="ar-SA" sz="3600" dirty="0">
              <a:solidFill>
                <a:srgbClr val="0000FF"/>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0" indent="0" algn="just" rtl="1">
              <a:tabLst>
                <a:tab pos="96838" algn="l"/>
              </a:tabLst>
            </a:pPr>
            <a:r>
              <a:rPr lang="ar-SA" sz="3600" dirty="0" smtClean="0">
                <a:solidFill>
                  <a:schemeClr val="tx1"/>
                </a:solidFill>
              </a:rPr>
              <a:t>يمكن </a:t>
            </a:r>
            <a:r>
              <a:rPr lang="ar-SA" sz="3600" dirty="0">
                <a:solidFill>
                  <a:schemeClr val="tx1"/>
                </a:solidFill>
              </a:rPr>
              <a:t>تطبيق الصيغة التالية </a:t>
            </a:r>
            <a:r>
              <a:rPr lang="ar-SA" sz="3600" dirty="0" smtClean="0">
                <a:solidFill>
                  <a:schemeClr val="tx1"/>
                </a:solidFill>
              </a:rPr>
              <a:t>لإيجاد معدل الخصم المعدل:</a:t>
            </a:r>
          </a:p>
          <a:p>
            <a:pPr marL="0" indent="0" algn="just" rtl="1">
              <a:tabLst>
                <a:tab pos="96838" algn="l"/>
              </a:tabLst>
            </a:pPr>
            <a:endParaRPr lang="ar-SA" sz="3600" dirty="0" smtClean="0">
              <a:solidFill>
                <a:schemeClr val="tx1"/>
              </a:solidFill>
            </a:endParaRPr>
          </a:p>
          <a:p>
            <a:pPr marL="0" indent="0" algn="ctr" rtl="1">
              <a:tabLst>
                <a:tab pos="96838" algn="l"/>
              </a:tabLst>
            </a:pPr>
            <a:r>
              <a:rPr lang="ar-SA" sz="3600" dirty="0" smtClean="0">
                <a:solidFill>
                  <a:schemeClr val="tx1"/>
                </a:solidFill>
              </a:rPr>
              <a:t>معدل الخصم المعدل= </a:t>
            </a:r>
            <a:r>
              <a:rPr lang="ar-SA" sz="3600" dirty="0">
                <a:solidFill>
                  <a:schemeClr val="tx1"/>
                </a:solidFill>
              </a:rPr>
              <a:t>علاوة مخاطر المشروع + معدل العائد الخالي من المخاطرة.</a:t>
            </a:r>
          </a:p>
          <a:p>
            <a:pPr algn="just" rtl="1"/>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extLst>
      <p:ext uri="{BB962C8B-B14F-4D97-AF65-F5344CB8AC3E}">
        <p14:creationId xmlns:p14="http://schemas.microsoft.com/office/powerpoint/2010/main" val="22901386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solidFill>
                  <a:srgbClr val="0000FF"/>
                </a:solidFill>
                <a:cs typeface="PT Bold Heading" panose="02010400000000000000" pitchFamily="2" charset="-78"/>
              </a:rPr>
              <a:t>تقويم المشاريع الاستثمارية: </a:t>
            </a:r>
            <a:endParaRPr lang="en-US" sz="3600" dirty="0">
              <a:solidFill>
                <a:srgbClr val="0000FF"/>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13"/>
              </p:nvPr>
            </p:nvSpPr>
            <p:spPr>
              <a:xfrm>
                <a:off x="609600" y="1295400"/>
                <a:ext cx="8804762" cy="4830765"/>
              </a:xfrm>
            </p:spPr>
            <p:txBody>
              <a:bodyPr/>
              <a:lstStyle/>
              <a:p>
                <a:pPr marL="0" indent="0" algn="just"/>
                <a:r>
                  <a:rPr lang="ar-SA" sz="3200" dirty="0">
                    <a:solidFill>
                      <a:schemeClr val="tx1"/>
                    </a:solidFill>
                  </a:rPr>
                  <a:t>وبعد تحديد معدل الخصم المعدل (سواء بطريقة نموذج تسعير الأصول الرأسمالية أو معامل الاختلاف)، يتم استخدامه بنفس الطريقة التي يتم بها استخدام معدل الخصم سواء بواسطة أسلوب صافي القيمة الحالية أو معدل العائد الداخلي</a:t>
                </a:r>
                <a:r>
                  <a:rPr lang="ar-SA" sz="3200" dirty="0" smtClean="0">
                    <a:solidFill>
                      <a:schemeClr val="tx1"/>
                    </a:solidFill>
                  </a:rPr>
                  <a:t>... في </a:t>
                </a:r>
                <a:r>
                  <a:rPr lang="ar-SA" sz="3200" dirty="0">
                    <a:solidFill>
                      <a:schemeClr val="tx1"/>
                    </a:solidFill>
                  </a:rPr>
                  <a:t>حالة استخدام صافي القيمة الحالية: </a:t>
                </a:r>
              </a:p>
              <a:p>
                <a:pPr algn="just"/>
                <a14:m>
                  <m:oMathPara xmlns:m="http://schemas.openxmlformats.org/officeDocument/2006/math">
                    <m:oMathParaPr>
                      <m:jc m:val="centerGroup"/>
                    </m:oMathParaPr>
                    <m:oMath xmlns:m="http://schemas.openxmlformats.org/officeDocument/2006/math">
                      <m:r>
                        <a:rPr lang="en-US" sz="3200" i="1">
                          <a:solidFill>
                            <a:srgbClr val="0000FF"/>
                          </a:solidFill>
                          <a:latin typeface="Cambria Math" panose="02040503050406030204" pitchFamily="18" charset="0"/>
                        </a:rPr>
                        <m:t>𝑁𝑃𝑉</m:t>
                      </m:r>
                      <m:r>
                        <a:rPr lang="en-US" sz="3200" i="1">
                          <a:solidFill>
                            <a:srgbClr val="0000FF"/>
                          </a:solidFill>
                          <a:latin typeface="Cambria Math" panose="02040503050406030204" pitchFamily="18" charset="0"/>
                        </a:rPr>
                        <m:t>=</m:t>
                      </m:r>
                      <m:nary>
                        <m:naryPr>
                          <m:chr m:val="∑"/>
                          <m:ctrlPr>
                            <a:rPr lang="en-US" sz="3200" i="1">
                              <a:solidFill>
                                <a:srgbClr val="0000FF"/>
                              </a:solidFill>
                              <a:latin typeface="Cambria Math" panose="02040503050406030204" pitchFamily="18" charset="0"/>
                            </a:rPr>
                          </m:ctrlPr>
                        </m:naryPr>
                        <m:sub>
                          <m:r>
                            <m:rPr>
                              <m:brk m:alnAt="23"/>
                            </m:rPr>
                            <a:rPr lang="en-US" sz="3200" i="1">
                              <a:solidFill>
                                <a:srgbClr val="0000FF"/>
                              </a:solidFill>
                              <a:latin typeface="Cambria Math" panose="02040503050406030204" pitchFamily="18" charset="0"/>
                            </a:rPr>
                            <m:t>𝑖</m:t>
                          </m:r>
                          <m:r>
                            <a:rPr lang="en-US" sz="3200" i="1">
                              <a:solidFill>
                                <a:srgbClr val="0000FF"/>
                              </a:solidFill>
                              <a:latin typeface="Cambria Math" panose="02040503050406030204" pitchFamily="18" charset="0"/>
                            </a:rPr>
                            <m:t>=</m:t>
                          </m:r>
                          <m:r>
                            <m:rPr>
                              <m:brk m:alnAt="23"/>
                            </m:rPr>
                            <a:rPr lang="en-US" sz="3200" i="1">
                              <a:solidFill>
                                <a:srgbClr val="0000FF"/>
                              </a:solidFill>
                              <a:latin typeface="Cambria Math" panose="02040503050406030204" pitchFamily="18" charset="0"/>
                            </a:rPr>
                            <m:t>1</m:t>
                          </m:r>
                        </m:sub>
                        <m:sup>
                          <m:r>
                            <a:rPr lang="en-US" sz="3200" i="1">
                              <a:solidFill>
                                <a:srgbClr val="0000FF"/>
                              </a:solidFill>
                              <a:latin typeface="Cambria Math" panose="02040503050406030204" pitchFamily="18" charset="0"/>
                            </a:rPr>
                            <m:t>𝑛</m:t>
                          </m:r>
                        </m:sup>
                        <m:e>
                          <m:f>
                            <m:fPr>
                              <m:ctrlPr>
                                <a:rPr lang="en-US" sz="3200" i="1">
                                  <a:solidFill>
                                    <a:srgbClr val="0000FF"/>
                                  </a:solidFill>
                                  <a:latin typeface="Cambria Math" panose="02040503050406030204" pitchFamily="18" charset="0"/>
                                </a:rPr>
                              </m:ctrlPr>
                            </m:fPr>
                            <m:num>
                              <m:sSub>
                                <m:sSubPr>
                                  <m:ctrlPr>
                                    <a:rPr lang="en-US" sz="3200" i="1">
                                      <a:solidFill>
                                        <a:srgbClr val="0000FF"/>
                                      </a:solidFill>
                                      <a:latin typeface="Cambria Math" panose="02040503050406030204" pitchFamily="18" charset="0"/>
                                    </a:rPr>
                                  </m:ctrlPr>
                                </m:sSubPr>
                                <m:e>
                                  <m:r>
                                    <a:rPr lang="en-US" sz="3200" i="1">
                                      <a:solidFill>
                                        <a:srgbClr val="0000FF"/>
                                      </a:solidFill>
                                      <a:latin typeface="Cambria Math" panose="02040503050406030204" pitchFamily="18" charset="0"/>
                                    </a:rPr>
                                    <m:t>𝐹𝐶</m:t>
                                  </m:r>
                                </m:e>
                                <m:sub>
                                  <m:r>
                                    <a:rPr lang="en-US" sz="3200" i="1">
                                      <a:solidFill>
                                        <a:srgbClr val="0000FF"/>
                                      </a:solidFill>
                                      <a:latin typeface="Cambria Math" panose="02040503050406030204" pitchFamily="18" charset="0"/>
                                    </a:rPr>
                                    <m:t>𝑖</m:t>
                                  </m:r>
                                </m:sub>
                              </m:sSub>
                            </m:num>
                            <m:den>
                              <m:sSup>
                                <m:sSupPr>
                                  <m:ctrlPr>
                                    <a:rPr lang="en-US" sz="3200" i="1">
                                      <a:solidFill>
                                        <a:srgbClr val="0000FF"/>
                                      </a:solidFill>
                                      <a:latin typeface="Cambria Math" panose="02040503050406030204" pitchFamily="18" charset="0"/>
                                    </a:rPr>
                                  </m:ctrlPr>
                                </m:sSupPr>
                                <m:e>
                                  <m:r>
                                    <a:rPr lang="en-US" sz="3200" i="1">
                                      <a:solidFill>
                                        <a:srgbClr val="0000FF"/>
                                      </a:solidFill>
                                      <a:latin typeface="Cambria Math" panose="02040503050406030204" pitchFamily="18" charset="0"/>
                                    </a:rPr>
                                    <m:t>(</m:t>
                                  </m:r>
                                  <m:r>
                                    <a:rPr lang="en-US" sz="3200" i="1">
                                      <a:solidFill>
                                        <a:srgbClr val="0000FF"/>
                                      </a:solidFill>
                                      <a:latin typeface="Cambria Math" panose="02040503050406030204" pitchFamily="18" charset="0"/>
                                    </a:rPr>
                                    <m:t>1</m:t>
                                  </m:r>
                                  <m:r>
                                    <a:rPr lang="en-US" sz="3200" i="1">
                                      <a:solidFill>
                                        <a:srgbClr val="0000FF"/>
                                      </a:solidFill>
                                      <a:latin typeface="Cambria Math" panose="02040503050406030204" pitchFamily="18" charset="0"/>
                                    </a:rPr>
                                    <m:t>+</m:t>
                                  </m:r>
                                  <m:r>
                                    <a:rPr lang="en-US" sz="3200" i="1">
                                      <a:solidFill>
                                        <a:srgbClr val="0000FF"/>
                                      </a:solidFill>
                                      <a:latin typeface="Cambria Math" panose="02040503050406030204" pitchFamily="18" charset="0"/>
                                    </a:rPr>
                                    <m:t>𝑅𝐴𝐷𝑅</m:t>
                                  </m:r>
                                  <m:r>
                                    <a:rPr lang="en-US" sz="3200" i="1">
                                      <a:solidFill>
                                        <a:srgbClr val="0000FF"/>
                                      </a:solidFill>
                                      <a:latin typeface="Cambria Math" panose="02040503050406030204" pitchFamily="18" charset="0"/>
                                    </a:rPr>
                                    <m:t>)</m:t>
                                  </m:r>
                                </m:e>
                                <m:sup>
                                  <m:r>
                                    <a:rPr lang="en-US" sz="3200" i="1">
                                      <a:solidFill>
                                        <a:srgbClr val="0000FF"/>
                                      </a:solidFill>
                                      <a:latin typeface="Cambria Math" panose="02040503050406030204" pitchFamily="18" charset="0"/>
                                    </a:rPr>
                                    <m:t>𝑖</m:t>
                                  </m:r>
                                </m:sup>
                              </m:sSup>
                            </m:den>
                          </m:f>
                          <m:r>
                            <a:rPr lang="en-US" sz="3200" i="1">
                              <a:solidFill>
                                <a:srgbClr val="0000FF"/>
                              </a:solidFill>
                              <a:latin typeface="Cambria Math" panose="02040503050406030204" pitchFamily="18" charset="0"/>
                            </a:rPr>
                            <m:t>−</m:t>
                          </m:r>
                          <m:r>
                            <a:rPr lang="en-US" sz="3200" i="1">
                              <a:solidFill>
                                <a:srgbClr val="0000FF"/>
                              </a:solidFill>
                              <a:latin typeface="Cambria Math" panose="02040503050406030204" pitchFamily="18" charset="0"/>
                            </a:rPr>
                            <m:t>𝑘</m:t>
                          </m:r>
                        </m:e>
                      </m:nary>
                    </m:oMath>
                  </m:oMathPara>
                </a14:m>
                <a:endParaRPr lang="ar-SA" sz="3200" dirty="0">
                  <a:solidFill>
                    <a:srgbClr val="0000FF"/>
                  </a:solidFill>
                </a:endParaRPr>
              </a:p>
              <a:p>
                <a:pPr algn="just"/>
                <a:endParaRPr lang="ar-SA" sz="1050" dirty="0"/>
              </a:p>
              <a:p>
                <a:pPr algn="just"/>
                <a:r>
                  <a:rPr lang="ar-SA" sz="3200" dirty="0"/>
                  <a:t>(</a:t>
                </a:r>
                <a14:m>
                  <m:oMath xmlns:m="http://schemas.openxmlformats.org/officeDocument/2006/math">
                    <m:r>
                      <a:rPr lang="en-US" sz="3200" i="1">
                        <a:solidFill>
                          <a:srgbClr val="0000FF"/>
                        </a:solidFill>
                        <a:latin typeface="Cambria Math" panose="02040503050406030204" pitchFamily="18" charset="0"/>
                      </a:rPr>
                      <m:t>𝑅𝐴𝐷𝑅</m:t>
                    </m:r>
                  </m:oMath>
                </a14:m>
                <a:r>
                  <a:rPr lang="ar-SA" sz="3200" dirty="0"/>
                  <a:t>): معدل الخصم المعدل وفق الخطر.</a:t>
                </a:r>
              </a:p>
            </p:txBody>
          </p:sp>
        </mc:Choice>
        <mc:Fallback xmlns="">
          <p:sp>
            <p:nvSpPr>
              <p:cNvPr id="3" name="Content Placeholder 2"/>
              <p:cNvSpPr>
                <a:spLocks noGrp="1" noRot="1" noChangeAspect="1" noMove="1" noResize="1" noEditPoints="1" noAdjustHandles="1" noChangeArrowheads="1" noChangeShapeType="1" noTextEdit="1"/>
              </p:cNvSpPr>
              <p:nvPr>
                <p:ph sz="half" idx="13"/>
              </p:nvPr>
            </p:nvSpPr>
            <p:spPr>
              <a:xfrm>
                <a:off x="609600" y="1295400"/>
                <a:ext cx="8804762" cy="4830765"/>
              </a:xfrm>
              <a:blipFill rotWithShape="0">
                <a:blip r:embed="rId2"/>
                <a:stretch>
                  <a:fillRect l="-2978" t="-1641" r="-1731" b="-126"/>
                </a:stretch>
              </a:blipFill>
            </p:spPr>
            <p:txBody>
              <a:bodyPr/>
              <a:lstStyle/>
              <a:p>
                <a:r>
                  <a:rPr lang="ar-SA">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extLst>
      <p:ext uri="{BB962C8B-B14F-4D97-AF65-F5344CB8AC3E}">
        <p14:creationId xmlns:p14="http://schemas.microsoft.com/office/powerpoint/2010/main" val="32729214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609600" y="1600201"/>
            <a:ext cx="8804762" cy="4525963"/>
          </a:xfrm>
        </p:spPr>
        <p:txBody>
          <a:bodyPr/>
          <a:lstStyle/>
          <a:p>
            <a:pPr marL="0" indent="0" algn="ctr"/>
            <a:r>
              <a:rPr lang="ar-SA" sz="4000" dirty="0" smtClean="0">
                <a:solidFill>
                  <a:schemeClr val="tx1"/>
                </a:solidFill>
              </a:rPr>
              <a:t>فيما سيأتي سنتناول تطبيقات وأمثلة عملية، حيث سنعتمد طريقة صافي القيمة الحالية بعد تحديد معدل الخصم المعدل. </a:t>
            </a:r>
            <a:endParaRPr lang="ar-SA" sz="4000" dirty="0">
              <a:solidFill>
                <a:schemeClr val="tx1"/>
              </a:solidFill>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extLst>
      <p:ext uri="{BB962C8B-B14F-4D97-AF65-F5344CB8AC3E}">
        <p14:creationId xmlns:p14="http://schemas.microsoft.com/office/powerpoint/2010/main" val="31215951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extLst>
      <p:ext uri="{BB962C8B-B14F-4D97-AF65-F5344CB8AC3E}">
        <p14:creationId xmlns:p14="http://schemas.microsoft.com/office/powerpoint/2010/main" val="3735124908"/>
      </p:ext>
    </p:extLst>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1922</TotalTime>
  <Words>1231</Words>
  <Application>Microsoft Office PowerPoint</Application>
  <PresentationFormat>A4 Paper (210x297 mm)</PresentationFormat>
  <Paragraphs>177</Paragraphs>
  <Slides>34</Slides>
  <Notes>2</Notes>
  <HiddenSlides>0</HiddenSlides>
  <MMClips>0</MMClips>
  <ScaleCrop>false</ScaleCrop>
  <HeadingPairs>
    <vt:vector size="8" baseType="variant">
      <vt:variant>
        <vt:lpstr>الخطوط المستخدمة</vt:lpstr>
      </vt:variant>
      <vt:variant>
        <vt:i4>9</vt:i4>
      </vt:variant>
      <vt:variant>
        <vt:lpstr>نسق</vt:lpstr>
      </vt:variant>
      <vt:variant>
        <vt:i4>1</vt:i4>
      </vt:variant>
      <vt:variant>
        <vt:lpstr>خوادم OLE مضمنة</vt:lpstr>
      </vt:variant>
      <vt:variant>
        <vt:i4>1</vt:i4>
      </vt:variant>
      <vt:variant>
        <vt:lpstr>عناوين الشرائح</vt:lpstr>
      </vt:variant>
      <vt:variant>
        <vt:i4>34</vt:i4>
      </vt:variant>
    </vt:vector>
  </HeadingPairs>
  <TitlesOfParts>
    <vt:vector size="45" baseType="lpstr">
      <vt:lpstr>ae_AlMateen</vt:lpstr>
      <vt:lpstr>Arial</vt:lpstr>
      <vt:lpstr>AYM Wadiy S_U normal.</vt:lpstr>
      <vt:lpstr>Calibri</vt:lpstr>
      <vt:lpstr>Cambria Math</vt:lpstr>
      <vt:lpstr>Monotype Koufi</vt:lpstr>
      <vt:lpstr>PT Bold Heading</vt:lpstr>
      <vt:lpstr>Tahoma</vt:lpstr>
      <vt:lpstr>Wingdings</vt:lpstr>
      <vt:lpstr>فورم لكلية ادارة الاعمال</vt:lpstr>
      <vt:lpstr>Worksheet</vt:lpstr>
      <vt:lpstr>عرض تقديمي في PowerPoint</vt:lpstr>
      <vt:lpstr>المحاضرة الخامسة</vt:lpstr>
      <vt:lpstr>أهداف الدرس</vt:lpstr>
      <vt:lpstr>مخطط الدرس</vt:lpstr>
      <vt:lpstr>عرض تقديمي في PowerPoint</vt:lpstr>
      <vt:lpstr>الموازنة الرأسمالية وتحليل الخطر </vt:lpstr>
      <vt:lpstr>تأثير الخطر على تقييم الاستثمارات الرأسمالية:</vt:lpstr>
      <vt:lpstr>عرض تقديمي في PowerPoint</vt:lpstr>
      <vt:lpstr>أولا: طريقة معامل معادل التأكد (Certainty equivalent) </vt:lpstr>
      <vt:lpstr>عرض تقديمي في PowerPoint</vt:lpstr>
      <vt:lpstr>عرض تقديمي في PowerPoint</vt:lpstr>
      <vt:lpstr>عرض تقديمي في PowerPoint</vt:lpstr>
      <vt:lpstr>ملاحظات على أسلوب معامل معادل التأكد</vt:lpstr>
      <vt:lpstr>تابع</vt:lpstr>
      <vt:lpstr>تقويم المشاريع الاستثمارية: </vt:lpstr>
      <vt:lpstr>تقويم المشروعات الاستثمارية بطريقة صافي القيمة الحالية مع تطبيق معامل معادل التأكد:</vt:lpstr>
      <vt:lpstr>مثال: </vt:lpstr>
      <vt:lpstr>التدفقات النقدية السنوية ومعاملات معادل التأكد</vt:lpstr>
      <vt:lpstr>عرض تقديمي في PowerPoint</vt:lpstr>
      <vt:lpstr>أولا: إيجاد التدفقات النقدية المؤكدة للمشروع: </vt:lpstr>
      <vt:lpstr>ثانيا: حساب صافي القيمة الحالية</vt:lpstr>
      <vt:lpstr>ملاحظات مهمة:</vt:lpstr>
      <vt:lpstr>ثانيا: طريقة معدل الخصم المعدل وفق المخاطرة (Risk Adjusted Discount Rate): </vt:lpstr>
      <vt:lpstr>المبدأ الأساسي لأسلوب معدل الخصم المعدل</vt:lpstr>
      <vt:lpstr>كيف يتم تعديل معدل الخصم ليغطي المخاطر الفعلية للمشروع؟</vt:lpstr>
      <vt:lpstr>معدل العائد المطلوب (نموذج تسعير الأصول الرأسمالية)</vt:lpstr>
      <vt:lpstr>طريقة معامل الاختلاف</vt:lpstr>
      <vt:lpstr>1) حساب معامل الاختلاف لكل مشروع</vt:lpstr>
      <vt:lpstr>2) تحديد علاوة الخطر للأوراق المالية</vt:lpstr>
      <vt:lpstr>3) تحديد علاوة المخاطر لكل مشروع</vt:lpstr>
      <vt:lpstr>4) إيجاد معدل الخصم المعدل</vt:lpstr>
      <vt:lpstr>تقويم المشاريع الاستثمارية: </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Abdullah Abdulrahman Aljuqhaiman</dc:creator>
  <cp:lastModifiedBy>Abdelkarim Guendouz</cp:lastModifiedBy>
  <cp:revision>94</cp:revision>
  <dcterms:created xsi:type="dcterms:W3CDTF">2014-03-09T06:35:28Z</dcterms:created>
  <dcterms:modified xsi:type="dcterms:W3CDTF">2015-09-23T11:26:55Z</dcterms:modified>
</cp:coreProperties>
</file>