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17" r:id="rId2"/>
    <p:sldId id="300" r:id="rId3"/>
    <p:sldId id="301" r:id="rId4"/>
    <p:sldId id="313" r:id="rId5"/>
    <p:sldId id="314" r:id="rId6"/>
    <p:sldId id="315" r:id="rId7"/>
    <p:sldId id="316" r:id="rId8"/>
    <p:sldId id="309" r:id="rId9"/>
    <p:sldId id="310" r:id="rId10"/>
    <p:sldId id="311" r:id="rId11"/>
    <p:sldId id="312" r:id="rId12"/>
    <p:sldId id="305" r:id="rId13"/>
    <p:sldId id="306" r:id="rId14"/>
    <p:sldId id="308" r:id="rId15"/>
    <p:sldId id="318"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9968"/>
    <a:srgbClr val="3B84AF"/>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69012ECD-51FC-41F1-AA8D-1B2483CD663E}" styleName="نمط فاتح 2 - تمييز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نمط فاتح 3 - تميي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نمط متوسط 1 - تميي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varScale="1">
        <p:scale>
          <a:sx n="72" d="100"/>
          <a:sy n="72" d="100"/>
        </p:scale>
        <p:origin x="-1296" y="-10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9/30/2016</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en-US" smtClean="0"/>
          </a:p>
        </p:txBody>
      </p:sp>
      <p:sp>
        <p:nvSpPr>
          <p:cNvPr id="5" name="Espace réservé du pied de page 4"/>
          <p:cNvSpPr>
            <a:spLocks noGrp="1"/>
          </p:cNvSpPr>
          <p:nvPr>
            <p:ph type="ftr" sz="quarter" idx="4"/>
          </p:nvPr>
        </p:nvSpPr>
        <p:spPr/>
        <p:txBody>
          <a:bodyPr/>
          <a:lstStyle/>
          <a:p>
            <a:pPr>
              <a:defRPr/>
            </a:pPr>
            <a:r>
              <a:rPr lang="ar-DZ"/>
              <a:t>أ.د عيسى حيرش</a:t>
            </a:r>
            <a:endParaRPr lang="fr-FR"/>
          </a:p>
        </p:txBody>
      </p:sp>
      <p:sp>
        <p:nvSpPr>
          <p:cNvPr id="6" name="Espace réservé de l'en-tête 5"/>
          <p:cNvSpPr>
            <a:spLocks noGrp="1"/>
          </p:cNvSpPr>
          <p:nvPr>
            <p:ph type="hdr" sz="quarter"/>
          </p:nvPr>
        </p:nvSpPr>
        <p:spPr/>
        <p:txBody>
          <a:bodyPr/>
          <a:lstStyle/>
          <a:p>
            <a:pPr>
              <a:defRPr/>
            </a:pPr>
            <a:r>
              <a:rPr lang="ar-DZ"/>
              <a:t>أ.د عيسى حيرش</a:t>
            </a:r>
            <a:endParaRPr lang="fr-FR"/>
          </a:p>
        </p:txBody>
      </p:sp>
    </p:spTree>
    <p:extLst>
      <p:ext uri="{BB962C8B-B14F-4D97-AF65-F5344CB8AC3E}">
        <p14:creationId xmlns:p14="http://schemas.microsoft.com/office/powerpoint/2010/main" val="2209089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en-US" smtClean="0"/>
          </a:p>
        </p:txBody>
      </p:sp>
      <p:sp>
        <p:nvSpPr>
          <p:cNvPr id="5" name="Espace réservé du pied de page 4"/>
          <p:cNvSpPr>
            <a:spLocks noGrp="1"/>
          </p:cNvSpPr>
          <p:nvPr>
            <p:ph type="ftr" sz="quarter" idx="4"/>
          </p:nvPr>
        </p:nvSpPr>
        <p:spPr/>
        <p:txBody>
          <a:bodyPr/>
          <a:lstStyle/>
          <a:p>
            <a:pPr>
              <a:defRPr/>
            </a:pPr>
            <a:r>
              <a:rPr lang="ar-DZ"/>
              <a:t>أ.د عيسى حيرش</a:t>
            </a:r>
            <a:endParaRPr lang="fr-FR"/>
          </a:p>
        </p:txBody>
      </p:sp>
      <p:sp>
        <p:nvSpPr>
          <p:cNvPr id="6" name="Espace réservé de l'en-tête 5"/>
          <p:cNvSpPr>
            <a:spLocks noGrp="1"/>
          </p:cNvSpPr>
          <p:nvPr>
            <p:ph type="hdr" sz="quarter"/>
          </p:nvPr>
        </p:nvSpPr>
        <p:spPr/>
        <p:txBody>
          <a:bodyPr/>
          <a:lstStyle/>
          <a:p>
            <a:pPr>
              <a:defRPr/>
            </a:pPr>
            <a:r>
              <a:rPr lang="ar-DZ"/>
              <a:t>أ.د عيسى حيرش</a:t>
            </a:r>
            <a:endParaRPr lang="fr-FR"/>
          </a:p>
        </p:txBody>
      </p:sp>
    </p:spTree>
    <p:extLst>
      <p:ext uri="{BB962C8B-B14F-4D97-AF65-F5344CB8AC3E}">
        <p14:creationId xmlns:p14="http://schemas.microsoft.com/office/powerpoint/2010/main" val="1448467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fr-FR" altLang="en-US" smtClean="0"/>
          </a:p>
        </p:txBody>
      </p:sp>
      <p:sp>
        <p:nvSpPr>
          <p:cNvPr id="5" name="Espace réservé du pied de page 4"/>
          <p:cNvSpPr>
            <a:spLocks noGrp="1"/>
          </p:cNvSpPr>
          <p:nvPr>
            <p:ph type="ftr" sz="quarter" idx="4"/>
          </p:nvPr>
        </p:nvSpPr>
        <p:spPr/>
        <p:txBody>
          <a:bodyPr/>
          <a:lstStyle/>
          <a:p>
            <a:pPr>
              <a:defRPr/>
            </a:pPr>
            <a:r>
              <a:rPr lang="ar-DZ"/>
              <a:t>أ.د عيسى حيرش</a:t>
            </a:r>
            <a:endParaRPr lang="fr-FR"/>
          </a:p>
        </p:txBody>
      </p:sp>
      <p:sp>
        <p:nvSpPr>
          <p:cNvPr id="6" name="Espace réservé de l'en-tête 5"/>
          <p:cNvSpPr>
            <a:spLocks noGrp="1"/>
          </p:cNvSpPr>
          <p:nvPr>
            <p:ph type="hdr" sz="quarter"/>
          </p:nvPr>
        </p:nvSpPr>
        <p:spPr/>
        <p:txBody>
          <a:bodyPr/>
          <a:lstStyle/>
          <a:p>
            <a:pPr>
              <a:defRPr/>
            </a:pPr>
            <a:r>
              <a:rPr lang="ar-DZ"/>
              <a:t>أ.د عيسى حيرش</a:t>
            </a:r>
            <a:endParaRPr lang="fr-FR"/>
          </a:p>
        </p:txBody>
      </p:sp>
    </p:spTree>
    <p:extLst>
      <p:ext uri="{BB962C8B-B14F-4D97-AF65-F5344CB8AC3E}">
        <p14:creationId xmlns:p14="http://schemas.microsoft.com/office/powerpoint/2010/main" val="815960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13.gif"/><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6.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7"/>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1"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2"/>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1"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en-US" sz="3700" b="1" dirty="0" smtClean="0">
              <a:solidFill>
                <a:srgbClr val="AD9968"/>
              </a:solidFill>
              <a:latin typeface="AYM Wadiy S_U normal."/>
              <a:cs typeface="Times New Roman" pitchFamily="18" charset="0"/>
            </a:endParaRPr>
          </a:p>
          <a:p>
            <a:pPr algn="ctr"/>
            <a:r>
              <a:rPr lang="ar-SA" sz="3700" b="1" dirty="0" smtClean="0">
                <a:solidFill>
                  <a:srgbClr val="AD9968"/>
                </a:solidFill>
                <a:latin typeface="AYM Wadiy S_U normal."/>
                <a:cs typeface="Times New Roman" pitchFamily="18" charset="0"/>
              </a:rPr>
              <a:t>أساسيات البحث العلمي </a:t>
            </a:r>
          </a:p>
          <a:p>
            <a:pPr algn="ctr"/>
            <a:r>
              <a:rPr lang="ar-SA" sz="4000" b="1" dirty="0">
                <a:solidFill>
                  <a:srgbClr val="7F7F7F"/>
                </a:solidFill>
                <a:latin typeface="Calibri" pitchFamily="34" charset="0"/>
                <a:cs typeface="Times New Roman" pitchFamily="18" charset="0"/>
              </a:rPr>
              <a:t>د/ </a:t>
            </a:r>
            <a:r>
              <a:rPr lang="ar-SA" sz="3700" b="1" dirty="0" smtClean="0">
                <a:solidFill>
                  <a:srgbClr val="AD9968"/>
                </a:solidFill>
                <a:latin typeface="AYM Wadiy S_U normal."/>
                <a:cs typeface="Times New Roman" pitchFamily="18" charset="0"/>
              </a:rPr>
              <a:t>حسان الغربي </a:t>
            </a:r>
            <a:endParaRPr lang="ar-SA" sz="3700" b="1" dirty="0">
              <a:solidFill>
                <a:srgbClr val="AD9968"/>
              </a:solidFill>
              <a:latin typeface="AYM Wadiy S_U normal."/>
              <a:cs typeface="Times New Roman" pitchFamily="18" charset="0"/>
            </a:endParaRPr>
          </a:p>
        </p:txBody>
      </p:sp>
      <p:sp>
        <p:nvSpPr>
          <p:cNvPr id="5131" name="Slide Number Placeholder 10"/>
          <p:cNvSpPr txBox="1">
            <a:spLocks/>
          </p:cNvSpPr>
          <p:nvPr/>
        </p:nvSpPr>
        <p:spPr bwMode="auto">
          <a:xfrm>
            <a:off x="381000" y="6405565"/>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4" y="6329536"/>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1" y="5893595"/>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extLst>
      <p:ext uri="{BB962C8B-B14F-4D97-AF65-F5344CB8AC3E}">
        <p14:creationId xmlns:p14="http://schemas.microsoft.com/office/powerpoint/2010/main" val="35457261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srgbClr val="002060"/>
                </a:solidFill>
                <a:cs typeface="Arial" pitchFamily="34" charset="0"/>
              </a:rPr>
              <a:pPr/>
              <a:t>2</a:t>
            </a:fld>
            <a:endParaRPr lang="en-US" dirty="0" smtClean="0">
              <a:solidFill>
                <a:srgbClr val="002060"/>
              </a:solidFill>
              <a:cs typeface="Arial" pitchFamily="34" charset="0"/>
            </a:endParaRPr>
          </a:p>
        </p:txBody>
      </p:sp>
      <p:sp>
        <p:nvSpPr>
          <p:cNvPr id="5" name="Title 4"/>
          <p:cNvSpPr txBox="1">
            <a:spLocks/>
          </p:cNvSpPr>
          <p:nvPr/>
        </p:nvSpPr>
        <p:spPr bwMode="auto">
          <a:xfrm>
            <a:off x="723900" y="201782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b="1" dirty="0" smtClean="0">
                <a:solidFill>
                  <a:schemeClr val="accent2">
                    <a:lumMod val="75000"/>
                  </a:schemeClr>
                </a:solidFill>
              </a:rPr>
              <a:t>المحاضرة الأولي</a:t>
            </a:r>
            <a:endParaRPr lang="ar-SA" b="1" dirty="0">
              <a:solidFill>
                <a:schemeClr val="accent2">
                  <a:lumMod val="75000"/>
                </a:schemeClr>
              </a:solidFill>
            </a:endParaRPr>
          </a:p>
        </p:txBody>
      </p:sp>
      <p:sp>
        <p:nvSpPr>
          <p:cNvPr id="6" name="Title 4"/>
          <p:cNvSpPr txBox="1">
            <a:spLocks/>
          </p:cNvSpPr>
          <p:nvPr/>
        </p:nvSpPr>
        <p:spPr bwMode="auto">
          <a:xfrm>
            <a:off x="1371600" y="3429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DZ" altLang="en-US" sz="3600" b="1" dirty="0">
                <a:solidFill>
                  <a:srgbClr val="002060"/>
                </a:solidFill>
              </a:rPr>
              <a:t>طبيعة البحث العلمي</a:t>
            </a:r>
            <a:endParaRPr lang="en-US" sz="3600" b="1" spc="-150" dirty="0">
              <a:solidFill>
                <a:srgbClr val="002060"/>
              </a:solidFill>
              <a:latin typeface="ae_AlMateen" pitchFamily="2" charset="-78"/>
              <a:cs typeface="ae_AlMateen" pitchFamily="2" charset="-78"/>
            </a:endParaRPr>
          </a:p>
        </p:txBody>
      </p:sp>
      <p:sp>
        <p:nvSpPr>
          <p:cNvPr id="17410" name="AutoShape 2" descr="Résultat de recherche d'images pour &quot;méthodologie de recherch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17412" name="Picture 4" descr="Afficher l'image d'origine"/>
          <p:cNvPicPr>
            <a:picLocks noChangeAspect="1" noChangeArrowheads="1"/>
          </p:cNvPicPr>
          <p:nvPr/>
        </p:nvPicPr>
        <p:blipFill>
          <a:blip r:embed="rId2" cstate="print"/>
          <a:srcRect/>
          <a:stretch>
            <a:fillRect/>
          </a:stretch>
        </p:blipFill>
        <p:spPr bwMode="auto">
          <a:xfrm>
            <a:off x="1143000" y="3962400"/>
            <a:ext cx="3305175" cy="2305051"/>
          </a:xfrm>
          <a:prstGeom prst="rect">
            <a:avLst/>
          </a:prstGeom>
          <a:noFill/>
        </p:spPr>
      </p:pic>
      <p:pic>
        <p:nvPicPr>
          <p:cNvPr id="17414" name="Picture 6" descr="Afficher l'image d'origine"/>
          <p:cNvPicPr>
            <a:picLocks noChangeAspect="1" noChangeArrowheads="1"/>
          </p:cNvPicPr>
          <p:nvPr/>
        </p:nvPicPr>
        <p:blipFill>
          <a:blip r:embed="rId3" cstate="print"/>
          <a:srcRect/>
          <a:stretch>
            <a:fillRect/>
          </a:stretch>
        </p:blipFill>
        <p:spPr bwMode="auto">
          <a:xfrm>
            <a:off x="7277100" y="266699"/>
            <a:ext cx="2552700" cy="1790701"/>
          </a:xfrm>
          <a:prstGeom prst="rect">
            <a:avLst/>
          </a:prstGeom>
          <a:noFill/>
        </p:spPr>
      </p:pic>
    </p:spTree>
    <p:extLst>
      <p:ext uri="{BB962C8B-B14F-4D97-AF65-F5344CB8AC3E}">
        <p14:creationId xmlns:p14="http://schemas.microsoft.com/office/powerpoint/2010/main" val="11209327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0"/>
            <a:ext cx="8229600" cy="1319064"/>
          </a:xfrm>
          <a:noFill/>
          <a:ln>
            <a:noFill/>
            <a:miter lim="800000"/>
            <a:headEnd/>
            <a:tailEnd/>
          </a:ln>
          <a:extLst/>
        </p:spPr>
        <p:txBody>
          <a:bodyPr>
            <a:noAutofit/>
          </a:bodyPr>
          <a:lstStyle/>
          <a:p>
            <a:pPr rtl="1" eaLnBrk="1" fontAlgn="auto" hangingPunct="1">
              <a:spcAft>
                <a:spcPts val="0"/>
              </a:spcAft>
              <a:defRPr/>
            </a:pPr>
            <a:r>
              <a:rPr lang="ar-DZ" sz="3600" b="1" dirty="0">
                <a:ln w="10541" cmpd="sng">
                  <a:solidFill>
                    <a:schemeClr val="accent1">
                      <a:shade val="88000"/>
                      <a:satMod val="110000"/>
                    </a:schemeClr>
                  </a:solidFill>
                  <a:prstDash val="solid"/>
                </a:ln>
                <a:solidFill>
                  <a:srgbClr val="002060"/>
                </a:solidFill>
              </a:rPr>
              <a:t>الفصل </a:t>
            </a:r>
            <a:r>
              <a:rPr lang="fr-FR" sz="3600" b="1" dirty="0" smtClean="0">
                <a:ln w="10541" cmpd="sng">
                  <a:solidFill>
                    <a:schemeClr val="accent1">
                      <a:shade val="88000"/>
                      <a:satMod val="110000"/>
                    </a:schemeClr>
                  </a:solidFill>
                  <a:prstDash val="solid"/>
                </a:ln>
                <a:solidFill>
                  <a:srgbClr val="002060"/>
                </a:solidFill>
              </a:rPr>
              <a:t>1</a:t>
            </a:r>
            <a:r>
              <a:rPr lang="ar-DZ" sz="3600" b="1" dirty="0" smtClean="0">
                <a:ln w="10541" cmpd="sng">
                  <a:solidFill>
                    <a:schemeClr val="accent1">
                      <a:shade val="88000"/>
                      <a:satMod val="110000"/>
                    </a:schemeClr>
                  </a:solidFill>
                  <a:prstDash val="solid"/>
                </a:ln>
                <a:solidFill>
                  <a:srgbClr val="002060"/>
                </a:solidFill>
              </a:rPr>
              <a:t>:  </a:t>
            </a:r>
            <a:r>
              <a:rPr lang="ar-DZ" sz="3600" b="1" dirty="0">
                <a:ln w="10541" cmpd="sng">
                  <a:solidFill>
                    <a:schemeClr val="accent1">
                      <a:shade val="88000"/>
                      <a:satMod val="110000"/>
                    </a:schemeClr>
                  </a:solidFill>
                  <a:prstDash val="solid"/>
                </a:ln>
                <a:solidFill>
                  <a:srgbClr val="002060"/>
                </a:solidFill>
              </a:rPr>
              <a:t>طبيعة البحث العلمي</a:t>
            </a:r>
            <a:r>
              <a:rPr lang="fr-FR" sz="3600" b="1" dirty="0">
                <a:ln w="10541" cmpd="sng">
                  <a:solidFill>
                    <a:schemeClr val="accent1">
                      <a:shade val="88000"/>
                      <a:satMod val="110000"/>
                    </a:schemeClr>
                  </a:solidFill>
                  <a:prstDash val="solid"/>
                </a:ln>
                <a:solidFill>
                  <a:srgbClr val="002060"/>
                </a:solidFill>
              </a:rPr>
              <a:t/>
            </a:r>
            <a:br>
              <a:rPr lang="fr-FR" sz="3600" b="1" dirty="0">
                <a:ln w="10541" cmpd="sng">
                  <a:solidFill>
                    <a:schemeClr val="accent1">
                      <a:shade val="88000"/>
                      <a:satMod val="110000"/>
                    </a:schemeClr>
                  </a:solidFill>
                  <a:prstDash val="solid"/>
                </a:ln>
                <a:solidFill>
                  <a:srgbClr val="002060"/>
                </a:solidFill>
              </a:rPr>
            </a:br>
            <a:endParaRPr lang="fr-FR" sz="3600" b="1" dirty="0">
              <a:ln w="10541" cmpd="sng">
                <a:solidFill>
                  <a:schemeClr val="accent1">
                    <a:shade val="88000"/>
                    <a:satMod val="110000"/>
                  </a:schemeClr>
                </a:solidFill>
                <a:prstDash val="solid"/>
              </a:ln>
              <a:solidFill>
                <a:srgbClr val="002060"/>
              </a:solidFill>
            </a:endParaRPr>
          </a:p>
        </p:txBody>
      </p:sp>
      <p:sp>
        <p:nvSpPr>
          <p:cNvPr id="3" name="ZoneTexte 2"/>
          <p:cNvSpPr txBox="1"/>
          <p:nvPr/>
        </p:nvSpPr>
        <p:spPr>
          <a:xfrm>
            <a:off x="1809728" y="1643051"/>
            <a:ext cx="5951584" cy="584775"/>
          </a:xfrm>
          <a:prstGeom prst="rect">
            <a:avLst/>
          </a:prstGeom>
          <a:noFill/>
        </p:spPr>
        <p:txBody>
          <a:bodyPr>
            <a:spAutoFit/>
          </a:bodyPr>
          <a:lstStyle/>
          <a:p>
            <a:pPr fontAlgn="auto">
              <a:spcBef>
                <a:spcPts val="0"/>
              </a:spcBef>
              <a:spcAft>
                <a:spcPts val="0"/>
              </a:spcAft>
              <a:defRPr/>
            </a:pPr>
            <a:r>
              <a:rPr lang="ar-DZ" sz="3200" b="1" dirty="0">
                <a:ln w="10541" cmpd="sng">
                  <a:solidFill>
                    <a:schemeClr val="accent1">
                      <a:shade val="88000"/>
                      <a:satMod val="110000"/>
                    </a:schemeClr>
                  </a:solidFill>
                  <a:prstDash val="solid"/>
                </a:ln>
                <a:solidFill>
                  <a:srgbClr val="002060"/>
                </a:solidFill>
                <a:latin typeface="+mn-lt"/>
                <a:cs typeface="+mn-cs"/>
              </a:rPr>
              <a:t>مفهوم المعرفة </a:t>
            </a:r>
            <a:r>
              <a:rPr lang="ar-DZ" sz="3200" b="1" dirty="0" smtClean="0">
                <a:ln w="10541" cmpd="sng">
                  <a:solidFill>
                    <a:schemeClr val="accent1">
                      <a:shade val="88000"/>
                      <a:satMod val="110000"/>
                    </a:schemeClr>
                  </a:solidFill>
                  <a:prstDash val="solid"/>
                </a:ln>
                <a:solidFill>
                  <a:srgbClr val="002060"/>
                </a:solidFill>
                <a:latin typeface="+mn-lt"/>
                <a:cs typeface="+mn-cs"/>
              </a:rPr>
              <a:t>و</a:t>
            </a:r>
            <a:r>
              <a:rPr lang="ar-SA" sz="3200" b="1" dirty="0" smtClean="0">
                <a:ln w="10541" cmpd="sng">
                  <a:solidFill>
                    <a:schemeClr val="accent1">
                      <a:shade val="88000"/>
                      <a:satMod val="110000"/>
                    </a:schemeClr>
                  </a:solidFill>
                  <a:prstDash val="solid"/>
                </a:ln>
                <a:solidFill>
                  <a:srgbClr val="002060"/>
                </a:solidFill>
                <a:latin typeface="+mn-lt"/>
                <a:cs typeface="+mn-cs"/>
              </a:rPr>
              <a:t>العلم و</a:t>
            </a:r>
            <a:r>
              <a:rPr lang="ar-DZ" sz="3200" b="1" dirty="0" smtClean="0">
                <a:ln w="10541" cmpd="sng">
                  <a:solidFill>
                    <a:schemeClr val="accent1">
                      <a:shade val="88000"/>
                      <a:satMod val="110000"/>
                    </a:schemeClr>
                  </a:solidFill>
                  <a:prstDash val="solid"/>
                </a:ln>
                <a:solidFill>
                  <a:srgbClr val="002060"/>
                </a:solidFill>
                <a:latin typeface="+mn-lt"/>
                <a:cs typeface="+mn-cs"/>
              </a:rPr>
              <a:t>البحث </a:t>
            </a:r>
            <a:r>
              <a:rPr lang="ar-DZ" sz="3200" b="1" dirty="0">
                <a:ln w="10541" cmpd="sng">
                  <a:solidFill>
                    <a:schemeClr val="accent1">
                      <a:shade val="88000"/>
                      <a:satMod val="110000"/>
                    </a:schemeClr>
                  </a:solidFill>
                  <a:prstDash val="solid"/>
                </a:ln>
                <a:solidFill>
                  <a:srgbClr val="002060"/>
                </a:solidFill>
                <a:latin typeface="+mn-lt"/>
                <a:cs typeface="+mn-cs"/>
              </a:rPr>
              <a:t>العلمي</a:t>
            </a:r>
            <a:endParaRPr lang="fr-FR" sz="3200" b="1" dirty="0">
              <a:ln w="10541" cmpd="sng">
                <a:solidFill>
                  <a:schemeClr val="accent1">
                    <a:shade val="88000"/>
                    <a:satMod val="110000"/>
                  </a:schemeClr>
                </a:solidFill>
                <a:prstDash val="solid"/>
              </a:ln>
              <a:solidFill>
                <a:srgbClr val="002060"/>
              </a:solidFill>
              <a:latin typeface="+mn-lt"/>
              <a:cs typeface="+mn-cs"/>
            </a:endParaRPr>
          </a:p>
        </p:txBody>
      </p:sp>
      <p:sp>
        <p:nvSpPr>
          <p:cNvPr id="5" name="ZoneTexte 4"/>
          <p:cNvSpPr txBox="1"/>
          <p:nvPr/>
        </p:nvSpPr>
        <p:spPr>
          <a:xfrm>
            <a:off x="2381232" y="2500307"/>
            <a:ext cx="5380080" cy="584775"/>
          </a:xfrm>
          <a:prstGeom prst="rect">
            <a:avLst/>
          </a:prstGeom>
          <a:noFill/>
        </p:spPr>
        <p:txBody>
          <a:bodyPr>
            <a:spAutoFit/>
          </a:bodyPr>
          <a:lstStyle/>
          <a:p>
            <a:pPr fontAlgn="auto">
              <a:spcBef>
                <a:spcPts val="0"/>
              </a:spcBef>
              <a:spcAft>
                <a:spcPts val="0"/>
              </a:spcAft>
              <a:defRPr/>
            </a:pPr>
            <a:r>
              <a:rPr lang="ar-DZ" sz="3200" b="1" dirty="0">
                <a:ln w="10541" cmpd="sng">
                  <a:solidFill>
                    <a:schemeClr val="accent1">
                      <a:shade val="88000"/>
                      <a:satMod val="110000"/>
                    </a:schemeClr>
                  </a:solidFill>
                  <a:prstDash val="solid"/>
                </a:ln>
                <a:solidFill>
                  <a:srgbClr val="002060"/>
                </a:solidFill>
                <a:latin typeface="+mn-lt"/>
                <a:cs typeface="+mn-cs"/>
              </a:rPr>
              <a:t>صفات الباحث</a:t>
            </a:r>
            <a:endParaRPr lang="fr-FR" sz="3200" b="1" dirty="0">
              <a:ln w="10541" cmpd="sng">
                <a:solidFill>
                  <a:schemeClr val="accent1">
                    <a:shade val="88000"/>
                    <a:satMod val="110000"/>
                  </a:schemeClr>
                </a:solidFill>
                <a:prstDash val="solid"/>
              </a:ln>
              <a:solidFill>
                <a:srgbClr val="002060"/>
              </a:solidFill>
              <a:latin typeface="+mn-lt"/>
              <a:cs typeface="+mn-cs"/>
            </a:endParaRPr>
          </a:p>
        </p:txBody>
      </p:sp>
      <p:sp>
        <p:nvSpPr>
          <p:cNvPr id="6" name="ZoneTexte 5"/>
          <p:cNvSpPr txBox="1"/>
          <p:nvPr/>
        </p:nvSpPr>
        <p:spPr>
          <a:xfrm>
            <a:off x="666720" y="3286125"/>
            <a:ext cx="7094592" cy="584775"/>
          </a:xfrm>
          <a:prstGeom prst="rect">
            <a:avLst/>
          </a:prstGeom>
          <a:noFill/>
        </p:spPr>
        <p:txBody>
          <a:bodyPr>
            <a:spAutoFit/>
          </a:bodyPr>
          <a:lstStyle/>
          <a:p>
            <a:pPr fontAlgn="auto">
              <a:spcBef>
                <a:spcPts val="0"/>
              </a:spcBef>
              <a:spcAft>
                <a:spcPts val="0"/>
              </a:spcAft>
              <a:defRPr/>
            </a:pPr>
            <a:r>
              <a:rPr lang="ar-DZ" sz="3200" b="1" dirty="0">
                <a:ln w="10541" cmpd="sng">
                  <a:solidFill>
                    <a:schemeClr val="accent1">
                      <a:shade val="88000"/>
                      <a:satMod val="110000"/>
                    </a:schemeClr>
                  </a:solidFill>
                  <a:prstDash val="solid"/>
                </a:ln>
                <a:solidFill>
                  <a:srgbClr val="002060"/>
                </a:solidFill>
                <a:latin typeface="+mn-lt"/>
                <a:cs typeface="+mn-cs"/>
              </a:rPr>
              <a:t>صعوبات البحث في العلوم الاجتماعية</a:t>
            </a:r>
            <a:endParaRPr lang="fr-FR" sz="3200" b="1" dirty="0">
              <a:ln w="10541" cmpd="sng">
                <a:solidFill>
                  <a:schemeClr val="accent1">
                    <a:shade val="88000"/>
                    <a:satMod val="110000"/>
                  </a:schemeClr>
                </a:solidFill>
                <a:prstDash val="solid"/>
              </a:ln>
              <a:solidFill>
                <a:srgbClr val="002060"/>
              </a:solidFill>
              <a:latin typeface="+mn-lt"/>
              <a:cs typeface="+mn-cs"/>
            </a:endParaRPr>
          </a:p>
        </p:txBody>
      </p:sp>
      <p:cxnSp>
        <p:nvCxnSpPr>
          <p:cNvPr id="9" name="Connecteur droit 8"/>
          <p:cNvCxnSpPr/>
          <p:nvPr/>
        </p:nvCxnSpPr>
        <p:spPr>
          <a:xfrm rot="10800000">
            <a:off x="809625" y="1143000"/>
            <a:ext cx="8286750" cy="1588"/>
          </a:xfrm>
          <a:prstGeom prst="line">
            <a:avLst/>
          </a:prstGeom>
          <a:ln w="50800" cmpd="thickThin"/>
        </p:spPr>
        <p:style>
          <a:lnRef idx="1">
            <a:schemeClr val="accent1"/>
          </a:lnRef>
          <a:fillRef idx="0">
            <a:schemeClr val="accent1"/>
          </a:fillRef>
          <a:effectRef idx="0">
            <a:schemeClr val="accent1"/>
          </a:effectRef>
          <a:fontRef idx="minor">
            <a:schemeClr val="tx1"/>
          </a:fontRef>
        </p:style>
      </p:cxnSp>
      <p:sp>
        <p:nvSpPr>
          <p:cNvPr id="17416" name="Espace réservé du numéro de diapositive 9"/>
          <p:cNvSpPr>
            <a:spLocks noGrp="1"/>
          </p:cNvSpPr>
          <p:nvPr>
            <p:ph type="sldNum" sz="quarter" idx="4294967295"/>
          </p:nvPr>
        </p:nvSpPr>
        <p:spPr bwMode="auto">
          <a:xfrm>
            <a:off x="3352800" y="6356351"/>
            <a:ext cx="19812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sz="2000">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spcBef>
                <a:spcPct val="0"/>
              </a:spcBef>
              <a:buClrTx/>
              <a:buSzTx/>
              <a:buFontTx/>
              <a:buNone/>
            </a:pPr>
            <a:fld id="{E57E6057-2567-492B-A89F-AF1EA5AA400F}" type="slidenum">
              <a:rPr lang="en-US" altLang="ar-SA" sz="1800">
                <a:solidFill>
                  <a:srgbClr val="002060"/>
                </a:solidFill>
              </a:rPr>
              <a:pPr>
                <a:spcBef>
                  <a:spcPct val="0"/>
                </a:spcBef>
                <a:buClrTx/>
                <a:buSzTx/>
                <a:buFontTx/>
                <a:buNone/>
              </a:pPr>
              <a:t>3</a:t>
            </a:fld>
            <a:endParaRPr lang="en-US" altLang="ar-SA" sz="1800" dirty="0">
              <a:solidFill>
                <a:srgbClr val="002060"/>
              </a:solidFill>
            </a:endParaRPr>
          </a:p>
        </p:txBody>
      </p:sp>
    </p:spTree>
    <p:extLst>
      <p:ext uri="{BB962C8B-B14F-4D97-AF65-F5344CB8AC3E}">
        <p14:creationId xmlns:p14="http://schemas.microsoft.com/office/powerpoint/2010/main" val="9587887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smtClean="0">
                <a:solidFill>
                  <a:srgbClr val="002060"/>
                </a:solidFill>
              </a:rPr>
              <a:t>المعرفة؟</a:t>
            </a:r>
            <a:endParaRPr lang="fr-FR" dirty="0">
              <a:solidFill>
                <a:srgbClr val="002060"/>
              </a:solidFill>
            </a:endParaRPr>
          </a:p>
        </p:txBody>
      </p:sp>
      <p:sp>
        <p:nvSpPr>
          <p:cNvPr id="3" name="ZoneTexte 2"/>
          <p:cNvSpPr txBox="1"/>
          <p:nvPr/>
        </p:nvSpPr>
        <p:spPr>
          <a:xfrm>
            <a:off x="228600" y="1600200"/>
            <a:ext cx="4648200" cy="4431983"/>
          </a:xfrm>
          <a:prstGeom prst="rect">
            <a:avLst/>
          </a:prstGeom>
          <a:noFill/>
        </p:spPr>
        <p:txBody>
          <a:bodyPr wrap="square" rtlCol="0">
            <a:spAutoFit/>
          </a:bodyPr>
          <a:lstStyle/>
          <a:p>
            <a:r>
              <a:rPr lang="ar-SA" sz="2400" dirty="0" smtClean="0"/>
              <a:t>هي قدرة الفرد على استيعاب وإدراك ما يدور حولك من حقائق، والوعي في الحصول على المعلومات واكتسابها من خلال القيام بالتجارب أو بالملاحظة والتأمل وكما يمكن التوصل للمعرفة والوعي بواسطة مراقبة ما قام </a:t>
            </a:r>
            <a:r>
              <a:rPr lang="ar-SA" sz="2400" dirty="0" err="1" smtClean="0"/>
              <a:t>به</a:t>
            </a:r>
            <a:r>
              <a:rPr lang="ar-SA" sz="2400" dirty="0" smtClean="0"/>
              <a:t> الآخرين </a:t>
            </a:r>
            <a:r>
              <a:rPr lang="ar-SA" sz="2400" dirty="0" err="1" smtClean="0"/>
              <a:t>والاطلاع</a:t>
            </a:r>
            <a:r>
              <a:rPr lang="ar-SA" sz="2400" dirty="0" smtClean="0"/>
              <a:t> عليه والتمعن في ما توصلوا إليه من استنتاجات، ويرتبط مقدار المعرفة بسرعة البديهة والسعي </a:t>
            </a:r>
            <a:r>
              <a:rPr lang="ar-SA" sz="2400" dirty="0" err="1" smtClean="0"/>
              <a:t>الدؤوب</a:t>
            </a:r>
            <a:r>
              <a:rPr lang="ar-SA" sz="2400" dirty="0" smtClean="0"/>
              <a:t> في البحث عن الأشياء المجهولة واكتشافها وكشف أسرارها، وتنمية القدرات الفردية بالاعتماد على </a:t>
            </a:r>
            <a:r>
              <a:rPr lang="ar-SA" sz="2400" dirty="0" err="1" smtClean="0"/>
              <a:t>الاستنتاجات.</a:t>
            </a:r>
            <a:r>
              <a:rPr lang="ar-SA" dirty="0" smtClean="0"/>
              <a:t/>
            </a:r>
            <a:br>
              <a:rPr lang="ar-SA" dirty="0" smtClean="0"/>
            </a:br>
            <a:endParaRPr lang="fr-FR" dirty="0"/>
          </a:p>
        </p:txBody>
      </p:sp>
      <p:sp>
        <p:nvSpPr>
          <p:cNvPr id="4" name="ZoneTexte 3"/>
          <p:cNvSpPr txBox="1"/>
          <p:nvPr/>
        </p:nvSpPr>
        <p:spPr>
          <a:xfrm>
            <a:off x="4876800" y="6400800"/>
            <a:ext cx="533400" cy="369332"/>
          </a:xfrm>
          <a:prstGeom prst="rect">
            <a:avLst/>
          </a:prstGeom>
          <a:noFill/>
        </p:spPr>
        <p:txBody>
          <a:bodyPr wrap="square" rtlCol="0">
            <a:spAutoFit/>
          </a:bodyPr>
          <a:lstStyle/>
          <a:p>
            <a:r>
              <a:rPr lang="ar-SA" dirty="0" smtClean="0">
                <a:solidFill>
                  <a:srgbClr val="002060"/>
                </a:solidFill>
              </a:rPr>
              <a:t>4</a:t>
            </a:r>
            <a:endParaRPr lang="fr-FR" dirty="0">
              <a:solidFill>
                <a:srgbClr val="002060"/>
              </a:solidFill>
            </a:endParaRPr>
          </a:p>
        </p:txBody>
      </p:sp>
      <p:sp>
        <p:nvSpPr>
          <p:cNvPr id="12" name="Bouée 11"/>
          <p:cNvSpPr/>
          <p:nvPr/>
        </p:nvSpPr>
        <p:spPr>
          <a:xfrm>
            <a:off x="5867400" y="2057400"/>
            <a:ext cx="2286000" cy="2057400"/>
          </a:xfrm>
          <a:prstGeom prst="don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3" name="Bouée 12"/>
          <p:cNvSpPr/>
          <p:nvPr/>
        </p:nvSpPr>
        <p:spPr>
          <a:xfrm>
            <a:off x="6858000" y="2057400"/>
            <a:ext cx="2286000" cy="205740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4" name="ZoneTexte 13"/>
          <p:cNvSpPr txBox="1"/>
          <p:nvPr/>
        </p:nvSpPr>
        <p:spPr>
          <a:xfrm rot="16200000">
            <a:off x="5758934" y="2863334"/>
            <a:ext cx="762000" cy="369332"/>
          </a:xfrm>
          <a:prstGeom prst="rect">
            <a:avLst/>
          </a:prstGeom>
          <a:noFill/>
        </p:spPr>
        <p:txBody>
          <a:bodyPr wrap="square" rtlCol="0">
            <a:spAutoFit/>
          </a:bodyPr>
          <a:lstStyle/>
          <a:p>
            <a:r>
              <a:rPr lang="ar-SA" dirty="0" smtClean="0"/>
              <a:t>الحقائق</a:t>
            </a:r>
            <a:endParaRPr lang="fr-FR" dirty="0"/>
          </a:p>
        </p:txBody>
      </p:sp>
      <p:sp>
        <p:nvSpPr>
          <p:cNvPr id="15" name="ZoneTexte 14"/>
          <p:cNvSpPr txBox="1"/>
          <p:nvPr/>
        </p:nvSpPr>
        <p:spPr>
          <a:xfrm rot="16200000">
            <a:off x="8414266" y="2863334"/>
            <a:ext cx="914400" cy="369332"/>
          </a:xfrm>
          <a:prstGeom prst="rect">
            <a:avLst/>
          </a:prstGeom>
          <a:noFill/>
        </p:spPr>
        <p:txBody>
          <a:bodyPr wrap="square" rtlCol="0">
            <a:spAutoFit/>
          </a:bodyPr>
          <a:lstStyle/>
          <a:p>
            <a:r>
              <a:rPr lang="ar-SA" dirty="0" smtClean="0"/>
              <a:t>المعتقدات</a:t>
            </a:r>
            <a:endParaRPr lang="fr-FR" dirty="0"/>
          </a:p>
        </p:txBody>
      </p:sp>
      <p:sp>
        <p:nvSpPr>
          <p:cNvPr id="18" name="Flèche droite 17"/>
          <p:cNvSpPr/>
          <p:nvPr/>
        </p:nvSpPr>
        <p:spPr>
          <a:xfrm rot="16200000">
            <a:off x="6667500" y="3848101"/>
            <a:ext cx="1676400" cy="76200"/>
          </a:xfrm>
          <a:prstGeom prst="rightArrow">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6553200" y="4800600"/>
            <a:ext cx="1828800" cy="381000"/>
          </a:xfrm>
          <a:prstGeom prst="rect">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tx1"/>
                </a:solidFill>
              </a:rPr>
              <a:t>المعرفة</a:t>
            </a:r>
            <a:endParaRPr lang="fr-FR" dirty="0">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152400"/>
            <a:ext cx="8915400" cy="944562"/>
          </a:xfrm>
        </p:spPr>
        <p:txBody>
          <a:bodyPr/>
          <a:lstStyle/>
          <a:p>
            <a:r>
              <a:rPr lang="ar-SA" dirty="0" smtClean="0">
                <a:solidFill>
                  <a:srgbClr val="002060"/>
                </a:solidFill>
              </a:rPr>
              <a:t>أنواع المعرفة</a:t>
            </a:r>
            <a:br>
              <a:rPr lang="ar-SA" dirty="0" smtClean="0">
                <a:solidFill>
                  <a:srgbClr val="002060"/>
                </a:solidFill>
              </a:rPr>
            </a:br>
            <a:endParaRPr lang="fr-FR" dirty="0">
              <a:solidFill>
                <a:srgbClr val="002060"/>
              </a:solidFill>
            </a:endParaRPr>
          </a:p>
        </p:txBody>
      </p:sp>
      <p:sp>
        <p:nvSpPr>
          <p:cNvPr id="3" name="ZoneTexte 2"/>
          <p:cNvSpPr txBox="1"/>
          <p:nvPr/>
        </p:nvSpPr>
        <p:spPr>
          <a:xfrm>
            <a:off x="228600" y="-304800"/>
            <a:ext cx="5181600" cy="6247864"/>
          </a:xfrm>
          <a:prstGeom prst="rect">
            <a:avLst/>
          </a:prstGeom>
          <a:noFill/>
        </p:spPr>
        <p:txBody>
          <a:bodyPr wrap="square" rtlCol="0">
            <a:spAutoFit/>
          </a:bodyPr>
          <a:lstStyle/>
          <a:p>
            <a:endParaRPr lang="ar-SA" sz="2000" dirty="0" smtClean="0"/>
          </a:p>
          <a:p>
            <a:r>
              <a:rPr lang="ar-SA" sz="2000" dirty="0" smtClean="0"/>
              <a:t>صنّفت المعرفة إلى ثلاثة أنواع رئيسية، </a:t>
            </a:r>
            <a:r>
              <a:rPr lang="ar-SA" sz="2000" dirty="0" err="1" smtClean="0"/>
              <a:t>وهي:</a:t>
            </a:r>
            <a:endParaRPr lang="ar-SA" sz="2000" dirty="0" smtClean="0"/>
          </a:p>
          <a:p>
            <a:endParaRPr lang="ar-SA" sz="2000" dirty="0" smtClean="0"/>
          </a:p>
          <a:p>
            <a:r>
              <a:rPr lang="ar-SA" sz="2000" dirty="0" smtClean="0"/>
              <a:t> </a:t>
            </a:r>
            <a:r>
              <a:rPr lang="ar-SA" sz="2000" dirty="0" smtClean="0">
                <a:solidFill>
                  <a:schemeClr val="accent2">
                    <a:lumMod val="75000"/>
                  </a:schemeClr>
                </a:solidFill>
              </a:rPr>
              <a:t>المعرفة الشخصية: </a:t>
            </a:r>
            <a:r>
              <a:rPr lang="ar-SA" sz="2000" dirty="0" smtClean="0"/>
              <a:t>يقوم هذا النوع من أنواع المعرفة على الخبرة الذاتية واكتسابها، والنابعة من الاطلاع، وحتى تتمكن من معرفة شيء ما يتطلب منك الأمر التجربة، إذ تُعتبر التجربة والاكتساب من أساسيّات المعرفة الشخصيّة، بالإضافة إلى التعرّف على فرضيات بأسلوب خاص </a:t>
            </a:r>
            <a:r>
              <a:rPr lang="ar-SA" sz="2000" dirty="0" err="1" smtClean="0"/>
              <a:t>بها.</a:t>
            </a:r>
            <a:r>
              <a:rPr lang="ar-SA" sz="2000" dirty="0" smtClean="0"/>
              <a:t> </a:t>
            </a:r>
          </a:p>
          <a:p>
            <a:endParaRPr lang="ar-SA" sz="2000" dirty="0" smtClean="0"/>
          </a:p>
          <a:p>
            <a:r>
              <a:rPr lang="ar-SA" sz="2000" dirty="0" smtClean="0">
                <a:solidFill>
                  <a:schemeClr val="accent2">
                    <a:lumMod val="75000"/>
                  </a:schemeClr>
                </a:solidFill>
              </a:rPr>
              <a:t>المعرفة الإجرائيّة: </a:t>
            </a:r>
            <a:r>
              <a:rPr lang="ar-SA" sz="2000" dirty="0" smtClean="0"/>
              <a:t>وهي القدرة على أداء أمر أو عمل ما من خلال فهم نظرياته الكامنة في صميم العمل، أي أنه يمكن للفرد أن يكون ملمّاً بنظريات وجميع أفكار نشاط ما لكن دون القدرة على تطبيقه على أرض الواقع، وحتى تكون المعرفة فعلية يجب أن تتم التجربة والتطبيق </a:t>
            </a:r>
            <a:r>
              <a:rPr lang="ar-SA" sz="2000" dirty="0" err="1" smtClean="0"/>
              <a:t>للأمور.</a:t>
            </a:r>
            <a:r>
              <a:rPr lang="ar-SA" sz="2000" dirty="0" smtClean="0"/>
              <a:t> </a:t>
            </a:r>
          </a:p>
          <a:p>
            <a:endParaRPr lang="ar-SA" sz="2000" dirty="0" smtClean="0"/>
          </a:p>
          <a:p>
            <a:r>
              <a:rPr lang="ar-SA" sz="2000" dirty="0" smtClean="0">
                <a:solidFill>
                  <a:schemeClr val="accent2">
                    <a:lumMod val="75000"/>
                  </a:schemeClr>
                </a:solidFill>
              </a:rPr>
              <a:t>المعرفة الافتراضيّة: </a:t>
            </a:r>
            <a:r>
              <a:rPr lang="ar-SA" sz="2000" dirty="0" smtClean="0"/>
              <a:t>يعتمد هذا النوع من أنواع المعارف على التعمّق بالحقائق والوقائع ومعرفتها عن كثب، ويعدّ هذا النوع في غاية الأهمية والإثارة بالنسبة للعلماء، وتعتمد على الافتراضات، ويمكن وصفها بأنها المعرفة </a:t>
            </a:r>
            <a:r>
              <a:rPr lang="ar-SA" sz="2000" dirty="0" err="1" smtClean="0"/>
              <a:t>الحقيقية</a:t>
            </a:r>
            <a:r>
              <a:rPr lang="ar-SA" sz="2000" dirty="0" smtClean="0"/>
              <a:t> </a:t>
            </a:r>
            <a:r>
              <a:rPr lang="ar-SA" sz="2000" dirty="0" err="1" smtClean="0"/>
              <a:t>للوقائع.</a:t>
            </a:r>
            <a:r>
              <a:rPr lang="ar-SA" sz="2000" dirty="0" smtClean="0"/>
              <a:t/>
            </a:r>
            <a:br>
              <a:rPr lang="ar-SA" sz="2000" dirty="0" smtClean="0"/>
            </a:br>
            <a:endParaRPr lang="fr-FR" sz="2000" dirty="0"/>
          </a:p>
        </p:txBody>
      </p:sp>
      <p:sp>
        <p:nvSpPr>
          <p:cNvPr id="4" name="ZoneTexte 3"/>
          <p:cNvSpPr txBox="1"/>
          <p:nvPr/>
        </p:nvSpPr>
        <p:spPr>
          <a:xfrm flipH="1">
            <a:off x="5714999" y="685800"/>
            <a:ext cx="3701469" cy="1200329"/>
          </a:xfrm>
          <a:prstGeom prst="rect">
            <a:avLst/>
          </a:prstGeom>
          <a:noFill/>
        </p:spPr>
        <p:txBody>
          <a:bodyPr wrap="square" rtlCol="0">
            <a:spAutoFit/>
          </a:bodyPr>
          <a:lstStyle/>
          <a:p>
            <a:r>
              <a:rPr lang="ar-SA" dirty="0" smtClean="0"/>
              <a:t>المعرفة ترافقك منذ تفتح وعيك و تتطور معك من المستويات </a:t>
            </a:r>
            <a:r>
              <a:rPr lang="ar-SA" dirty="0" err="1" smtClean="0"/>
              <a:t>البسيطة </a:t>
            </a:r>
            <a:r>
              <a:rPr lang="ar-SA" dirty="0" smtClean="0"/>
              <a:t>: بارد ـ سخن/حلو ـ </a:t>
            </a:r>
            <a:r>
              <a:rPr lang="ar-SA" dirty="0" err="1" smtClean="0"/>
              <a:t>مر/</a:t>
            </a:r>
            <a:endParaRPr lang="ar-SA" dirty="0" smtClean="0"/>
          </a:p>
          <a:p>
            <a:r>
              <a:rPr lang="ar-SA" dirty="0" smtClean="0"/>
              <a:t>                         و اتساع مداركك حتى وصلت الى ما هي عليه الان.</a:t>
            </a:r>
            <a:endParaRPr lang="fr-FR" dirty="0"/>
          </a:p>
        </p:txBody>
      </p:sp>
      <p:sp>
        <p:nvSpPr>
          <p:cNvPr id="5" name="Rectangle 4"/>
          <p:cNvSpPr/>
          <p:nvPr/>
        </p:nvSpPr>
        <p:spPr>
          <a:xfrm>
            <a:off x="8915400" y="1295400"/>
            <a:ext cx="381000" cy="2286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8382000" y="1295400"/>
            <a:ext cx="381000" cy="2286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7848600" y="1295400"/>
            <a:ext cx="381000" cy="2286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p:nvSpPr>
        <p:spPr>
          <a:xfrm>
            <a:off x="5638800" y="2438400"/>
            <a:ext cx="3886200" cy="1200329"/>
          </a:xfrm>
          <a:prstGeom prst="rect">
            <a:avLst/>
          </a:prstGeom>
          <a:noFill/>
        </p:spPr>
        <p:txBody>
          <a:bodyPr wrap="square" rtlCol="0">
            <a:spAutoFit/>
          </a:bodyPr>
          <a:lstStyle/>
          <a:p>
            <a:r>
              <a:rPr lang="ar-SA" dirty="0" smtClean="0"/>
              <a:t>في اطار برنامج </a:t>
            </a:r>
            <a:r>
              <a:rPr lang="ar-SA" dirty="0" err="1" smtClean="0"/>
              <a:t>ابولو</a:t>
            </a:r>
            <a:r>
              <a:rPr lang="ar-SA" dirty="0" smtClean="0"/>
              <a:t>، 12 رائد فضاء </a:t>
            </a:r>
            <a:r>
              <a:rPr lang="ar-SA" dirty="0" err="1" smtClean="0"/>
              <a:t>امركانيين</a:t>
            </a:r>
            <a:r>
              <a:rPr lang="ar-SA" dirty="0" smtClean="0"/>
              <a:t> الجنسية ساروا بخطوات </a:t>
            </a:r>
            <a:r>
              <a:rPr lang="ar-SA" dirty="0" err="1" smtClean="0"/>
              <a:t>حقيقية</a:t>
            </a:r>
            <a:r>
              <a:rPr lang="ar-SA" dirty="0" smtClean="0"/>
              <a:t> فوق سطح القمر أولهم </a:t>
            </a:r>
            <a:r>
              <a:rPr lang="ar-SA" dirty="0" err="1" smtClean="0"/>
              <a:t>نايل</a:t>
            </a:r>
            <a:r>
              <a:rPr lang="ar-SA" dirty="0" smtClean="0"/>
              <a:t> </a:t>
            </a:r>
            <a:r>
              <a:rPr lang="ar-SA" dirty="0" err="1" smtClean="0"/>
              <a:t>ارمسترونغ</a:t>
            </a:r>
            <a:r>
              <a:rPr lang="ar-SA" dirty="0" smtClean="0"/>
              <a:t> يوم 21.يوليو.1969 و اخرهم جاك </a:t>
            </a:r>
            <a:r>
              <a:rPr lang="ar-SA" dirty="0" err="1" smtClean="0"/>
              <a:t>شميدت</a:t>
            </a:r>
            <a:r>
              <a:rPr lang="ar-SA" dirty="0" smtClean="0"/>
              <a:t> يوم 14.ديسمبر.1972.</a:t>
            </a:r>
            <a:endParaRPr lang="fr-FR" dirty="0"/>
          </a:p>
        </p:txBody>
      </p:sp>
      <p:sp>
        <p:nvSpPr>
          <p:cNvPr id="9" name="ZoneTexte 8"/>
          <p:cNvSpPr txBox="1"/>
          <p:nvPr/>
        </p:nvSpPr>
        <p:spPr>
          <a:xfrm>
            <a:off x="5715000" y="4267200"/>
            <a:ext cx="3733800" cy="1631216"/>
          </a:xfrm>
          <a:prstGeom prst="rect">
            <a:avLst/>
          </a:prstGeom>
          <a:noFill/>
        </p:spPr>
        <p:txBody>
          <a:bodyPr wrap="square" rtlCol="0">
            <a:spAutoFit/>
          </a:bodyPr>
          <a:lstStyle/>
          <a:p>
            <a:r>
              <a:rPr lang="ar-SA" dirty="0" smtClean="0"/>
              <a:t>التحرك بسرعة الضوء افتراضا وقع حسابه ولكن التجربة تعجز حتى الان على </a:t>
            </a:r>
            <a:r>
              <a:rPr lang="ar-SA" dirty="0" err="1" smtClean="0"/>
              <a:t>التطبيق.</a:t>
            </a:r>
            <a:r>
              <a:rPr lang="ar-SA" dirty="0" smtClean="0"/>
              <a:t> </a:t>
            </a:r>
            <a:r>
              <a:rPr lang="fr-FR" sz="1600" dirty="0" smtClean="0"/>
              <a:t>Stephen William </a:t>
            </a:r>
            <a:r>
              <a:rPr lang="fr-FR" sz="1600" dirty="0" err="1" smtClean="0"/>
              <a:t>Hawking</a:t>
            </a:r>
            <a:r>
              <a:rPr lang="ar-SA" sz="1600" dirty="0" smtClean="0"/>
              <a:t> </a:t>
            </a:r>
            <a:r>
              <a:rPr lang="ar-SA" sz="1600" b="1" dirty="0" smtClean="0"/>
              <a:t>عالم في الفيزياء النظرية يبحث في هذا المجال و وضح نظريا انا اذا ما تعدى الانسان سرعة الضوء 299.792 كلم في الثانية فانه يمكن له السفر عبر الزمن </a:t>
            </a:r>
          </a:p>
        </p:txBody>
      </p:sp>
      <p:sp>
        <p:nvSpPr>
          <p:cNvPr id="10" name="Flèche droite 9"/>
          <p:cNvSpPr/>
          <p:nvPr/>
        </p:nvSpPr>
        <p:spPr>
          <a:xfrm>
            <a:off x="5562600" y="1600200"/>
            <a:ext cx="304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lèche droite 10"/>
          <p:cNvSpPr/>
          <p:nvPr/>
        </p:nvSpPr>
        <p:spPr>
          <a:xfrm>
            <a:off x="5562600" y="3200400"/>
            <a:ext cx="304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lèche droite 11"/>
          <p:cNvSpPr/>
          <p:nvPr/>
        </p:nvSpPr>
        <p:spPr>
          <a:xfrm>
            <a:off x="5562600" y="4876800"/>
            <a:ext cx="304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p:cNvSpPr txBox="1"/>
          <p:nvPr/>
        </p:nvSpPr>
        <p:spPr>
          <a:xfrm>
            <a:off x="4876800" y="6400800"/>
            <a:ext cx="533400" cy="369332"/>
          </a:xfrm>
          <a:prstGeom prst="rect">
            <a:avLst/>
          </a:prstGeom>
          <a:noFill/>
        </p:spPr>
        <p:txBody>
          <a:bodyPr wrap="square" rtlCol="0">
            <a:spAutoFit/>
          </a:bodyPr>
          <a:lstStyle/>
          <a:p>
            <a:r>
              <a:rPr lang="ar-SA" dirty="0" smtClean="0">
                <a:solidFill>
                  <a:srgbClr val="002060"/>
                </a:solidFill>
              </a:rPr>
              <a:t>5</a:t>
            </a:r>
            <a:endParaRPr lang="fr-FR" dirty="0">
              <a:solidFill>
                <a:srgbClr val="00206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smtClean="0">
                <a:solidFill>
                  <a:srgbClr val="002060"/>
                </a:solidFill>
              </a:rPr>
              <a:t>العلم</a:t>
            </a:r>
            <a:endParaRPr lang="fr-FR" dirty="0">
              <a:solidFill>
                <a:srgbClr val="002060"/>
              </a:solidFill>
            </a:endParaRPr>
          </a:p>
        </p:txBody>
      </p:sp>
      <p:sp>
        <p:nvSpPr>
          <p:cNvPr id="3" name="ZoneTexte 2"/>
          <p:cNvSpPr txBox="1"/>
          <p:nvPr/>
        </p:nvSpPr>
        <p:spPr>
          <a:xfrm>
            <a:off x="609600" y="1600200"/>
            <a:ext cx="8686800" cy="4678204"/>
          </a:xfrm>
          <a:prstGeom prst="rect">
            <a:avLst/>
          </a:prstGeom>
          <a:noFill/>
        </p:spPr>
        <p:txBody>
          <a:bodyPr wrap="square" rtlCol="0">
            <a:spAutoFit/>
          </a:bodyPr>
          <a:lstStyle/>
          <a:p>
            <a:r>
              <a:rPr lang="ar-SA" sz="4000" dirty="0" smtClean="0"/>
              <a:t>العلم والتطور أساس بناء الحضارات، فلا يُمكن أن تجري الأُمور إلا </a:t>
            </a:r>
            <a:r>
              <a:rPr lang="ar-SA" sz="4000" dirty="0" err="1" smtClean="0"/>
              <a:t>به</a:t>
            </a:r>
            <a:r>
              <a:rPr lang="ar-SA" sz="4000" dirty="0" smtClean="0"/>
              <a:t>، حتى أن نظرة الناس للشخص المُتعلم والمُثقف تكون مُختلفة، وأيضاً قد أوصى الله تعالى بالعلم، </a:t>
            </a:r>
            <a:r>
              <a:rPr lang="ar-SA" sz="4000" dirty="0" err="1" smtClean="0"/>
              <a:t>بقوله: </a:t>
            </a:r>
            <a:r>
              <a:rPr lang="ar-SA" sz="4000" dirty="0" smtClean="0"/>
              <a:t>{اقرأ باسمِ ربِّكَ الَّذي خلَق* خلَقَ الإنسانَ من علَق* اقرأ وربُّكَ الأكرم* الَّذي علَّمَ بالقلَم* علَّم الإنسانَ ما لم </a:t>
            </a:r>
            <a:r>
              <a:rPr lang="ar-SA" sz="4000" dirty="0" err="1" smtClean="0"/>
              <a:t>يعلم* ..</a:t>
            </a:r>
            <a:r>
              <a:rPr lang="ar-SA" sz="4000" dirty="0" smtClean="0"/>
              <a:t> </a:t>
            </a:r>
            <a:r>
              <a:rPr lang="ar-SA" sz="4000" dirty="0" err="1" smtClean="0"/>
              <a:t>وأيضاً: </a:t>
            </a:r>
            <a:r>
              <a:rPr lang="ar-SA" sz="4000" dirty="0" smtClean="0"/>
              <a:t>{وَ قُلْ رَبِّ زِدْنِي عِلْماً</a:t>
            </a:r>
            <a:r>
              <a:rPr lang="ar-SA" sz="4000" dirty="0" err="1" smtClean="0"/>
              <a:t>}.</a:t>
            </a:r>
            <a:r>
              <a:rPr lang="ar-SA" dirty="0" smtClean="0"/>
              <a:t/>
            </a:r>
            <a:br>
              <a:rPr lang="ar-SA" dirty="0" smtClean="0"/>
            </a:br>
            <a:endParaRPr lang="fr-FR" dirty="0"/>
          </a:p>
        </p:txBody>
      </p:sp>
      <p:sp>
        <p:nvSpPr>
          <p:cNvPr id="4" name="ZoneTexte 3"/>
          <p:cNvSpPr txBox="1"/>
          <p:nvPr/>
        </p:nvSpPr>
        <p:spPr>
          <a:xfrm>
            <a:off x="4876800" y="6400800"/>
            <a:ext cx="533400" cy="369332"/>
          </a:xfrm>
          <a:prstGeom prst="rect">
            <a:avLst/>
          </a:prstGeom>
          <a:noFill/>
        </p:spPr>
        <p:txBody>
          <a:bodyPr wrap="square" rtlCol="0">
            <a:spAutoFit/>
          </a:bodyPr>
          <a:lstStyle/>
          <a:p>
            <a:r>
              <a:rPr lang="ar-SA" dirty="0" smtClean="0">
                <a:solidFill>
                  <a:srgbClr val="002060"/>
                </a:solidFill>
              </a:rPr>
              <a:t>6</a:t>
            </a:r>
            <a:endParaRPr lang="fr-FR" dirty="0">
              <a:solidFill>
                <a:srgbClr val="00206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533400"/>
            <a:ext cx="8915400" cy="1143000"/>
          </a:xfrm>
        </p:spPr>
        <p:txBody>
          <a:bodyPr/>
          <a:lstStyle/>
          <a:p>
            <a:r>
              <a:rPr lang="ar-SA" dirty="0" smtClean="0">
                <a:solidFill>
                  <a:srgbClr val="002060"/>
                </a:solidFill>
              </a:rPr>
              <a:t> ما الفرق بين العلم </a:t>
            </a:r>
            <a:r>
              <a:rPr lang="ar-SA" dirty="0" err="1" smtClean="0">
                <a:solidFill>
                  <a:srgbClr val="002060"/>
                </a:solidFill>
              </a:rPr>
              <a:t>والمعرفة ؟</a:t>
            </a:r>
            <a:r>
              <a:rPr lang="ar-SA" dirty="0" smtClean="0">
                <a:solidFill>
                  <a:srgbClr val="002060"/>
                </a:solidFill>
              </a:rPr>
              <a:t/>
            </a:r>
            <a:br>
              <a:rPr lang="ar-SA" dirty="0" smtClean="0">
                <a:solidFill>
                  <a:srgbClr val="002060"/>
                </a:solidFill>
              </a:rPr>
            </a:br>
            <a:endParaRPr lang="fr-FR" dirty="0">
              <a:solidFill>
                <a:srgbClr val="002060"/>
              </a:solidFill>
            </a:endParaRPr>
          </a:p>
        </p:txBody>
      </p:sp>
      <p:sp>
        <p:nvSpPr>
          <p:cNvPr id="3" name="ZoneTexte 2"/>
          <p:cNvSpPr txBox="1"/>
          <p:nvPr/>
        </p:nvSpPr>
        <p:spPr>
          <a:xfrm>
            <a:off x="228600" y="1612880"/>
            <a:ext cx="9144000" cy="3416320"/>
          </a:xfrm>
          <a:prstGeom prst="rect">
            <a:avLst/>
          </a:prstGeom>
          <a:noFill/>
        </p:spPr>
        <p:txBody>
          <a:bodyPr wrap="square" rtlCol="0">
            <a:spAutoFit/>
          </a:bodyPr>
          <a:lstStyle/>
          <a:p>
            <a:r>
              <a:rPr lang="ar-SA" sz="3600" dirty="0" smtClean="0"/>
              <a:t>عرّف العُلماء العلم بأنه </a:t>
            </a:r>
            <a:r>
              <a:rPr lang="ar-SA" sz="3600" dirty="0" smtClean="0">
                <a:solidFill>
                  <a:schemeClr val="accent2">
                    <a:lumMod val="75000"/>
                  </a:schemeClr>
                </a:solidFill>
              </a:rPr>
              <a:t>معرفة وطريقة </a:t>
            </a:r>
            <a:r>
              <a:rPr lang="ar-SA" sz="3600" dirty="0" smtClean="0"/>
              <a:t>يتبعها العُلماء في البحث والاستقصاء للتوصل إلى </a:t>
            </a:r>
            <a:r>
              <a:rPr lang="ar-SA" sz="3600" dirty="0" smtClean="0">
                <a:solidFill>
                  <a:schemeClr val="accent2">
                    <a:lumMod val="75000"/>
                  </a:schemeClr>
                </a:solidFill>
              </a:rPr>
              <a:t>المعرفة العلمية</a:t>
            </a:r>
            <a:r>
              <a:rPr lang="ar-SA" sz="3600" dirty="0" smtClean="0"/>
              <a:t>، أمّا المعرفة فهي </a:t>
            </a:r>
            <a:r>
              <a:rPr lang="ar-SA" sz="3600" dirty="0" smtClean="0">
                <a:solidFill>
                  <a:schemeClr val="accent2">
                    <a:lumMod val="75000"/>
                  </a:schemeClr>
                </a:solidFill>
              </a:rPr>
              <a:t>الوعي</a:t>
            </a:r>
            <a:r>
              <a:rPr lang="ar-SA" sz="3600" dirty="0" smtClean="0"/>
              <a:t> و</a:t>
            </a:r>
            <a:r>
              <a:rPr lang="ar-SA" sz="3600" dirty="0" smtClean="0">
                <a:solidFill>
                  <a:schemeClr val="accent2">
                    <a:lumMod val="75000"/>
                  </a:schemeClr>
                </a:solidFill>
              </a:rPr>
              <a:t>الإدراك</a:t>
            </a:r>
            <a:r>
              <a:rPr lang="ar-SA" sz="3600" dirty="0" smtClean="0"/>
              <a:t> وفهم المصطلحات و</a:t>
            </a:r>
            <a:r>
              <a:rPr lang="ar-SA" sz="3600" dirty="0" smtClean="0">
                <a:solidFill>
                  <a:schemeClr val="accent2">
                    <a:lumMod val="75000"/>
                  </a:schemeClr>
                </a:solidFill>
              </a:rPr>
              <a:t>كسب المعلومات </a:t>
            </a:r>
            <a:r>
              <a:rPr lang="ar-SA" sz="3600" dirty="0" smtClean="0"/>
              <a:t>من خلال </a:t>
            </a:r>
            <a:r>
              <a:rPr lang="ar-SA" sz="3600" dirty="0" smtClean="0">
                <a:solidFill>
                  <a:schemeClr val="accent2">
                    <a:lumMod val="75000"/>
                  </a:schemeClr>
                </a:solidFill>
              </a:rPr>
              <a:t>التجربة</a:t>
            </a:r>
            <a:r>
              <a:rPr lang="ar-SA" sz="3600" dirty="0" smtClean="0"/>
              <a:t> في الواقع، من الطبيعة، أو من النفس، أو من خلال الاطلاع على استنتاجات تجارب </a:t>
            </a:r>
            <a:r>
              <a:rPr lang="ar-SA" sz="3600" dirty="0" err="1" smtClean="0"/>
              <a:t>الآخرين.</a:t>
            </a:r>
            <a:r>
              <a:rPr lang="ar-SA" sz="3600" dirty="0" smtClean="0"/>
              <a:t/>
            </a:r>
            <a:br>
              <a:rPr lang="ar-SA" sz="3600" dirty="0" smtClean="0"/>
            </a:br>
            <a:endParaRPr lang="fr-FR" sz="3600" dirty="0"/>
          </a:p>
        </p:txBody>
      </p:sp>
      <p:sp>
        <p:nvSpPr>
          <p:cNvPr id="4" name="ZoneTexte 3"/>
          <p:cNvSpPr txBox="1"/>
          <p:nvPr/>
        </p:nvSpPr>
        <p:spPr>
          <a:xfrm>
            <a:off x="4876800" y="6400800"/>
            <a:ext cx="533400" cy="369332"/>
          </a:xfrm>
          <a:prstGeom prst="rect">
            <a:avLst/>
          </a:prstGeom>
          <a:noFill/>
        </p:spPr>
        <p:txBody>
          <a:bodyPr wrap="square" rtlCol="0">
            <a:spAutoFit/>
          </a:bodyPr>
          <a:lstStyle/>
          <a:p>
            <a:r>
              <a:rPr lang="ar-SA" dirty="0" smtClean="0">
                <a:solidFill>
                  <a:srgbClr val="002060"/>
                </a:solidFill>
              </a:rPr>
              <a:t>7</a:t>
            </a:r>
            <a:endParaRPr lang="fr-FR" dirty="0">
              <a:solidFill>
                <a:srgbClr val="00206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228600"/>
            <a:ext cx="8915400" cy="762000"/>
          </a:xfrm>
        </p:spPr>
        <p:txBody>
          <a:bodyPr/>
          <a:lstStyle/>
          <a:p>
            <a:r>
              <a:rPr lang="ar-SA" dirty="0" smtClean="0">
                <a:solidFill>
                  <a:srgbClr val="002060"/>
                </a:solidFill>
              </a:rPr>
              <a:t/>
            </a:r>
            <a:br>
              <a:rPr lang="ar-SA" dirty="0" smtClean="0">
                <a:solidFill>
                  <a:srgbClr val="002060"/>
                </a:solidFill>
              </a:rPr>
            </a:br>
            <a:r>
              <a:rPr lang="ar-SA" dirty="0" smtClean="0">
                <a:solidFill>
                  <a:srgbClr val="002060"/>
                </a:solidFill>
              </a:rPr>
              <a:t> ما هو البحث العلمي </a:t>
            </a:r>
            <a:br>
              <a:rPr lang="ar-SA" dirty="0" smtClean="0">
                <a:solidFill>
                  <a:srgbClr val="002060"/>
                </a:solidFill>
              </a:rPr>
            </a:br>
            <a:endParaRPr lang="fr-FR" dirty="0">
              <a:solidFill>
                <a:srgbClr val="002060"/>
              </a:solidFill>
            </a:endParaRPr>
          </a:p>
        </p:txBody>
      </p:sp>
      <p:sp>
        <p:nvSpPr>
          <p:cNvPr id="3" name="ZoneTexte 2"/>
          <p:cNvSpPr txBox="1"/>
          <p:nvPr/>
        </p:nvSpPr>
        <p:spPr>
          <a:xfrm>
            <a:off x="685800" y="1447800"/>
            <a:ext cx="8534400" cy="4678204"/>
          </a:xfrm>
          <a:prstGeom prst="rect">
            <a:avLst/>
          </a:prstGeom>
          <a:noFill/>
        </p:spPr>
        <p:txBody>
          <a:bodyPr wrap="square" rtlCol="0">
            <a:spAutoFit/>
          </a:bodyPr>
          <a:lstStyle/>
          <a:p>
            <a:pPr>
              <a:buFont typeface="Arial" pitchFamily="34" charset="0"/>
              <a:buChar char="•"/>
            </a:pPr>
            <a:r>
              <a:rPr lang="ar-SA" sz="2800" dirty="0" smtClean="0"/>
              <a:t>يعرف مفهوم البحث العلمي بأنّه المحاولة النّاقدة الّتي تحاول الوصول لحلّ مشكلة إنسانيّة </a:t>
            </a:r>
            <a:r>
              <a:rPr lang="ar-SA" sz="2800" dirty="0" err="1" smtClean="0"/>
              <a:t>معيّنة.</a:t>
            </a:r>
            <a:r>
              <a:rPr lang="ar-SA" sz="2800" dirty="0" smtClean="0"/>
              <a:t> </a:t>
            </a:r>
          </a:p>
          <a:p>
            <a:pPr>
              <a:buFont typeface="Arial" pitchFamily="34" charset="0"/>
              <a:buChar char="•"/>
            </a:pPr>
            <a:r>
              <a:rPr lang="ar-SA" sz="2800" dirty="0" smtClean="0"/>
              <a:t>البحث العلمي هو تفسير لحقيقة ما باستخدام عباراتٍ واقعيّة تطبّق بقوانين عامّة توجد في </a:t>
            </a:r>
            <a:r>
              <a:rPr lang="ar-SA" sz="2800" dirty="0" err="1" smtClean="0"/>
              <a:t>المجتمع.</a:t>
            </a:r>
            <a:r>
              <a:rPr lang="ar-SA" sz="2800" dirty="0" smtClean="0"/>
              <a:t> </a:t>
            </a:r>
          </a:p>
          <a:p>
            <a:pPr>
              <a:buFont typeface="Arial" pitchFamily="34" charset="0"/>
              <a:buChar char="•"/>
            </a:pPr>
            <a:r>
              <a:rPr lang="ar-SA" sz="2800" dirty="0" smtClean="0"/>
              <a:t>البحث العلمي: مجموعة من الخطوات المنتظمة والمدروسة، تبنى على معلومات تجمع حول مشكلة معيّنة، وخضعت للفحص والتّدقيق، وذلك لحلّ </a:t>
            </a:r>
            <a:r>
              <a:rPr lang="ar-SA" sz="2800" dirty="0" err="1" smtClean="0"/>
              <a:t>المشكلة.</a:t>
            </a:r>
            <a:r>
              <a:rPr lang="ar-SA" sz="2800" dirty="0" smtClean="0"/>
              <a:t> </a:t>
            </a:r>
          </a:p>
          <a:p>
            <a:pPr>
              <a:buFont typeface="Arial" pitchFamily="34" charset="0"/>
              <a:buChar char="•"/>
            </a:pPr>
            <a:r>
              <a:rPr lang="ar-SA" sz="2800" dirty="0" smtClean="0"/>
              <a:t>البحث العلمي: فكر منظّم يقوم </a:t>
            </a:r>
            <a:r>
              <a:rPr lang="ar-SA" sz="2800" dirty="0" err="1" smtClean="0"/>
              <a:t>به</a:t>
            </a:r>
            <a:r>
              <a:rPr lang="ar-SA" sz="2800" dirty="0" smtClean="0"/>
              <a:t> شخص </a:t>
            </a:r>
            <a:r>
              <a:rPr lang="ar-SA" sz="2800" dirty="0" err="1" smtClean="0"/>
              <a:t>يدعى </a:t>
            </a:r>
            <a:r>
              <a:rPr lang="ar-SA" sz="2800" dirty="0" smtClean="0"/>
              <a:t>(الباحث)؛ للوصول إلى الحقائق لحلّ قضيّة </a:t>
            </a:r>
            <a:r>
              <a:rPr lang="ar-SA" sz="2800" dirty="0" err="1" smtClean="0"/>
              <a:t>تسمّى </a:t>
            </a:r>
            <a:r>
              <a:rPr lang="ar-SA" sz="2800" dirty="0" smtClean="0"/>
              <a:t>(موضوع البحث)؛ إذ يتّبع طريقة علميّة </a:t>
            </a:r>
            <a:r>
              <a:rPr lang="ar-SA" sz="2800" dirty="0" err="1" smtClean="0"/>
              <a:t>تسمّى </a:t>
            </a:r>
            <a:r>
              <a:rPr lang="ar-SA" sz="2800" dirty="0" smtClean="0"/>
              <a:t>(منهج البحث)؛ ليصل إلى حلول </a:t>
            </a:r>
            <a:r>
              <a:rPr lang="ar-SA" sz="2800" dirty="0" err="1" smtClean="0"/>
              <a:t>تسمّى </a:t>
            </a:r>
            <a:r>
              <a:rPr lang="ar-SA" sz="2800" dirty="0" smtClean="0"/>
              <a:t>(نتائج البحث</a:t>
            </a:r>
            <a:r>
              <a:rPr lang="ar-SA" sz="2800" dirty="0" err="1" smtClean="0"/>
              <a:t>).</a:t>
            </a:r>
            <a:r>
              <a:rPr lang="ar-SA" dirty="0" smtClean="0"/>
              <a:t/>
            </a:r>
            <a:br>
              <a:rPr lang="ar-SA" dirty="0" smtClean="0"/>
            </a:br>
            <a:endParaRPr lang="fr-FR" dirty="0"/>
          </a:p>
        </p:txBody>
      </p:sp>
      <p:sp>
        <p:nvSpPr>
          <p:cNvPr id="4" name="ZoneTexte 3"/>
          <p:cNvSpPr txBox="1"/>
          <p:nvPr/>
        </p:nvSpPr>
        <p:spPr>
          <a:xfrm>
            <a:off x="4876800" y="6400800"/>
            <a:ext cx="533400" cy="369332"/>
          </a:xfrm>
          <a:prstGeom prst="rect">
            <a:avLst/>
          </a:prstGeom>
          <a:noFill/>
        </p:spPr>
        <p:txBody>
          <a:bodyPr wrap="square" rtlCol="0">
            <a:spAutoFit/>
          </a:bodyPr>
          <a:lstStyle/>
          <a:p>
            <a:r>
              <a:rPr lang="ar-SA" dirty="0" smtClean="0">
                <a:solidFill>
                  <a:srgbClr val="002060"/>
                </a:solidFill>
              </a:rPr>
              <a:t>8</a:t>
            </a:r>
            <a:endParaRPr lang="fr-FR" dirty="0">
              <a:solidFill>
                <a:srgbClr val="00206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381000"/>
            <a:ext cx="8915400" cy="1143000"/>
          </a:xfrm>
        </p:spPr>
        <p:txBody>
          <a:bodyPr/>
          <a:lstStyle/>
          <a:p>
            <a:r>
              <a:rPr lang="ar-SA" dirty="0" smtClean="0">
                <a:solidFill>
                  <a:srgbClr val="002060"/>
                </a:solidFill>
              </a:rPr>
              <a:t>أهداف البحث العلمي</a:t>
            </a:r>
            <a:br>
              <a:rPr lang="ar-SA" dirty="0" smtClean="0">
                <a:solidFill>
                  <a:srgbClr val="002060"/>
                </a:solidFill>
              </a:rPr>
            </a:br>
            <a:endParaRPr lang="fr-FR" dirty="0">
              <a:solidFill>
                <a:srgbClr val="002060"/>
              </a:solidFill>
            </a:endParaRPr>
          </a:p>
        </p:txBody>
      </p:sp>
      <p:sp>
        <p:nvSpPr>
          <p:cNvPr id="3" name="ZoneTexte 2"/>
          <p:cNvSpPr txBox="1"/>
          <p:nvPr/>
        </p:nvSpPr>
        <p:spPr>
          <a:xfrm>
            <a:off x="609600" y="1219200"/>
            <a:ext cx="8610600" cy="4247317"/>
          </a:xfrm>
          <a:prstGeom prst="rect">
            <a:avLst/>
          </a:prstGeom>
          <a:noFill/>
        </p:spPr>
        <p:txBody>
          <a:bodyPr wrap="square" rtlCol="0">
            <a:spAutoFit/>
          </a:bodyPr>
          <a:lstStyle/>
          <a:p>
            <a:pPr>
              <a:buFont typeface="Arial" pitchFamily="34" charset="0"/>
              <a:buChar char="•"/>
            </a:pPr>
            <a:r>
              <a:rPr lang="ar-SA" sz="3600" dirty="0" smtClean="0"/>
              <a:t> الوصف</a:t>
            </a:r>
          </a:p>
          <a:p>
            <a:pPr>
              <a:buFont typeface="Arial" pitchFamily="34" charset="0"/>
              <a:buChar char="•"/>
            </a:pPr>
            <a:r>
              <a:rPr lang="ar-SA" sz="3600" dirty="0" smtClean="0"/>
              <a:t> التّفسير</a:t>
            </a:r>
          </a:p>
          <a:p>
            <a:pPr>
              <a:buFont typeface="Arial" pitchFamily="34" charset="0"/>
              <a:buChar char="•"/>
            </a:pPr>
            <a:r>
              <a:rPr lang="ar-SA" sz="3600" dirty="0" smtClean="0"/>
              <a:t> التنبّؤ</a:t>
            </a:r>
          </a:p>
          <a:p>
            <a:pPr>
              <a:buFont typeface="Arial" pitchFamily="34" charset="0"/>
              <a:buChar char="•"/>
            </a:pPr>
            <a:r>
              <a:rPr lang="ar-SA" sz="3600" dirty="0" smtClean="0"/>
              <a:t> حلّ المشكلات</a:t>
            </a:r>
          </a:p>
          <a:p>
            <a:pPr>
              <a:buFont typeface="Arial" pitchFamily="34" charset="0"/>
              <a:buChar char="•"/>
            </a:pPr>
            <a:r>
              <a:rPr lang="ar-SA" sz="3600" dirty="0" smtClean="0"/>
              <a:t> استخلاص حقائق جديدة </a:t>
            </a:r>
          </a:p>
          <a:p>
            <a:pPr>
              <a:buFont typeface="Arial" pitchFamily="34" charset="0"/>
              <a:buChar char="•"/>
            </a:pPr>
            <a:r>
              <a:rPr lang="ar-SA" sz="3600" dirty="0" smtClean="0"/>
              <a:t> تطوير المعرفة الإنسانيّة </a:t>
            </a:r>
          </a:p>
          <a:p>
            <a:pPr>
              <a:buFont typeface="Arial" pitchFamily="34" charset="0"/>
              <a:buChar char="•"/>
            </a:pPr>
            <a:r>
              <a:rPr lang="ar-SA" sz="3600" dirty="0" smtClean="0"/>
              <a:t> مواجهة متطلّبات البيئة المحيطة بالإنسان</a:t>
            </a:r>
            <a:r>
              <a:rPr lang="ar-SA" dirty="0" smtClean="0"/>
              <a:t/>
            </a:r>
            <a:br>
              <a:rPr lang="ar-SA" dirty="0" smtClean="0"/>
            </a:br>
            <a:endParaRPr lang="fr-FR" dirty="0"/>
          </a:p>
        </p:txBody>
      </p:sp>
      <p:sp>
        <p:nvSpPr>
          <p:cNvPr id="4" name="ZoneTexte 3"/>
          <p:cNvSpPr txBox="1"/>
          <p:nvPr/>
        </p:nvSpPr>
        <p:spPr>
          <a:xfrm>
            <a:off x="4876800" y="6400800"/>
            <a:ext cx="533400" cy="369332"/>
          </a:xfrm>
          <a:prstGeom prst="rect">
            <a:avLst/>
          </a:prstGeom>
          <a:noFill/>
        </p:spPr>
        <p:txBody>
          <a:bodyPr wrap="square" rtlCol="0">
            <a:spAutoFit/>
          </a:bodyPr>
          <a:lstStyle/>
          <a:p>
            <a:r>
              <a:rPr lang="ar-SA" dirty="0" smtClean="0">
                <a:solidFill>
                  <a:srgbClr val="002060"/>
                </a:solidFill>
              </a:rPr>
              <a:t>9</a:t>
            </a:r>
            <a:endParaRPr lang="fr-FR" dirty="0">
              <a:solidFill>
                <a:srgbClr val="00206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smtClean="0">
                <a:solidFill>
                  <a:srgbClr val="002060"/>
                </a:solidFill>
              </a:rPr>
              <a:t>أساسيّات البحث العلمي</a:t>
            </a:r>
            <a:br>
              <a:rPr lang="ar-SA" dirty="0" smtClean="0">
                <a:solidFill>
                  <a:srgbClr val="002060"/>
                </a:solidFill>
              </a:rPr>
            </a:br>
            <a:endParaRPr lang="fr-FR" dirty="0">
              <a:solidFill>
                <a:srgbClr val="002060"/>
              </a:solidFill>
            </a:endParaRPr>
          </a:p>
        </p:txBody>
      </p:sp>
      <p:sp>
        <p:nvSpPr>
          <p:cNvPr id="3" name="ZoneTexte 2"/>
          <p:cNvSpPr txBox="1"/>
          <p:nvPr/>
        </p:nvSpPr>
        <p:spPr>
          <a:xfrm>
            <a:off x="533400" y="1295400"/>
            <a:ext cx="8915400" cy="5293757"/>
          </a:xfrm>
          <a:prstGeom prst="rect">
            <a:avLst/>
          </a:prstGeom>
          <a:noFill/>
        </p:spPr>
        <p:txBody>
          <a:bodyPr wrap="square" rtlCol="0">
            <a:spAutoFit/>
          </a:bodyPr>
          <a:lstStyle/>
          <a:p>
            <a:pPr>
              <a:buFont typeface="Arial" pitchFamily="34" charset="0"/>
              <a:buChar char="•"/>
            </a:pPr>
            <a:r>
              <a:rPr lang="ar-SA" sz="3200" dirty="0" smtClean="0"/>
              <a:t>الأمانة العلميّة والتّوثيق العلمي </a:t>
            </a:r>
          </a:p>
          <a:p>
            <a:pPr>
              <a:buFont typeface="Arial" pitchFamily="34" charset="0"/>
              <a:buChar char="•"/>
            </a:pPr>
            <a:r>
              <a:rPr lang="ar-SA" sz="3200" dirty="0" smtClean="0"/>
              <a:t>الأصالة والابتكار </a:t>
            </a:r>
          </a:p>
          <a:p>
            <a:pPr>
              <a:buFont typeface="Arial" pitchFamily="34" charset="0"/>
              <a:buChar char="•"/>
            </a:pPr>
            <a:r>
              <a:rPr lang="ar-SA" sz="3200" dirty="0" smtClean="0"/>
              <a:t>عرض المشكلة</a:t>
            </a:r>
          </a:p>
          <a:p>
            <a:pPr>
              <a:buFont typeface="Arial" pitchFamily="34" charset="0"/>
              <a:buChar char="•"/>
            </a:pPr>
            <a:r>
              <a:rPr lang="ar-SA" sz="3200" dirty="0" smtClean="0"/>
              <a:t> صياغة الفرضيّات </a:t>
            </a:r>
          </a:p>
          <a:p>
            <a:pPr>
              <a:buFont typeface="Arial" pitchFamily="34" charset="0"/>
              <a:buChar char="•"/>
            </a:pPr>
            <a:r>
              <a:rPr lang="ar-SA" sz="3200" dirty="0" smtClean="0"/>
              <a:t> شمول ودقّة عرض الدّراسات السّابقة </a:t>
            </a:r>
          </a:p>
          <a:p>
            <a:pPr>
              <a:buFont typeface="Arial" pitchFamily="34" charset="0"/>
              <a:buChar char="•"/>
            </a:pPr>
            <a:r>
              <a:rPr lang="ar-SA" sz="3200" dirty="0" smtClean="0"/>
              <a:t> سلامة حجم العيّنة والبيانات </a:t>
            </a:r>
          </a:p>
          <a:p>
            <a:pPr>
              <a:buFont typeface="Arial" pitchFamily="34" charset="0"/>
              <a:buChar char="•"/>
            </a:pPr>
            <a:r>
              <a:rPr lang="ar-SA" sz="3200" dirty="0" smtClean="0"/>
              <a:t> عمق التّحليل </a:t>
            </a:r>
          </a:p>
          <a:p>
            <a:pPr>
              <a:buFont typeface="Arial" pitchFamily="34" charset="0"/>
              <a:buChar char="•"/>
            </a:pPr>
            <a:r>
              <a:rPr lang="ar-SA" sz="3200" dirty="0" smtClean="0"/>
              <a:t> سلامة النّتائج والتّوصيات </a:t>
            </a:r>
          </a:p>
          <a:p>
            <a:pPr>
              <a:buFont typeface="Arial" pitchFamily="34" charset="0"/>
              <a:buChar char="•"/>
            </a:pPr>
            <a:r>
              <a:rPr lang="ar-SA" sz="3200" dirty="0" smtClean="0"/>
              <a:t> دقّة اللغة واستيفاء الجوانب الشكليّة </a:t>
            </a:r>
          </a:p>
          <a:p>
            <a:pPr>
              <a:buFont typeface="Arial" pitchFamily="34" charset="0"/>
              <a:buChar char="•"/>
            </a:pPr>
            <a:r>
              <a:rPr lang="ar-SA" sz="3200" dirty="0" smtClean="0"/>
              <a:t> حداثة المراجع وارتباطها بالبحث</a:t>
            </a:r>
            <a:r>
              <a:rPr lang="ar-SA" dirty="0" smtClean="0"/>
              <a:t/>
            </a:r>
            <a:br>
              <a:rPr lang="ar-SA" dirty="0" smtClean="0"/>
            </a:br>
            <a:endParaRPr lang="fr-FR" dirty="0"/>
          </a:p>
        </p:txBody>
      </p:sp>
      <p:sp>
        <p:nvSpPr>
          <p:cNvPr id="4" name="ZoneTexte 3"/>
          <p:cNvSpPr txBox="1"/>
          <p:nvPr/>
        </p:nvSpPr>
        <p:spPr>
          <a:xfrm>
            <a:off x="4876800" y="6400800"/>
            <a:ext cx="533400" cy="369332"/>
          </a:xfrm>
          <a:prstGeom prst="rect">
            <a:avLst/>
          </a:prstGeom>
          <a:noFill/>
        </p:spPr>
        <p:txBody>
          <a:bodyPr wrap="square" rtlCol="0">
            <a:spAutoFit/>
          </a:bodyPr>
          <a:lstStyle/>
          <a:p>
            <a:r>
              <a:rPr lang="ar-SA" dirty="0" smtClean="0">
                <a:solidFill>
                  <a:srgbClr val="002060"/>
                </a:solidFill>
              </a:rPr>
              <a:t>10</a:t>
            </a:r>
            <a:endParaRPr lang="fr-FR" dirty="0">
              <a:solidFill>
                <a:srgbClr val="00206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smtClean="0">
                <a:solidFill>
                  <a:srgbClr val="002060"/>
                </a:solidFill>
              </a:rPr>
              <a:t>أغراض البحث العلمي</a:t>
            </a:r>
            <a:br>
              <a:rPr lang="ar-SA" dirty="0" smtClean="0">
                <a:solidFill>
                  <a:srgbClr val="002060"/>
                </a:solidFill>
              </a:rPr>
            </a:br>
            <a:endParaRPr lang="fr-FR" dirty="0">
              <a:solidFill>
                <a:srgbClr val="002060"/>
              </a:solidFill>
            </a:endParaRPr>
          </a:p>
        </p:txBody>
      </p:sp>
      <p:sp>
        <p:nvSpPr>
          <p:cNvPr id="3" name="ZoneTexte 2"/>
          <p:cNvSpPr txBox="1"/>
          <p:nvPr/>
        </p:nvSpPr>
        <p:spPr>
          <a:xfrm>
            <a:off x="152400" y="1752600"/>
            <a:ext cx="9601200" cy="2400657"/>
          </a:xfrm>
          <a:prstGeom prst="rect">
            <a:avLst/>
          </a:prstGeom>
          <a:noFill/>
        </p:spPr>
        <p:txBody>
          <a:bodyPr wrap="square" rtlCol="0">
            <a:spAutoFit/>
          </a:bodyPr>
          <a:lstStyle/>
          <a:p>
            <a:pPr>
              <a:buFont typeface="Arial" pitchFamily="34" charset="0"/>
              <a:buChar char="•"/>
            </a:pPr>
            <a:r>
              <a:rPr lang="ar-SA" sz="4400" dirty="0" smtClean="0"/>
              <a:t> حلّ المشكلات الموجودة حاليّاً في ميدان </a:t>
            </a:r>
            <a:r>
              <a:rPr lang="ar-SA" sz="4400" dirty="0" err="1" smtClean="0"/>
              <a:t>الأعمال.</a:t>
            </a:r>
            <a:r>
              <a:rPr lang="ar-SA" sz="4400" dirty="0" smtClean="0"/>
              <a:t> </a:t>
            </a:r>
          </a:p>
          <a:p>
            <a:pPr>
              <a:buFont typeface="Arial" pitchFamily="34" charset="0"/>
              <a:buChar char="•"/>
            </a:pPr>
            <a:endParaRPr lang="ar-SA" sz="4400" dirty="0" smtClean="0"/>
          </a:p>
          <a:p>
            <a:pPr>
              <a:buFont typeface="Arial" pitchFamily="34" charset="0"/>
              <a:buChar char="•"/>
            </a:pPr>
            <a:r>
              <a:rPr lang="ar-SA" sz="4400" dirty="0" smtClean="0"/>
              <a:t> المساهمة في إثراء المعرفة في دائرة اهتمام </a:t>
            </a:r>
            <a:r>
              <a:rPr lang="ar-SA" sz="4400" dirty="0" err="1" smtClean="0"/>
              <a:t>الباحث.</a:t>
            </a:r>
            <a:r>
              <a:rPr lang="ar-SA" dirty="0" smtClean="0"/>
              <a:t/>
            </a:r>
            <a:br>
              <a:rPr lang="ar-SA" dirty="0" smtClean="0"/>
            </a:br>
            <a:endParaRPr lang="fr-FR" dirty="0"/>
          </a:p>
        </p:txBody>
      </p:sp>
      <p:sp>
        <p:nvSpPr>
          <p:cNvPr id="4" name="ZoneTexte 3"/>
          <p:cNvSpPr txBox="1"/>
          <p:nvPr/>
        </p:nvSpPr>
        <p:spPr>
          <a:xfrm>
            <a:off x="4876800" y="6324600"/>
            <a:ext cx="533400" cy="369332"/>
          </a:xfrm>
          <a:prstGeom prst="rect">
            <a:avLst/>
          </a:prstGeom>
          <a:noFill/>
        </p:spPr>
        <p:txBody>
          <a:bodyPr wrap="square" rtlCol="0">
            <a:spAutoFit/>
          </a:bodyPr>
          <a:lstStyle/>
          <a:p>
            <a:r>
              <a:rPr lang="ar-SA" dirty="0" smtClean="0">
                <a:solidFill>
                  <a:srgbClr val="002060"/>
                </a:solidFill>
              </a:rPr>
              <a:t>11</a:t>
            </a:r>
            <a:endParaRPr lang="fr-FR" dirty="0">
              <a:solidFill>
                <a:srgbClr val="00206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re 1"/>
          <p:cNvSpPr>
            <a:spLocks noGrp="1"/>
          </p:cNvSpPr>
          <p:nvPr>
            <p:ph type="title"/>
          </p:nvPr>
        </p:nvSpPr>
        <p:spPr/>
        <p:txBody>
          <a:bodyPr/>
          <a:lstStyle/>
          <a:p>
            <a:pPr algn="ctr" eaLnBrk="1" hangingPunct="1"/>
            <a:r>
              <a:rPr lang="ar-DZ" altLang="en-US" dirty="0" smtClean="0">
                <a:solidFill>
                  <a:srgbClr val="002060"/>
                </a:solidFill>
              </a:rPr>
              <a:t>أهم ميزات المنهج العلمي</a:t>
            </a:r>
            <a:endParaRPr lang="fr-FR" altLang="en-US" dirty="0" smtClean="0">
              <a:solidFill>
                <a:srgbClr val="002060"/>
              </a:solidFill>
            </a:endParaRPr>
          </a:p>
        </p:txBody>
      </p:sp>
      <p:sp>
        <p:nvSpPr>
          <p:cNvPr id="25603" name="ZoneTexte 2"/>
          <p:cNvSpPr txBox="1">
            <a:spLocks noChangeArrowheads="1"/>
          </p:cNvSpPr>
          <p:nvPr/>
        </p:nvSpPr>
        <p:spPr bwMode="auto">
          <a:xfrm>
            <a:off x="5961063" y="1631950"/>
            <a:ext cx="1928812"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sz="2000">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lgn="r" rtl="1" eaLnBrk="1" hangingPunct="1">
              <a:spcBef>
                <a:spcPct val="0"/>
              </a:spcBef>
              <a:buClrTx/>
              <a:buSzTx/>
              <a:buFontTx/>
              <a:buNone/>
            </a:pPr>
            <a:r>
              <a:rPr lang="ar-DZ" altLang="en-US" sz="3200" dirty="0"/>
              <a:t>الموضوعية</a:t>
            </a:r>
            <a:endParaRPr lang="fr-FR" altLang="en-US" sz="3200" dirty="0"/>
          </a:p>
        </p:txBody>
      </p:sp>
      <p:sp>
        <p:nvSpPr>
          <p:cNvPr id="25613" name="ZoneTexte 12"/>
          <p:cNvSpPr txBox="1">
            <a:spLocks noChangeArrowheads="1"/>
          </p:cNvSpPr>
          <p:nvPr/>
        </p:nvSpPr>
        <p:spPr bwMode="auto">
          <a:xfrm>
            <a:off x="1828800" y="2492375"/>
            <a:ext cx="52705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sz="2000">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lgn="r" rtl="1" eaLnBrk="1" hangingPunct="1">
              <a:spcBef>
                <a:spcPct val="0"/>
              </a:spcBef>
              <a:buClrTx/>
              <a:buSzTx/>
              <a:buFontTx/>
              <a:buNone/>
            </a:pPr>
            <a:r>
              <a:rPr lang="ar-SA" altLang="en-US" sz="3200" dirty="0" smtClean="0"/>
              <a:t>الساعة تحتوي على 60 دقيقة</a:t>
            </a:r>
            <a:endParaRPr lang="fr-FR" altLang="en-US" sz="3200" dirty="0"/>
          </a:p>
        </p:txBody>
      </p:sp>
      <p:sp>
        <p:nvSpPr>
          <p:cNvPr id="25614" name="ZoneTexte 13"/>
          <p:cNvSpPr txBox="1">
            <a:spLocks noChangeArrowheads="1"/>
          </p:cNvSpPr>
          <p:nvPr/>
        </p:nvSpPr>
        <p:spPr bwMode="auto">
          <a:xfrm>
            <a:off x="381001" y="3429000"/>
            <a:ext cx="671512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sz="2000">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lgn="r" rtl="1" eaLnBrk="1" hangingPunct="1">
              <a:spcBef>
                <a:spcPct val="0"/>
              </a:spcBef>
              <a:buClrTx/>
              <a:buSzTx/>
              <a:buFontTx/>
              <a:buNone/>
            </a:pPr>
            <a:r>
              <a:rPr lang="ar-SA" altLang="en-US" sz="3200" dirty="0" smtClean="0"/>
              <a:t>اللون المفضل لدى كل السعوديين بدون استثناء هو الابيض</a:t>
            </a:r>
            <a:endParaRPr lang="fr-FR" altLang="en-US" sz="3200" dirty="0"/>
          </a:p>
        </p:txBody>
      </p:sp>
      <p:sp>
        <p:nvSpPr>
          <p:cNvPr id="25615" name="ZoneTexte 14"/>
          <p:cNvSpPr txBox="1">
            <a:spLocks noChangeArrowheads="1"/>
          </p:cNvSpPr>
          <p:nvPr/>
        </p:nvSpPr>
        <p:spPr bwMode="auto">
          <a:xfrm>
            <a:off x="1060450" y="4581526"/>
            <a:ext cx="60007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sz="2000">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lgn="r" rtl="1" eaLnBrk="1" hangingPunct="1">
              <a:spcBef>
                <a:spcPct val="0"/>
              </a:spcBef>
              <a:buClrTx/>
              <a:buSzTx/>
              <a:buFontTx/>
              <a:buNone/>
            </a:pPr>
            <a:r>
              <a:rPr lang="ar-DZ" altLang="en-US" sz="3200"/>
              <a:t>موضوعية الشيء هي تجرده من العوامل الشخصية وقابليته للاختبار والتأكد </a:t>
            </a:r>
            <a:endParaRPr lang="fr-FR" altLang="en-US" sz="3200"/>
          </a:p>
        </p:txBody>
      </p:sp>
      <p:sp>
        <p:nvSpPr>
          <p:cNvPr id="17" name="Flèche gauche 16"/>
          <p:cNvSpPr/>
          <p:nvPr/>
        </p:nvSpPr>
        <p:spPr>
          <a:xfrm>
            <a:off x="7170739" y="2420938"/>
            <a:ext cx="1214437" cy="792162"/>
          </a:xfrm>
          <a:prstGeom prst="leftArrow">
            <a:avLst/>
          </a:prstGeom>
          <a:solidFill>
            <a:schemeClr val="bg2"/>
          </a:solidFill>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r>
              <a:rPr lang="ar-DZ" sz="2800" dirty="0">
                <a:solidFill>
                  <a:schemeClr val="tx1"/>
                </a:solidFill>
              </a:rPr>
              <a:t>مثال 1</a:t>
            </a:r>
            <a:endParaRPr lang="fr-FR" sz="2800" dirty="0">
              <a:solidFill>
                <a:schemeClr val="tx1"/>
              </a:solidFill>
            </a:endParaRPr>
          </a:p>
        </p:txBody>
      </p:sp>
      <p:sp>
        <p:nvSpPr>
          <p:cNvPr id="18" name="Flèche gauche 17"/>
          <p:cNvSpPr/>
          <p:nvPr/>
        </p:nvSpPr>
        <p:spPr>
          <a:xfrm>
            <a:off x="7167564" y="3429001"/>
            <a:ext cx="1214437" cy="720725"/>
          </a:xfrm>
          <a:prstGeom prst="leftArrow">
            <a:avLst/>
          </a:prstGeom>
          <a:solidFill>
            <a:schemeClr val="bg2"/>
          </a:solidFill>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r>
              <a:rPr lang="ar-DZ" sz="2800" dirty="0">
                <a:solidFill>
                  <a:schemeClr val="tx1"/>
                </a:solidFill>
              </a:rPr>
              <a:t>مثال 2</a:t>
            </a:r>
            <a:endParaRPr lang="fr-FR" sz="2800" dirty="0">
              <a:solidFill>
                <a:schemeClr val="tx1"/>
              </a:solidFill>
            </a:endParaRPr>
          </a:p>
        </p:txBody>
      </p:sp>
      <p:sp>
        <p:nvSpPr>
          <p:cNvPr id="24586" name="Espace réservé du numéro de diapositive 19"/>
          <p:cNvSpPr>
            <a:spLocks noGrp="1"/>
          </p:cNvSpPr>
          <p:nvPr>
            <p:ph type="sldNum" sz="quarter" idx="4294967295"/>
          </p:nvPr>
        </p:nvSpPr>
        <p:spPr bwMode="auto">
          <a:xfrm>
            <a:off x="3352800" y="6356351"/>
            <a:ext cx="19812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sz="2000">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spcBef>
                <a:spcPct val="0"/>
              </a:spcBef>
              <a:buClrTx/>
              <a:buSzTx/>
              <a:buFontTx/>
              <a:buNone/>
            </a:pPr>
            <a:fld id="{7A41CF1E-973F-402B-B9FC-ABC4ADEE72EF}" type="slidenum">
              <a:rPr lang="en-US" altLang="ar-SA" sz="1400">
                <a:solidFill>
                  <a:srgbClr val="002060"/>
                </a:solidFill>
              </a:rPr>
              <a:pPr>
                <a:spcBef>
                  <a:spcPct val="0"/>
                </a:spcBef>
                <a:buClrTx/>
                <a:buSzTx/>
                <a:buFontTx/>
                <a:buNone/>
              </a:pPr>
              <a:t>12</a:t>
            </a:fld>
            <a:endParaRPr lang="en-US" altLang="ar-SA" sz="1400" dirty="0">
              <a:solidFill>
                <a:srgbClr val="002060"/>
              </a:solidFill>
            </a:endParaRPr>
          </a:p>
        </p:txBody>
      </p:sp>
      <p:sp>
        <p:nvSpPr>
          <p:cNvPr id="24587" name="AutoShape 13" descr="data:image/jpeg;base64,/9j/4AAQSkZJRgABAQAAAQABAAD/2wCEAAkGBg0NDxAMDBANDAwMDQ0HBwcIDA4HCAgMFBAVFBQQEhIXGyYeFxkvGRISHzEsIzM1OCwsFR49QTwqNyY3ODEBCQoKDgwOFw8PGikcFRwqKSoqNSkpLCwpLSkqNTUpLCwpLCo1KS0uKSkpKSkpMS4pKSk1LCwpKSkpKTUpLDUpKf/AABEIAM8A8wMBIgACEQEDEQH/xAAcAAABBQEBAQAAAAAAAAAAAAAAAgMEBQYBBwj/xAA/EAABBAAEAgUHCQcFAAAAAAAAAQIDBAURMWEGIQcSE1F0FDRBcYGzwRclMjVUoaTR0hUiQoKRsfAkUmOT8f/EABoBAAIDAQEAAAAAAAAAAAAAAAAEAgMFAQb/xAAtEQACAgEDAgQEBwEAAAAAAAAAAQIDEQQSIRNxBRQxkSMzUbEyNEFTgdHhIv/aAAwDAQACEQMRAD8A9xAAAAAAAAAAAAAAAAA4qiVkABZzMZdMNusEtrOZJXWQ52iEF1lBC20JbGR3Fh2iB2qFW68neNLf3JdJkXYkXHboc7dCm8v3OpeO9JkOqi47YO0KltxBxto50w6paJIdR5AbZHWzEHEmrCZmBHbIOteRwTUsiwDMDhIAAAAAAAAAAAAAAAAAAAAAAS5+QAdVRDpBqWdEIU15ELIwbIuRMfORpLRWTYiQJsT3GYUNlMplxJdI0l7copsVIkmJ7jMdOymVpfvxBO8jyYmZ6TEdyO+8MR0wvK80L8T3G1xPczrronywtWnQvK80X7S3FJiRmvLBSXA8uV9c1DMRH48Q3Mo24PMu7lctOdV5r47+5LiumPiv7k6DEBedBdG81sVklMlMzXv7llBczFJ1NDcLcl0yQeR2ZXRTZklkgs4jUZkkBLXZiiBcAAAAAAAAAAAAAANyyZAAPkyIVi5kM2reRS27241XTkg2SrN/cqrOIbkG3iG5T2b25p1acXlMsrGJbldNiG5WzXCHJaNCGnQvKRZSXtxh90rH2RpZxlUi8pFktsT5UV3bB2pLpik2WHlAduV/bCkm3+8NgvKRO7cUk5BSQUkhHYV7ie2ccbYK5JBxshBwOby0ZZJUVopWyj7JiqVZNWGhguFpVvmTisE+C0K2UjMLTa1bpawT5mKqXS+pXTMtpwaNVxoo3khq5ldDLmmZLjeIyRoQkPgAEC4AAAAAA4qgAl78isuWsiRcnyM/et6jNNeSDY1duFDcvHb1zUordo2qKReUhVm4Vs1kbnsEKSU1a6iiTHZJyO+YZfINOeMqBSx50ontBlXD9ClNZkbBXY+aV65RwxJ1nLvsm68kJNJLL9CmRzrmx4R6PbF/qzz9atUXJySKmViyn/G1dE3X2Zmq4Q6L4q3VsYh1bFjk+Oon79Ssu/8Avd6+Xr1N6ee1niqWYUe/9DVOiz/1Z7f2VlLhmjBG2KOvD1WpkiyRtmkcve5zkVVX1j/7GqfZ6/8A0R/kTAMB2Tby2zRUIrjB4LxXG2O/aYxEYxth6MjYiMY1O5ETQq0cWfGS/ONzxL/gVCKe1qXw49keQu4sl3Y8jhaOGUUUikmijI+14615GRRbXEGgyTGSkuKYrGuJEchVKJZGRd17BcUreRl4ZSzqzidtY5XYbjDrefLvLiN5jKFrQ1NOfrNRfYvrMa6vDNemzJaRuFkaJxIRRNmhF5R0AA4SAamfkg4pBuy5ISiss4ytxCzqZrELWpY4jY1MzfsGzpqiiTIV2yU9iYftTFZNIblVYu2IllIr3nZHjDnD0YlbOucIVwlVOZliRBi41b1k66qjM07RzER70bnzVE9K5H0LwngFGnXYtFEeyZjJlvuyknttVM0c53dz0TkncfO6HqfRDxVrhUztOtYwtzu7V8X93J/N3GP4xTOdO6D4j6r6r/CzTySnh/qeogImmZG1ZJHNYxiK+SWRyRxsamqqq6IVuA8R18QbLJW6zooJlp9u5Oo2ZyMa5XNTXL9709x5FQk4uSXCNJySeP1LUAAgdPAuM1+cbniXlQilrxmvzlc8S/4FQinuqV8KHZHjr/mS7scRRaKNIo4hJizFootFG0FIRZEdao6xwwii2qQaJJk2J5PryFVG4mQPKJxL4M0NKY1OD2f4e/mnrMTUkNHhU2SoZeohlGnRPk18TiVGpAhfmiL7SZEpjyRs1seAAKy8S9SmxKXUtpl5GexSTUYpWWQkygxKbUzN2XUucRk1M5ceeh08BWTIFmQr5XEmdxCkU164lLGnuGnKKco2qjSRw4qgcAngizqD9S1JDIyaJyslie2eCVNWPRc0UYQUhCSzwyiZpOKeOLeJqjZVSKu3JWUIFXslcn8T11cuffp95v8AoZ8yn8YvuYzx5D2HoZ8yn8YvuYzD8TrhVpHGCwsos0snK/MuXyegAAHkTZPn7jRfnK54l5UIpbcar85XPEv+BTop7ylfCh2X2PI3r4ku7HWqLaNNUcapJirQ6h1BKKKQrKhSC2qNoLaRZ1D7FJULiGxSVEpXItiWlVxf4a/mhnKyl7hy80M+5cGhS+TaUX5tQsIlKnDXci0iUwrFyblT4JYHEUCgbGbC8jMYq7U01rQyuKrqOadclUzMYi7Uz1txe4iupn7Z6PToUkVs6kORSXMQ5DVgQGXCFFuEKMIDgABI4zopBApCLQvNCkPYuhjzKfxi+5jPHUPYuhjzKfxi+5jMXxj8s+6O6P5y/k9AAAPGm2fPnGv1lc8S/wCBTIXHGv1lc8TJ8CnQ99T8qHZfY8nd+OXdi2jjVG2i2kmKyHUUWijbRaFbKmLQW0bQcaQZwdYSYiMwlQoVSLYk+sXuGpzQpKyF/hjPyEL3wP0+pqcN0LaIqsPT8y1iMOz1Nun0JKHDqHBccG7ScjK4qmprJ05GZxVmo1p3yVWGOxFNTP20NLiLNTPW2no9OxSRTzIQ5CfO0hSIasGQI7hCjjkG1GUdOAAEwBDqHDpxlc0KQ9i6GPMrHjF9zGeOIp7H0L+ZWPGL7mIxPGPyz7o5pVi1HoIAB4w2D5841+srniZPgUyFzxr9ZXPEv+BTIe+p+VDsvseUu/HLuxaC0EILQkxZi0HEG2jiFbKmLQcaNtQdYhBnMDrEJcLRiNpMgYUTZdFE6qw0WGR6f1KalFmppcOh0MzUSNGiJdUm/wBkQsokIdVnL1k6JDGm+TZqQ+iAdQCkaEvTNChxSHU0BXYlBmiltUsSITXBg8Si1M5cjNliUGpmb0Gp6HTTE5IzdhhBlaW9mIrpmGxXIrID0G1QkPaMuaNxYDQClQSpamdAAD/MwIM6h7J0LeZWPGL7mI82wXgrEb2S167+zXS3Y/0tbLvRzvpfy5nsnAXCkmFVnwTSMlklmW29YWubHH+41vVRV5r9HXJNTA8ZvqdLrUluyuCzT1vfuxwaYAA8gaJ8+ca/WVzxL/gU6HonGnRteksT3avUssnkdZWsxexsxZ+hEdydp6F9hgLFWSF6xzMfFI36cMzHQyN9aLzPcaW6uyuKg02kjzOoqlGbbXqxCC0EoLagwxNoW1BxqCWoOtaVMqwKag8xoljCTFGVSZJRHImFhWiGYIS2pVtPuFLJ4GIQJuH19DR0ofv5IQKNbQvakXp7uSGRfZk1aYEqJmXL2EuNBmNpJYhnSZpwQoAAgWgNWI+sg6B1cAZbE6uplsQranoV+rmhlsQp6mpprRacTD24CqniNVdqalLZrm7TYLtFDJGR3sLSaEiSRGhCZEgq0QqEl0Y2rC9SAZyPTOhrCq83lM00UUssL4G1pZmNldDmj1Xq56LyQ82Vpv8Aou4opYe2y25L2KyvhdCnZSz9dGo9F+g1ctU1EvElOWmkoZcuPT19SyvG5ZPYwMt8p2Dfafw1r9AfKbg32n8NZ/QeM8nqP25ezHN8fqjUgZb5TcG+0/hrP6DvymYN9p/DWf0B5S/9uXsw6kPqvc1BUcU4dBPUn7aKOVY4JpYXSsR7onoxVRWrqi5omhX/AClYP9p/D2f0EXFukLCpK88cdhXPkgmiiYkFhquc5ioiZqzLVSdemvjNPZJc/Rlc7K3Fpte54yxB1rTjGD7Iz2UmeZcQYwfYwVHESY4SiUivaJjiJkMIuGuWVWpmKzswXRrE1auZe0qgmnSLurWy+CGZdaPVVC6tfL1qWsUeXIRXgy5/02JbGGZOWTSrhgVG0dOIh0pY0lgAADh0AAAAS9uaFPiNHMuhuWNFQnCe1kWsmEv0deRQXKR6FfoGeu4fsbFGoKJQMPYqlfLXNbaobFVPSNeu4pcTOvhGHRF1LUIr6w5Gwjgq1jErGT3VxCwFymcwQeod6hL7EOwO7yDRFSMUkZKSAW2Ag5kGiM2MeZESGVyRHVKpTKZQI0cJKirkqKmT4KOwrO0qdZCirE2GoT4MP2LOth2wnO9Eo0lfWo7FxVokytQ29hZwU8vyM+28bhQR61Tb1IWdev6V9m45DW9K/wBO8lNjM+dmR2FWBDGDyICIdKWxhLAAAHDoAAAAAAAAAAAA3JGilZboZluJcxFJxm4nGjH28O2Kizhuxu7FNFKyxh+w/VqcFbgYOfDtiDLQ2NxPhuxAmw3Y0Yakg4GNfS2GXUzWyYZsMOwzYZWpIOBllph5GaVcL2BML2J+ZRBwM62mOspbGgbhexIjwvYg9SiPTM/HQ2JkOHbF/FhexPgwvYWnqg6ZRV8L2LODDNi5iw/IlxU9hGepySVRVwYd/ilhBQ/9J0ddEJDIRSdzZfGtEaKoiEqOuiajqNRDou5NlqikcyOgBEkAAAAAAAAAAAAAAAAAAAAAAAAA2+BFHADIECWmRJKOxdCVYilqsaAzz8P2GXYbsaN1dBC1ULVezmDOLhuwJhuxovJEOpUQl5hnNpQNw3Yfjw3YukqoLSFCDvZzaVkeHohIZVRCakaHeqhU7Gzu0jtgHGwjoEMs7g4jUQ6AHDoAAAAAAAAAAAAAAAAAAAB//9k="/>
          <p:cNvSpPr>
            <a:spLocks noChangeAspect="1" noChangeArrowheads="1"/>
          </p:cNvSpPr>
          <p:nvPr/>
        </p:nvSpPr>
        <p:spPr bwMode="auto">
          <a:xfrm>
            <a:off x="444501" y="-944563"/>
            <a:ext cx="2314575" cy="197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sz="2000">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endParaRPr lang="en-US" altLang="en-US" sz="1800">
              <a:latin typeface="Arial" panose="020B0604020202020204" pitchFamily="34" charset="0"/>
            </a:endParaRPr>
          </a:p>
        </p:txBody>
      </p:sp>
      <p:pic>
        <p:nvPicPr>
          <p:cNvPr id="24588" name="Picture 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70153">
            <a:off x="8269289" y="1227138"/>
            <a:ext cx="771525" cy="1300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685550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560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561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561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56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autoUpdateAnimBg="0"/>
      <p:bldP spid="25613" grpId="0" autoUpdateAnimBg="0"/>
      <p:bldP spid="25614" grpId="0" autoUpdateAnimBg="0"/>
      <p:bldP spid="25615" grpId="0" autoUpdateAnimBg="0"/>
      <p:bldP spid="17" grpId="0" animBg="1" autoUpdateAnimBg="0"/>
      <p:bldP spid="18"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Slide Number Placeholder 3"/>
          <p:cNvSpPr>
            <a:spLocks noGrp="1"/>
          </p:cNvSpPr>
          <p:nvPr>
            <p:ph type="sldNum" sz="quarter" idx="4294967295"/>
          </p:nvPr>
        </p:nvSpPr>
        <p:spPr bwMode="auto">
          <a:xfrm>
            <a:off x="3429000" y="6356351"/>
            <a:ext cx="19812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sz="2000">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spcBef>
                <a:spcPct val="0"/>
              </a:spcBef>
              <a:buClrTx/>
              <a:buSzTx/>
              <a:buFontTx/>
              <a:buNone/>
            </a:pPr>
            <a:fld id="{FFBC0A61-E2F0-495A-A18B-073C0611ED72}" type="slidenum">
              <a:rPr lang="en-US" altLang="ar-SA" sz="1400">
                <a:solidFill>
                  <a:srgbClr val="002060"/>
                </a:solidFill>
              </a:rPr>
              <a:pPr>
                <a:spcBef>
                  <a:spcPct val="0"/>
                </a:spcBef>
                <a:buClrTx/>
                <a:buSzTx/>
                <a:buFontTx/>
                <a:buNone/>
              </a:pPr>
              <a:t>13</a:t>
            </a:fld>
            <a:endParaRPr lang="en-US" altLang="ar-SA" sz="1400" dirty="0">
              <a:solidFill>
                <a:srgbClr val="002060"/>
              </a:solidFill>
            </a:endParaRPr>
          </a:p>
        </p:txBody>
      </p:sp>
      <p:sp>
        <p:nvSpPr>
          <p:cNvPr id="5" name="ZoneTexte 3"/>
          <p:cNvSpPr txBox="1">
            <a:spLocks noChangeArrowheads="1"/>
          </p:cNvSpPr>
          <p:nvPr/>
        </p:nvSpPr>
        <p:spPr bwMode="auto">
          <a:xfrm>
            <a:off x="5638799" y="838200"/>
            <a:ext cx="24733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sz="2000">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lgn="r" rtl="1" eaLnBrk="1" hangingPunct="1">
              <a:spcBef>
                <a:spcPct val="0"/>
              </a:spcBef>
              <a:buClrTx/>
              <a:buSzTx/>
              <a:buFontTx/>
              <a:buNone/>
            </a:pPr>
            <a:r>
              <a:rPr lang="ar-DZ" altLang="en-US" sz="2800" dirty="0"/>
              <a:t>قابلية النتائج للإثبات</a:t>
            </a:r>
            <a:endParaRPr lang="fr-FR" altLang="en-US" sz="2800" dirty="0"/>
          </a:p>
        </p:txBody>
      </p:sp>
      <p:sp>
        <p:nvSpPr>
          <p:cNvPr id="6" name="ZoneTexte 4"/>
          <p:cNvSpPr txBox="1">
            <a:spLocks noChangeArrowheads="1"/>
          </p:cNvSpPr>
          <p:nvPr/>
        </p:nvSpPr>
        <p:spPr bwMode="auto">
          <a:xfrm>
            <a:off x="5105400" y="2057400"/>
            <a:ext cx="28987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sz="2000">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lgn="r" rtl="1" eaLnBrk="1" hangingPunct="1">
              <a:spcBef>
                <a:spcPct val="0"/>
              </a:spcBef>
              <a:buClrTx/>
              <a:buSzTx/>
              <a:buFontTx/>
              <a:buNone/>
            </a:pPr>
            <a:r>
              <a:rPr lang="ar-DZ" altLang="en-US" sz="2800" dirty="0" smtClean="0"/>
              <a:t>التعميم</a:t>
            </a:r>
            <a:r>
              <a:rPr lang="ar-SA" altLang="en-US" sz="2800" dirty="0" smtClean="0"/>
              <a:t> – الصحة و الدقة</a:t>
            </a:r>
            <a:endParaRPr lang="fr-FR" altLang="en-US" sz="2800" dirty="0"/>
          </a:p>
        </p:txBody>
      </p:sp>
      <p:sp>
        <p:nvSpPr>
          <p:cNvPr id="7" name="ZoneTexte 5"/>
          <p:cNvSpPr txBox="1">
            <a:spLocks noChangeArrowheads="1"/>
          </p:cNvSpPr>
          <p:nvPr/>
        </p:nvSpPr>
        <p:spPr bwMode="auto">
          <a:xfrm>
            <a:off x="6075363" y="3352800"/>
            <a:ext cx="19288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sz="2000">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lgn="r" rtl="1" eaLnBrk="1" hangingPunct="1">
              <a:spcBef>
                <a:spcPct val="0"/>
              </a:spcBef>
              <a:buClrTx/>
              <a:buSzTx/>
              <a:buFontTx/>
              <a:buNone/>
            </a:pPr>
            <a:r>
              <a:rPr lang="ar-DZ" altLang="en-US" sz="2800" dirty="0"/>
              <a:t>التقدير (التنبؤ)</a:t>
            </a:r>
            <a:endParaRPr lang="fr-FR" altLang="en-US" sz="2800" dirty="0"/>
          </a:p>
        </p:txBody>
      </p:sp>
      <p:sp>
        <p:nvSpPr>
          <p:cNvPr id="8" name="ZoneTexte 6"/>
          <p:cNvSpPr txBox="1">
            <a:spLocks noChangeArrowheads="1"/>
          </p:cNvSpPr>
          <p:nvPr/>
        </p:nvSpPr>
        <p:spPr bwMode="auto">
          <a:xfrm>
            <a:off x="4851401" y="4953000"/>
            <a:ext cx="3178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sz="2000">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lgn="r" rtl="1" eaLnBrk="1" hangingPunct="1">
              <a:spcBef>
                <a:spcPct val="0"/>
              </a:spcBef>
              <a:buClrTx/>
              <a:buSzTx/>
              <a:buFontTx/>
              <a:buNone/>
            </a:pPr>
            <a:r>
              <a:rPr lang="ar-DZ" altLang="en-US" sz="2800" dirty="0" err="1"/>
              <a:t>الليونة </a:t>
            </a:r>
            <a:r>
              <a:rPr lang="ar-DZ" altLang="en-US" sz="2800" dirty="0"/>
              <a:t>(المرونة</a:t>
            </a:r>
            <a:r>
              <a:rPr lang="ar-DZ" altLang="en-US" sz="2800" dirty="0" err="1"/>
              <a:t>)</a:t>
            </a:r>
            <a:endParaRPr lang="fr-FR" altLang="en-US" sz="2800" dirty="0"/>
          </a:p>
        </p:txBody>
      </p:sp>
      <p:pic>
        <p:nvPicPr>
          <p:cNvPr id="19469" name="Picture 13" descr="https://encrypted-tbn0.gstatic.com/images?q=tbn:ANd9GcSGgGJyD4JjAr1BlQdn_4ta6HpAQADGw2PlaYsh64TeKOgq7ld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61350" y="1600200"/>
            <a:ext cx="889000"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3" name="AutoShape 15" descr="data:image/jpeg;base64,/9j/4AAQSkZJRgABAQAAAQABAAD/2wCEAAkGBxQPERUPEBAUEA8VEA8UEBQUEA8NFBQPFBQWFhQUFBQYHCggGBolGxQVITEhJSkrLi4uFx8zODMsNygtLiwBCgoKDg0OGhAQGywfHyIsLCwsLCwsLCwsLCwsLCwsLCwsLCwsLCwsLCwsLCwsLCwsLCwsLCwsLCwsLDc3LCw3K//AABEIARMAtwMBIgACEQEDEQH/xAAcAAACAwEBAQEAAAAAAAAAAAAAAQQFBgcDAgj/xAA6EAACAQMCAwUHAgUCBwAAAAAAAQIDBBEFIRIxUQYiQWFxEzKBkaGxwdHwBxQjQmJy4SQzQ1JTgrL/xAAaAQEAAwEBAQAAAAAAAAAAAAAAAwQFAgEG/8QAJBEBAQADAAICAgMAAwAAAAAAAAECAxEEEiExQVEiMmETQnH/2gAMAwEAAhEDEQA/AO4DEADEAAMBAAwEADAQAMBAAwEADAQAAAADEAAAAADAQAMBAAwEADAQAMBAAwEADAQMAyGSn1rWPYyVOOONrLzvheGx4W2oze7ln4Iiu7GXifHx88sfb8L/ACM8Laupxz8/U9iSXvyhs5eUwEB68MBAAwEADAQwABAABkCNqEmqU3H3lTm4+uHg8t4SdqFc6wlJwp95p9552T6eZ90tRl/cljyyjC6XqK5Z3zuaa2rqS5lKb7a08vExxx+mlhNSWVuj7KnTa+Hwvk+XqWuS3hl7TrP2Yel4YCA7cGJgDA5rr92/5+qs8nBL0UEWdnX2M32yzDUKj6uD+cIk7T6zcUZWd5nX0GrGXTj/AONjo1x3uHqvqv2y9MlpNTE4vzX6GsL3j5dxZPmYeuwwEBOqgYgAAAAGAgAYCAAFJDADjnaizlY3cor/AJcnx0/9LfL4ci00TU84TZpv4gaL/NW7nFf1aWZR84Y70fz8DnOjXGHh8zN36/TLsbnibv8Akw5XSbaplF9Z1uOPmtmYyxvPAvtMrtPP9r5kujZ8q3lafjq9GJMC6zAIYAcs/iFHF7606b+jX4PHTK+ME/tolK+aa/6dP7DsbeKXur5Iy9v963vHvNU6tLCpun0aZtUZO0SS2SXokjUW88xT8kWvG/MZ/m/cegABaUQMQAAAADAQAAAMBAMAPmSOO9q9NdneNRWKc+/DphvdfBnYzI/xI032lsq8V36Us/8ApLCf1wQ7sPbFY8bZ6bJ/qm0iCaTk9zRUZ+BiNF1DKRpbW6yUMcuNbPH2jWWFfK4XzX2JZnrWvhppl/SnxJNeKNDVn7Rkb9frk+gAGyVA5j217t9J/wCFP/5SPizuCT2/WbtJc/Zw4vm8FTbUJ+XPqZW7+9b3jfOqNXY1Mo1GmSzTXllGPsE4pZ+6NTos8xa8/wAE/j3+Sp5uP8erIAQy8zCAYAIBgAgGACAYAIBgAjyuqKqQlTksxlFxa8msHsJgcQ/l5WtxOhPnGbXqupf0KzWMbk3+J+lNcN5BeKjVx4YXdl+PkVuiycoJ/fqZm3D1ybnj7ffCVp7CTaL7TKmO4/VfkzWnycXvv+C3hWw01zRJqy58oPJ1+3wvgPijVUoprxPsvMpzbtIvaXlRvdJxj8opfqelnax/bImtVOG7q5/8kiVZ19jKyv8AOt7XLNc5+l7bU445fktdH2cl5L8lJb1C40mXfa/xLGm/yip5MvrVuADLzMIBgAgGACAYAAhgAgGACAYAQ9WsVcUZ0X/dFpf6vB/M5dpM3SlKjPaUZNfJnXDAdudM9lVjdQWIzxGp0U+afx3Kvk4dx9p+F3w9nMvW/l9Ua5ZUa2UZuhU8Swt7l+BSxyrTzxnGn027UXwPk+XqW5j4uTWcem5Z2+uYjiou8uib4i9q2STlZe/Te9xYztZHhvKmOsX84p/k+LGZNu6Uq1WdWUd5POM+Hgj1oaZ4p4RSzluVsaevKTCY39JlrPYuNJl/VXoyspWTj45+hYaSsVV6P7Euv4yivv5cK0IAhmiyCAYAIBgAgGACAAABiAAAAACJqdnGvSlSn7sovfo/B/Alnnce6/Q8s79vZeXsc1oWzjJ0n70ZOLfLkW1na4DWOGF3w5Tc6cJ4TTafutPp4P4k+nss+RnXCTKxsY7bcJl+zk1FYKuVym8eZKqMz7nio10Z5m91fK/pJYyfUJ8L8iLSqbI9EzyV3cOrKnLKPaxWKsX5v7EKye3xJiliUX0aZLPuK+f1Y0CAUWMvsoAAAAAAAMQAMBAAwEADEAMCs1jVFQWFjjfLy8ypd3OpFtyfL97GYutU/mLmc85jGbjFeS2/Bc0bvuteRQz3XLLn4aWvRMcO37S3ZQlibiuPC72MS5dSQqW3C+mzCjWTivREO1vlVy893L4ceK6nnx13O+v+It5JxeGZ6dTNaXqjX3EIyXejkoa+nLic4Sw21lPy8zjZjkl05Y/tJpPCSZ5yuu8ord5Pi9quEM4ba8snzo1BvvtZk/HouhDe94sSznVvZ1MRy+eeRLgnLd7LwR5afSSjl7vLJqZY4qXJaadccUeF819iZkoItxfEi4ta6ms+Pii1p2d/jWfu1+t7PpIAQE6AwEADAQwEAwAQDABCkNswPabtbUcnRtXw424+bbOM85jPl3hhc7yMIpStbmpQqe9GpJPz8Uy/t77PN+BjNXdf2zrV25yk1mePLCySra+ysZM7OfPY18LfXlae/wBZlTg0pbYeD00C7zFd5c15dTGarVcoLHn+/oLQ9Tw+Byw8fvB7yz5jqXGzldai21zX1I93QakllZx59TMwvnGOVUz8X9j3p6i6koucsNrffB1ls7HE1SL6FCXVfU9IwkuTS9Fgr6FziSSlxZ575FRrcbfFNx+ODnpxe0JcKxg9fbdEyupRzFYlnd7t/klQkOnqkxqtrke1pX9nLPg+foRFIbkeTKy9cZYSzjTxedxkHSq/FDD5x+xONLDL2nWXnj65WABgdOSABgIBgAgGICDrlb2dvUl/hL67HHdPu1OTm3zbx+DsWuW3tberTXN05Y9cbH5/hVlQqShLbEmvqVfJnV3w+fLefy0KseGSTMtrHZ2VHM6O8PGP6FnpepZ8S7VwpLBUlXri5s58SUZZ81jf4oi3Nt4xysb8kvyb7VOzsay44d2fVL79TKXNCVJunUWJeHR+h3M3Hp+lfbatKC4ZJvz4fvuWNLUm+HfPXfJ4OzUlyIVbTZJ/0858j34r2Wz7amx1PElvs18mWlhfx3ysvPic9p3EoPE8rz/UuLG6z4keWPHcsdEt79YSWxZULgxljXLy2uDmV7Z+mijITkV9G4Pb2otJFvpFbFRLrsaAxlKvwyT6NGyg8pPyRd8XLuPGd5mHMpf2YDAtKZAAwEAAADEAAzmX8QuzlOD9vjuTk845xl+UdNIGuabG6oToT5SWz/7ZLdNHGePtEmvP1y64JQpOL/pTUv8AF92XyfP4Fhbam1JJ7NPdPYqdcs3b1J0ZJ8cZNPKwQre+cdqi4o+HhKPpL8Mo5YdauGx06wvtj2vNLhdrkn989fIxOnX+cKM+JdOUl6x/TY02mat7Jriez8fAjnxeVLZLO4qDWdGqWqbxxQ6+KXmRtMqKXPrua3tZrsHaVE8OUoOEOuX4nLoX7pvO53J+kXt+2q1XTozjnxKHTbN1PclhpvHnufNbWJzjwck/eed8fg9dObpvMd/IZfR35XVpb1qfODkuq3LehV6txfRpr8Hlp+q5WzWejLqjqjxvD4pZIrHUtedGv0ln5kyNbqfLupSW0H8kjwlFvnt5czzjqVLdbzN/p8s0oPrCP2OZueNjoehVlKhDDziKT9S14l+bFPzZ/GVYAAF5nAYgAYCABgIYAIAAxfb/ALJq7g69NYrxXe/zivyji91bOEnFrdPB+nGjmP8AEXsnu7qjHuv34pcn19CDbh+Yt+Pt/wCtcthR8S2tq9RLHG2vPEvqRox8GWNrDJUyq7IgXNGU95Ny6dF6Ih3Fn3TSu3yRatvtjBzjlwuLJw226Ey1uXFhfW3BLPgyKngl+3H01dlWp1ElLaXVbMtaEZw3hUUl0exiraqWlveNeJHcXUybCF9PG6S+OT6/mGyhoXnmS1eZOLHcqw9oaPR9RdLDXxXVGVt5ZZb28jyZXG/DrLGZTldIs7lVYqcXs/o+h7GJ0fVHQnh+4/eX5NnTmpJSTymaOnbM4yd+m68v8egCAmQgAAAAAAAAAA+KkFJOLSaaaae+UfYAcp7cdjXRbr0Fmnzkubj/ALGPtamHh7H6EnBNNNZT5ryOXdtex7pSdxQWaXikt4/7FTdq/MX/AB9/f45KCE8o85vJCpV3HZns6mSnzi58PG+tONMz1a2aeDUU63gzxurNS3O8cuOMozEMxeHsSqU2Sq9i15kZ0eHwJZZUVlSqWX4lraJdclJTZZ2k8HOTrForRlnRkUtm2WtGRBViJcmW+g626XcnvD7FGpHw2MM7hex5nrmc5XSIalSaypoDnUblx2AuTy5z5ipfCn7dSEAFxnGAgAYCABiAABilHKw1lDADAdr+w6nmtbLEt3KC+8f0Ob16M6bcZJprqsH6HZz/ALfaRKn/AMRThGcH78WltJ+KfRlXbqn3FzRvv9a5mqzPeN1seFxqHh7NRfkv1ZArV3Lr9EQ+kWfarCdxnZDpxT58yspuXoidRpLm3k8s4dSqdmnyJFOzwK0ljYmwmcWuo96EcEqNQixkfcSOpYnU5n2RoM9YyOK7h1GB8VGB46ddAQG4+eMQAAAAAAAAAMQAB516MZxcJLii1hrqj0ADjnbXsq7efFFf03vF/h+ZialJxP0fqVjG4punNZT+afVHHO1XZydtNprMfB+DRV2YcXdW32nL9snBkyjNIhzhhnpRjF82/mQ2J4sYVUTaLIFCMVyLGjIjruJdGJKUSNCZ7e0I6kj74T0ieUZHomc13KJoZ8TkM8e9deAANtgGIAAYgABiAAAYgABiAAIGs6XC6puE1v8A2voyeB5Z17Lz5jhvaPQJUJuLXJv9ozFSDTP0Jr2jxuoYa7691/g5DruiOlNpxw08MrZ4cq5r2e0Z6jXwTqN0V9ahwnnGTRFcU0zaGncEmFcztO4JdK5I7i7mS9jWPWNQqKVfJLp1SOxJMk+TyI8FMDnjvrtYmAGywjEAAAIYAAmMAEAwAAAAAAABGT7b28XBScVxd7L9OQAR7P6pNX9nKNVgk9kUlRgBXW4+UyRRYAcV1EyjJk+2YwIamxS0wADl2//Z"/>
          <p:cNvSpPr>
            <a:spLocks noChangeAspect="1" noChangeArrowheads="1"/>
          </p:cNvSpPr>
          <p:nvPr/>
        </p:nvSpPr>
        <p:spPr bwMode="auto">
          <a:xfrm>
            <a:off x="38100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sz="2000">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endParaRPr lang="ar-SA" altLang="ar-SA" sz="1800">
              <a:latin typeface="Arial" panose="020B0604020202020204" pitchFamily="34" charset="0"/>
            </a:endParaRPr>
          </a:p>
        </p:txBody>
      </p:sp>
      <p:sp>
        <p:nvSpPr>
          <p:cNvPr id="26634" name="AutoShape 17" descr="data:image/jpeg;base64,/9j/4AAQSkZJRgABAQAAAQABAAD/2wCEAAkGBxQPERUPEBAUEA8VEA8UEBQUEA8NFBQPFBQWFhQUFBQYHCggGBolGxQVITEhJSkrLi4uFx8zODMsNygtLiwBCgoKDg0OGhAQGywfHyIsLCwsLCwsLCwsLCwsLCwsLCwsLCwsLCwsLCwsLCwsLCwsLCwsLCwsLCwsLDc3LCw3K//AABEIARMAtwMBIgACEQEDEQH/xAAcAAACAwEBAQEAAAAAAAAAAAAAAQQFBgcDAgj/xAA6EAACAQMCAwUHAgUCBwAAAAAAAQIDBBEFIRIxUQYiQWFxEzKBkaGxwdHwBxQjQmJy4SQzQ1JTgrL/xAAaAQEAAwEBAQAAAAAAAAAAAAAAAwQFAgEG/8QAJBEBAQADAAICAgMAAwAAAAAAAAECAxEEEiExQVEiMmETQnH/2gAMAwEAAhEDEQA/AO4DEADEAAMBAAwEADAQAMBAAwEADAQAAAADEAAAAADAQAMBAAwEADAQAMBAAwEADAQMAyGSn1rWPYyVOOONrLzvheGx4W2oze7ln4Iiu7GXifHx88sfb8L/ACM8Laupxz8/U9iSXvyhs5eUwEB68MBAAwEADAQwABAABkCNqEmqU3H3lTm4+uHg8t4SdqFc6wlJwp95p9552T6eZ90tRl/cljyyjC6XqK5Z3zuaa2rqS5lKb7a08vExxx+mlhNSWVuj7KnTa+Hwvk+XqWuS3hl7TrP2Yel4YCA7cGJgDA5rr92/5+qs8nBL0UEWdnX2M32yzDUKj6uD+cIk7T6zcUZWd5nX0GrGXTj/AONjo1x3uHqvqv2y9MlpNTE4vzX6GsL3j5dxZPmYeuwwEBOqgYgAAAAGAgAYCAAFJDADjnaizlY3cor/AJcnx0/9LfL4ci00TU84TZpv4gaL/NW7nFf1aWZR84Y70fz8DnOjXGHh8zN36/TLsbnibv8Akw5XSbaplF9Z1uOPmtmYyxvPAvtMrtPP9r5kujZ8q3lafjq9GJMC6zAIYAcs/iFHF7606b+jX4PHTK+ME/tolK+aa/6dP7DsbeKXur5Iy9v963vHvNU6tLCpun0aZtUZO0SS2SXokjUW88xT8kWvG/MZ/m/cegABaUQMQAAAADAQAAAMBAMAPmSOO9q9NdneNRWKc+/DphvdfBnYzI/xI032lsq8V36Us/8ApLCf1wQ7sPbFY8bZ6bJ/qm0iCaTk9zRUZ+BiNF1DKRpbW6yUMcuNbPH2jWWFfK4XzX2JZnrWvhppl/SnxJNeKNDVn7Rkb9frk+gAGyVA5j217t9J/wCFP/5SPizuCT2/WbtJc/Zw4vm8FTbUJ+XPqZW7+9b3jfOqNXY1Mo1GmSzTXllGPsE4pZ+6NTos8xa8/wAE/j3+Sp5uP8erIAQy8zCAYAIBgAgGACAYAIBgAjyuqKqQlTksxlFxa8msHsJgcQ/l5WtxOhPnGbXqupf0KzWMbk3+J+lNcN5BeKjVx4YXdl+PkVuiycoJ/fqZm3D1ybnj7ffCVp7CTaL7TKmO4/VfkzWnycXvv+C3hWw01zRJqy58oPJ1+3wvgPijVUoprxPsvMpzbtIvaXlRvdJxj8opfqelnax/bImtVOG7q5/8kiVZ19jKyv8AOt7XLNc5+l7bU445fktdH2cl5L8lJb1C40mXfa/xLGm/yip5MvrVuADLzMIBgAgGACAYAAhgAgGACAYAQ9WsVcUZ0X/dFpf6vB/M5dpM3SlKjPaUZNfJnXDAdudM9lVjdQWIzxGp0U+afx3Kvk4dx9p+F3w9nMvW/l9Ua5ZUa2UZuhU8Swt7l+BSxyrTzxnGn027UXwPk+XqW5j4uTWcem5Z2+uYjiou8uib4i9q2STlZe/Te9xYztZHhvKmOsX84p/k+LGZNu6Uq1WdWUd5POM+Hgj1oaZ4p4RSzluVsaevKTCY39JlrPYuNJl/VXoyspWTj45+hYaSsVV6P7Euv4yivv5cK0IAhmiyCAYAIBgAgGACAAABiAAAAACJqdnGvSlSn7sovfo/B/Alnnce6/Q8s79vZeXsc1oWzjJ0n70ZOLfLkW1na4DWOGF3w5Tc6cJ4TTafutPp4P4k+nss+RnXCTKxsY7bcJl+zk1FYKuVym8eZKqMz7nio10Z5m91fK/pJYyfUJ8L8iLSqbI9EzyV3cOrKnLKPaxWKsX5v7EKye3xJiliUX0aZLPuK+f1Y0CAUWMvsoAAAAAAAMQAMBAAwEADEAMCs1jVFQWFjjfLy8ypd3OpFtyfL97GYutU/mLmc85jGbjFeS2/Bc0bvuteRQz3XLLn4aWvRMcO37S3ZQlibiuPC72MS5dSQqW3C+mzCjWTivREO1vlVy893L4ceK6nnx13O+v+It5JxeGZ6dTNaXqjX3EIyXejkoa+nLic4Sw21lPy8zjZjkl05Y/tJpPCSZ5yuu8ord5Pi9quEM4ba8snzo1BvvtZk/HouhDe94sSznVvZ1MRy+eeRLgnLd7LwR5afSSjl7vLJqZY4qXJaadccUeF819iZkoItxfEi4ta6ms+Pii1p2d/jWfu1+t7PpIAQE6AwEADAQwEAwAQDABCkNswPabtbUcnRtXw424+bbOM85jPl3hhc7yMIpStbmpQqe9GpJPz8Uy/t77PN+BjNXdf2zrV25yk1mePLCySra+ysZM7OfPY18LfXlae/wBZlTg0pbYeD00C7zFd5c15dTGarVcoLHn+/oLQ9Tw+Byw8fvB7yz5jqXGzldai21zX1I93QakllZx59TMwvnGOVUz8X9j3p6i6koucsNrffB1ls7HE1SL6FCXVfU9IwkuTS9Fgr6FziSSlxZ575FRrcbfFNx+ODnpxe0JcKxg9fbdEyupRzFYlnd7t/klQkOnqkxqtrke1pX9nLPg+foRFIbkeTKy9cZYSzjTxedxkHSq/FDD5x+xONLDL2nWXnj65WABgdOSABgIBgAgGICDrlb2dvUl/hL67HHdPu1OTm3zbx+DsWuW3tberTXN05Y9cbH5/hVlQqShLbEmvqVfJnV3w+fLefy0KseGSTMtrHZ2VHM6O8PGP6FnpepZ8S7VwpLBUlXri5s58SUZZ81jf4oi3Nt4xysb8kvyb7VOzsay44d2fVL79TKXNCVJunUWJeHR+h3M3Hp+lfbatKC4ZJvz4fvuWNLUm+HfPXfJ4OzUlyIVbTZJ/0858j34r2Wz7amx1PElvs18mWlhfx3ysvPic9p3EoPE8rz/UuLG6z4keWPHcsdEt79YSWxZULgxljXLy2uDmV7Z+mijITkV9G4Pb2otJFvpFbFRLrsaAxlKvwyT6NGyg8pPyRd8XLuPGd5mHMpf2YDAtKZAAwEAAADEAAzmX8QuzlOD9vjuTk845xl+UdNIGuabG6oToT5SWz/7ZLdNHGePtEmvP1y64JQpOL/pTUv8AF92XyfP4Fhbam1JJ7NPdPYqdcs3b1J0ZJ8cZNPKwQre+cdqi4o+HhKPpL8Mo5YdauGx06wvtj2vNLhdrkn989fIxOnX+cKM+JdOUl6x/TY02mat7Jriez8fAjnxeVLZLO4qDWdGqWqbxxQ6+KXmRtMqKXPrua3tZrsHaVE8OUoOEOuX4nLoX7pvO53J+kXt+2q1XTozjnxKHTbN1PclhpvHnufNbWJzjwck/eed8fg9dObpvMd/IZfR35XVpb1qfODkuq3LehV6txfRpr8Hlp+q5WzWejLqjqjxvD4pZIrHUtedGv0ln5kyNbqfLupSW0H8kjwlFvnt5czzjqVLdbzN/p8s0oPrCP2OZueNjoehVlKhDDziKT9S14l+bFPzZ/GVYAAF5nAYgAYCABgIYAIAAxfb/ALJq7g69NYrxXe/zivyji91bOEnFrdPB+nGjmP8AEXsnu7qjHuv34pcn19CDbh+Yt+Pt/wCtcthR8S2tq9RLHG2vPEvqRox8GWNrDJUyq7IgXNGU95Ny6dF6Ih3Fn3TSu3yRatvtjBzjlwuLJw226Ey1uXFhfW3BLPgyKngl+3H01dlWp1ElLaXVbMtaEZw3hUUl0exiraqWlveNeJHcXUybCF9PG6S+OT6/mGyhoXnmS1eZOLHcqw9oaPR9RdLDXxXVGVt5ZZb28jyZXG/DrLGZTldIs7lVYqcXs/o+h7GJ0fVHQnh+4/eX5NnTmpJSTymaOnbM4yd+m68v8egCAmQgAAAAAAAAAA+KkFJOLSaaaae+UfYAcp7cdjXRbr0Fmnzkubj/ALGPtamHh7H6EnBNNNZT5ryOXdtex7pSdxQWaXikt4/7FTdq/MX/AB9/f45KCE8o85vJCpV3HZns6mSnzi58PG+tONMz1a2aeDUU63gzxurNS3O8cuOMozEMxeHsSqU2Sq9i15kZ0eHwJZZUVlSqWX4lraJdclJTZZ2k8HOTrForRlnRkUtm2WtGRBViJcmW+g626XcnvD7FGpHw2MM7hex5nrmc5XSIalSaypoDnUblx2AuTy5z5ipfCn7dSEAFxnGAgAYCABiAABilHKw1lDADAdr+w6nmtbLEt3KC+8f0Ob16M6bcZJprqsH6HZz/ALfaRKn/AMRThGcH78WltJ+KfRlXbqn3FzRvv9a5mqzPeN1seFxqHh7NRfkv1ZArV3Lr9EQ+kWfarCdxnZDpxT58yspuXoidRpLm3k8s4dSqdmnyJFOzwK0ljYmwmcWuo96EcEqNQixkfcSOpYnU5n2RoM9YyOK7h1GB8VGB46ddAQG4+eMQAAAAAAAAAMQAB516MZxcJLii1hrqj0ADjnbXsq7efFFf03vF/h+ZialJxP0fqVjG4punNZT+afVHHO1XZydtNprMfB+DRV2YcXdW32nL9snBkyjNIhzhhnpRjF82/mQ2J4sYVUTaLIFCMVyLGjIjruJdGJKUSNCZ7e0I6kj74T0ieUZHomc13KJoZ8TkM8e9deAANtgGIAAYgABiAAAYgABiAAIGs6XC6puE1v8A2voyeB5Z17Lz5jhvaPQJUJuLXJv9ozFSDTP0Jr2jxuoYa7691/g5DruiOlNpxw08MrZ4cq5r2e0Z6jXwTqN0V9ahwnnGTRFcU0zaGncEmFcztO4JdK5I7i7mS9jWPWNQqKVfJLp1SOxJMk+TyI8FMDnjvrtYmAGywjEAAAIYAAmMAEAwAAAAAAABGT7b28XBScVxd7L9OQAR7P6pNX9nKNVgk9kUlRgBXW4+UyRRYAcV1EyjJk+2YwIamxS0wADl2//Z"/>
          <p:cNvSpPr>
            <a:spLocks noChangeAspect="1" noChangeArrowheads="1"/>
          </p:cNvSpPr>
          <p:nvPr/>
        </p:nvSpPr>
        <p:spPr bwMode="auto">
          <a:xfrm>
            <a:off x="533400"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sz="2000">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endParaRPr lang="ar-SA" altLang="ar-SA" sz="1800">
              <a:latin typeface="Arial" panose="020B0604020202020204" pitchFamily="34" charset="0"/>
            </a:endParaRPr>
          </a:p>
        </p:txBody>
      </p:sp>
      <p:pic>
        <p:nvPicPr>
          <p:cNvPr id="19474" name="Picture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97850" y="533400"/>
            <a:ext cx="871538" cy="1133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36" name="AutoShape 20" descr="data:image/jpeg;base64,/9j/4AAQSkZJRgABAQAAAQABAAD/2wCEAAkGBwgHBgkIBwgKCgkLDRYPDQwMDRsUFRAWIB0iIiAdHx8kKDQsJCYxJx8fLT0tMTU3Ojo6Iys/RD84QzQ5OjcBCgoKDQwNGg8PGjclHyU3Nzc3Nzc3Nzc3Nzc3Nzc3Nzc3Nzc3Nzc3Nzc3Nzc3Nzc3Nzc3Nzc3Nzc3Nzc3Nzc3N//AABEIANYAWwMBIgACEQEDEQH/xAAcAAACAwEBAQEAAAAAAAAAAAAABgQFBwMBAgj/xAA9EAABAwMBBQQHBQYHAAAAAAABAAIDBAURIQYSMVFxEyJBkQcUMmGBobEVI0JiwVKCstHS8DM0Q3KS4fH/xAAZAQACAwEAAAAAAAAAAAAAAAAABAIDBQH/xAAkEQACAgICAgEFAQAAAAAAAAAAAQIRAwQSITFBURMjMkJhIv/aAAwDAQACEQMRAD8A3FCEIAEIQgAShtXXVLah0UE74mxtGQw4yeab0obW0+7Vtl/DKzHxH9hU574dDeiovNUis2Q2sqX3htruUhkZNkQyu9oO47p5g4K0ELCrr2lJVR1NMd2aJ4ex3Ig5C2mzXCO62ymr4PYnjDscj4j4HIUdebkqZLdwqE7Xhk1CEJgSBCEIAEIQgAQhCABUu1UIktm+eMbwfPT9VdKFd2dpbpwR+HPkVDIriy3BLjli/wCmP3xpfvnHyTp6I6oyWCopXH/L1B3Rya4A/XeS9eoR31L9FNQIbvcaLOO1ibKB/tOD/Ekdd1M1d9XCzT0LxerRMUEIQgAQhCABCEIAFHrhmjmH5D9FIXCrGaaYfkP0XH4JR/JGYXlzS9zddVW7FVPq+29HgkCUviPQtP6gK5u0ZbKHZGOHBLdo+62wtcnOrjGergFmQ6mjd2knjZuQ4L1CFqGACEIQAIQhAAhCEAC5zDMLxzaV0VNeb19nOAEBlaBl+Dgjooykoq2ThGUnURQvWoxySfO/1W70U+cdnOx/k4FMVwuNPVkOgeTza4YLeoSnfH7zhjjhZfh2bWR3Gj9AjUZXqi2yf1m3Us/HtYWP8wCpS1kYQIQhAAhC8QB6vmR7WMLnHAHEqtrbxFTOLGNMjh78DPVUddtCZXiGRgia4gcc5KpnmhH2MY9bJNrrom3O+zRNLqZrWtHi4ZKUrvf5WuLqsNeyTRxaNQpN4c90YaDjok+9bzmEZPuSU8kpeTTjhx449Ls7VFK90gqIXN3X6hw4LyayetuyJHt06hV9hr8F9HKThurQeSZ4ZwGYbpgKHk60Oext2h9RpbTO/FZBEGDI/wAQDgR8PBNCxL1t9PtBb594jcqYyem8M/LK2wJ/BNyj36MrPjUJdHqEIV5QeKuuNxZC10UTsyEa4/Co93r5GvNPA4tx7bhx6KjmaAwu3iD+1nVK5c9WkPa+ryqUjhcJ2shGNXZ45S3dnyTMcdcgaYV08CqgLtN9pw4Dmq6oiy0pKuSNFy49ItqrdmpY5W6hzQ7zSpd4wN7ITFaZO2tQidxhcY/gOHyIVLemaOXfRyQg1s8lLXwyR65OCE+2xrpqZs027w0jZrk+8rPr2MGJxJx2mPktD2eafs6PJzopfqiHdlVe95jxKPaad7yW42+obV0NNUsOWzRNkB9xAKxW/syxy0z0dVnrmyNEScuhDoXfunT5YV+s+2hHbj4YzIQhOiQq1zgKqoLjqHlUN3qXdiGR8eYVxeu7W1GSPa8TzS8J43O7CRzfynKysn5M3sSqCZBt9aaKqJmP3Uvdf7uR+Cm1jd2Q44KvuEOjscFypbpGyJtPWP3d3Rr3cCORUekRdyLG11MdPVSRSENZMBgk6bw/n+i5XZjHb3eHRUt1q4Nx4L2uHgAVA2atFXdZnzVc03q2e6zfcQf+kL4OpNqipr6V1XVshj72HZJHBaBaY/V6CJnAhuD1X02yQ0/eYwAjA4LpKOyEhbozJIH1XVdEnGilvg0IPVNPoeqy6juVGTpFK2Rv7wIP8KT7vUAlzDrjgfcmT0RwyfaFdI0fdCFocfzF2n0Kt139wT2qcDUUIQtEzBe2gpmCZkxY074wcjxCp5mMMZDWAdAmW/x71G1w4tePoUuv1GBos/OqmzY1JcsaF2sY7v7zfnwS1coC9r2gdU9VEDS3hp4BQp7dC5hdIwE8kvVjL6M8tlklqqgNy/snP4Z0K0+30bKOBkUbcYHgF8UdBHDK3daBuN5eKsRoMKSv2dXXZEqeA6gqnrZt1kgPAnKsq154ckv3CXuu1UirJKhduEhdKG56LY/R9avszZ2Fz24mqfvXdD7I8vqsaex01W1jdS52Av0NTRiKnijAwGMDccsBX6se2zN2ZeEdUIQnRQi3CIz0crB7WMjqEqAjOU6YSzeaM01Tvsb91Icg8jySuxC1yHtLIk3B+yql48FHf3nNGM94KTKVzjYSd7h4BJGozrS6uOTrr9V9zO3QuUJw92PcB/fxXxVSglzfELqIyZX1kvil6vOd4gq1q5NTjj4qoqu9w4qwVnI57MUZrdpaCHGQZ2ud0b3j8gt1CQfRlZWME11kIMmTFGB+Hmfon9N4I8YmfmdyBCEK8pBcamBlRE6OQZa4LsvENWF14EmugdSzvhk4t4HmOajGTAwmjaKg9ZpO1jH3sQz1HilCRsg03Cs3Lj4So2cOf6kL9ny+fccMcDxXKol3skcSF6YHP5D4rlMzdGryT7lBI7KVlTVPwSqqoqCMqzuDO5kA4VBOSSdVyUqKWPvoqvGKuqtcjtJB20QPMaOHljyWlg5X56sdwfabzS1rT/hSBzve38Q8sr9BxSNlibJGQWOAc0jxBT2tPlGhLPGpWfaEITBQCEIQB44BwIPApNrqYRTyRkey4gdPBOaob/ABMyYD2xg9QqNiNxv4GtWdTr5F5sTQeGVwqGAk4GFMOGuXGcckkaDRQ1jO+WHVLNfGY5XAjCcrjDo2Vo14FLV6i17QKMvBW0UMq2r0bXT7R2Yhjccy0p7F3Qez8sD4LF5QnH0UXT1O+yUUjsR1jMDP7bckfLKnqz4zoWzxuJsSEIWmJAhCEACh3SDtqKQAd5veapi8OoXGrVHYvi7EmRuuQuMgyMqwuMHYVUkY4ZyOhUFwWa1To2U+UbIk4Doi0hLtwiBjc3kmSfRUVe3vOJ4FcISFKZmHFc6Kpkoa6GqhOJInh7T7wcqXXsxIeRVfKMKlPjIraP0dbayO4UFPWQnMc8bXt+IUlIXolu3rNpmt0jsyUr95g/I7+Rz5hPoWxCXKKZnSXF0CEIUiIIQhAFBtFHuzxS+Dmlp6j/1UcnBNd7gM1C4tGXM7w/X5JTfwSOeNTs0taV46+CLOdFU1jd5pCtJlX1A4qoskLdfHnOVUyN0wr+vZglUsww4qma7Ik7Y28Gx7QU9S5xEJduTDmw8fLQ/Bb80gtBByDwIX5okG6creNiK2aq2UtsszXOf2W6SfHdJaPkE5qTtOIpsR9jAhCE6LAhCEAeEZGqo6jZ9r5C6GcsaTndIzj5oQoyipeScJyg/8sgTbN1I4TQnrkKDNs1Vn/Vg/5H+SEKh4olyzTZXVWyNbKCGy0wzzc7+lVx9H9zmPdqaMfvO/pXiFB4oMPqyJtH6LJnStNwuUYi/E2Bh3j0J4eS0mgpIaCjhpKVgZDCwMY0eACEK/FjjDwimc5S8n/9k="/>
          <p:cNvSpPr>
            <a:spLocks noChangeAspect="1" noChangeArrowheads="1"/>
          </p:cNvSpPr>
          <p:nvPr/>
        </p:nvSpPr>
        <p:spPr bwMode="auto">
          <a:xfrm>
            <a:off x="685800"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sz="2000">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endParaRPr lang="ar-SA" altLang="ar-SA" sz="1800">
              <a:latin typeface="Arial" panose="020B0604020202020204" pitchFamily="34" charset="0"/>
            </a:endParaRPr>
          </a:p>
        </p:txBody>
      </p:sp>
      <p:sp>
        <p:nvSpPr>
          <p:cNvPr id="26637" name="AutoShape 23" descr="data:image/jpeg;base64,/9j/4AAQSkZJRgABAQAAAQABAAD/2wBDAAkGBwgHBgkIBwgKCgkLDRYPDQwMDRsUFRAWIB0iIiAdHx8kKDQsJCYxJx8fLT0tMTU3Ojo6Iys/RD84QzQ5Ojf/2wBDAQoKCg0MDRoPDxo3JR8lNzc3Nzc3Nzc3Nzc3Nzc3Nzc3Nzc3Nzc3Nzc3Nzc3Nzc3Nzc3Nzc3Nzc3Nzc3Nzc3Nzf/wAARCABaAIYDASIAAhEBAxEB/8QAGwABAAIDAQEAAAAAAAAAAAAAAAUGAQIEAwf/xAAvEAACAgIABQIEBgIDAAAAAAAAAQIDBBEFEiExQRNRBiJhcTJSgZGh0SMkFEJi/8QAGQEBAAMBAQAAAAAAAAAAAAAAAAIDBAEF/8QAIBEAAwACAwADAQEAAAAAAAAAAAECAxESITETQWEEFP/aAAwDAQACEQMRAD8A+4gAAAAAAAAGAcXF7La8OUqt9H83L30cb0tnZnk0jtMlawOJWVyTbcoPvFssVVkbYKcHtMjFqvCzLhrG+zcAEyoAAAAAAAAAAAAAAAHNnZKxaHY1vrpfc6TyyaK8imVVsdxZx710dnW1vwjcbjEZT5bkkn/2j4JSMo2Q2mpRZWsrhluBNzi3ZR+bzH7/ANnrh5s6Ncr3F94+GZ5yOXqzZeCLXLEb8T4csWTvoX+KT6x/K/6NcLMnjzWtuD7xJii+rMqlFrutSiyEysd4VrrbbhJ7g37HLni+cksV818eT0sVdkbIKcHtM3IHhuY6bOSb/wAcv4J1Pa2n0L4vkjJlxPHWjIAJlYAAAAAAAAAAABiUlGLlJ6S7s56syi2XLGxb+vTZ6ZVTux7K0+VyjrfsVTLhmYdn+zW1DxOP4X+vgqyW5NGDFOTab0y3NKSaemn3IXiHDJVS9bFW4d5V+32PLC4jZCC+fmj7PqSdPEa59Jpxf7oi6jIuyXx5cL2iGhfytOL0120ds8urNxZVZK1ZFbjJeWb53D6shO/FlFT7yXiX9Mj9ckdFT5R19GhcMq39mFqHSPX6nfgZ7g/Tse4eH7EUus2t9DogoRWn137sjFtMsy41S0yyqSkk09r3MkFDJlVHVctL6MkMDNWRuEmudfyapyJ9HnXhqeztABYVAAAAAAAAAA1cVJNSSafho2MN6W2ARWZwWmzc8V+hZ7L8L/QjZ05mLv16Xy/nh8yf9Fk9WtvXqR/cy7IJbco6+5VWOWaIz3PT7K1TfzS6S8eGaZT5VvaSZLZtXD5t2ajG1LpKHRv7kNlVysXy+DNcuejbhtW960Yl6VFfPzr777kDxTjjhNV4+py9kzqv4bO+L3KUerXRkXk8GlCyFijvl7/+kVveujVPFekngZGdKCd9bjvr+JNEnh3ui6NilqSZFUSUYJbevBizImpdOxKHoqyymtH0Oi2N1MbI9pLZ6Fd+HuJxVSoueuvytlhXXqbppUjyLhy9GQASIAAAAAAA5OJ1W3YkoUa5+j0/P0OsHGtrR1PT2U+x5dUn62NcvqoNr90HlNJNwnr25WW/QKfh/TX/ALH9yVL/AJFliTjTa9+FBnjPNdbSurnW34mmi56NLaa7oOFsIzi/Els48H6dX9mvZKnVdCyG011NpxUodOp2cQ+HE258Ot9KXf05dY/p7ETdVn4S/wBrGkop/jj8y/goqKn00xmi/GeeRhJy5ovkb7tLaZxzonGXLtP6o6ZcQXJrnX32eFNnq2OW014RBelteHXj1+mu/UneFcTdeqr38nh+xD1Jy7rf1PTWuxfLafRluVS0y4pprae0/YFcwuJW40XCS5o+E32BesiMbw1ssgALCoAAAAAAAAAAAAGGk+jW/oZABD8V+HsHPqlqqNVr6qyC11+vuViWBZw670ciPK12a7SX0L+RXxJCMuF2uUU3FpptdupRlxzrZow5qT4/RA1TTWumj1aTRHYzel1Z2wfQqk10tGWlsGWCeiB//9k="/>
          <p:cNvSpPr>
            <a:spLocks noChangeAspect="1" noChangeArrowheads="1"/>
          </p:cNvSpPr>
          <p:nvPr/>
        </p:nvSpPr>
        <p:spPr bwMode="auto">
          <a:xfrm>
            <a:off x="838200" y="3127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sz="2000">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endParaRPr lang="ar-SA" altLang="ar-SA" sz="1800">
              <a:latin typeface="Arial" panose="020B0604020202020204" pitchFamily="34" charset="0"/>
            </a:endParaRPr>
          </a:p>
        </p:txBody>
      </p:sp>
      <p:pic>
        <p:nvPicPr>
          <p:cNvPr id="19480" name="Picture 2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94639" y="3124200"/>
            <a:ext cx="1622425" cy="1089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82" name="Picture 26" descr="https://encrypted-tbn1.gstatic.com/images?q=tbn:ANd9GcS080RRaW3BAIf9tq3wB0jtcBM-2jDMUUzRyvkwdpZpn1Gl7snz"/>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02650" y="4538663"/>
            <a:ext cx="1098550" cy="11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p:nvSpPr>
        <p:spPr>
          <a:xfrm>
            <a:off x="533400" y="762000"/>
            <a:ext cx="50292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accent2">
                    <a:lumMod val="50000"/>
                  </a:schemeClr>
                </a:solidFill>
              </a:rPr>
              <a:t>37 درجة هي حرارة الانسان الداخلية ان كان يعيش في صحراء السعودية أو في القطب الشمالي </a:t>
            </a:r>
            <a:endParaRPr lang="fr-FR" dirty="0">
              <a:solidFill>
                <a:schemeClr val="accent2">
                  <a:lumMod val="50000"/>
                </a:schemeClr>
              </a:solidFill>
            </a:endParaRPr>
          </a:p>
        </p:txBody>
      </p:sp>
      <p:pic>
        <p:nvPicPr>
          <p:cNvPr id="7170" name="Picture 2" descr="Afficher l'image d'origine"/>
          <p:cNvPicPr>
            <a:picLocks noChangeAspect="1" noChangeArrowheads="1"/>
          </p:cNvPicPr>
          <p:nvPr/>
        </p:nvPicPr>
        <p:blipFill>
          <a:blip r:embed="rId6" cstate="print"/>
          <a:srcRect/>
          <a:stretch>
            <a:fillRect/>
          </a:stretch>
        </p:blipFill>
        <p:spPr bwMode="auto">
          <a:xfrm>
            <a:off x="228600" y="1524000"/>
            <a:ext cx="4762500" cy="1752600"/>
          </a:xfrm>
          <a:prstGeom prst="rect">
            <a:avLst/>
          </a:prstGeom>
          <a:noFill/>
        </p:spPr>
      </p:pic>
      <p:pic>
        <p:nvPicPr>
          <p:cNvPr id="7172" name="Picture 4" descr="Afficher l'image d'origine"/>
          <p:cNvPicPr>
            <a:picLocks noChangeAspect="1" noChangeArrowheads="1"/>
          </p:cNvPicPr>
          <p:nvPr/>
        </p:nvPicPr>
        <p:blipFill>
          <a:blip r:embed="rId7" cstate="print"/>
          <a:srcRect/>
          <a:stretch>
            <a:fillRect/>
          </a:stretch>
        </p:blipFill>
        <p:spPr bwMode="auto">
          <a:xfrm>
            <a:off x="228600" y="2819400"/>
            <a:ext cx="5334000" cy="1524000"/>
          </a:xfrm>
          <a:prstGeom prst="rect">
            <a:avLst/>
          </a:prstGeom>
          <a:noFill/>
        </p:spPr>
      </p:pic>
      <p:pic>
        <p:nvPicPr>
          <p:cNvPr id="7174" name="Picture 6" descr="Afficher l'image d'origine"/>
          <p:cNvPicPr>
            <a:picLocks noChangeAspect="1" noChangeArrowheads="1"/>
          </p:cNvPicPr>
          <p:nvPr/>
        </p:nvPicPr>
        <p:blipFill>
          <a:blip r:embed="rId8" cstate="print"/>
          <a:srcRect/>
          <a:stretch>
            <a:fillRect/>
          </a:stretch>
        </p:blipFill>
        <p:spPr bwMode="auto">
          <a:xfrm>
            <a:off x="228601" y="4495800"/>
            <a:ext cx="5334000" cy="1543050"/>
          </a:xfrm>
          <a:prstGeom prst="rect">
            <a:avLst/>
          </a:prstGeom>
          <a:noFill/>
        </p:spPr>
      </p:pic>
    </p:spTree>
    <p:extLst>
      <p:ext uri="{BB962C8B-B14F-4D97-AF65-F5344CB8AC3E}">
        <p14:creationId xmlns:p14="http://schemas.microsoft.com/office/powerpoint/2010/main" val="20923978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947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19469"/>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6"/>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19480"/>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500"/>
                                        <p:tgtEl>
                                          <p:spTgt spid="7"/>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948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6" grpId="0" autoUpdateAnimBg="0"/>
      <p:bldP spid="7" grpId="0" autoUpdateAnimBg="0"/>
      <p:bldP spid="8"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miter lim="800000"/>
            <a:headEnd/>
            <a:tailEnd/>
          </a:ln>
          <a:extLst/>
        </p:spPr>
        <p:txBody>
          <a:bodyPr/>
          <a:lstStyle/>
          <a:p>
            <a:pPr eaLnBrk="1" fontAlgn="auto" hangingPunct="1">
              <a:spcAft>
                <a:spcPts val="0"/>
              </a:spcAft>
              <a:defRPr/>
            </a:pPr>
            <a:r>
              <a:rPr lang="ar-DZ" sz="3600" b="1" dirty="0">
                <a:ln w="12700">
                  <a:solidFill>
                    <a:schemeClr val="tx2">
                      <a:satMod val="155000"/>
                    </a:schemeClr>
                  </a:solidFill>
                  <a:prstDash val="solid"/>
                </a:ln>
                <a:solidFill>
                  <a:srgbClr val="002060"/>
                </a:solidFill>
                <a:effectLst>
                  <a:outerShdw blurRad="41275" dist="20320" dir="1800000" algn="tl" rotWithShape="0">
                    <a:srgbClr val="000000">
                      <a:alpha val="40000"/>
                    </a:srgbClr>
                  </a:outerShdw>
                </a:effectLst>
              </a:rPr>
              <a:t>صعوبة البحث في العلوم الاجتماعية</a:t>
            </a:r>
            <a:endParaRPr lang="fr-FR" sz="3600" b="1" dirty="0">
              <a:ln w="12700">
                <a:solidFill>
                  <a:schemeClr val="tx2">
                    <a:satMod val="155000"/>
                  </a:schemeClr>
                </a:solidFill>
                <a:prstDash val="solid"/>
              </a:ln>
              <a:solidFill>
                <a:srgbClr val="002060"/>
              </a:solidFill>
              <a:effectLst>
                <a:outerShdw blurRad="41275" dist="20320" dir="1800000" algn="tl" rotWithShape="0">
                  <a:srgbClr val="000000">
                    <a:alpha val="40000"/>
                  </a:srgbClr>
                </a:outerShdw>
              </a:effectLst>
            </a:endParaRPr>
          </a:p>
        </p:txBody>
      </p:sp>
      <p:sp>
        <p:nvSpPr>
          <p:cNvPr id="29700" name="Espace réservé du numéro de diapositive 3"/>
          <p:cNvSpPr>
            <a:spLocks noGrp="1"/>
          </p:cNvSpPr>
          <p:nvPr>
            <p:ph type="sldNum" sz="quarter" idx="4294967295"/>
          </p:nvPr>
        </p:nvSpPr>
        <p:spPr bwMode="auto">
          <a:xfrm>
            <a:off x="3429000" y="6356351"/>
            <a:ext cx="19812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sz="2000">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spcBef>
                <a:spcPct val="0"/>
              </a:spcBef>
              <a:buClrTx/>
              <a:buSzTx/>
              <a:buFontTx/>
              <a:buNone/>
            </a:pPr>
            <a:fld id="{3C0D7993-3E15-4755-991E-A6EDDDEC8C3F}" type="slidenum">
              <a:rPr lang="en-US" altLang="ar-SA" sz="1400">
                <a:solidFill>
                  <a:srgbClr val="002060"/>
                </a:solidFill>
              </a:rPr>
              <a:pPr>
                <a:spcBef>
                  <a:spcPct val="0"/>
                </a:spcBef>
                <a:buClrTx/>
                <a:buSzTx/>
                <a:buFontTx/>
                <a:buNone/>
              </a:pPr>
              <a:t>14</a:t>
            </a:fld>
            <a:endParaRPr lang="en-US" altLang="ar-SA" sz="1400" dirty="0">
              <a:solidFill>
                <a:srgbClr val="002060"/>
              </a:solidFill>
            </a:endParaRPr>
          </a:p>
        </p:txBody>
      </p:sp>
      <p:sp>
        <p:nvSpPr>
          <p:cNvPr id="5" name="Rectangle à coins arrondis 4"/>
          <p:cNvSpPr/>
          <p:nvPr/>
        </p:nvSpPr>
        <p:spPr>
          <a:xfrm>
            <a:off x="1930832" y="1961460"/>
            <a:ext cx="3286148" cy="571504"/>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algn="ctr" eaLnBrk="1" hangingPunct="1">
              <a:defRPr/>
            </a:pPr>
            <a:r>
              <a:rPr lang="ar-DZ" sz="2800" dirty="0">
                <a:solidFill>
                  <a:schemeClr val="tx1"/>
                </a:solidFill>
              </a:rPr>
              <a:t>تعقيد الظواهر الاجتماعية</a:t>
            </a:r>
            <a:endParaRPr lang="fr-FR" sz="2800" dirty="0">
              <a:solidFill>
                <a:schemeClr val="tx1"/>
              </a:solidFill>
            </a:endParaRPr>
          </a:p>
        </p:txBody>
      </p:sp>
      <p:sp>
        <p:nvSpPr>
          <p:cNvPr id="6" name="Rectangle à coins arrondis 5"/>
          <p:cNvSpPr/>
          <p:nvPr/>
        </p:nvSpPr>
        <p:spPr>
          <a:xfrm>
            <a:off x="1952604" y="2928935"/>
            <a:ext cx="3286148" cy="571504"/>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algn="ctr" eaLnBrk="1" hangingPunct="1">
              <a:defRPr/>
            </a:pPr>
            <a:r>
              <a:rPr lang="ar-DZ" sz="2800" dirty="0">
                <a:solidFill>
                  <a:schemeClr val="tx1"/>
                </a:solidFill>
              </a:rPr>
              <a:t>تأثير الباحث بالميول </a:t>
            </a:r>
            <a:endParaRPr lang="fr-FR" sz="2800" dirty="0">
              <a:solidFill>
                <a:schemeClr val="tx1"/>
              </a:solidFill>
            </a:endParaRPr>
          </a:p>
        </p:txBody>
      </p:sp>
      <p:sp>
        <p:nvSpPr>
          <p:cNvPr id="7" name="Rectangle à coins arrondis 6"/>
          <p:cNvSpPr/>
          <p:nvPr/>
        </p:nvSpPr>
        <p:spPr>
          <a:xfrm>
            <a:off x="1952604" y="3929066"/>
            <a:ext cx="3286148" cy="571504"/>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algn="ctr" eaLnBrk="1" hangingPunct="1">
              <a:defRPr/>
            </a:pPr>
            <a:r>
              <a:rPr lang="ar-DZ" sz="2400" dirty="0">
                <a:solidFill>
                  <a:schemeClr val="tx1"/>
                </a:solidFill>
              </a:rPr>
              <a:t>عدم استخدام الطرق المخ</a:t>
            </a:r>
            <a:r>
              <a:rPr lang="ar-SA" sz="2400" dirty="0">
                <a:solidFill>
                  <a:schemeClr val="tx1"/>
                </a:solidFill>
              </a:rPr>
              <a:t>ت</a:t>
            </a:r>
            <a:r>
              <a:rPr lang="ar-DZ" sz="2400" dirty="0">
                <a:solidFill>
                  <a:schemeClr val="tx1"/>
                </a:solidFill>
              </a:rPr>
              <a:t>برية</a:t>
            </a:r>
            <a:endParaRPr lang="fr-FR" sz="2400" dirty="0">
              <a:solidFill>
                <a:schemeClr val="tx1"/>
              </a:solidFill>
            </a:endParaRPr>
          </a:p>
        </p:txBody>
      </p:sp>
      <p:sp>
        <p:nvSpPr>
          <p:cNvPr id="8" name="Rectangle à coins arrondis 7"/>
          <p:cNvSpPr/>
          <p:nvPr/>
        </p:nvSpPr>
        <p:spPr>
          <a:xfrm>
            <a:off x="1952604" y="4857760"/>
            <a:ext cx="3286148" cy="571504"/>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algn="ctr" eaLnBrk="1" hangingPunct="1">
              <a:defRPr/>
            </a:pPr>
            <a:r>
              <a:rPr lang="ar-DZ" sz="2800" dirty="0">
                <a:solidFill>
                  <a:schemeClr val="tx1"/>
                </a:solidFill>
              </a:rPr>
              <a:t>صعوبة تعميم النتائج</a:t>
            </a:r>
            <a:endParaRPr lang="fr-FR" sz="2800" dirty="0">
              <a:solidFill>
                <a:schemeClr val="tx1"/>
              </a:solidFill>
            </a:endParaRPr>
          </a:p>
        </p:txBody>
      </p:sp>
      <p:sp>
        <p:nvSpPr>
          <p:cNvPr id="9" name="Heptagone 8"/>
          <p:cNvSpPr/>
          <p:nvPr/>
        </p:nvSpPr>
        <p:spPr>
          <a:xfrm>
            <a:off x="5453064" y="1857376"/>
            <a:ext cx="928687" cy="714375"/>
          </a:xfrm>
          <a:prstGeom prst="heptagon">
            <a:avLst/>
          </a:prstGeom>
        </p:spPr>
        <p:style>
          <a:lnRef idx="2">
            <a:schemeClr val="accent1"/>
          </a:lnRef>
          <a:fillRef idx="1">
            <a:schemeClr val="lt1"/>
          </a:fillRef>
          <a:effectRef idx="0">
            <a:schemeClr val="accent1"/>
          </a:effectRef>
          <a:fontRef idx="minor">
            <a:schemeClr val="dk1"/>
          </a:fontRef>
        </p:style>
        <p:txBody>
          <a:bodyPr anchor="ctr"/>
          <a:lstStyle/>
          <a:p>
            <a:pPr algn="ctr" eaLnBrk="1" hangingPunct="1">
              <a:defRPr/>
            </a:pPr>
            <a:r>
              <a:rPr lang="ar-DZ" dirty="0">
                <a:solidFill>
                  <a:schemeClr val="tx1"/>
                </a:solidFill>
              </a:rPr>
              <a:t>1</a:t>
            </a:r>
            <a:endParaRPr lang="fr-FR" dirty="0">
              <a:solidFill>
                <a:schemeClr val="tx1"/>
              </a:solidFill>
            </a:endParaRPr>
          </a:p>
        </p:txBody>
      </p:sp>
      <p:sp>
        <p:nvSpPr>
          <p:cNvPr id="10" name="Heptagone 9"/>
          <p:cNvSpPr/>
          <p:nvPr/>
        </p:nvSpPr>
        <p:spPr>
          <a:xfrm>
            <a:off x="5453064" y="2786064"/>
            <a:ext cx="928687" cy="714375"/>
          </a:xfrm>
          <a:prstGeom prst="heptagon">
            <a:avLst/>
          </a:prstGeom>
        </p:spPr>
        <p:style>
          <a:lnRef idx="2">
            <a:schemeClr val="accent1"/>
          </a:lnRef>
          <a:fillRef idx="1">
            <a:schemeClr val="lt1"/>
          </a:fillRef>
          <a:effectRef idx="0">
            <a:schemeClr val="accent1"/>
          </a:effectRef>
          <a:fontRef idx="minor">
            <a:schemeClr val="dk1"/>
          </a:fontRef>
        </p:style>
        <p:txBody>
          <a:bodyPr anchor="ctr"/>
          <a:lstStyle/>
          <a:p>
            <a:pPr algn="ctr" eaLnBrk="1" hangingPunct="1">
              <a:defRPr/>
            </a:pPr>
            <a:r>
              <a:rPr lang="ar-DZ" dirty="0">
                <a:solidFill>
                  <a:schemeClr val="tx1"/>
                </a:solidFill>
              </a:rPr>
              <a:t>2</a:t>
            </a:r>
            <a:endParaRPr lang="fr-FR" dirty="0">
              <a:solidFill>
                <a:schemeClr val="tx1"/>
              </a:solidFill>
            </a:endParaRPr>
          </a:p>
        </p:txBody>
      </p:sp>
      <p:sp>
        <p:nvSpPr>
          <p:cNvPr id="11" name="Heptagone 10"/>
          <p:cNvSpPr/>
          <p:nvPr/>
        </p:nvSpPr>
        <p:spPr>
          <a:xfrm>
            <a:off x="5453064" y="3786189"/>
            <a:ext cx="928687" cy="714375"/>
          </a:xfrm>
          <a:prstGeom prst="heptagon">
            <a:avLst/>
          </a:prstGeom>
        </p:spPr>
        <p:style>
          <a:lnRef idx="2">
            <a:schemeClr val="accent1"/>
          </a:lnRef>
          <a:fillRef idx="1">
            <a:schemeClr val="lt1"/>
          </a:fillRef>
          <a:effectRef idx="0">
            <a:schemeClr val="accent1"/>
          </a:effectRef>
          <a:fontRef idx="minor">
            <a:schemeClr val="dk1"/>
          </a:fontRef>
        </p:style>
        <p:txBody>
          <a:bodyPr anchor="ctr"/>
          <a:lstStyle/>
          <a:p>
            <a:pPr algn="ctr" eaLnBrk="1" hangingPunct="1">
              <a:defRPr/>
            </a:pPr>
            <a:r>
              <a:rPr lang="ar-DZ" dirty="0">
                <a:solidFill>
                  <a:schemeClr val="tx1"/>
                </a:solidFill>
              </a:rPr>
              <a:t>3</a:t>
            </a:r>
            <a:endParaRPr lang="fr-FR" dirty="0">
              <a:solidFill>
                <a:schemeClr val="tx1"/>
              </a:solidFill>
            </a:endParaRPr>
          </a:p>
        </p:txBody>
      </p:sp>
      <p:sp>
        <p:nvSpPr>
          <p:cNvPr id="12" name="Heptagone 11"/>
          <p:cNvSpPr/>
          <p:nvPr/>
        </p:nvSpPr>
        <p:spPr>
          <a:xfrm>
            <a:off x="5453064" y="4714876"/>
            <a:ext cx="928687" cy="714375"/>
          </a:xfrm>
          <a:prstGeom prst="heptagon">
            <a:avLst/>
          </a:prstGeom>
        </p:spPr>
        <p:style>
          <a:lnRef idx="2">
            <a:schemeClr val="accent1"/>
          </a:lnRef>
          <a:fillRef idx="1">
            <a:schemeClr val="lt1"/>
          </a:fillRef>
          <a:effectRef idx="0">
            <a:schemeClr val="accent1"/>
          </a:effectRef>
          <a:fontRef idx="minor">
            <a:schemeClr val="dk1"/>
          </a:fontRef>
        </p:style>
        <p:txBody>
          <a:bodyPr anchor="ctr"/>
          <a:lstStyle/>
          <a:p>
            <a:pPr algn="ctr" eaLnBrk="1" hangingPunct="1">
              <a:defRPr/>
            </a:pPr>
            <a:r>
              <a:rPr lang="ar-DZ" dirty="0">
                <a:solidFill>
                  <a:schemeClr val="tx1"/>
                </a:solidFill>
              </a:rPr>
              <a:t>4</a:t>
            </a:r>
            <a:endParaRPr lang="fr-FR" dirty="0">
              <a:solidFill>
                <a:schemeClr val="tx1"/>
              </a:solidFill>
            </a:endParaRPr>
          </a:p>
        </p:txBody>
      </p:sp>
    </p:spTree>
    <p:extLst>
      <p:ext uri="{BB962C8B-B14F-4D97-AF65-F5344CB8AC3E}">
        <p14:creationId xmlns:p14="http://schemas.microsoft.com/office/powerpoint/2010/main" val="8882342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ox(in)">
                                      <p:cBhvr>
                                        <p:cTn id="12" dur="500"/>
                                        <p:tgtEl>
                                          <p:spTgt spid="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ox(in)">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ox(in)">
                                      <p:cBhvr>
                                        <p:cTn id="22" dur="500"/>
                                        <p:tgtEl>
                                          <p:spTgt spid="1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500"/>
                                        <p:tgtEl>
                                          <p:spTgt spid="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down)">
                                      <p:cBhvr>
                                        <p:cTn id="37" dur="500"/>
                                        <p:tgtEl>
                                          <p:spTgt spid="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down)">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5" y="2166939"/>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1"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2"/>
            <a:ext cx="2689226"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2"/>
            <a:ext cx="2417762" cy="2410435"/>
          </a:xfrm>
          <a:prstGeom prst="ellipse">
            <a:avLst/>
          </a:prstGeom>
          <a:ln/>
        </p:spPr>
        <p:style>
          <a:lnRef idx="2">
            <a:schemeClr val="dk1"/>
          </a:lnRef>
          <a:fillRef idx="1">
            <a:schemeClr val="lt1"/>
          </a:fillRef>
          <a:effectRef idx="0">
            <a:schemeClr val="dk1"/>
          </a:effectRef>
          <a:fontRef idx="minor">
            <a:schemeClr val="dk1"/>
          </a:fontRef>
        </p:style>
      </p:sp>
      <p:sp>
        <p:nvSpPr>
          <p:cNvPr id="12" name="Rectangle 11"/>
          <p:cNvSpPr/>
          <p:nvPr/>
        </p:nvSpPr>
        <p:spPr>
          <a:xfrm>
            <a:off x="3844364" y="6329536"/>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556" y="2750506"/>
            <a:ext cx="1930327" cy="1340505"/>
          </a:xfrm>
          <a:prstGeom prst="rect">
            <a:avLst/>
          </a:prstGeom>
        </p:spPr>
      </p:pic>
    </p:spTree>
    <p:extLst>
      <p:ext uri="{BB962C8B-B14F-4D97-AF65-F5344CB8AC3E}">
        <p14:creationId xmlns:p14="http://schemas.microsoft.com/office/powerpoint/2010/main" val="2904348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1627</TotalTime>
  <Words>832</Words>
  <Application>Microsoft Office PowerPoint</Application>
  <PresentationFormat>A4 Paper (210x297 mm)</PresentationFormat>
  <Paragraphs>111</Paragraphs>
  <Slides>15</Slides>
  <Notes>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الفصل 1:  طبيعة البحث العلمي </vt:lpstr>
      <vt:lpstr>المعرفة؟</vt:lpstr>
      <vt:lpstr>أنواع المعرفة </vt:lpstr>
      <vt:lpstr>العلم</vt:lpstr>
      <vt:lpstr> ما الفرق بين العلم والمعرفة ؟ </vt:lpstr>
      <vt:lpstr>  ما هو البحث العلمي  </vt:lpstr>
      <vt:lpstr>أهداف البحث العلمي </vt:lpstr>
      <vt:lpstr>أساسيّات البحث العلمي </vt:lpstr>
      <vt:lpstr>أغراض البحث العلمي </vt:lpstr>
      <vt:lpstr>أهم ميزات المنهج العلمي</vt:lpstr>
      <vt:lpstr>PowerPoint Presentation</vt:lpstr>
      <vt:lpstr>صعوبة البحث في العلوم الاجتماعية</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Hassane Mohammed Gharbi</cp:lastModifiedBy>
  <cp:revision>114</cp:revision>
  <dcterms:created xsi:type="dcterms:W3CDTF">2009-10-14T19:14:34Z</dcterms:created>
  <dcterms:modified xsi:type="dcterms:W3CDTF">2016-09-30T11:09:43Z</dcterms:modified>
</cp:coreProperties>
</file>