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0"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A7"/>
    <a:srgbClr val="0053AC"/>
    <a:srgbClr val="013E36"/>
    <a:srgbClr val="009900"/>
    <a:srgbClr val="AD9968"/>
    <a:srgbClr val="D9791B"/>
    <a:srgbClr val="AB1A25"/>
    <a:srgbClr val="00263A"/>
    <a:srgbClr val="FF3300"/>
    <a:srgbClr val="7092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4" d="100"/>
          <a:sy n="74" d="100"/>
        </p:scale>
        <p:origin x="1032"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Series 1</c:v>
                </c:pt>
              </c:strCache>
            </c:strRef>
          </c:tx>
          <c:marker>
            <c:symbol val="none"/>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marker>
            <c:symbol val="none"/>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ser>
        <c:ser>
          <c:idx val="2"/>
          <c:order val="2"/>
          <c:tx>
            <c:strRef>
              <c:f>Sheet1!$D$1</c:f>
              <c:strCache>
                <c:ptCount val="1"/>
                <c:pt idx="0">
                  <c:v>Series 3</c:v>
                </c:pt>
              </c:strCache>
            </c:strRef>
          </c:tx>
          <c:marker>
            <c:symbol val="none"/>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smooth val="0"/>
        <c:axId val="137718544"/>
        <c:axId val="137718936"/>
      </c:lineChart>
      <c:catAx>
        <c:axId val="137718544"/>
        <c:scaling>
          <c:orientation val="minMax"/>
        </c:scaling>
        <c:delete val="0"/>
        <c:axPos val="b"/>
        <c:numFmt formatCode="General" sourceLinked="0"/>
        <c:majorTickMark val="out"/>
        <c:minorTickMark val="none"/>
        <c:tickLblPos val="nextTo"/>
        <c:crossAx val="137718936"/>
        <c:crosses val="autoZero"/>
        <c:auto val="1"/>
        <c:lblAlgn val="ctr"/>
        <c:lblOffset val="100"/>
        <c:noMultiLvlLbl val="0"/>
      </c:catAx>
      <c:valAx>
        <c:axId val="137718936"/>
        <c:scaling>
          <c:orientation val="minMax"/>
        </c:scaling>
        <c:delete val="0"/>
        <c:axPos val="l"/>
        <c:majorGridlines/>
        <c:numFmt formatCode="General" sourceLinked="1"/>
        <c:majorTickMark val="out"/>
        <c:minorTickMark val="none"/>
        <c:tickLblPos val="nextTo"/>
        <c:crossAx val="137718544"/>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779079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932073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smtClean="0"/>
          </a:p>
        </p:txBody>
      </p:sp>
      <p:sp>
        <p:nvSpPr>
          <p:cNvPr id="1331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A5DAA73-FCAC-4496-BFB1-A7EB1259DB66}" type="slidenum">
              <a:rPr lang="fr-FR" altLang="ar-SA">
                <a:solidFill>
                  <a:prstClr val="black"/>
                </a:solidFill>
              </a:rPr>
              <a:pPr>
                <a:spcBef>
                  <a:spcPct val="0"/>
                </a:spcBef>
              </a:pPr>
              <a:t>6</a:t>
            </a:fld>
            <a:endParaRPr lang="fr-FR" altLang="ar-SA">
              <a:solidFill>
                <a:prstClr val="black"/>
              </a:solidFill>
            </a:endParaRPr>
          </a:p>
        </p:txBody>
      </p:sp>
    </p:spTree>
    <p:extLst>
      <p:ext uri="{BB962C8B-B14F-4D97-AF65-F5344CB8AC3E}">
        <p14:creationId xmlns:p14="http://schemas.microsoft.com/office/powerpoint/2010/main" val="302975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smtClean="0"/>
          </a:p>
        </p:txBody>
      </p:sp>
      <p:sp>
        <p:nvSpPr>
          <p:cNvPr id="1536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E4EAB33-0BBF-4EB4-A3BB-CD1CB612F57A}" type="slidenum">
              <a:rPr lang="fr-FR" altLang="ar-SA">
                <a:solidFill>
                  <a:prstClr val="black"/>
                </a:solidFill>
              </a:rPr>
              <a:pPr>
                <a:spcBef>
                  <a:spcPct val="0"/>
                </a:spcBef>
              </a:pPr>
              <a:t>7</a:t>
            </a:fld>
            <a:endParaRPr lang="fr-FR" altLang="ar-SA">
              <a:solidFill>
                <a:prstClr val="black"/>
              </a:solidFill>
            </a:endParaRPr>
          </a:p>
        </p:txBody>
      </p:sp>
    </p:spTree>
    <p:extLst>
      <p:ext uri="{BB962C8B-B14F-4D97-AF65-F5344CB8AC3E}">
        <p14:creationId xmlns:p14="http://schemas.microsoft.com/office/powerpoint/2010/main" val="2090426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smtClean="0"/>
          </a:p>
        </p:txBody>
      </p:sp>
      <p:sp>
        <p:nvSpPr>
          <p:cNvPr id="1741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C048E7-51F8-439A-81E1-9F48D467A4B5}" type="slidenum">
              <a:rPr lang="fr-FR" altLang="ar-SA">
                <a:solidFill>
                  <a:prstClr val="black"/>
                </a:solidFill>
              </a:rPr>
              <a:pPr>
                <a:spcBef>
                  <a:spcPct val="0"/>
                </a:spcBef>
              </a:pPr>
              <a:t>8</a:t>
            </a:fld>
            <a:endParaRPr lang="fr-FR" altLang="ar-SA">
              <a:solidFill>
                <a:prstClr val="black"/>
              </a:solidFill>
            </a:endParaRPr>
          </a:p>
        </p:txBody>
      </p:sp>
    </p:spTree>
    <p:extLst>
      <p:ext uri="{BB962C8B-B14F-4D97-AF65-F5344CB8AC3E}">
        <p14:creationId xmlns:p14="http://schemas.microsoft.com/office/powerpoint/2010/main" val="4225229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314297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118588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377884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779329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1844303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1353867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2943755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2738454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278911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2399450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2714826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2195554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3212076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3083453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1845966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2787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07742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3824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8496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118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89605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070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82793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68164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931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1513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36197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70215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25665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3971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09975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56194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8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10779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992560" y="6324600"/>
            <a:ext cx="891344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sz="1000" dirty="0">
              <a:solidFill>
                <a:srgbClr val="0053AC"/>
              </a:solidFill>
            </a:endParaRPr>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9" name="Rectangle 18"/>
          <p:cNvSpPr/>
          <p:nvPr userDrawn="1"/>
        </p:nvSpPr>
        <p:spPr>
          <a:xfrm>
            <a:off x="992560" y="6581001"/>
            <a:ext cx="2757486" cy="253916"/>
          </a:xfrm>
          <a:prstGeom prst="rect">
            <a:avLst/>
          </a:prstGeom>
        </p:spPr>
        <p:txBody>
          <a:bodyPr wrap="none">
            <a:spAutoFit/>
          </a:bodyPr>
          <a:lstStyle/>
          <a:p>
            <a:pPr algn="l" rtl="0" fontAlgn="auto">
              <a:spcBef>
                <a:spcPts val="0"/>
              </a:spcBef>
              <a:spcAft>
                <a:spcPts val="0"/>
              </a:spcAft>
              <a:defRPr/>
            </a:pPr>
            <a:r>
              <a:rPr lang="en-US" sz="1050" dirty="0" smtClean="0">
                <a:solidFill>
                  <a:schemeClr val="bg1"/>
                </a:solidFill>
                <a:latin typeface="+mn-lt"/>
                <a:cs typeface="+mn-cs"/>
              </a:rPr>
              <a:t>Deanship of E-Learning and Distance Education</a:t>
            </a:r>
            <a:endParaRPr lang="en-US" sz="1050" dirty="0">
              <a:solidFill>
                <a:schemeClr val="bg1"/>
              </a:solidFill>
              <a:latin typeface="+mn-lt"/>
              <a:cs typeface="+mn-cs"/>
            </a:endParaRPr>
          </a:p>
        </p:txBody>
      </p:sp>
      <p:sp>
        <p:nvSpPr>
          <p:cNvPr id="20" name="Rectangle 19"/>
          <p:cNvSpPr/>
          <p:nvPr userDrawn="1"/>
        </p:nvSpPr>
        <p:spPr>
          <a:xfrm>
            <a:off x="992560" y="6392361"/>
            <a:ext cx="2643398" cy="276999"/>
          </a:xfrm>
          <a:prstGeom prst="rect">
            <a:avLst/>
          </a:prstGeom>
        </p:spPr>
        <p:txBody>
          <a:bodyPr wrap="square">
            <a:spAutoFit/>
          </a:bodyPr>
          <a:lstStyle/>
          <a:p>
            <a:pPr algn="l" rtl="0" fontAlgn="auto">
              <a:spcBef>
                <a:spcPts val="0"/>
              </a:spcBef>
              <a:spcAft>
                <a:spcPts val="0"/>
              </a:spcAft>
              <a:defRPr/>
            </a:pPr>
            <a:r>
              <a:rPr lang="ar-SA" sz="1200" b="0" dirty="0" smtClean="0">
                <a:solidFill>
                  <a:schemeClr val="bg1"/>
                </a:solidFill>
                <a:latin typeface="+mn-lt"/>
                <a:cs typeface="+mn-cs"/>
              </a:rPr>
              <a:t>عمادة التعلم</a:t>
            </a:r>
            <a:r>
              <a:rPr lang="ar-SA" sz="1200" b="0" baseline="0" dirty="0" smtClean="0">
                <a:solidFill>
                  <a:schemeClr val="bg1"/>
                </a:solidFill>
                <a:latin typeface="+mn-lt"/>
                <a:cs typeface="+mn-cs"/>
              </a:rPr>
              <a:t> الإلكتروني والتعليم عن بعد</a:t>
            </a:r>
            <a:endParaRPr lang="en-US" sz="1200" b="0" dirty="0">
              <a:solidFill>
                <a:schemeClr val="bg1"/>
              </a:solidFill>
              <a:latin typeface="+mn-lt"/>
              <a:cs typeface="+mn-cs"/>
            </a:endParaRPr>
          </a:p>
        </p:txBody>
      </p:sp>
      <p:sp>
        <p:nvSpPr>
          <p:cNvPr id="21" name="Rectangle 20"/>
          <p:cNvSpPr/>
          <p:nvPr userDrawn="1"/>
        </p:nvSpPr>
        <p:spPr>
          <a:xfrm>
            <a:off x="5961112" y="6468189"/>
            <a:ext cx="3888432" cy="246221"/>
          </a:xfrm>
          <a:prstGeom prst="rect">
            <a:avLst/>
          </a:prstGeom>
        </p:spPr>
        <p:txBody>
          <a:bodyPr wrap="square">
            <a:spAutoFit/>
          </a:bodyPr>
          <a:lstStyle/>
          <a:p>
            <a:pPr algn="r" rtl="1" fontAlgn="auto">
              <a:spcBef>
                <a:spcPts val="0"/>
              </a:spcBef>
              <a:spcAft>
                <a:spcPts val="0"/>
              </a:spcAft>
              <a:defRPr/>
            </a:pPr>
            <a:r>
              <a:rPr lang="ar-SA" sz="1000" b="0" i="0" kern="1200" dirty="0" smtClean="0">
                <a:solidFill>
                  <a:schemeClr val="bg1"/>
                </a:solidFill>
                <a:effectLst/>
                <a:latin typeface="Arial" pitchFamily="34" charset="0"/>
                <a:ea typeface="+mn-ea"/>
                <a:cs typeface="Arial" pitchFamily="34" charset="0"/>
              </a:rPr>
              <a:t>جميع الحقوق محفوظة لجامعة الملك فيصل ©</a:t>
            </a:r>
            <a:r>
              <a:rPr lang="en-US" sz="1000" b="0" i="0" kern="1200" dirty="0" smtClean="0">
                <a:solidFill>
                  <a:schemeClr val="bg1"/>
                </a:solidFill>
                <a:effectLst/>
                <a:latin typeface="Arial" pitchFamily="34" charset="0"/>
                <a:ea typeface="+mn-ea"/>
                <a:cs typeface="Arial" pitchFamily="34" charset="0"/>
              </a:rPr>
              <a:t> All Rights Reserved for KFU </a:t>
            </a:r>
            <a:endParaRPr lang="en-US" sz="1000" b="0" dirty="0">
              <a:solidFill>
                <a:schemeClr val="bg1"/>
              </a:solidFill>
              <a:latin typeface="+mn-lt"/>
              <a:cs typeface="+mn-cs"/>
            </a:endParaRPr>
          </a:p>
        </p:txBody>
      </p:sp>
      <p:pic>
        <p:nvPicPr>
          <p:cNvPr id="11" name="Picture 10"/>
          <p:cNvPicPr>
            <a:picLocks noChangeAspect="1"/>
          </p:cNvPicPr>
          <p:nvPr userDrawn="1"/>
        </p:nvPicPr>
        <p:blipFill rotWithShape="1">
          <a:blip r:embed="rId31" cstate="print">
            <a:extLst>
              <a:ext uri="{28A0092B-C50C-407E-A947-70E740481C1C}">
                <a14:useLocalDpi xmlns:a14="http://schemas.microsoft.com/office/drawing/2010/main" val="0"/>
              </a:ext>
            </a:extLst>
          </a:blip>
          <a:srcRect b="21528"/>
          <a:stretch/>
        </p:blipFill>
        <p:spPr>
          <a:xfrm>
            <a:off x="54693" y="6324600"/>
            <a:ext cx="865859" cy="471844"/>
          </a:xfrm>
          <a:prstGeom prst="rect">
            <a:avLst/>
          </a:prstGeom>
        </p:spPr>
      </p:pic>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 id="2147483788" r:id="rId25"/>
    <p:sldLayoutId id="2147483789" r:id="rId26"/>
    <p:sldLayoutId id="2147483790" r:id="rId27"/>
    <p:sldLayoutId id="2147483791" r:id="rId28"/>
    <p:sldLayoutId id="2147483792" r:id="rId29"/>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7"/>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1"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2"/>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1"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en-US" sz="3700" b="1" dirty="0" smtClean="0">
              <a:solidFill>
                <a:srgbClr val="AD9968"/>
              </a:solidFill>
              <a:latin typeface="AYM Wadiy S_U normal."/>
              <a:cs typeface="Times New Roman" pitchFamily="18" charset="0"/>
            </a:endParaRPr>
          </a:p>
          <a:p>
            <a:pPr algn="ctr"/>
            <a:r>
              <a:rPr lang="ar-SA" sz="3700" b="1" dirty="0" smtClean="0">
                <a:solidFill>
                  <a:srgbClr val="AD9968"/>
                </a:solidFill>
                <a:latin typeface="AYM Wadiy S_U normal."/>
                <a:cs typeface="Times New Roman" pitchFamily="18" charset="0"/>
              </a:rPr>
              <a:t>أساسيات البحث العلمي </a:t>
            </a:r>
          </a:p>
          <a:p>
            <a:pPr algn="ctr"/>
            <a:r>
              <a:rPr lang="ar-SA" sz="4000" b="1" dirty="0">
                <a:solidFill>
                  <a:srgbClr val="7F7F7F"/>
                </a:solidFill>
                <a:latin typeface="Calibri" pitchFamily="34" charset="0"/>
                <a:cs typeface="Times New Roman" pitchFamily="18" charset="0"/>
              </a:rPr>
              <a:t>د/ </a:t>
            </a:r>
            <a:r>
              <a:rPr lang="ar-SA" sz="3700" b="1" dirty="0" smtClean="0">
                <a:solidFill>
                  <a:srgbClr val="AD9968"/>
                </a:solidFill>
                <a:latin typeface="AYM Wadiy S_U normal."/>
                <a:cs typeface="Times New Roman" pitchFamily="18" charset="0"/>
              </a:rPr>
              <a:t>حسان الغربي </a:t>
            </a:r>
            <a:endParaRPr lang="ar-SA" sz="3700" b="1" dirty="0">
              <a:solidFill>
                <a:srgbClr val="AD9968"/>
              </a:solidFill>
              <a:latin typeface="AYM Wadiy S_U normal."/>
              <a:cs typeface="Times New Roman" pitchFamily="18" charset="0"/>
            </a:endParaRPr>
          </a:p>
        </p:txBody>
      </p:sp>
      <p:sp>
        <p:nvSpPr>
          <p:cNvPr id="5131" name="Slide Number Placeholder 10"/>
          <p:cNvSpPr txBox="1">
            <a:spLocks/>
          </p:cNvSpPr>
          <p:nvPr/>
        </p:nvSpPr>
        <p:spPr bwMode="auto">
          <a:xfrm>
            <a:off x="381000" y="640556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4" y="6329536"/>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1" y="5893595"/>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31640149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5"/>
          <p:cNvSpPr txBox="1">
            <a:spLocks/>
          </p:cNvSpPr>
          <p:nvPr/>
        </p:nvSpPr>
        <p:spPr bwMode="auto">
          <a:xfrm>
            <a:off x="2667000" y="2348880"/>
            <a:ext cx="4572000" cy="12064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smtClean="0">
                <a:ln w="11430"/>
                <a:solidFill>
                  <a:schemeClr val="accent1">
                    <a:lumMod val="50000"/>
                  </a:schemeClr>
                </a:solidFill>
                <a:effectLst>
                  <a:outerShdw blurRad="76200" dist="50800" dir="5400000" algn="tl" rotWithShape="0">
                    <a:srgbClr val="000000">
                      <a:alpha val="65000"/>
                    </a:srgbClr>
                  </a:outerShdw>
                </a:effectLst>
                <a:latin typeface="Arial" pitchFamily="34" charset="0"/>
                <a:cs typeface="Arial" pitchFamily="34" charset="0"/>
              </a:rPr>
              <a:t>المحاضرة</a:t>
            </a:r>
            <a:r>
              <a:rPr lang="ar-AE" b="1" spc="50" dirty="0">
                <a:ln w="11430"/>
                <a:solidFill>
                  <a:schemeClr val="accent1">
                    <a:lumMod val="50000"/>
                  </a:schemeClr>
                </a:solidFill>
                <a:effectLst>
                  <a:outerShdw blurRad="76200" dist="50800" dir="5400000" algn="tl" rotWithShape="0">
                    <a:srgbClr val="000000">
                      <a:alpha val="65000"/>
                    </a:srgbClr>
                  </a:outerShdw>
                </a:effectLst>
                <a:latin typeface="Arial" pitchFamily="34" charset="0"/>
                <a:cs typeface="Arial" pitchFamily="34" charset="0"/>
              </a:rPr>
              <a:t> </a:t>
            </a:r>
            <a:r>
              <a:rPr lang="ar-AE" b="1" spc="50" dirty="0" smtClean="0">
                <a:ln w="11430"/>
                <a:solidFill>
                  <a:schemeClr val="accent1">
                    <a:lumMod val="50000"/>
                  </a:schemeClr>
                </a:solidFill>
                <a:effectLst>
                  <a:outerShdw blurRad="76200" dist="50800" dir="5400000" algn="tl" rotWithShape="0">
                    <a:srgbClr val="000000">
                      <a:alpha val="65000"/>
                    </a:srgbClr>
                  </a:outerShdw>
                </a:effectLst>
                <a:latin typeface="Arial" pitchFamily="34" charset="0"/>
                <a:cs typeface="Arial" pitchFamily="34" charset="0"/>
              </a:rPr>
              <a:t>2</a:t>
            </a:r>
            <a:endParaRPr lang="ar-SA" b="1" spc="50" dirty="0" smtClean="0">
              <a:ln w="11430"/>
              <a:solidFill>
                <a:schemeClr val="accent1">
                  <a:lumMod val="50000"/>
                </a:schemeClr>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SA" sz="4000" b="1" spc="50" dirty="0" smtClean="0">
                <a:ln w="11430"/>
                <a:solidFill>
                  <a:schemeClr val="accent1">
                    <a:lumMod val="50000"/>
                  </a:schemeClr>
                </a:solidFill>
                <a:effectLst>
                  <a:outerShdw blurRad="76200" dist="50800" dir="5400000" algn="tl" rotWithShape="0">
                    <a:srgbClr val="000000">
                      <a:alpha val="65000"/>
                    </a:srgbClr>
                  </a:outerShdw>
                </a:effectLst>
                <a:latin typeface="Arial" pitchFamily="34" charset="0"/>
                <a:cs typeface="Arial" pitchFamily="34" charset="0"/>
              </a:rPr>
              <a:t>طبيعة العلوم الإدارية والإقتصادية</a:t>
            </a:r>
            <a:endParaRPr lang="en-US" sz="4000" b="1" spc="50" dirty="0" smtClean="0">
              <a:ln w="11430"/>
              <a:solidFill>
                <a:schemeClr val="accent1">
                  <a:lumMod val="50000"/>
                </a:schemeClr>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4332534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7" name="Text Box 2"/>
          <p:cNvSpPr txBox="1">
            <a:spLocks noChangeArrowheads="1"/>
          </p:cNvSpPr>
          <p:nvPr/>
        </p:nvSpPr>
        <p:spPr bwMode="auto">
          <a:xfrm>
            <a:off x="560512" y="1110656"/>
            <a:ext cx="8953531" cy="5755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u="sng" dirty="0" smtClean="0">
                <a:solidFill>
                  <a:srgbClr val="C00000"/>
                </a:solidFill>
                <a:cs typeface="Traditional Arabic" panose="02020603050405020304" pitchFamily="18" charset="-78"/>
              </a:rPr>
              <a:t>عناصر المحاضرة</a:t>
            </a:r>
          </a:p>
          <a:p>
            <a:pPr marL="514350" indent="-514350" algn="just">
              <a:spcBef>
                <a:spcPct val="50000"/>
              </a:spcBef>
              <a:buFontTx/>
              <a:buChar char="-"/>
            </a:pPr>
            <a:r>
              <a:rPr lang="ar-SA" altLang="en-US" sz="3200" b="1" dirty="0" smtClean="0">
                <a:cs typeface="Traditional Arabic" panose="02020603050405020304" pitchFamily="18" charset="-78"/>
              </a:rPr>
              <a:t>مقدمة</a:t>
            </a:r>
          </a:p>
          <a:p>
            <a:pPr marL="514350" indent="-514350" algn="just">
              <a:spcBef>
                <a:spcPct val="50000"/>
              </a:spcBef>
              <a:buFontTx/>
              <a:buChar char="-"/>
            </a:pPr>
            <a:r>
              <a:rPr lang="ar-SA" altLang="en-US" sz="3200" b="1" dirty="0" smtClean="0">
                <a:cs typeface="Traditional Arabic" panose="02020603050405020304" pitchFamily="18" charset="-78"/>
              </a:rPr>
              <a:t>موقع العلوم الإدارية</a:t>
            </a:r>
          </a:p>
          <a:p>
            <a:pPr marL="514350" indent="-514350" algn="just">
              <a:spcBef>
                <a:spcPct val="50000"/>
              </a:spcBef>
              <a:buFontTx/>
              <a:buChar char="-"/>
            </a:pPr>
            <a:r>
              <a:rPr lang="ar-SA" altLang="en-US" sz="3200" b="1" dirty="0" smtClean="0">
                <a:cs typeface="Traditional Arabic" panose="02020603050405020304" pitchFamily="18" charset="-78"/>
              </a:rPr>
              <a:t>النماذج الاقتصادية والإدارية</a:t>
            </a:r>
          </a:p>
          <a:p>
            <a:pPr marL="514350" indent="-514350" algn="just">
              <a:spcBef>
                <a:spcPct val="50000"/>
              </a:spcBef>
              <a:buFontTx/>
              <a:buChar char="-"/>
            </a:pPr>
            <a:r>
              <a:rPr lang="ar-SA" altLang="en-US" sz="3200" b="1" dirty="0" smtClean="0">
                <a:cs typeface="Traditional Arabic" panose="02020603050405020304" pitchFamily="18" charset="-78"/>
              </a:rPr>
              <a:t>التحليل الاقتصادي والإداري</a:t>
            </a:r>
          </a:p>
          <a:p>
            <a:pPr marL="514350" indent="-514350" algn="just">
              <a:spcBef>
                <a:spcPct val="50000"/>
              </a:spcBef>
              <a:buFontTx/>
              <a:buChar char="-"/>
            </a:pPr>
            <a:r>
              <a:rPr lang="ar-SA" altLang="en-US" sz="3200" b="1" dirty="0" smtClean="0">
                <a:cs typeface="Traditional Arabic" panose="02020603050405020304" pitchFamily="18" charset="-78"/>
              </a:rPr>
              <a:t>تصنيفات العلوم الإدارية</a:t>
            </a:r>
          </a:p>
          <a:p>
            <a:pPr marL="514350" indent="-514350">
              <a:spcBef>
                <a:spcPct val="50000"/>
              </a:spcBef>
            </a:pPr>
            <a:endParaRPr lang="ar-SA" altLang="en-US" sz="3200" b="1" dirty="0" smtClean="0">
              <a:cs typeface="Traditional Arabic" panose="02020603050405020304" pitchFamily="18" charset="-78"/>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29441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7" name="Text Box 2"/>
          <p:cNvSpPr txBox="1">
            <a:spLocks noChangeArrowheads="1"/>
          </p:cNvSpPr>
          <p:nvPr/>
        </p:nvSpPr>
        <p:spPr bwMode="auto">
          <a:xfrm>
            <a:off x="523844" y="1556792"/>
            <a:ext cx="8953531"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u="sng" dirty="0" smtClean="0">
                <a:solidFill>
                  <a:srgbClr val="C00000"/>
                </a:solidFill>
                <a:cs typeface="Traditional Arabic" panose="02020603050405020304" pitchFamily="18" charset="-78"/>
              </a:rPr>
              <a:t>أهداف المحاضرة</a:t>
            </a:r>
          </a:p>
          <a:p>
            <a:pPr marL="514350" indent="-514350" algn="just">
              <a:spcBef>
                <a:spcPct val="50000"/>
              </a:spcBef>
              <a:buFontTx/>
              <a:buChar char="-"/>
            </a:pPr>
            <a:r>
              <a:rPr lang="ar-SA" altLang="en-US" sz="3200" b="1" dirty="0" smtClean="0">
                <a:cs typeface="Traditional Arabic" panose="02020603050405020304" pitchFamily="18" charset="-78"/>
              </a:rPr>
              <a:t>التعرف على موقع العلوم الإدارية</a:t>
            </a:r>
          </a:p>
          <a:p>
            <a:pPr marL="514350" indent="-514350" algn="just">
              <a:spcBef>
                <a:spcPct val="50000"/>
              </a:spcBef>
              <a:buFontTx/>
              <a:buChar char="-"/>
            </a:pPr>
            <a:r>
              <a:rPr lang="ar-SA" altLang="en-US" sz="3200" b="1" dirty="0" smtClean="0">
                <a:cs typeface="Traditional Arabic" panose="02020603050405020304" pitchFamily="18" charset="-78"/>
              </a:rPr>
              <a:t>توضيح بعض نماذج التحليل المستخدمة في البحث العلمي في مجال العلوم الإدارية</a:t>
            </a:r>
          </a:p>
          <a:p>
            <a:pPr marL="514350" indent="-514350" algn="just">
              <a:spcBef>
                <a:spcPct val="50000"/>
              </a:spcBef>
              <a:buFontTx/>
              <a:buChar char="-"/>
            </a:pPr>
            <a:r>
              <a:rPr lang="ar-SA" altLang="en-US" sz="3200" b="1" dirty="0" smtClean="0">
                <a:cs typeface="Traditional Arabic" panose="02020603050405020304" pitchFamily="18" charset="-78"/>
              </a:rPr>
              <a:t>توضيح تصنيفات العلوم الإدارية</a:t>
            </a:r>
          </a:p>
          <a:p>
            <a:pPr marL="514350" indent="-514350">
              <a:spcBef>
                <a:spcPct val="50000"/>
              </a:spcBef>
            </a:pPr>
            <a:endParaRPr lang="ar-SA" altLang="en-US" sz="3200" b="1" dirty="0" smtClean="0">
              <a:cs typeface="Traditional Arabic" panose="02020603050405020304" pitchFamily="18" charset="-78"/>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182439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5168900" y="476251"/>
            <a:ext cx="4032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r>
              <a:rPr lang="ar-DZ" altLang="en-US" sz="3600" dirty="0">
                <a:solidFill>
                  <a:prstClr val="black"/>
                </a:solidFill>
                <a:latin typeface="Arial" panose="020B0604020202020204" pitchFamily="34" charset="0"/>
              </a:rPr>
              <a:t>كم </a:t>
            </a:r>
            <a:r>
              <a:rPr lang="ar-DZ" altLang="en-US" sz="3600" dirty="0" smtClean="0">
                <a:solidFill>
                  <a:prstClr val="black"/>
                </a:solidFill>
                <a:latin typeface="Arial" panose="020B0604020202020204" pitchFamily="34" charset="0"/>
              </a:rPr>
              <a:t>وزن </a:t>
            </a:r>
            <a:r>
              <a:rPr lang="ar-SA" altLang="en-US" sz="3600" dirty="0">
                <a:solidFill>
                  <a:prstClr val="black"/>
                </a:solidFill>
                <a:latin typeface="Arial" panose="020B0604020202020204" pitchFamily="34" charset="0"/>
              </a:rPr>
              <a:t>هذه الشاحنة </a:t>
            </a:r>
            <a:r>
              <a:rPr lang="ar-DZ" altLang="en-US" sz="3600" dirty="0" smtClean="0">
                <a:solidFill>
                  <a:prstClr val="black"/>
                </a:solidFill>
                <a:latin typeface="Arial" panose="020B0604020202020204" pitchFamily="34" charset="0"/>
              </a:rPr>
              <a:t>؟</a:t>
            </a:r>
            <a:endParaRPr lang="en-US" altLang="en-US" sz="3600" dirty="0">
              <a:solidFill>
                <a:prstClr val="black"/>
              </a:solidFill>
              <a:latin typeface="Arial" panose="020B0604020202020204" pitchFamily="34" charset="0"/>
            </a:endParaRPr>
          </a:p>
        </p:txBody>
      </p:sp>
      <p:sp>
        <p:nvSpPr>
          <p:cNvPr id="8196" name="TextBox 4"/>
          <p:cNvSpPr txBox="1">
            <a:spLocks noChangeArrowheads="1"/>
          </p:cNvSpPr>
          <p:nvPr/>
        </p:nvSpPr>
        <p:spPr bwMode="auto">
          <a:xfrm>
            <a:off x="3352800" y="1981200"/>
            <a:ext cx="5848351"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r>
              <a:rPr lang="ar-DZ" altLang="en-US" sz="3600" dirty="0">
                <a:solidFill>
                  <a:prstClr val="black"/>
                </a:solidFill>
                <a:latin typeface="Arial" panose="020B0604020202020204" pitchFamily="34" charset="0"/>
              </a:rPr>
              <a:t>كيف يمكن فصل مكونات </a:t>
            </a:r>
            <a:r>
              <a:rPr lang="ar-SA" altLang="en-US" sz="3600" dirty="0" smtClean="0">
                <a:solidFill>
                  <a:prstClr val="black"/>
                </a:solidFill>
                <a:latin typeface="Arial" panose="020B0604020202020204" pitchFamily="34" charset="0"/>
              </a:rPr>
              <a:t>هذه ال</a:t>
            </a:r>
            <a:r>
              <a:rPr lang="ar-DZ" altLang="en-US" sz="3600" dirty="0" err="1" smtClean="0">
                <a:solidFill>
                  <a:prstClr val="black"/>
                </a:solidFill>
                <a:latin typeface="Arial" panose="020B0604020202020204" pitchFamily="34" charset="0"/>
              </a:rPr>
              <a:t>سيارة </a:t>
            </a:r>
            <a:r>
              <a:rPr lang="ar-DZ" altLang="en-US" sz="3600" dirty="0" err="1">
                <a:solidFill>
                  <a:prstClr val="black"/>
                </a:solidFill>
                <a:latin typeface="Arial" panose="020B0604020202020204" pitchFamily="34" charset="0"/>
              </a:rPr>
              <a:t>؟</a:t>
            </a:r>
            <a:endParaRPr lang="en-US" altLang="en-US" sz="3600" dirty="0">
              <a:solidFill>
                <a:prstClr val="black"/>
              </a:solidFill>
              <a:latin typeface="Arial" panose="020B0604020202020204" pitchFamily="34" charset="0"/>
            </a:endParaRPr>
          </a:p>
        </p:txBody>
      </p:sp>
      <p:sp>
        <p:nvSpPr>
          <p:cNvPr id="8197" name="TextBox 5"/>
          <p:cNvSpPr txBox="1">
            <a:spLocks noChangeArrowheads="1"/>
          </p:cNvSpPr>
          <p:nvPr/>
        </p:nvSpPr>
        <p:spPr bwMode="auto">
          <a:xfrm>
            <a:off x="1568450" y="3657600"/>
            <a:ext cx="7632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r>
              <a:rPr lang="ar-DZ" altLang="en-US" sz="3600" dirty="0">
                <a:solidFill>
                  <a:prstClr val="black"/>
                </a:solidFill>
                <a:latin typeface="Arial" panose="020B0604020202020204" pitchFamily="34" charset="0"/>
              </a:rPr>
              <a:t>كيف يمكن فصل تأثير التحفيز عن تأثير </a:t>
            </a:r>
            <a:r>
              <a:rPr lang="ar-DZ" altLang="en-US" sz="3600" dirty="0" smtClean="0">
                <a:solidFill>
                  <a:prstClr val="black"/>
                </a:solidFill>
                <a:latin typeface="Arial" panose="020B0604020202020204" pitchFamily="34" charset="0"/>
              </a:rPr>
              <a:t>ال</a:t>
            </a:r>
            <a:r>
              <a:rPr lang="ar-SA" altLang="en-US" sz="3600" dirty="0" smtClean="0">
                <a:solidFill>
                  <a:prstClr val="black"/>
                </a:solidFill>
                <a:latin typeface="Arial" panose="020B0604020202020204" pitchFamily="34" charset="0"/>
              </a:rPr>
              <a:t>فعالية</a:t>
            </a:r>
            <a:r>
              <a:rPr lang="ar-DZ" altLang="en-US" sz="3600" dirty="0" smtClean="0">
                <a:solidFill>
                  <a:prstClr val="black"/>
                </a:solidFill>
                <a:latin typeface="Arial" panose="020B0604020202020204" pitchFamily="34" charset="0"/>
              </a:rPr>
              <a:t> </a:t>
            </a:r>
            <a:r>
              <a:rPr lang="ar-DZ" altLang="en-US" sz="3600" dirty="0" err="1">
                <a:solidFill>
                  <a:prstClr val="black"/>
                </a:solidFill>
                <a:latin typeface="Arial" panose="020B0604020202020204" pitchFamily="34" charset="0"/>
              </a:rPr>
              <a:t>؟</a:t>
            </a:r>
            <a:endParaRPr lang="en-US" altLang="en-US" sz="3600" dirty="0">
              <a:solidFill>
                <a:prstClr val="black"/>
              </a:solidFill>
              <a:latin typeface="Arial" panose="020B0604020202020204" pitchFamily="34" charset="0"/>
            </a:endParaRPr>
          </a:p>
        </p:txBody>
      </p:sp>
      <p:pic>
        <p:nvPicPr>
          <p:cNvPr id="50178" name="Picture 2" descr="Résultat de recherche d'images pour &quot;camion&quot;"/>
          <p:cNvPicPr>
            <a:picLocks noChangeAspect="1" noChangeArrowheads="1"/>
          </p:cNvPicPr>
          <p:nvPr/>
        </p:nvPicPr>
        <p:blipFill>
          <a:blip r:embed="rId2" cstate="print"/>
          <a:srcRect/>
          <a:stretch>
            <a:fillRect/>
          </a:stretch>
        </p:blipFill>
        <p:spPr bwMode="auto">
          <a:xfrm>
            <a:off x="152400" y="152400"/>
            <a:ext cx="2819400" cy="914400"/>
          </a:xfrm>
          <a:prstGeom prst="rect">
            <a:avLst/>
          </a:prstGeom>
          <a:noFill/>
        </p:spPr>
      </p:pic>
      <p:pic>
        <p:nvPicPr>
          <p:cNvPr id="50180" name="Picture 4" descr="Résultat de recherche d'images pour &quot;voiture dodge&quot;"/>
          <p:cNvPicPr>
            <a:picLocks noChangeAspect="1" noChangeArrowheads="1"/>
          </p:cNvPicPr>
          <p:nvPr/>
        </p:nvPicPr>
        <p:blipFill>
          <a:blip r:embed="rId3" cstate="print"/>
          <a:srcRect/>
          <a:stretch>
            <a:fillRect/>
          </a:stretch>
        </p:blipFill>
        <p:spPr bwMode="auto">
          <a:xfrm>
            <a:off x="0" y="1904999"/>
            <a:ext cx="3124200" cy="1066801"/>
          </a:xfrm>
          <a:prstGeom prst="rect">
            <a:avLst/>
          </a:prstGeom>
          <a:noFill/>
        </p:spPr>
      </p:pic>
      <p:pic>
        <p:nvPicPr>
          <p:cNvPr id="50182" name="Picture 6" descr="Résultat de recherche d'images pour &quot;Motivation et performance&quot;"/>
          <p:cNvPicPr>
            <a:picLocks noChangeAspect="1" noChangeArrowheads="1"/>
          </p:cNvPicPr>
          <p:nvPr/>
        </p:nvPicPr>
        <p:blipFill>
          <a:blip r:embed="rId4" cstate="print"/>
          <a:srcRect/>
          <a:stretch>
            <a:fillRect/>
          </a:stretch>
        </p:blipFill>
        <p:spPr bwMode="auto">
          <a:xfrm>
            <a:off x="304800" y="4495800"/>
            <a:ext cx="1905000" cy="2209800"/>
          </a:xfrm>
          <a:prstGeom prst="rect">
            <a:avLst/>
          </a:prstGeom>
          <a:noFill/>
        </p:spPr>
      </p:pic>
      <p:pic>
        <p:nvPicPr>
          <p:cNvPr id="50184" name="Picture 8" descr="Résultat de recherche d'images pour &quot;Motivation et performance&quot;"/>
          <p:cNvPicPr>
            <a:picLocks noChangeAspect="1" noChangeArrowheads="1"/>
          </p:cNvPicPr>
          <p:nvPr/>
        </p:nvPicPr>
        <p:blipFill>
          <a:blip r:embed="rId5" cstate="print"/>
          <a:srcRect/>
          <a:stretch>
            <a:fillRect/>
          </a:stretch>
        </p:blipFill>
        <p:spPr bwMode="auto">
          <a:xfrm>
            <a:off x="2590800" y="4343400"/>
            <a:ext cx="6858000" cy="2286000"/>
          </a:xfrm>
          <a:prstGeom prst="rect">
            <a:avLst/>
          </a:prstGeom>
          <a:noFill/>
        </p:spPr>
      </p:pic>
    </p:spTree>
    <p:extLst>
      <p:ext uri="{BB962C8B-B14F-4D97-AF65-F5344CB8AC3E}">
        <p14:creationId xmlns:p14="http://schemas.microsoft.com/office/powerpoint/2010/main" val="6275620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6" grpId="0"/>
      <p:bldP spid="819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eaLnBrk="1" fontAlgn="auto" hangingPunct="1">
              <a:spcAft>
                <a:spcPts val="0"/>
              </a:spcAft>
              <a:defRPr/>
            </a:pPr>
            <a:r>
              <a:rPr lang="ar-DZ" sz="2400" dirty="0">
                <a:ln w="0"/>
                <a:solidFill>
                  <a:srgbClr val="FF0000"/>
                </a:solidFill>
                <a:effectLst>
                  <a:outerShdw blurRad="38100" dist="19050" dir="2700000" algn="tl" rotWithShape="0">
                    <a:schemeClr val="dk1">
                      <a:alpha val="40000"/>
                    </a:schemeClr>
                  </a:outerShdw>
                </a:effectLst>
                <a:cs typeface="Simplified Arabic" pitchFamily="2" charset="-78"/>
              </a:rPr>
              <a:t>مكانة العلوم الاقتصادية والإدارية</a:t>
            </a:r>
            <a:endParaRPr lang="fr-FR" sz="2400" dirty="0">
              <a:ln w="0"/>
              <a:solidFill>
                <a:srgbClr val="FF0000"/>
              </a:solidFill>
              <a:effectLst>
                <a:outerShdw blurRad="38100" dist="19050" dir="2700000" algn="tl" rotWithShape="0">
                  <a:schemeClr val="dk1">
                    <a:alpha val="40000"/>
                  </a:schemeClr>
                </a:outerShdw>
              </a:effectLst>
              <a:cs typeface="Simplified Arabic" pitchFamily="2" charset="-78"/>
            </a:endParaRPr>
          </a:p>
        </p:txBody>
      </p:sp>
      <p:sp>
        <p:nvSpPr>
          <p:cNvPr id="5" name="ZoneTexte 4"/>
          <p:cNvSpPr txBox="1">
            <a:spLocks noChangeArrowheads="1"/>
          </p:cNvSpPr>
          <p:nvPr/>
        </p:nvSpPr>
        <p:spPr bwMode="auto">
          <a:xfrm>
            <a:off x="6553200" y="2089151"/>
            <a:ext cx="35004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rtl="0">
              <a:spcBef>
                <a:spcPct val="0"/>
              </a:spcBef>
              <a:buClrTx/>
              <a:buSzTx/>
              <a:buFontTx/>
              <a:buNone/>
            </a:pPr>
            <a:r>
              <a:rPr lang="ar-DZ" altLang="en-US" sz="2800" dirty="0">
                <a:solidFill>
                  <a:prstClr val="black"/>
                </a:solidFill>
                <a:cs typeface="Simplified Arabic" panose="02020603050405020304" pitchFamily="18" charset="-78"/>
              </a:rPr>
              <a:t>العلوم الطبيعية</a:t>
            </a:r>
            <a:endParaRPr lang="fr-FR" altLang="en-US" sz="2800" dirty="0">
              <a:solidFill>
                <a:prstClr val="black"/>
              </a:solidFill>
              <a:cs typeface="Simplified Arabic" panose="02020603050405020304" pitchFamily="18" charset="-78"/>
            </a:endParaRPr>
          </a:p>
        </p:txBody>
      </p:sp>
      <p:sp>
        <p:nvSpPr>
          <p:cNvPr id="6" name="ZoneTexte 5"/>
          <p:cNvSpPr txBox="1">
            <a:spLocks noChangeArrowheads="1"/>
          </p:cNvSpPr>
          <p:nvPr/>
        </p:nvSpPr>
        <p:spPr bwMode="auto">
          <a:xfrm>
            <a:off x="3048000" y="2057400"/>
            <a:ext cx="3500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rtl="0">
              <a:spcBef>
                <a:spcPct val="0"/>
              </a:spcBef>
              <a:buClrTx/>
              <a:buSzTx/>
              <a:buFontTx/>
              <a:buNone/>
            </a:pPr>
            <a:r>
              <a:rPr lang="ar-DZ" altLang="en-US" sz="2800" dirty="0">
                <a:solidFill>
                  <a:prstClr val="black"/>
                </a:solidFill>
                <a:cs typeface="Simplified Arabic" panose="02020603050405020304" pitchFamily="18" charset="-78"/>
              </a:rPr>
              <a:t>والعلوم الإنسانية</a:t>
            </a:r>
            <a:endParaRPr lang="fr-FR" altLang="en-US" sz="2800" dirty="0">
              <a:solidFill>
                <a:prstClr val="black"/>
              </a:solidFill>
              <a:cs typeface="Simplified Arabic" panose="02020603050405020304" pitchFamily="18" charset="-78"/>
            </a:endParaRPr>
          </a:p>
        </p:txBody>
      </p:sp>
      <p:cxnSp>
        <p:nvCxnSpPr>
          <p:cNvPr id="8" name="Connecteur droit 7"/>
          <p:cNvCxnSpPr/>
          <p:nvPr/>
        </p:nvCxnSpPr>
        <p:spPr>
          <a:xfrm>
            <a:off x="6477000" y="2112963"/>
            <a:ext cx="0" cy="34353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3200400" y="2613025"/>
            <a:ext cx="6643687" cy="1588"/>
          </a:xfrm>
          <a:prstGeom prst="line">
            <a:avLst/>
          </a:prstGeom>
        </p:spPr>
        <p:style>
          <a:lnRef idx="1">
            <a:schemeClr val="accent1"/>
          </a:lnRef>
          <a:fillRef idx="0">
            <a:schemeClr val="accent1"/>
          </a:fillRef>
          <a:effectRef idx="0">
            <a:schemeClr val="accent1"/>
          </a:effectRef>
          <a:fontRef idx="minor">
            <a:schemeClr val="tx1"/>
          </a:fontRef>
        </p:style>
      </p:cxnSp>
      <p:sp>
        <p:nvSpPr>
          <p:cNvPr id="16" name="ZoneTexte 15"/>
          <p:cNvSpPr txBox="1">
            <a:spLocks noChangeArrowheads="1"/>
          </p:cNvSpPr>
          <p:nvPr/>
        </p:nvSpPr>
        <p:spPr bwMode="auto">
          <a:xfrm>
            <a:off x="7124700" y="2949576"/>
            <a:ext cx="2857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rtl="0">
              <a:spcBef>
                <a:spcPct val="0"/>
              </a:spcBef>
              <a:buClrTx/>
              <a:buSzTx/>
              <a:buFontTx/>
              <a:buNone/>
            </a:pPr>
            <a:r>
              <a:rPr lang="ar-DZ" altLang="en-US" sz="2400" dirty="0">
                <a:solidFill>
                  <a:prstClr val="black"/>
                </a:solidFill>
                <a:cs typeface="Tahoma" panose="020B0604030504040204" pitchFamily="34" charset="0"/>
              </a:rPr>
              <a:t>الدقة </a:t>
            </a:r>
            <a:endParaRPr lang="fr-FR" altLang="en-US" sz="2400" dirty="0">
              <a:solidFill>
                <a:prstClr val="black"/>
              </a:solidFill>
            </a:endParaRPr>
          </a:p>
        </p:txBody>
      </p:sp>
      <p:sp>
        <p:nvSpPr>
          <p:cNvPr id="17" name="ZoneTexte 16"/>
          <p:cNvSpPr txBox="1">
            <a:spLocks noChangeArrowheads="1"/>
          </p:cNvSpPr>
          <p:nvPr/>
        </p:nvSpPr>
        <p:spPr bwMode="auto">
          <a:xfrm>
            <a:off x="6305550" y="3411538"/>
            <a:ext cx="3676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rtl="0">
              <a:spcBef>
                <a:spcPct val="0"/>
              </a:spcBef>
              <a:buClrTx/>
              <a:buSzTx/>
              <a:buFontTx/>
              <a:buNone/>
            </a:pPr>
            <a:r>
              <a:rPr lang="ar-DZ" altLang="en-US" sz="2400" dirty="0">
                <a:solidFill>
                  <a:prstClr val="black"/>
                </a:solidFill>
                <a:cs typeface="Tahoma" panose="020B0604030504040204" pitchFamily="34" charset="0"/>
              </a:rPr>
              <a:t>يمكن فصل مكونات الظاهرة </a:t>
            </a:r>
            <a:endParaRPr lang="fr-FR" altLang="en-US" sz="2400" dirty="0">
              <a:solidFill>
                <a:prstClr val="black"/>
              </a:solidFill>
            </a:endParaRPr>
          </a:p>
        </p:txBody>
      </p:sp>
      <p:sp>
        <p:nvSpPr>
          <p:cNvPr id="18" name="ZoneTexte 17"/>
          <p:cNvSpPr txBox="1">
            <a:spLocks noChangeArrowheads="1"/>
          </p:cNvSpPr>
          <p:nvPr/>
        </p:nvSpPr>
        <p:spPr bwMode="auto">
          <a:xfrm>
            <a:off x="3505200" y="2898776"/>
            <a:ext cx="2857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rtl="0">
              <a:spcBef>
                <a:spcPct val="0"/>
              </a:spcBef>
              <a:buClrTx/>
              <a:buSzTx/>
              <a:buFontTx/>
              <a:buNone/>
            </a:pPr>
            <a:r>
              <a:rPr lang="ar-DZ" altLang="en-US" sz="2400" dirty="0">
                <a:solidFill>
                  <a:prstClr val="black"/>
                </a:solidFill>
                <a:cs typeface="Tahoma" panose="020B0604030504040204" pitchFamily="34" charset="0"/>
              </a:rPr>
              <a:t>عدم الدقة</a:t>
            </a:r>
            <a:endParaRPr lang="fr-FR" altLang="en-US" sz="2400" dirty="0">
              <a:solidFill>
                <a:prstClr val="black"/>
              </a:solidFill>
            </a:endParaRPr>
          </a:p>
        </p:txBody>
      </p:sp>
      <p:sp>
        <p:nvSpPr>
          <p:cNvPr id="19" name="ZoneTexte 18"/>
          <p:cNvSpPr txBox="1">
            <a:spLocks noChangeArrowheads="1"/>
          </p:cNvSpPr>
          <p:nvPr/>
        </p:nvSpPr>
        <p:spPr bwMode="auto">
          <a:xfrm>
            <a:off x="2365375" y="3327401"/>
            <a:ext cx="395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rtl="0">
              <a:spcBef>
                <a:spcPct val="0"/>
              </a:spcBef>
              <a:buClrTx/>
              <a:buSzTx/>
              <a:buFontTx/>
              <a:buNone/>
            </a:pPr>
            <a:r>
              <a:rPr lang="ar-DZ" altLang="en-US" sz="2400" dirty="0">
                <a:solidFill>
                  <a:prstClr val="black"/>
                </a:solidFill>
                <a:cs typeface="Tahoma" panose="020B0604030504040204" pitchFamily="34" charset="0"/>
              </a:rPr>
              <a:t>لا يمكن فصل مكونات الظاهرة</a:t>
            </a:r>
            <a:endParaRPr lang="fr-FR" altLang="en-US" sz="2400" dirty="0">
              <a:solidFill>
                <a:prstClr val="black"/>
              </a:solidFill>
            </a:endParaRPr>
          </a:p>
        </p:txBody>
      </p:sp>
      <p:sp>
        <p:nvSpPr>
          <p:cNvPr id="21" name="ZoneTexte 20"/>
          <p:cNvSpPr txBox="1">
            <a:spLocks noChangeArrowheads="1"/>
          </p:cNvSpPr>
          <p:nvPr/>
        </p:nvSpPr>
        <p:spPr bwMode="auto">
          <a:xfrm>
            <a:off x="7124700" y="4019551"/>
            <a:ext cx="2857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rtl="0">
              <a:spcBef>
                <a:spcPct val="0"/>
              </a:spcBef>
              <a:buClrTx/>
              <a:buSzTx/>
              <a:buFontTx/>
              <a:buNone/>
            </a:pPr>
            <a:r>
              <a:rPr lang="ar-DZ" altLang="en-US" sz="2400" dirty="0">
                <a:solidFill>
                  <a:prstClr val="black"/>
                </a:solidFill>
                <a:cs typeface="Tahoma" panose="020B0604030504040204" pitchFamily="34" charset="0"/>
              </a:rPr>
              <a:t>التجربة </a:t>
            </a:r>
            <a:r>
              <a:rPr lang="ar-DZ" altLang="en-US" sz="2400" dirty="0" err="1" smtClean="0">
                <a:solidFill>
                  <a:prstClr val="black"/>
                </a:solidFill>
                <a:cs typeface="Tahoma" panose="020B0604030504040204" pitchFamily="34" charset="0"/>
              </a:rPr>
              <a:t>المخبرية</a:t>
            </a:r>
            <a:endParaRPr lang="fr-FR" altLang="en-US" sz="2400" dirty="0">
              <a:solidFill>
                <a:prstClr val="black"/>
              </a:solidFill>
            </a:endParaRPr>
          </a:p>
        </p:txBody>
      </p:sp>
      <p:sp>
        <p:nvSpPr>
          <p:cNvPr id="22" name="ZoneTexte 21"/>
          <p:cNvSpPr txBox="1">
            <a:spLocks noChangeArrowheads="1"/>
          </p:cNvSpPr>
          <p:nvPr/>
        </p:nvSpPr>
        <p:spPr bwMode="auto">
          <a:xfrm>
            <a:off x="7196138" y="4649788"/>
            <a:ext cx="27860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rtl="0">
              <a:spcBef>
                <a:spcPct val="0"/>
              </a:spcBef>
              <a:buClrTx/>
              <a:buSzTx/>
              <a:buFontTx/>
              <a:buNone/>
            </a:pPr>
            <a:r>
              <a:rPr lang="ar-DZ" altLang="en-US" sz="2400" dirty="0">
                <a:solidFill>
                  <a:prstClr val="black"/>
                </a:solidFill>
                <a:cs typeface="Tahoma" panose="020B0604030504040204" pitchFamily="34" charset="0"/>
              </a:rPr>
              <a:t>القياس</a:t>
            </a:r>
            <a:endParaRPr lang="fr-FR" altLang="en-US" sz="2400" dirty="0">
              <a:solidFill>
                <a:prstClr val="black"/>
              </a:solidFill>
            </a:endParaRPr>
          </a:p>
        </p:txBody>
      </p:sp>
      <p:sp>
        <p:nvSpPr>
          <p:cNvPr id="23" name="ZoneTexte 22"/>
          <p:cNvSpPr txBox="1">
            <a:spLocks noChangeArrowheads="1"/>
          </p:cNvSpPr>
          <p:nvPr/>
        </p:nvSpPr>
        <p:spPr bwMode="auto">
          <a:xfrm>
            <a:off x="2514600" y="3962400"/>
            <a:ext cx="38592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a:spcBef>
                <a:spcPct val="0"/>
              </a:spcBef>
              <a:buClrTx/>
              <a:buSzTx/>
              <a:buFontTx/>
              <a:buNone/>
            </a:pPr>
            <a:r>
              <a:rPr lang="ar-DZ" altLang="en-US" sz="2400" dirty="0">
                <a:solidFill>
                  <a:prstClr val="black"/>
                </a:solidFill>
                <a:cs typeface="Tahoma" panose="020B0604030504040204" pitchFamily="34" charset="0"/>
              </a:rPr>
              <a:t>استحالة التجربة المخبرية</a:t>
            </a:r>
            <a:endParaRPr lang="fr-FR" altLang="en-US" sz="2400" dirty="0">
              <a:solidFill>
                <a:prstClr val="black"/>
              </a:solidFill>
            </a:endParaRPr>
          </a:p>
        </p:txBody>
      </p:sp>
      <p:sp>
        <p:nvSpPr>
          <p:cNvPr id="24" name="ZoneTexte 23"/>
          <p:cNvSpPr txBox="1">
            <a:spLocks noChangeArrowheads="1"/>
          </p:cNvSpPr>
          <p:nvPr/>
        </p:nvSpPr>
        <p:spPr bwMode="auto">
          <a:xfrm>
            <a:off x="3614737" y="4572000"/>
            <a:ext cx="27860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a:spcBef>
                <a:spcPct val="0"/>
              </a:spcBef>
              <a:buClrTx/>
              <a:buSzTx/>
              <a:buFontTx/>
              <a:buNone/>
            </a:pPr>
            <a:r>
              <a:rPr lang="ar-SA" altLang="en-US" sz="2400" dirty="0" smtClean="0">
                <a:solidFill>
                  <a:prstClr val="black"/>
                </a:solidFill>
                <a:cs typeface="Tahoma" panose="020B0604030504040204" pitchFamily="34" charset="0"/>
              </a:rPr>
              <a:t>صعوبة </a:t>
            </a:r>
            <a:r>
              <a:rPr lang="ar-DZ" altLang="en-US" sz="2400" dirty="0" smtClean="0">
                <a:solidFill>
                  <a:prstClr val="black"/>
                </a:solidFill>
                <a:cs typeface="Tahoma" panose="020B0604030504040204" pitchFamily="34" charset="0"/>
              </a:rPr>
              <a:t>القياس</a:t>
            </a:r>
            <a:endParaRPr lang="fr-FR" altLang="en-US" sz="2400" dirty="0">
              <a:solidFill>
                <a:prstClr val="black"/>
              </a:solidFill>
            </a:endParaRPr>
          </a:p>
        </p:txBody>
      </p:sp>
      <p:pic>
        <p:nvPicPr>
          <p:cNvPr id="49154" name="Picture 2" descr="الدقه عند اليابانيين 58572.png"/>
          <p:cNvPicPr>
            <a:picLocks noChangeAspect="1" noChangeArrowheads="1"/>
          </p:cNvPicPr>
          <p:nvPr/>
        </p:nvPicPr>
        <p:blipFill>
          <a:blip r:embed="rId3" cstate="print"/>
          <a:srcRect/>
          <a:stretch>
            <a:fillRect/>
          </a:stretch>
        </p:blipFill>
        <p:spPr bwMode="auto">
          <a:xfrm>
            <a:off x="0" y="0"/>
            <a:ext cx="2286000" cy="1752600"/>
          </a:xfrm>
          <a:prstGeom prst="rect">
            <a:avLst/>
          </a:prstGeom>
          <a:noFill/>
        </p:spPr>
      </p:pic>
      <p:pic>
        <p:nvPicPr>
          <p:cNvPr id="49156" name="Picture 4" descr="Résultat de recherche d'images pour &quot;‫التركيبة الكيميائية للهواء‬‎&quot;"/>
          <p:cNvPicPr>
            <a:picLocks noChangeAspect="1" noChangeArrowheads="1"/>
          </p:cNvPicPr>
          <p:nvPr/>
        </p:nvPicPr>
        <p:blipFill>
          <a:blip r:embed="rId4" cstate="print"/>
          <a:srcRect/>
          <a:stretch>
            <a:fillRect/>
          </a:stretch>
        </p:blipFill>
        <p:spPr bwMode="auto">
          <a:xfrm>
            <a:off x="0" y="1752600"/>
            <a:ext cx="2286000" cy="1752600"/>
          </a:xfrm>
          <a:prstGeom prst="rect">
            <a:avLst/>
          </a:prstGeom>
          <a:noFill/>
        </p:spPr>
      </p:pic>
      <p:pic>
        <p:nvPicPr>
          <p:cNvPr id="49158" name="Picture 6" descr="Résultat de recherche d'images pour &quot;‫التجربة المخبرية ‬‎&quot;"/>
          <p:cNvPicPr>
            <a:picLocks noChangeAspect="1" noChangeArrowheads="1"/>
          </p:cNvPicPr>
          <p:nvPr/>
        </p:nvPicPr>
        <p:blipFill>
          <a:blip r:embed="rId5" cstate="print"/>
          <a:srcRect/>
          <a:stretch>
            <a:fillRect/>
          </a:stretch>
        </p:blipFill>
        <p:spPr bwMode="auto">
          <a:xfrm>
            <a:off x="0" y="3429000"/>
            <a:ext cx="2362200" cy="1905000"/>
          </a:xfrm>
          <a:prstGeom prst="rect">
            <a:avLst/>
          </a:prstGeom>
          <a:noFill/>
        </p:spPr>
      </p:pic>
      <p:pic>
        <p:nvPicPr>
          <p:cNvPr id="49160" name="Picture 8" descr="Résultat de recherche d'images pour &quot;‫القياس‬‎&quot;"/>
          <p:cNvPicPr>
            <a:picLocks noChangeAspect="1" noChangeArrowheads="1"/>
          </p:cNvPicPr>
          <p:nvPr/>
        </p:nvPicPr>
        <p:blipFill>
          <a:blip r:embed="rId6" cstate="print"/>
          <a:srcRect/>
          <a:stretch>
            <a:fillRect/>
          </a:stretch>
        </p:blipFill>
        <p:spPr bwMode="auto">
          <a:xfrm>
            <a:off x="0" y="5381625"/>
            <a:ext cx="2362200" cy="1476375"/>
          </a:xfrm>
          <a:prstGeom prst="rect">
            <a:avLst/>
          </a:prstGeom>
          <a:noFill/>
        </p:spPr>
      </p:pic>
      <p:sp>
        <p:nvSpPr>
          <p:cNvPr id="3" name="TextBox 2"/>
          <p:cNvSpPr txBox="1"/>
          <p:nvPr/>
        </p:nvSpPr>
        <p:spPr>
          <a:xfrm>
            <a:off x="7010400" y="5943600"/>
            <a:ext cx="2590800" cy="646331"/>
          </a:xfrm>
          <a:prstGeom prst="rect">
            <a:avLst/>
          </a:prstGeom>
          <a:noFill/>
        </p:spPr>
        <p:txBody>
          <a:bodyPr wrap="square" rtlCol="0">
            <a:spAutoFit/>
          </a:bodyPr>
          <a:lstStyle/>
          <a:p>
            <a:pPr algn="ctr"/>
            <a:r>
              <a:rPr lang="ar-SA" sz="3600" b="1" dirty="0" smtClean="0">
                <a:solidFill>
                  <a:srgbClr val="3B84AF"/>
                </a:solidFill>
              </a:rPr>
              <a:t>أكثر موضوعية</a:t>
            </a:r>
            <a:endParaRPr lang="en-US" sz="3600" b="1" dirty="0">
              <a:solidFill>
                <a:srgbClr val="3B84AF"/>
              </a:solidFill>
            </a:endParaRPr>
          </a:p>
        </p:txBody>
      </p:sp>
      <p:sp>
        <p:nvSpPr>
          <p:cNvPr id="4" name="TextBox 3"/>
          <p:cNvSpPr txBox="1"/>
          <p:nvPr/>
        </p:nvSpPr>
        <p:spPr>
          <a:xfrm>
            <a:off x="3352800" y="5943600"/>
            <a:ext cx="2628900" cy="646331"/>
          </a:xfrm>
          <a:prstGeom prst="rect">
            <a:avLst/>
          </a:prstGeom>
          <a:noFill/>
        </p:spPr>
        <p:txBody>
          <a:bodyPr wrap="square" rtlCol="0">
            <a:spAutoFit/>
          </a:bodyPr>
          <a:lstStyle/>
          <a:p>
            <a:pPr algn="ctr"/>
            <a:r>
              <a:rPr lang="ar-SA" sz="3600" b="1" dirty="0" smtClean="0">
                <a:solidFill>
                  <a:srgbClr val="3B84AF"/>
                </a:solidFill>
              </a:rPr>
              <a:t>تدمج الذاتية</a:t>
            </a:r>
            <a:endParaRPr lang="en-US" sz="3600" b="1" dirty="0">
              <a:solidFill>
                <a:srgbClr val="3B84AF"/>
              </a:solidFill>
            </a:endParaRPr>
          </a:p>
        </p:txBody>
      </p:sp>
    </p:spTree>
    <p:extLst>
      <p:ext uri="{BB962C8B-B14F-4D97-AF65-F5344CB8AC3E}">
        <p14:creationId xmlns:p14="http://schemas.microsoft.com/office/powerpoint/2010/main" val="204797006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box(in)">
                                      <p:cBhvr>
                                        <p:cTn id="34" dur="500"/>
                                        <p:tgtEl>
                                          <p:spTgt spid="17"/>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blinds(horizontal)">
                                      <p:cBhvr>
                                        <p:cTn id="39" dur="500"/>
                                        <p:tgtEl>
                                          <p:spTgt spid="21"/>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down)">
                                      <p:cBhvr>
                                        <p:cTn id="48" dur="500"/>
                                        <p:tgtEl>
                                          <p:spTgt spid="18"/>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4" presetClass="entr" presetSubtype="16"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box(in)">
                                      <p:cBhvr>
                                        <p:cTn id="53" dur="5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blinds(horizontal)">
                                      <p:cBhvr>
                                        <p:cTn id="58" dur="500"/>
                                        <p:tgtEl>
                                          <p:spTgt spid="23"/>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6" grpId="0"/>
      <p:bldP spid="17" grpId="0"/>
      <p:bldP spid="18" grpId="0"/>
      <p:bldP spid="19" grpId="0"/>
      <p:bldP spid="21"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ZoneTexte 3"/>
          <p:cNvSpPr txBox="1">
            <a:spLocks noChangeArrowheads="1"/>
          </p:cNvSpPr>
          <p:nvPr/>
        </p:nvSpPr>
        <p:spPr bwMode="auto">
          <a:xfrm>
            <a:off x="1371600" y="1000125"/>
            <a:ext cx="5000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r>
              <a:rPr lang="ar-DZ" altLang="en-US" sz="2800" dirty="0">
                <a:solidFill>
                  <a:prstClr val="black"/>
                </a:solidFill>
                <a:latin typeface="Times New Roman" panose="02020603050405020304" pitchFamily="18" charset="0"/>
                <a:cs typeface="Simplified Arabic" panose="02020603050405020304" pitchFamily="18" charset="-78"/>
              </a:rPr>
              <a:t>غالبا ما يتعذر التعامل مع الواقع كما هو</a:t>
            </a:r>
            <a:endParaRPr lang="fr-FR" altLang="en-US" sz="2800" dirty="0">
              <a:solidFill>
                <a:prstClr val="black"/>
              </a:solidFill>
              <a:latin typeface="Times New Roman" panose="02020603050405020304" pitchFamily="18" charset="0"/>
              <a:cs typeface="Simplified Arabic" panose="02020603050405020304" pitchFamily="18" charset="-78"/>
            </a:endParaRPr>
          </a:p>
        </p:txBody>
      </p:sp>
      <p:sp>
        <p:nvSpPr>
          <p:cNvPr id="11269" name="ZoneTexte 4"/>
          <p:cNvSpPr txBox="1">
            <a:spLocks noChangeArrowheads="1"/>
          </p:cNvSpPr>
          <p:nvPr/>
        </p:nvSpPr>
        <p:spPr bwMode="auto">
          <a:xfrm>
            <a:off x="3457575" y="3549796"/>
            <a:ext cx="5000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r>
              <a:rPr lang="ar-DZ" altLang="en-US" sz="2800" dirty="0">
                <a:solidFill>
                  <a:prstClr val="black"/>
                </a:solidFill>
                <a:latin typeface="Times New Roman" panose="02020603050405020304" pitchFamily="18" charset="0"/>
                <a:cs typeface="Simplified Arabic" panose="02020603050405020304" pitchFamily="18" charset="-78"/>
              </a:rPr>
              <a:t>فنضطر أن نلجأ إلى النماذج </a:t>
            </a:r>
            <a:endParaRPr lang="fr-FR" altLang="en-US" sz="2800" dirty="0">
              <a:solidFill>
                <a:prstClr val="black"/>
              </a:solidFill>
              <a:latin typeface="Times New Roman" panose="02020603050405020304" pitchFamily="18" charset="0"/>
              <a:cs typeface="Simplified Arabic" panose="02020603050405020304" pitchFamily="18" charset="-78"/>
            </a:endParaRPr>
          </a:p>
        </p:txBody>
      </p:sp>
      <p:sp>
        <p:nvSpPr>
          <p:cNvPr id="11270" name="ZoneTexte 6"/>
          <p:cNvSpPr txBox="1">
            <a:spLocks noChangeArrowheads="1"/>
          </p:cNvSpPr>
          <p:nvPr/>
        </p:nvSpPr>
        <p:spPr bwMode="auto">
          <a:xfrm>
            <a:off x="6810375" y="4021285"/>
            <a:ext cx="17859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r>
              <a:rPr lang="ar-DZ" altLang="en-US" sz="2800">
                <a:solidFill>
                  <a:prstClr val="black"/>
                </a:solidFill>
                <a:latin typeface="Times New Roman" panose="02020603050405020304" pitchFamily="18" charset="0"/>
                <a:cs typeface="Simplified Arabic" panose="02020603050405020304" pitchFamily="18" charset="-78"/>
              </a:rPr>
              <a:t>النموذج = </a:t>
            </a:r>
            <a:endParaRPr lang="fr-FR" altLang="en-US" sz="2800">
              <a:solidFill>
                <a:prstClr val="black"/>
              </a:solidFill>
              <a:latin typeface="Times New Roman" panose="02020603050405020304" pitchFamily="18" charset="0"/>
              <a:cs typeface="Simplified Arabic" panose="02020603050405020304" pitchFamily="18" charset="-78"/>
            </a:endParaRPr>
          </a:p>
        </p:txBody>
      </p:sp>
      <p:sp>
        <p:nvSpPr>
          <p:cNvPr id="8" name="Flèche gauche 7"/>
          <p:cNvSpPr/>
          <p:nvPr/>
        </p:nvSpPr>
        <p:spPr>
          <a:xfrm>
            <a:off x="8780393" y="3561702"/>
            <a:ext cx="857250" cy="5000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fr-FR">
              <a:solidFill>
                <a:prstClr val="black"/>
              </a:solidFill>
            </a:endParaRPr>
          </a:p>
        </p:txBody>
      </p:sp>
      <p:sp>
        <p:nvSpPr>
          <p:cNvPr id="11272" name="ZoneTexte 8"/>
          <p:cNvSpPr txBox="1">
            <a:spLocks noChangeArrowheads="1"/>
          </p:cNvSpPr>
          <p:nvPr/>
        </p:nvSpPr>
        <p:spPr bwMode="auto">
          <a:xfrm>
            <a:off x="2024064" y="4005410"/>
            <a:ext cx="50450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r>
              <a:rPr lang="ar-DZ" altLang="en-US" sz="2800" dirty="0">
                <a:solidFill>
                  <a:prstClr val="black"/>
                </a:solidFill>
                <a:latin typeface="Times New Roman" panose="02020603050405020304" pitchFamily="18" charset="0"/>
                <a:cs typeface="Simplified Arabic" panose="02020603050405020304" pitchFamily="18" charset="-78"/>
              </a:rPr>
              <a:t>”تجسيد مبسط لظواهر مختلفة بهدف فهم </a:t>
            </a:r>
            <a:r>
              <a:rPr lang="ar-DZ" altLang="en-US" sz="2800" dirty="0" smtClean="0">
                <a:solidFill>
                  <a:prstClr val="black"/>
                </a:solidFill>
                <a:latin typeface="Times New Roman" panose="02020603050405020304" pitchFamily="18" charset="0"/>
                <a:cs typeface="Simplified Arabic" panose="02020603050405020304" pitchFamily="18" charset="-78"/>
              </a:rPr>
              <a:t>العلاقات </a:t>
            </a:r>
            <a:r>
              <a:rPr lang="ar-DZ" altLang="en-US" sz="2800" dirty="0">
                <a:solidFill>
                  <a:prstClr val="black"/>
                </a:solidFill>
                <a:latin typeface="Times New Roman" panose="02020603050405020304" pitchFamily="18" charset="0"/>
                <a:cs typeface="Simplified Arabic" panose="02020603050405020304" pitchFamily="18" charset="-78"/>
              </a:rPr>
              <a:t>بين </a:t>
            </a:r>
            <a:r>
              <a:rPr lang="ar-DZ" altLang="en-US" sz="2800" dirty="0" smtClean="0">
                <a:solidFill>
                  <a:prstClr val="black"/>
                </a:solidFill>
                <a:latin typeface="Times New Roman" panose="02020603050405020304" pitchFamily="18" charset="0"/>
                <a:cs typeface="Simplified Arabic" panose="02020603050405020304" pitchFamily="18" charset="-78"/>
              </a:rPr>
              <a:t>الظواهر</a:t>
            </a:r>
            <a:r>
              <a:rPr lang="ar-DZ" altLang="en-US" sz="2800" dirty="0">
                <a:solidFill>
                  <a:prstClr val="black"/>
                </a:solidFill>
                <a:latin typeface="Times New Roman" panose="02020603050405020304" pitchFamily="18" charset="0"/>
                <a:cs typeface="Simplified Arabic" panose="02020603050405020304" pitchFamily="18" charset="-78"/>
              </a:rPr>
              <a:t>” ص.41</a:t>
            </a:r>
            <a:endParaRPr lang="fr-FR" altLang="en-US" sz="2800" dirty="0">
              <a:solidFill>
                <a:prstClr val="black"/>
              </a:solidFill>
              <a:latin typeface="Times New Roman" panose="02020603050405020304" pitchFamily="18" charset="0"/>
              <a:cs typeface="Simplified Arabic" panose="02020603050405020304" pitchFamily="18" charset="-78"/>
            </a:endParaRPr>
          </a:p>
        </p:txBody>
      </p:sp>
      <p:sp>
        <p:nvSpPr>
          <p:cNvPr id="11273" name="ZoneTexte 9"/>
          <p:cNvSpPr txBox="1">
            <a:spLocks noChangeArrowheads="1"/>
          </p:cNvSpPr>
          <p:nvPr/>
        </p:nvSpPr>
        <p:spPr bwMode="auto">
          <a:xfrm>
            <a:off x="1497014" y="5029200"/>
            <a:ext cx="55721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r>
              <a:rPr lang="ar-DZ" altLang="en-US" sz="2800" dirty="0">
                <a:solidFill>
                  <a:prstClr val="black"/>
                </a:solidFill>
                <a:latin typeface="Times New Roman" panose="02020603050405020304" pitchFamily="18" charset="0"/>
                <a:cs typeface="Simplified Arabic" panose="02020603050405020304" pitchFamily="18" charset="-78"/>
              </a:rPr>
              <a:t>تمثيل الواقع في شكل أبسط قصد فهم سلوك بعض المتغيرات واتخاذ القرار بشأنها</a:t>
            </a:r>
            <a:endParaRPr lang="fr-FR" altLang="en-US" sz="2800" dirty="0">
              <a:solidFill>
                <a:prstClr val="black"/>
              </a:solidFill>
              <a:latin typeface="Times New Roman" panose="02020603050405020304" pitchFamily="18" charset="0"/>
              <a:cs typeface="Simplified Arabic" panose="02020603050405020304" pitchFamily="18" charset="-78"/>
            </a:endParaRPr>
          </a:p>
        </p:txBody>
      </p:sp>
      <p:sp>
        <p:nvSpPr>
          <p:cNvPr id="11274" name="ZoneTexte 10"/>
          <p:cNvSpPr txBox="1">
            <a:spLocks noChangeArrowheads="1"/>
          </p:cNvSpPr>
          <p:nvPr/>
        </p:nvSpPr>
        <p:spPr bwMode="auto">
          <a:xfrm>
            <a:off x="2711451" y="6096000"/>
            <a:ext cx="4357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r>
              <a:rPr lang="ar-DZ" altLang="en-US" sz="2800" dirty="0">
                <a:solidFill>
                  <a:prstClr val="black"/>
                </a:solidFill>
                <a:latin typeface="Times New Roman" panose="02020603050405020304" pitchFamily="18" charset="0"/>
                <a:cs typeface="Simplified Arabic" panose="02020603050405020304" pitchFamily="18" charset="-78"/>
              </a:rPr>
              <a:t>تمثيل مبسط للواقع</a:t>
            </a:r>
            <a:endParaRPr lang="fr-FR" altLang="en-US" sz="2800" dirty="0">
              <a:solidFill>
                <a:prstClr val="black"/>
              </a:solidFill>
              <a:latin typeface="Times New Roman" panose="02020603050405020304" pitchFamily="18" charset="0"/>
              <a:cs typeface="Simplified Arabic" panose="02020603050405020304" pitchFamily="18" charset="-78"/>
            </a:endParaRPr>
          </a:p>
        </p:txBody>
      </p:sp>
      <p:pic>
        <p:nvPicPr>
          <p:cNvPr id="4" name="Picture 3"/>
          <p:cNvPicPr>
            <a:picLocks noChangeAspect="1"/>
          </p:cNvPicPr>
          <p:nvPr/>
        </p:nvPicPr>
        <p:blipFill>
          <a:blip r:embed="rId3" cstate="print"/>
          <a:stretch>
            <a:fillRect/>
          </a:stretch>
        </p:blipFill>
        <p:spPr>
          <a:xfrm>
            <a:off x="4283076" y="9232"/>
            <a:ext cx="5511262" cy="1176630"/>
          </a:xfrm>
          <a:prstGeom prst="rect">
            <a:avLst/>
          </a:prstGeom>
        </p:spPr>
      </p:pic>
      <p:sp>
        <p:nvSpPr>
          <p:cNvPr id="11" name="TextBox 10"/>
          <p:cNvSpPr txBox="1"/>
          <p:nvPr/>
        </p:nvSpPr>
        <p:spPr>
          <a:xfrm>
            <a:off x="685800" y="1447800"/>
            <a:ext cx="8915400" cy="2031325"/>
          </a:xfrm>
          <a:prstGeom prst="rect">
            <a:avLst/>
          </a:prstGeom>
          <a:noFill/>
        </p:spPr>
        <p:txBody>
          <a:bodyPr wrap="square" rtlCol="0">
            <a:spAutoFit/>
          </a:bodyPr>
          <a:lstStyle/>
          <a:p>
            <a:r>
              <a:rPr lang="ar-SA" altLang="en-US" b="1" u="sng" dirty="0">
                <a:solidFill>
                  <a:srgbClr val="D60093"/>
                </a:solidFill>
              </a:rPr>
              <a:t>- يمكن دراستها بشكل علمي؟</a:t>
            </a:r>
          </a:p>
          <a:p>
            <a:r>
              <a:rPr lang="ar-SA" altLang="en-US" b="1" u="sng" dirty="0">
                <a:solidFill>
                  <a:srgbClr val="D60093"/>
                </a:solidFill>
              </a:rPr>
              <a:t>ولكن  بشكل صعب وذلك للأسباب التالية :</a:t>
            </a:r>
          </a:p>
          <a:p>
            <a:r>
              <a:rPr lang="ar-SA" altLang="en-US" b="1" dirty="0">
                <a:solidFill>
                  <a:srgbClr val="003399"/>
                </a:solidFill>
              </a:rPr>
              <a:t>1- الظواهر الطبيعية ثابتة نسبيا بعكس الظواهر الانسانية كالقيم والاتجاهات فهي ظواهر متغيرة؟</a:t>
            </a:r>
          </a:p>
          <a:p>
            <a:r>
              <a:rPr lang="ar-SA" altLang="en-US" b="1" dirty="0">
                <a:solidFill>
                  <a:srgbClr val="003399"/>
                </a:solidFill>
              </a:rPr>
              <a:t>2- الظواهر الطبيعية بسيطة يمكن ملاحظتها وقياسها  وتفسيرها والتحكم فيها بعكس الظواهر الانسانية حيث يتدخل فيها العديد من العوامل.</a:t>
            </a:r>
          </a:p>
          <a:p>
            <a:r>
              <a:rPr lang="ar-SA" altLang="en-US" b="1" dirty="0">
                <a:solidFill>
                  <a:srgbClr val="003399"/>
                </a:solidFill>
              </a:rPr>
              <a:t>3- موقف الباحث العلمي للظواهر الطبيعية ثابت موضوعي بعكس الظواهر الانسانية تكون ذاتية.</a:t>
            </a:r>
          </a:p>
          <a:p>
            <a:r>
              <a:rPr lang="ar-SA" altLang="en-US" b="1" dirty="0">
                <a:solidFill>
                  <a:srgbClr val="003399"/>
                </a:solidFill>
              </a:rPr>
              <a:t>4- يستطيع الباحث التحكم في الظواهر الطبيعية واخضاعها للتجريب بشكل أكثر دقة من الظواهر الانسانية.</a:t>
            </a:r>
          </a:p>
        </p:txBody>
      </p:sp>
      <p:sp>
        <p:nvSpPr>
          <p:cNvPr id="3" name="TextBox 2"/>
          <p:cNvSpPr txBox="1"/>
          <p:nvPr/>
        </p:nvSpPr>
        <p:spPr>
          <a:xfrm>
            <a:off x="7239000" y="5105400"/>
            <a:ext cx="228600" cy="369332"/>
          </a:xfrm>
          <a:prstGeom prst="rect">
            <a:avLst/>
          </a:prstGeom>
          <a:noFill/>
        </p:spPr>
        <p:txBody>
          <a:bodyPr wrap="square" rtlCol="0">
            <a:spAutoFit/>
          </a:bodyPr>
          <a:lstStyle/>
          <a:p>
            <a:r>
              <a:rPr lang="ar-SA" dirty="0" smtClean="0"/>
              <a:t>*</a:t>
            </a:r>
            <a:endParaRPr lang="en-US" dirty="0"/>
          </a:p>
        </p:txBody>
      </p:sp>
      <p:sp>
        <p:nvSpPr>
          <p:cNvPr id="14" name="TextBox 13"/>
          <p:cNvSpPr txBox="1"/>
          <p:nvPr/>
        </p:nvSpPr>
        <p:spPr>
          <a:xfrm>
            <a:off x="7239000" y="6172200"/>
            <a:ext cx="228600" cy="369332"/>
          </a:xfrm>
          <a:prstGeom prst="rect">
            <a:avLst/>
          </a:prstGeom>
          <a:noFill/>
        </p:spPr>
        <p:txBody>
          <a:bodyPr wrap="square" rtlCol="0">
            <a:spAutoFit/>
          </a:bodyPr>
          <a:lstStyle/>
          <a:p>
            <a:r>
              <a:rPr lang="ar-SA" dirty="0" smtClean="0"/>
              <a:t>*</a:t>
            </a:r>
            <a:endParaRPr lang="en-US" dirty="0"/>
          </a:p>
        </p:txBody>
      </p:sp>
    </p:spTree>
    <p:extLst>
      <p:ext uri="{BB962C8B-B14F-4D97-AF65-F5344CB8AC3E}">
        <p14:creationId xmlns:p14="http://schemas.microsoft.com/office/powerpoint/2010/main" val="13040398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3"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1269"/>
                                        </p:tgtEl>
                                        <p:attrNameLst>
                                          <p:attrName>style.visibility</p:attrName>
                                        </p:attrNameLst>
                                      </p:cBhvr>
                                      <p:to>
                                        <p:strVal val="visible"/>
                                      </p:to>
                                    </p:set>
                                    <p:anim calcmode="lin" valueType="num">
                                      <p:cBhvr additive="base">
                                        <p:cTn id="15" dur="500" fill="hold"/>
                                        <p:tgtEl>
                                          <p:spTgt spid="11269"/>
                                        </p:tgtEl>
                                        <p:attrNameLst>
                                          <p:attrName>ppt_x</p:attrName>
                                        </p:attrNameLst>
                                      </p:cBhvr>
                                      <p:tavLst>
                                        <p:tav tm="0">
                                          <p:val>
                                            <p:strVal val="1+#ppt_w/2"/>
                                          </p:val>
                                        </p:tav>
                                        <p:tav tm="100000">
                                          <p:val>
                                            <p:strVal val="#ppt_x"/>
                                          </p:val>
                                        </p:tav>
                                      </p:tavLst>
                                    </p:anim>
                                    <p:anim calcmode="lin" valueType="num">
                                      <p:cBhvr additive="base">
                                        <p:cTn id="16" dur="500" fill="hold"/>
                                        <p:tgtEl>
                                          <p:spTgt spid="11269"/>
                                        </p:tgtEl>
                                        <p:attrNameLst>
                                          <p:attrName>ppt_y</p:attrName>
                                        </p:attrNameLst>
                                      </p:cBhvr>
                                      <p:tavLst>
                                        <p:tav tm="0">
                                          <p:val>
                                            <p:strVal val="0-#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27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1272"/>
                                        </p:tgtEl>
                                        <p:attrNameLst>
                                          <p:attrName>style.visibility</p:attrName>
                                        </p:attrNameLst>
                                      </p:cBhvr>
                                      <p:to>
                                        <p:strVal val="visible"/>
                                      </p:to>
                                    </p:set>
                                    <p:anim calcmode="lin" valueType="num">
                                      <p:cBhvr>
                                        <p:cTn id="25" dur="500" fill="hold"/>
                                        <p:tgtEl>
                                          <p:spTgt spid="11272"/>
                                        </p:tgtEl>
                                        <p:attrNameLst>
                                          <p:attrName>ppt_w</p:attrName>
                                        </p:attrNameLst>
                                      </p:cBhvr>
                                      <p:tavLst>
                                        <p:tav tm="0">
                                          <p:val>
                                            <p:fltVal val="0"/>
                                          </p:val>
                                        </p:tav>
                                        <p:tav tm="100000">
                                          <p:val>
                                            <p:strVal val="#ppt_w"/>
                                          </p:val>
                                        </p:tav>
                                      </p:tavLst>
                                    </p:anim>
                                    <p:anim calcmode="lin" valueType="num">
                                      <p:cBhvr>
                                        <p:cTn id="26" dur="500" fill="hold"/>
                                        <p:tgtEl>
                                          <p:spTgt spid="11272"/>
                                        </p:tgtEl>
                                        <p:attrNameLst>
                                          <p:attrName>ppt_h</p:attrName>
                                        </p:attrNameLst>
                                      </p:cBhvr>
                                      <p:tavLst>
                                        <p:tav tm="0">
                                          <p:val>
                                            <p:fltVal val="0"/>
                                          </p:val>
                                        </p:tav>
                                        <p:tav tm="100000">
                                          <p:val>
                                            <p:strVal val="#ppt_h"/>
                                          </p:val>
                                        </p:tav>
                                      </p:tavLst>
                                    </p:anim>
                                    <p:animEffect transition="in" filter="fade">
                                      <p:cBhvr>
                                        <p:cTn id="27" dur="500"/>
                                        <p:tgtEl>
                                          <p:spTgt spid="1127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1273"/>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1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P spid="11269" grpId="0"/>
      <p:bldP spid="11270" grpId="0"/>
      <p:bldP spid="8" grpId="0" animBg="1"/>
      <p:bldP spid="11272" grpId="0"/>
      <p:bldP spid="11273" grpId="0"/>
      <p:bldP spid="1127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ZoneTexte 2"/>
          <p:cNvSpPr txBox="1">
            <a:spLocks noChangeArrowheads="1"/>
          </p:cNvSpPr>
          <p:nvPr/>
        </p:nvSpPr>
        <p:spPr bwMode="auto">
          <a:xfrm>
            <a:off x="-152400" y="1828800"/>
            <a:ext cx="990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r>
              <a:rPr lang="ar-DZ" altLang="en-US" sz="2800" dirty="0">
                <a:solidFill>
                  <a:prstClr val="black"/>
                </a:solidFill>
                <a:cs typeface="Simplified Arabic" panose="02020603050405020304" pitchFamily="18" charset="-78"/>
              </a:rPr>
              <a:t>في مجال الإدارة تستعمل النماذج بكثرة لأن الواقع الإداري لا يمكن العمل عليه كما </a:t>
            </a:r>
            <a:r>
              <a:rPr lang="ar-DZ" altLang="en-US" sz="2800" dirty="0" smtClean="0">
                <a:solidFill>
                  <a:prstClr val="black"/>
                </a:solidFill>
                <a:cs typeface="Simplified Arabic" panose="02020603050405020304" pitchFamily="18" charset="-78"/>
              </a:rPr>
              <a:t>هو</a:t>
            </a:r>
            <a:r>
              <a:rPr lang="ar-SA" altLang="en-US" sz="2800" dirty="0" smtClean="0">
                <a:solidFill>
                  <a:prstClr val="black"/>
                </a:solidFill>
                <a:cs typeface="Simplified Arabic" panose="02020603050405020304" pitchFamily="18" charset="-78"/>
              </a:rPr>
              <a:t>.</a:t>
            </a:r>
            <a:endParaRPr lang="fr-FR" altLang="en-US" sz="2800" dirty="0">
              <a:solidFill>
                <a:prstClr val="black"/>
              </a:solidFill>
              <a:cs typeface="Simplified Arabic" panose="02020603050405020304" pitchFamily="18" charset="-78"/>
            </a:endParaRPr>
          </a:p>
        </p:txBody>
      </p:sp>
      <p:sp>
        <p:nvSpPr>
          <p:cNvPr id="12292" name="ZoneTexte 3"/>
          <p:cNvSpPr txBox="1">
            <a:spLocks noChangeArrowheads="1"/>
          </p:cNvSpPr>
          <p:nvPr/>
        </p:nvSpPr>
        <p:spPr bwMode="auto">
          <a:xfrm>
            <a:off x="685800" y="685800"/>
            <a:ext cx="8763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just">
              <a:spcBef>
                <a:spcPct val="0"/>
              </a:spcBef>
              <a:buClrTx/>
              <a:buSzTx/>
              <a:buFontTx/>
              <a:buNone/>
            </a:pPr>
            <a:r>
              <a:rPr lang="ar-DZ" altLang="en-US" sz="2800" dirty="0">
                <a:solidFill>
                  <a:prstClr val="black"/>
                </a:solidFill>
                <a:cs typeface="Simplified Arabic" panose="02020603050405020304" pitchFamily="18" charset="-78"/>
              </a:rPr>
              <a:t>تظهر النماذج في أشكال مختلفة (رموز، علاقات رياضية، أحجام ... </a:t>
            </a:r>
            <a:r>
              <a:rPr lang="ar-DZ" altLang="en-US" sz="2800" dirty="0" smtClean="0">
                <a:solidFill>
                  <a:prstClr val="black"/>
                </a:solidFill>
                <a:cs typeface="Simplified Arabic" panose="02020603050405020304" pitchFamily="18" charset="-78"/>
              </a:rPr>
              <a:t>)</a:t>
            </a:r>
            <a:r>
              <a:rPr lang="ar-SA" altLang="en-US" sz="2800" dirty="0" smtClean="0">
                <a:solidFill>
                  <a:prstClr val="black"/>
                </a:solidFill>
                <a:cs typeface="Simplified Arabic" panose="02020603050405020304" pitchFamily="18" charset="-78"/>
              </a:rPr>
              <a:t>.</a:t>
            </a:r>
            <a:r>
              <a:rPr lang="ar-DZ" altLang="en-US" sz="2800" dirty="0" smtClean="0">
                <a:solidFill>
                  <a:prstClr val="black"/>
                </a:solidFill>
                <a:cs typeface="Simplified Arabic" panose="02020603050405020304" pitchFamily="18" charset="-78"/>
              </a:rPr>
              <a:t> </a:t>
            </a:r>
            <a:endParaRPr lang="fr-FR" altLang="en-US" sz="2800" dirty="0">
              <a:solidFill>
                <a:prstClr val="black"/>
              </a:solidFill>
              <a:cs typeface="Simplified Arabic" panose="02020603050405020304" pitchFamily="18" charset="-78"/>
            </a:endParaRPr>
          </a:p>
        </p:txBody>
      </p:sp>
      <p:sp>
        <p:nvSpPr>
          <p:cNvPr id="12293" name="ZoneTexte 4"/>
          <p:cNvSpPr txBox="1">
            <a:spLocks noChangeArrowheads="1"/>
          </p:cNvSpPr>
          <p:nvPr/>
        </p:nvSpPr>
        <p:spPr bwMode="auto">
          <a:xfrm>
            <a:off x="76200" y="3048000"/>
            <a:ext cx="9677399"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just">
              <a:spcBef>
                <a:spcPct val="0"/>
              </a:spcBef>
              <a:buClrTx/>
              <a:buSzTx/>
              <a:buFontTx/>
              <a:buNone/>
            </a:pPr>
            <a:r>
              <a:rPr lang="ar-DZ" altLang="en-US" sz="2800" dirty="0">
                <a:solidFill>
                  <a:prstClr val="black"/>
                </a:solidFill>
                <a:cs typeface="Simplified Arabic" panose="02020603050405020304" pitchFamily="18" charset="-78"/>
              </a:rPr>
              <a:t>عموما يكون النموذج في الإدارة عبارة عن تمثيل لعلاقات بين متغيرات مستقلة ومتغيرات </a:t>
            </a:r>
            <a:r>
              <a:rPr lang="ar-DZ" altLang="en-US" sz="2800" dirty="0" smtClean="0">
                <a:solidFill>
                  <a:prstClr val="black"/>
                </a:solidFill>
                <a:cs typeface="Simplified Arabic" panose="02020603050405020304" pitchFamily="18" charset="-78"/>
              </a:rPr>
              <a:t>تابعة</a:t>
            </a:r>
            <a:r>
              <a:rPr lang="ar-SA" altLang="en-US" sz="2800" dirty="0" smtClean="0">
                <a:solidFill>
                  <a:prstClr val="black"/>
                </a:solidFill>
                <a:cs typeface="Simplified Arabic" panose="02020603050405020304" pitchFamily="18" charset="-78"/>
              </a:rPr>
              <a:t>.</a:t>
            </a:r>
            <a:r>
              <a:rPr lang="ar-DZ" altLang="en-US" sz="2800" dirty="0" smtClean="0">
                <a:solidFill>
                  <a:prstClr val="black"/>
                </a:solidFill>
                <a:cs typeface="Simplified Arabic" panose="02020603050405020304" pitchFamily="18" charset="-78"/>
              </a:rPr>
              <a:t> </a:t>
            </a:r>
            <a:endParaRPr lang="fr-FR" altLang="en-US" sz="2800" dirty="0">
              <a:solidFill>
                <a:prstClr val="black"/>
              </a:solidFill>
              <a:cs typeface="Simplified Arabic" panose="02020603050405020304" pitchFamily="18" charset="-78"/>
            </a:endParaRPr>
          </a:p>
        </p:txBody>
      </p:sp>
      <p:sp>
        <p:nvSpPr>
          <p:cNvPr id="12294" name="ZoneTexte 4"/>
          <p:cNvSpPr txBox="1">
            <a:spLocks noChangeArrowheads="1"/>
          </p:cNvSpPr>
          <p:nvPr/>
        </p:nvSpPr>
        <p:spPr bwMode="auto">
          <a:xfrm>
            <a:off x="76200" y="5257800"/>
            <a:ext cx="96773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algn="l" rtl="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just">
              <a:spcBef>
                <a:spcPct val="0"/>
              </a:spcBef>
              <a:buClrTx/>
              <a:buSzTx/>
              <a:buFontTx/>
              <a:buNone/>
            </a:pPr>
            <a:r>
              <a:rPr lang="ar-SA" altLang="en-US" sz="2800" dirty="0">
                <a:solidFill>
                  <a:prstClr val="black"/>
                </a:solidFill>
                <a:cs typeface="Simplified Arabic" panose="02020603050405020304" pitchFamily="18" charset="-78"/>
              </a:rPr>
              <a:t>يتم عمل الباحث في الإدارة عموما على متغيرات النماذج ويعزل العوامل غير </a:t>
            </a:r>
            <a:r>
              <a:rPr lang="ar-SA" altLang="en-US" sz="2800" dirty="0" smtClean="0">
                <a:solidFill>
                  <a:prstClr val="black"/>
                </a:solidFill>
                <a:cs typeface="Simplified Arabic" panose="02020603050405020304" pitchFamily="18" charset="-78"/>
              </a:rPr>
              <a:t>المهمة. </a:t>
            </a:r>
            <a:endParaRPr lang="fr-FR" altLang="en-US" sz="2800" dirty="0">
              <a:solidFill>
                <a:prstClr val="black"/>
              </a:solidFill>
              <a:cs typeface="Simplified Arabic" panose="02020603050405020304" pitchFamily="18" charset="-78"/>
            </a:endParaRPr>
          </a:p>
        </p:txBody>
      </p:sp>
      <p:sp>
        <p:nvSpPr>
          <p:cNvPr id="6" name="ZoneTexte 5"/>
          <p:cNvSpPr txBox="1"/>
          <p:nvPr/>
        </p:nvSpPr>
        <p:spPr>
          <a:xfrm>
            <a:off x="2590800" y="4353581"/>
            <a:ext cx="5943600" cy="523220"/>
          </a:xfrm>
          <a:prstGeom prst="rect">
            <a:avLst/>
          </a:prstGeom>
          <a:noFill/>
        </p:spPr>
        <p:txBody>
          <a:bodyPr wrap="square" rtlCol="0">
            <a:spAutoFit/>
          </a:bodyPr>
          <a:lstStyle/>
          <a:p>
            <a:r>
              <a:rPr lang="ar-SA" sz="2800" dirty="0" smtClean="0"/>
              <a:t>التحفيز المالي                      الولاء للمنظمة                                             </a:t>
            </a:r>
            <a:endParaRPr lang="fr-FR" sz="2800" dirty="0"/>
          </a:p>
        </p:txBody>
      </p:sp>
      <p:sp>
        <p:nvSpPr>
          <p:cNvPr id="7" name="Flèche droite 6"/>
          <p:cNvSpPr/>
          <p:nvPr/>
        </p:nvSpPr>
        <p:spPr>
          <a:xfrm rot="10800000">
            <a:off x="4876800" y="4343400"/>
            <a:ext cx="1828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094950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12292" grpId="0"/>
      <p:bldP spid="12293" grpId="0"/>
      <p:bldP spid="1229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7" name="Text Box 2"/>
          <p:cNvSpPr txBox="1">
            <a:spLocks noChangeArrowheads="1"/>
          </p:cNvSpPr>
          <p:nvPr/>
        </p:nvSpPr>
        <p:spPr bwMode="auto">
          <a:xfrm>
            <a:off x="523844" y="1556792"/>
            <a:ext cx="8953531"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dirty="0">
                <a:cs typeface="Traditional Arabic" panose="02020603050405020304" pitchFamily="18" charset="-78"/>
              </a:rPr>
              <a:t> </a:t>
            </a:r>
            <a:r>
              <a:rPr lang="ar-SA" altLang="en-US" sz="3200" b="1" dirty="0" smtClean="0">
                <a:cs typeface="Traditional Arabic" panose="02020603050405020304" pitchFamily="18" charset="-78"/>
              </a:rPr>
              <a:t>     تعتبر العلوم الإدارية والاقتصادية احدى فروع العلوم</a:t>
            </a:r>
            <a:r>
              <a:rPr lang="ar-AE" altLang="en-US" sz="3200" b="1" dirty="0" smtClean="0">
                <a:cs typeface="Traditional Arabic" panose="02020603050405020304" pitchFamily="18" charset="-78"/>
              </a:rPr>
              <a:t>.</a:t>
            </a:r>
            <a:r>
              <a:rPr lang="ar-SA" altLang="en-US" sz="3200" b="1" dirty="0" smtClean="0">
                <a:cs typeface="Traditional Arabic" panose="02020603050405020304" pitchFamily="18" charset="-78"/>
              </a:rPr>
              <a:t> </a:t>
            </a:r>
            <a:r>
              <a:rPr lang="ar-AE" altLang="en-US" sz="3200" b="1" dirty="0" smtClean="0">
                <a:cs typeface="Traditional Arabic" panose="02020603050405020304" pitchFamily="18" charset="-78"/>
              </a:rPr>
              <a:t>لها </a:t>
            </a:r>
            <a:r>
              <a:rPr lang="ar-SA" altLang="en-US" sz="3200" b="1" dirty="0" smtClean="0">
                <a:cs typeface="Traditional Arabic" panose="02020603050405020304" pitchFamily="18" charset="-78"/>
              </a:rPr>
              <a:t>مدلولاتها ومصطلحاتها الخاصة بها، والتى لابد للباحث فى التخصص من الإلمام بها. ومع تطور المعرفة توسعت العلوم الإدارية والإقتصادية وظهرت العديد من الفروع داخل الحقل أو الفرع العلمي الواحد نتيجة للتطور والتوسع الذى حدث فى مجال البحث العلمى ومنهجياته فى المجالات الإدارية والإقتصادية .</a:t>
            </a:r>
          </a:p>
          <a:p>
            <a:pPr marL="514350" indent="-514350">
              <a:spcBef>
                <a:spcPct val="50000"/>
              </a:spcBef>
            </a:pPr>
            <a:endParaRPr lang="ar-SA" altLang="en-US" sz="3200" b="1" dirty="0" smtClean="0">
              <a:cs typeface="Traditional Arabic" panose="02020603050405020304" pitchFamily="18" charset="-78"/>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312314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6" name="Text Box 4"/>
          <p:cNvSpPr txBox="1">
            <a:spLocks noChangeArrowheads="1"/>
          </p:cNvSpPr>
          <p:nvPr/>
        </p:nvSpPr>
        <p:spPr bwMode="auto">
          <a:xfrm>
            <a:off x="488504" y="1447511"/>
            <a:ext cx="9166225" cy="443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2400" b="1" dirty="0" smtClean="0">
                <a:solidFill>
                  <a:schemeClr val="bg2">
                    <a:lumMod val="10000"/>
                  </a:schemeClr>
                </a:solidFill>
                <a:cs typeface="Traditional Arabic" panose="02020603050405020304" pitchFamily="18" charset="-78"/>
              </a:rPr>
              <a:t>- تصنف المعارف الإنسانية إلى نوعين من العلوم هما :</a:t>
            </a:r>
          </a:p>
          <a:p>
            <a:pPr>
              <a:spcBef>
                <a:spcPct val="50000"/>
              </a:spcBef>
            </a:pPr>
            <a:r>
              <a:rPr lang="ar-SA" altLang="en-US" sz="2400" b="1" dirty="0" smtClean="0">
                <a:solidFill>
                  <a:srgbClr val="FF0000"/>
                </a:solidFill>
                <a:cs typeface="Traditional Arabic" panose="02020603050405020304" pitchFamily="18" charset="-78"/>
              </a:rPr>
              <a:t>1- العلوم الطبيعية : </a:t>
            </a:r>
            <a:r>
              <a:rPr lang="ar-SA" altLang="en-US" sz="2400" b="1" dirty="0" smtClean="0">
                <a:solidFill>
                  <a:schemeClr val="bg2">
                    <a:lumMod val="10000"/>
                  </a:schemeClr>
                </a:solidFill>
                <a:cs typeface="Traditional Arabic" panose="02020603050405020304" pitchFamily="18" charset="-78"/>
              </a:rPr>
              <a:t>مثل الفيزياء والكيمياء والأحياء وغيرها من العلوم .</a:t>
            </a:r>
          </a:p>
          <a:p>
            <a:pPr>
              <a:spcBef>
                <a:spcPct val="50000"/>
              </a:spcBef>
            </a:pPr>
            <a:r>
              <a:rPr lang="ar-SA" altLang="en-US" sz="2400" b="1" dirty="0" smtClean="0">
                <a:solidFill>
                  <a:srgbClr val="FF0000"/>
                </a:solidFill>
                <a:cs typeface="Traditional Arabic" panose="02020603050405020304" pitchFamily="18" charset="-78"/>
              </a:rPr>
              <a:t>2- العلوم الاجتماعية : </a:t>
            </a:r>
            <a:r>
              <a:rPr lang="ar-SA" altLang="en-US" sz="2400" b="1" dirty="0" smtClean="0">
                <a:solidFill>
                  <a:schemeClr val="bg2">
                    <a:lumMod val="10000"/>
                  </a:schemeClr>
                </a:solidFill>
                <a:cs typeface="Traditional Arabic" panose="02020603050405020304" pitchFamily="18" charset="-78"/>
              </a:rPr>
              <a:t>مثل علم الإقتصاد، والإدارة، وعلم النفس، والإجتماع، والفلسفة، وغيرها</a:t>
            </a:r>
          </a:p>
          <a:p>
            <a:pPr>
              <a:spcBef>
                <a:spcPct val="50000"/>
              </a:spcBef>
            </a:pPr>
            <a:r>
              <a:rPr lang="ar-SA" altLang="en-US" sz="3200" b="1" u="sng" dirty="0" smtClean="0">
                <a:solidFill>
                  <a:srgbClr val="FF0000"/>
                </a:solidFill>
                <a:cs typeface="Traditional Arabic" panose="02020603050405020304" pitchFamily="18" charset="-78"/>
              </a:rPr>
              <a:t>مرحلة ماقبل ظهور العلوم الحديثة</a:t>
            </a:r>
          </a:p>
          <a:p>
            <a:pPr>
              <a:spcBef>
                <a:spcPct val="50000"/>
              </a:spcBef>
              <a:buFontTx/>
              <a:buChar char="-"/>
            </a:pPr>
            <a:r>
              <a:rPr lang="ar-SA" altLang="en-US" sz="2400" b="1" dirty="0" smtClean="0">
                <a:solidFill>
                  <a:schemeClr val="bg2">
                    <a:lumMod val="10000"/>
                  </a:schemeClr>
                </a:solidFill>
                <a:cs typeface="Traditional Arabic" panose="02020603050405020304" pitchFamily="18" charset="-78"/>
              </a:rPr>
              <a:t>إلمام الفلاسفة والباحثين بمجالات متعددة،وغير قاصرة على مجال معين</a:t>
            </a:r>
            <a:r>
              <a:rPr lang="ar-AE"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(مقدمة ابن خلدون)</a:t>
            </a:r>
          </a:p>
          <a:p>
            <a:pPr>
              <a:spcBef>
                <a:spcPct val="50000"/>
              </a:spcBef>
              <a:buFontTx/>
              <a:buChar char="-"/>
            </a:pPr>
            <a:r>
              <a:rPr lang="ar-SA" altLang="en-US" sz="2400" b="1" dirty="0" smtClean="0">
                <a:solidFill>
                  <a:schemeClr val="bg2">
                    <a:lumMod val="10000"/>
                  </a:schemeClr>
                </a:solidFill>
                <a:cs typeface="Traditional Arabic" panose="02020603050405020304" pitchFamily="18" charset="-78"/>
              </a:rPr>
              <a:t>منذ القرن التاسع عشر انفصل العلم عن الفلسفة، وأصبح العلم مرتبطاً بالبحث العلمي وبالطريق العلمية ومنهجية البحث العلمي (جون ديو، علم الكيمياء) .</a:t>
            </a:r>
          </a:p>
          <a:p>
            <a:pPr>
              <a:spcBef>
                <a:spcPct val="50000"/>
              </a:spcBef>
              <a:buFontTx/>
              <a:buChar char="-"/>
            </a:pPr>
            <a:r>
              <a:rPr lang="ar-SA" altLang="en-US" sz="2400" b="1" dirty="0" smtClean="0">
                <a:solidFill>
                  <a:schemeClr val="bg2">
                    <a:lumMod val="10000"/>
                  </a:schemeClr>
                </a:solidFill>
                <a:cs typeface="Traditional Arabic" panose="02020603050405020304" pitchFamily="18" charset="-78"/>
              </a:rPr>
              <a:t>التخصصية فى البحث والعمل</a:t>
            </a:r>
            <a:endParaRPr lang="en-US"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0" y="867540"/>
            <a:ext cx="947737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cs typeface="Traditional Arabic" panose="02020603050405020304" pitchFamily="18" charset="-78"/>
              </a:rPr>
              <a:t>موقع العلوم الإدارية والإقتصادية بين المعارف الإنسانية </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170936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7" name="Text Box 2"/>
          <p:cNvSpPr txBox="1">
            <a:spLocks noChangeArrowheads="1"/>
          </p:cNvSpPr>
          <p:nvPr/>
        </p:nvSpPr>
        <p:spPr bwMode="auto">
          <a:xfrm>
            <a:off x="560512" y="821420"/>
            <a:ext cx="8953531" cy="6309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u="sng" dirty="0" smtClean="0">
                <a:solidFill>
                  <a:srgbClr val="C00000"/>
                </a:solidFill>
                <a:cs typeface="Traditional Arabic" panose="02020603050405020304" pitchFamily="18" charset="-78"/>
              </a:rPr>
              <a:t>النماذج الإقتصادية والإدارية</a:t>
            </a:r>
          </a:p>
          <a:p>
            <a:pPr marL="514350" indent="-514350" algn="just">
              <a:spcBef>
                <a:spcPct val="50000"/>
              </a:spcBef>
            </a:pPr>
            <a:r>
              <a:rPr lang="ar-SA" altLang="en-US" sz="2400" b="1" dirty="0" smtClean="0">
                <a:solidFill>
                  <a:srgbClr val="FF0000"/>
                </a:solidFill>
                <a:cs typeface="Traditional Arabic" panose="02020603050405020304" pitchFamily="18" charset="-78"/>
              </a:rPr>
              <a:t>النماذج الإدارية والاقتصادية: </a:t>
            </a:r>
            <a:r>
              <a:rPr lang="ar-SA" altLang="en-US" sz="2400" b="1" dirty="0" smtClean="0">
                <a:cs typeface="Traditional Arabic" panose="02020603050405020304" pitchFamily="18" charset="-78"/>
              </a:rPr>
              <a:t>عبارة عن صيغ أو طرق لعرض النظرية بصورة سهلة وقابلة للفهم والتحليل</a:t>
            </a:r>
            <a:r>
              <a:rPr lang="ar-SA" altLang="en-US" sz="3200" b="1" dirty="0" smtClean="0">
                <a:cs typeface="Traditional Arabic" panose="02020603050405020304" pitchFamily="18" charset="-78"/>
              </a:rPr>
              <a:t>.</a:t>
            </a:r>
          </a:p>
          <a:p>
            <a:pPr marL="514350" indent="-514350" algn="just">
              <a:spcBef>
                <a:spcPct val="50000"/>
              </a:spcBef>
            </a:pPr>
            <a:r>
              <a:rPr lang="ar-SA" altLang="en-US" sz="3200" b="1" u="sng" dirty="0" smtClean="0">
                <a:solidFill>
                  <a:srgbClr val="FF0000"/>
                </a:solidFill>
                <a:cs typeface="Traditional Arabic" panose="02020603050405020304" pitchFamily="18" charset="-78"/>
              </a:rPr>
              <a:t>سمات النموذج</a:t>
            </a:r>
            <a:r>
              <a:rPr lang="ar-SA" altLang="en-US" sz="3200" b="1" dirty="0" smtClean="0">
                <a:cs typeface="Traditional Arabic" panose="02020603050405020304" pitchFamily="18" charset="-78"/>
              </a:rPr>
              <a:t>:</a:t>
            </a:r>
            <a:r>
              <a:rPr lang="ar-SA" altLang="en-US" sz="3200" b="1" u="sng" dirty="0" smtClean="0">
                <a:cs typeface="Traditional Arabic" panose="02020603050405020304" pitchFamily="18" charset="-78"/>
              </a:rPr>
              <a:t> </a:t>
            </a:r>
          </a:p>
          <a:p>
            <a:pPr marL="514350" indent="-514350" algn="just">
              <a:spcBef>
                <a:spcPct val="50000"/>
              </a:spcBef>
            </a:pPr>
            <a:r>
              <a:rPr lang="ar-SA" altLang="en-US" sz="2400" b="1" dirty="0" smtClean="0">
                <a:solidFill>
                  <a:srgbClr val="FF0000"/>
                </a:solidFill>
                <a:cs typeface="Traditional Arabic" panose="02020603050405020304" pitchFamily="18" charset="-78"/>
              </a:rPr>
              <a:t>1-</a:t>
            </a:r>
            <a:r>
              <a:rPr lang="ar-SA" altLang="en-US" sz="2400" b="1" dirty="0" smtClean="0">
                <a:cs typeface="Traditional Arabic" panose="02020603050405020304" pitchFamily="18" charset="-78"/>
              </a:rPr>
              <a:t> يجسد النموذج الظاهرة بصورة مبسطة، بهدف فهم التدفق المتبادل للعلاقات بين تلك الظواهر .</a:t>
            </a:r>
          </a:p>
          <a:p>
            <a:pPr marL="514350" indent="-514350" algn="just">
              <a:spcBef>
                <a:spcPct val="50000"/>
              </a:spcBef>
            </a:pPr>
            <a:r>
              <a:rPr lang="ar-SA" altLang="en-US" sz="2400" b="1" dirty="0" smtClean="0">
                <a:solidFill>
                  <a:srgbClr val="FF0000"/>
                </a:solidFill>
                <a:cs typeface="Traditional Arabic" panose="02020603050405020304" pitchFamily="18" charset="-78"/>
              </a:rPr>
              <a:t>2-</a:t>
            </a:r>
            <a:r>
              <a:rPr lang="ar-SA" altLang="en-US" sz="2400" b="1" dirty="0" smtClean="0">
                <a:cs typeface="Traditional Arabic" panose="02020603050405020304" pitchFamily="18" charset="-78"/>
              </a:rPr>
              <a:t> تتخذ النماذج شكل صيغ ورموز ومعادلات رياضية مختلفة .</a:t>
            </a:r>
          </a:p>
          <a:p>
            <a:pPr marL="514350" indent="-514350" algn="just">
              <a:spcBef>
                <a:spcPct val="50000"/>
              </a:spcBef>
            </a:pPr>
            <a:r>
              <a:rPr lang="ar-SA" altLang="en-US" sz="2400" b="1" dirty="0" smtClean="0">
                <a:solidFill>
                  <a:srgbClr val="FF0000"/>
                </a:solidFill>
                <a:cs typeface="Traditional Arabic" panose="02020603050405020304" pitchFamily="18" charset="-78"/>
              </a:rPr>
              <a:t>3-</a:t>
            </a:r>
            <a:r>
              <a:rPr lang="ar-SA" altLang="en-US" sz="2400" b="1" dirty="0" smtClean="0">
                <a:cs typeface="Traditional Arabic" panose="02020603050405020304" pitchFamily="18" charset="-78"/>
              </a:rPr>
              <a:t> تحتوى النماذج على نوعين من المتغيرات هما :</a:t>
            </a:r>
          </a:p>
          <a:p>
            <a:pPr marL="514350" indent="-514350" algn="just">
              <a:spcBef>
                <a:spcPct val="50000"/>
              </a:spcBef>
            </a:pPr>
            <a:r>
              <a:rPr lang="ar-SA" altLang="en-US" sz="2400" b="1" dirty="0" smtClean="0">
                <a:cs typeface="Traditional Arabic" panose="02020603050405020304" pitchFamily="18" charset="-78"/>
              </a:rPr>
              <a:t>     - متغيرات مستقل </a:t>
            </a:r>
            <a:r>
              <a:rPr lang="en-US" altLang="en-US" sz="2400" b="1" dirty="0" smtClean="0">
                <a:cs typeface="Traditional Arabic" panose="02020603050405020304" pitchFamily="18" charset="-78"/>
              </a:rPr>
              <a:t>Independent variables</a:t>
            </a:r>
            <a:r>
              <a:rPr lang="ar-SA" altLang="en-US" sz="2400" b="1" dirty="0" smtClean="0">
                <a:cs typeface="Traditional Arabic" panose="02020603050405020304" pitchFamily="18" charset="-78"/>
              </a:rPr>
              <a:t> </a:t>
            </a:r>
          </a:p>
          <a:p>
            <a:pPr marL="514350" lvl="0" indent="-514350">
              <a:spcBef>
                <a:spcPct val="50000"/>
              </a:spcBef>
            </a:pPr>
            <a:r>
              <a:rPr lang="ar-SA" altLang="en-US" sz="2400" b="1" dirty="0" smtClean="0">
                <a:cs typeface="Traditional Arabic" panose="02020603050405020304" pitchFamily="18" charset="-78"/>
              </a:rPr>
              <a:t>      - </a:t>
            </a:r>
            <a:r>
              <a:rPr lang="ar-SA" altLang="en-US" sz="2400" b="1" dirty="0">
                <a:cs typeface="Traditional Arabic" panose="02020603050405020304" pitchFamily="18" charset="-78"/>
              </a:rPr>
              <a:t>متغيرات تابعة </a:t>
            </a:r>
            <a:r>
              <a:rPr lang="en-US" altLang="en-US" sz="2400" b="1" dirty="0">
                <a:cs typeface="Traditional Arabic" panose="02020603050405020304" pitchFamily="18" charset="-78"/>
              </a:rPr>
              <a:t> dependent variables</a:t>
            </a:r>
            <a:endParaRPr lang="ar-SA" altLang="en-US" sz="2400" b="1" dirty="0">
              <a:cs typeface="Traditional Arabic" panose="02020603050405020304" pitchFamily="18" charset="-78"/>
            </a:endParaRPr>
          </a:p>
          <a:p>
            <a:pPr marL="514350" indent="-514350" algn="just">
              <a:spcBef>
                <a:spcPct val="50000"/>
              </a:spcBef>
            </a:pPr>
            <a:endParaRPr lang="ar-SA" altLang="en-US" sz="2400" b="1" dirty="0" smtClean="0">
              <a:cs typeface="Traditional Arabic" panose="02020603050405020304" pitchFamily="18" charset="-78"/>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1013298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7" name="Text Box 2"/>
          <p:cNvSpPr txBox="1">
            <a:spLocks noChangeArrowheads="1"/>
          </p:cNvSpPr>
          <p:nvPr/>
        </p:nvSpPr>
        <p:spPr bwMode="auto">
          <a:xfrm>
            <a:off x="523844" y="1556792"/>
            <a:ext cx="8953531"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dirty="0" smtClean="0">
                <a:solidFill>
                  <a:srgbClr val="FF0000"/>
                </a:solidFill>
                <a:cs typeface="Traditional Arabic" panose="02020603050405020304" pitchFamily="18" charset="-78"/>
              </a:rPr>
              <a:t>4-</a:t>
            </a:r>
            <a:r>
              <a:rPr lang="ar-SA" altLang="en-US" sz="3200" b="1" dirty="0" smtClean="0">
                <a:cs typeface="Traditional Arabic" panose="02020603050405020304" pitchFamily="18" charset="-78"/>
              </a:rPr>
              <a:t> تتخذ النماذج شكل صيغ ومعادلات رياضية مختلفة (معادلات بسيطة، أو معادلات مركبة) .</a:t>
            </a:r>
          </a:p>
          <a:p>
            <a:pPr marL="514350" indent="-514350">
              <a:spcBef>
                <a:spcPct val="50000"/>
              </a:spcBef>
            </a:pPr>
            <a:r>
              <a:rPr lang="ar-SA" altLang="en-US" sz="3200" b="1" dirty="0" smtClean="0">
                <a:solidFill>
                  <a:srgbClr val="FF0000"/>
                </a:solidFill>
                <a:cs typeface="Traditional Arabic" panose="02020603050405020304" pitchFamily="18" charset="-78"/>
              </a:rPr>
              <a:t>5-</a:t>
            </a:r>
            <a:r>
              <a:rPr lang="ar-SA" altLang="en-US" sz="3200" b="1" dirty="0" smtClean="0">
                <a:cs typeface="Traditional Arabic" panose="02020603050405020304" pitchFamily="18" charset="-78"/>
              </a:rPr>
              <a:t> الإعتماد على بعض الفروض</a:t>
            </a:r>
          </a:p>
          <a:p>
            <a:pPr marL="514350" indent="-514350">
              <a:spcBef>
                <a:spcPct val="50000"/>
              </a:spcBef>
            </a:pPr>
            <a:endParaRPr lang="en-US" altLang="en-US" sz="3200" b="1" dirty="0">
              <a:cs typeface="Traditional Arabic" panose="02020603050405020304" pitchFamily="18" charset="-78"/>
            </a:endParaRPr>
          </a:p>
        </p:txBody>
      </p:sp>
    </p:spTree>
    <p:extLst>
      <p:ext uri="{BB962C8B-B14F-4D97-AF65-F5344CB8AC3E}">
        <p14:creationId xmlns:p14="http://schemas.microsoft.com/office/powerpoint/2010/main" val="781086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7" name="Text Box 2"/>
          <p:cNvSpPr txBox="1">
            <a:spLocks noChangeArrowheads="1"/>
          </p:cNvSpPr>
          <p:nvPr/>
        </p:nvSpPr>
        <p:spPr bwMode="auto">
          <a:xfrm>
            <a:off x="523844" y="1556792"/>
            <a:ext cx="8953531" cy="723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u="sng" dirty="0" smtClean="0">
                <a:solidFill>
                  <a:srgbClr val="C00000"/>
                </a:solidFill>
                <a:cs typeface="Traditional Arabic" panose="02020603050405020304" pitchFamily="18" charset="-78"/>
              </a:rPr>
              <a:t>التحليل الاقتصادي والإداري</a:t>
            </a:r>
          </a:p>
          <a:p>
            <a:pPr marL="514350" indent="-514350" algn="just">
              <a:spcBef>
                <a:spcPct val="50000"/>
              </a:spcBef>
            </a:pPr>
            <a:r>
              <a:rPr lang="ar-SA" altLang="en-US" sz="3200" b="1" dirty="0" smtClean="0">
                <a:solidFill>
                  <a:srgbClr val="FF0000"/>
                </a:solidFill>
                <a:cs typeface="Traditional Arabic" panose="02020603050405020304" pitchFamily="18" charset="-78"/>
              </a:rPr>
              <a:t>1-</a:t>
            </a:r>
            <a:r>
              <a:rPr lang="ar-SA" altLang="en-US" sz="3200" b="1" dirty="0" smtClean="0">
                <a:cs typeface="Traditional Arabic" panose="02020603050405020304" pitchFamily="18" charset="-78"/>
              </a:rPr>
              <a:t> التحليل الإقتصادى تبعاً للمعيار المستخدم في التحليل:</a:t>
            </a:r>
          </a:p>
          <a:p>
            <a:pPr marL="1428750" lvl="2" indent="-514350" algn="just">
              <a:spcBef>
                <a:spcPct val="50000"/>
              </a:spcBef>
              <a:buFont typeface="+mj-cs"/>
              <a:buAutoNum type="arabic1Minus"/>
            </a:pPr>
            <a:r>
              <a:rPr lang="ar-SA" altLang="en-US" sz="3200" b="1" dirty="0" smtClean="0">
                <a:cs typeface="Traditional Arabic" panose="02020603050405020304" pitchFamily="18" charset="-78"/>
              </a:rPr>
              <a:t>معيار حجم الوحدة الإقتصادية</a:t>
            </a:r>
          </a:p>
          <a:p>
            <a:pPr marL="1428750" lvl="2" indent="-514350" algn="just">
              <a:spcBef>
                <a:spcPct val="50000"/>
              </a:spcBef>
              <a:buFont typeface="+mj-cs"/>
              <a:buAutoNum type="arabic1Minus"/>
            </a:pPr>
            <a:r>
              <a:rPr lang="ar-SA" altLang="en-US" sz="3200" b="1" dirty="0" smtClean="0">
                <a:cs typeface="Traditional Arabic" panose="02020603050405020304" pitchFamily="18" charset="-78"/>
              </a:rPr>
              <a:t>معيار الموضوعية</a:t>
            </a:r>
          </a:p>
          <a:p>
            <a:pPr marL="1428750" lvl="2" indent="-514350" algn="just">
              <a:spcBef>
                <a:spcPct val="50000"/>
              </a:spcBef>
              <a:buFont typeface="+mj-cs"/>
              <a:buAutoNum type="arabic1Minus"/>
            </a:pPr>
            <a:r>
              <a:rPr lang="ar-SA" altLang="en-US" sz="3200" b="1" dirty="0" smtClean="0">
                <a:cs typeface="Traditional Arabic" panose="02020603050405020304" pitchFamily="18" charset="-78"/>
              </a:rPr>
              <a:t>الأسلوب التحليلى أو معيار الصياغة</a:t>
            </a:r>
          </a:p>
          <a:p>
            <a:pPr marL="514350" indent="-514350" algn="just">
              <a:spcBef>
                <a:spcPct val="50000"/>
              </a:spcBef>
            </a:pPr>
            <a:r>
              <a:rPr lang="ar-SA" altLang="en-US" sz="3200" b="1" dirty="0">
                <a:cs typeface="Traditional Arabic" panose="02020603050405020304" pitchFamily="18" charset="-78"/>
              </a:rPr>
              <a:t>	</a:t>
            </a:r>
            <a:r>
              <a:rPr lang="ar-SA" altLang="en-US" sz="3200" b="1" dirty="0" smtClean="0">
                <a:cs typeface="Traditional Arabic" panose="02020603050405020304" pitchFamily="18" charset="-78"/>
              </a:rPr>
              <a:t>		- التحليل الوصفى </a:t>
            </a:r>
          </a:p>
          <a:p>
            <a:pPr marL="514350" indent="-514350" algn="just">
              <a:spcBef>
                <a:spcPct val="50000"/>
              </a:spcBef>
            </a:pPr>
            <a:r>
              <a:rPr lang="ar-SA" altLang="en-US" sz="3200" b="1" dirty="0" smtClean="0">
                <a:cs typeface="Traditional Arabic" panose="02020603050405020304" pitchFamily="18" charset="-78"/>
              </a:rPr>
              <a:t>      </a:t>
            </a:r>
          </a:p>
          <a:p>
            <a:pPr marL="514350" indent="-514350" algn="just">
              <a:spcBef>
                <a:spcPct val="50000"/>
              </a:spcBef>
            </a:pPr>
            <a:endParaRPr lang="ar-SA" altLang="en-US" sz="3200" b="1" dirty="0" smtClean="0">
              <a:cs typeface="Traditional Arabic" panose="02020603050405020304" pitchFamily="18" charset="-78"/>
            </a:endParaRPr>
          </a:p>
          <a:p>
            <a:pPr marL="514350" indent="-514350">
              <a:spcBef>
                <a:spcPct val="50000"/>
              </a:spcBef>
            </a:pPr>
            <a:endParaRPr lang="ar-SA" altLang="en-US" sz="3200" b="1" dirty="0" smtClean="0">
              <a:cs typeface="Traditional Arabic" panose="02020603050405020304" pitchFamily="18" charset="-78"/>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866906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7" name="Text Box 2"/>
          <p:cNvSpPr txBox="1">
            <a:spLocks noChangeArrowheads="1"/>
          </p:cNvSpPr>
          <p:nvPr/>
        </p:nvSpPr>
        <p:spPr bwMode="auto">
          <a:xfrm>
            <a:off x="452500" y="1084481"/>
            <a:ext cx="9001000" cy="5755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dirty="0" smtClean="0">
                <a:cs typeface="Traditional Arabic" panose="02020603050405020304" pitchFamily="18" charset="-78"/>
              </a:rPr>
              <a:t>    		- التحليل الرياضى</a:t>
            </a:r>
          </a:p>
          <a:p>
            <a:pPr marL="514350" indent="-514350">
              <a:spcBef>
                <a:spcPct val="50000"/>
              </a:spcBef>
            </a:pPr>
            <a:r>
              <a:rPr lang="ar-SA" altLang="en-US" sz="3200" b="1" dirty="0" smtClean="0">
                <a:cs typeface="Traditional Arabic" panose="02020603050405020304" pitchFamily="18" charset="-78"/>
              </a:rPr>
              <a:t>    		- الأسلوب البيانى</a:t>
            </a:r>
          </a:p>
          <a:p>
            <a:pPr marL="514350" indent="-514350">
              <a:spcBef>
                <a:spcPct val="50000"/>
              </a:spcBef>
              <a:buAutoNum type="arabic1Minus"/>
            </a:pPr>
            <a:r>
              <a:rPr lang="ar-SA" altLang="en-US" sz="3200" b="1" u="sng" dirty="0" smtClean="0">
                <a:solidFill>
                  <a:srgbClr val="FF0000"/>
                </a:solidFill>
                <a:cs typeface="Traditional Arabic" panose="02020603050405020304" pitchFamily="18" charset="-78"/>
              </a:rPr>
              <a:t>معيار حجم الوحدة الاقتصادية </a:t>
            </a:r>
            <a:r>
              <a:rPr lang="ar-SA" altLang="en-US" sz="3200" b="1" dirty="0" smtClean="0">
                <a:cs typeface="Traditional Arabic" panose="02020603050405020304" pitchFamily="18" charset="-78"/>
              </a:rPr>
              <a:t>تشمل الوحدة الاقتصادية: </a:t>
            </a:r>
          </a:p>
          <a:p>
            <a:pPr marL="1371600" lvl="2" indent="-457200">
              <a:spcBef>
                <a:spcPct val="50000"/>
              </a:spcBef>
              <a:buFont typeface="Wingdings" panose="05000000000000000000" pitchFamily="2" charset="2"/>
              <a:buChar char="§"/>
            </a:pPr>
            <a:r>
              <a:rPr lang="ar-SA" altLang="en-US" sz="3200" b="1" dirty="0" smtClean="0">
                <a:cs typeface="Traditional Arabic" panose="02020603050405020304" pitchFamily="18" charset="-78"/>
              </a:rPr>
              <a:t>المنتج</a:t>
            </a:r>
          </a:p>
          <a:p>
            <a:pPr marL="1371600" lvl="2" indent="-457200">
              <a:spcBef>
                <a:spcPct val="50000"/>
              </a:spcBef>
              <a:buFont typeface="Wingdings" panose="05000000000000000000" pitchFamily="2" charset="2"/>
              <a:buChar char="§"/>
            </a:pPr>
            <a:r>
              <a:rPr lang="ar-SA" altLang="en-US" sz="3200" b="1" dirty="0" smtClean="0">
                <a:cs typeface="Traditional Arabic" panose="02020603050405020304" pitchFamily="18" charset="-78"/>
              </a:rPr>
              <a:t>المستهلك</a:t>
            </a:r>
          </a:p>
          <a:p>
            <a:pPr marL="1371600" lvl="2" indent="-457200">
              <a:spcBef>
                <a:spcPct val="50000"/>
              </a:spcBef>
              <a:buFont typeface="Wingdings" panose="05000000000000000000" pitchFamily="2" charset="2"/>
              <a:buChar char="§"/>
            </a:pPr>
            <a:r>
              <a:rPr lang="ar-SA" altLang="en-US" sz="3200" b="1" dirty="0" smtClean="0">
                <a:cs typeface="Traditional Arabic" panose="02020603050405020304" pitchFamily="18" charset="-78"/>
              </a:rPr>
              <a:t>المؤسسات بأنواعها</a:t>
            </a:r>
          </a:p>
          <a:p>
            <a:pPr marL="1371600" lvl="2" indent="-457200">
              <a:spcBef>
                <a:spcPct val="50000"/>
              </a:spcBef>
              <a:buFont typeface="Wingdings" panose="05000000000000000000" pitchFamily="2" charset="2"/>
              <a:buChar char="§"/>
            </a:pPr>
            <a:r>
              <a:rPr lang="ar-SA" altLang="en-US" sz="3200" b="1" dirty="0" smtClean="0">
                <a:solidFill>
                  <a:prstClr val="black"/>
                </a:solidFill>
                <a:cs typeface="Traditional Arabic" panose="02020603050405020304" pitchFamily="18" charset="-78"/>
              </a:rPr>
              <a:t>الحكومة</a:t>
            </a:r>
            <a:endParaRPr lang="ar-SA" altLang="en-US" sz="3200" b="1" dirty="0" smtClean="0">
              <a:cs typeface="Traditional Arabic" panose="02020603050405020304" pitchFamily="18" charset="-78"/>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3081838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7" name="Text Box 2"/>
          <p:cNvSpPr txBox="1">
            <a:spLocks noChangeArrowheads="1"/>
          </p:cNvSpPr>
          <p:nvPr/>
        </p:nvSpPr>
        <p:spPr bwMode="auto">
          <a:xfrm>
            <a:off x="497690" y="886262"/>
            <a:ext cx="8953531"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u="sng" dirty="0" smtClean="0">
                <a:solidFill>
                  <a:srgbClr val="FF0000"/>
                </a:solidFill>
                <a:cs typeface="Traditional Arabic" panose="02020603050405020304" pitchFamily="18" charset="-78"/>
              </a:rPr>
              <a:t>دراسة الوحدات الاقتصادية:</a:t>
            </a:r>
          </a:p>
          <a:p>
            <a:pPr marL="514350" indent="-514350">
              <a:spcBef>
                <a:spcPct val="50000"/>
              </a:spcBef>
              <a:buFontTx/>
              <a:buChar char="-"/>
            </a:pPr>
            <a:r>
              <a:rPr lang="ar-SA" altLang="en-US" sz="3200" b="1" dirty="0" smtClean="0">
                <a:cs typeface="Traditional Arabic" panose="02020603050405020304" pitchFamily="18" charset="-78"/>
              </a:rPr>
              <a:t>إما أن يتم دراسة الوحدات الإقتصادية مجتمعة (التحليل الكلى)</a:t>
            </a:r>
          </a:p>
          <a:p>
            <a:pPr marL="514350" indent="-514350">
              <a:spcBef>
                <a:spcPct val="50000"/>
              </a:spcBef>
              <a:buFontTx/>
              <a:buChar char="-"/>
            </a:pPr>
            <a:r>
              <a:rPr lang="ar-SA" altLang="en-US" sz="3200" b="1" dirty="0" smtClean="0">
                <a:cs typeface="Traditional Arabic" panose="02020603050405020304" pitchFamily="18" charset="-78"/>
              </a:rPr>
              <a:t>أو تتم دراسة كل وحدة على حدة (التحليل الجزئى)</a:t>
            </a:r>
          </a:p>
          <a:p>
            <a:pPr marL="514350" indent="-514350">
              <a:spcBef>
                <a:spcPct val="50000"/>
              </a:spcBef>
            </a:pPr>
            <a:r>
              <a:rPr lang="ar-SA" altLang="en-US" sz="3200" b="1" u="sng" dirty="0" smtClean="0">
                <a:solidFill>
                  <a:srgbClr val="FF0000"/>
                </a:solidFill>
                <a:cs typeface="Traditional Arabic" panose="02020603050405020304" pitchFamily="18" charset="-78"/>
              </a:rPr>
              <a:t>أمثلة :</a:t>
            </a:r>
          </a:p>
          <a:p>
            <a:pPr marL="514350" indent="-514350">
              <a:spcBef>
                <a:spcPct val="50000"/>
              </a:spcBef>
              <a:buFontTx/>
              <a:buChar char="-"/>
            </a:pPr>
            <a:r>
              <a:rPr lang="ar-SA" altLang="en-US" sz="3200" b="1" dirty="0" smtClean="0">
                <a:cs typeface="Traditional Arabic" panose="02020603050405020304" pitchFamily="18" charset="-78"/>
              </a:rPr>
              <a:t>دراسة الوحدات الكلية (</a:t>
            </a:r>
            <a:r>
              <a:rPr lang="ar-SA" sz="2000" dirty="0">
                <a:cs typeface="+mj-cs"/>
              </a:rPr>
              <a:t>الاستهلاك القومي، الاستثمار القومي، الادخار القومي، السياسات المالية، السياسات النقدية </a:t>
            </a:r>
            <a:r>
              <a:rPr lang="ar-SA" sz="2000" dirty="0" smtClean="0">
                <a:cs typeface="+mj-cs"/>
              </a:rPr>
              <a:t>والائتمانية، </a:t>
            </a:r>
            <a:r>
              <a:rPr lang="ar-SA" altLang="en-US" sz="2000" dirty="0" smtClean="0">
                <a:cs typeface="+mj-cs"/>
              </a:rPr>
              <a:t>مستوى الأسعار، البطالة وغيرها</a:t>
            </a:r>
            <a:r>
              <a:rPr lang="ar-SA" altLang="en-US" sz="3200" b="1" dirty="0" smtClean="0">
                <a:cs typeface="Traditional Arabic" panose="02020603050405020304" pitchFamily="18" charset="-78"/>
              </a:rPr>
              <a:t>)</a:t>
            </a:r>
          </a:p>
          <a:p>
            <a:pPr marL="514350" indent="-514350">
              <a:spcBef>
                <a:spcPct val="50000"/>
              </a:spcBef>
              <a:buFontTx/>
              <a:buChar char="-"/>
            </a:pPr>
            <a:r>
              <a:rPr lang="ar-SA" altLang="en-US" sz="3200" b="1" dirty="0" smtClean="0">
                <a:cs typeface="Traditional Arabic" panose="02020603050405020304" pitchFamily="18" charset="-78"/>
              </a:rPr>
              <a:t>دراسة الوحدات الجزئية (</a:t>
            </a:r>
            <a:r>
              <a:rPr lang="ar-SA" sz="2000" dirty="0">
                <a:cs typeface="+mj-cs"/>
              </a:rPr>
              <a:t>تحليل طلب المستهلك من سلعة أو خدمة ما، تحليل التكاليف والإنتاج، تحليل هيكل السوق، التسعير </a:t>
            </a:r>
            <a:r>
              <a:rPr lang="ar-SA" altLang="en-US" sz="3200" b="1" dirty="0" smtClean="0">
                <a:cs typeface="Traditional Arabic" panose="02020603050405020304" pitchFamily="18" charset="-78"/>
              </a:rPr>
              <a:t>)</a:t>
            </a: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170382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7" name="Text Box 2"/>
          <p:cNvSpPr txBox="1">
            <a:spLocks noChangeArrowheads="1"/>
          </p:cNvSpPr>
          <p:nvPr/>
        </p:nvSpPr>
        <p:spPr bwMode="auto">
          <a:xfrm>
            <a:off x="523844" y="1556792"/>
            <a:ext cx="8953531"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dirty="0" smtClean="0">
                <a:solidFill>
                  <a:srgbClr val="FF0000"/>
                </a:solidFill>
                <a:cs typeface="Traditional Arabic" panose="02020603050405020304" pitchFamily="18" charset="-78"/>
              </a:rPr>
              <a:t>ب- </a:t>
            </a:r>
            <a:r>
              <a:rPr lang="ar-SA" altLang="en-US" sz="3200" b="1" u="sng" dirty="0" smtClean="0">
                <a:solidFill>
                  <a:srgbClr val="FF0000"/>
                </a:solidFill>
                <a:cs typeface="Traditional Arabic" panose="02020603050405020304" pitchFamily="18" charset="-78"/>
              </a:rPr>
              <a:t>معيار الموضوعية</a:t>
            </a:r>
          </a:p>
          <a:p>
            <a:pPr marL="514350" indent="-514350">
              <a:spcBef>
                <a:spcPct val="50000"/>
              </a:spcBef>
            </a:pPr>
            <a:r>
              <a:rPr lang="ar-SA" altLang="en-US" sz="3200" b="1" dirty="0" smtClean="0">
                <a:cs typeface="Traditional Arabic" panose="02020603050405020304" pitchFamily="18" charset="-78"/>
              </a:rPr>
              <a:t>- يعود تطبيق فكرة معيار الموضوعية فى مجال البحث العلمي إلى العالم </a:t>
            </a:r>
            <a:r>
              <a:rPr lang="ar-SA" altLang="en-US" sz="3200" b="1" dirty="0" smtClean="0">
                <a:solidFill>
                  <a:srgbClr val="FF0000"/>
                </a:solidFill>
                <a:cs typeface="Traditional Arabic" panose="02020603050405020304" pitchFamily="18" charset="-78"/>
              </a:rPr>
              <a:t>اوغست كونت </a:t>
            </a:r>
            <a:r>
              <a:rPr lang="ar-SA" altLang="en-US" sz="3200" b="1" dirty="0" smtClean="0">
                <a:cs typeface="Traditional Arabic" panose="02020603050405020304" pitchFamily="18" charset="-78"/>
              </a:rPr>
              <a:t>.</a:t>
            </a:r>
          </a:p>
          <a:p>
            <a:pPr marL="514350" indent="-514350">
              <a:spcBef>
                <a:spcPct val="50000"/>
              </a:spcBef>
              <a:buFontTx/>
              <a:buChar char="-"/>
            </a:pPr>
            <a:r>
              <a:rPr lang="ar-SA" altLang="en-US" sz="3200" b="1" dirty="0" smtClean="0">
                <a:cs typeface="Traditional Arabic" panose="02020603050405020304" pitchFamily="18" charset="-78"/>
              </a:rPr>
              <a:t>تنقسم دراسة الإقتصاد طبقاً لهذا المعيار إلى اقتصاد موضوعي واقتصاد معياري </a:t>
            </a: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74646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7" name="Text Box 2"/>
          <p:cNvSpPr txBox="1">
            <a:spLocks noChangeArrowheads="1"/>
          </p:cNvSpPr>
          <p:nvPr/>
        </p:nvSpPr>
        <p:spPr bwMode="auto">
          <a:xfrm>
            <a:off x="497690" y="893428"/>
            <a:ext cx="8953531"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dirty="0" smtClean="0">
                <a:solidFill>
                  <a:srgbClr val="FF0000"/>
                </a:solidFill>
                <a:cs typeface="Traditional Arabic" panose="02020603050405020304" pitchFamily="18" charset="-78"/>
              </a:rPr>
              <a:t>ج- </a:t>
            </a:r>
            <a:r>
              <a:rPr lang="ar-SA" altLang="en-US" sz="3200" b="1" u="sng" dirty="0" smtClean="0">
                <a:solidFill>
                  <a:srgbClr val="FF0000"/>
                </a:solidFill>
                <a:cs typeface="Traditional Arabic" panose="02020603050405020304" pitchFamily="18" charset="-78"/>
              </a:rPr>
              <a:t>الأسلوب التحليلى أو معيار الصياغة:</a:t>
            </a:r>
          </a:p>
          <a:p>
            <a:pPr marL="514350" indent="-514350" algn="just">
              <a:spcBef>
                <a:spcPct val="50000"/>
              </a:spcBef>
            </a:pPr>
            <a:r>
              <a:rPr lang="ar-SA" altLang="en-US" sz="3200" b="1" dirty="0" smtClean="0">
                <a:cs typeface="Traditional Arabic" panose="02020603050405020304" pitchFamily="18" charset="-78"/>
              </a:rPr>
              <a:t>تنقسم الأساليب التحليلية التي يتم من خلالها تناول العلوم الإدارية والإقتصادية إلى :</a:t>
            </a:r>
          </a:p>
          <a:p>
            <a:pPr marL="514350" indent="-514350" algn="just">
              <a:spcBef>
                <a:spcPct val="50000"/>
              </a:spcBef>
              <a:buFontTx/>
              <a:buChar char="-"/>
            </a:pPr>
            <a:r>
              <a:rPr lang="ar-SA" altLang="en-US" sz="3200" b="1" dirty="0" smtClean="0">
                <a:cs typeface="Traditional Arabic" panose="02020603050405020304" pitchFamily="18" charset="-78"/>
              </a:rPr>
              <a:t>التحليل الوصفي</a:t>
            </a:r>
          </a:p>
          <a:p>
            <a:pPr marL="514350" indent="-514350" algn="just">
              <a:spcBef>
                <a:spcPct val="50000"/>
              </a:spcBef>
              <a:buFontTx/>
              <a:buChar char="-"/>
            </a:pPr>
            <a:r>
              <a:rPr lang="ar-SA" altLang="en-US" sz="3200" b="1" dirty="0" smtClean="0">
                <a:cs typeface="Traditional Arabic" panose="02020603050405020304" pitchFamily="18" charset="-78"/>
              </a:rPr>
              <a:t>التحليل الرياضي</a:t>
            </a:r>
          </a:p>
          <a:p>
            <a:pPr marL="514350" indent="-514350" algn="just">
              <a:spcBef>
                <a:spcPct val="50000"/>
              </a:spcBef>
              <a:buFontTx/>
              <a:buChar char="-"/>
            </a:pPr>
            <a:r>
              <a:rPr lang="ar-SA" altLang="en-US" sz="3200" b="1" dirty="0" smtClean="0">
                <a:cs typeface="Traditional Arabic" panose="02020603050405020304" pitchFamily="18" charset="-78"/>
              </a:rPr>
              <a:t>التحليل القياسي</a:t>
            </a:r>
          </a:p>
          <a:p>
            <a:pPr marL="514350" indent="-514350" algn="just">
              <a:spcBef>
                <a:spcPct val="50000"/>
              </a:spcBef>
              <a:buFontTx/>
              <a:buChar char="-"/>
            </a:pPr>
            <a:r>
              <a:rPr lang="ar-SA" altLang="en-US" sz="3200" b="1" dirty="0" smtClean="0">
                <a:cs typeface="Traditional Arabic" panose="02020603050405020304" pitchFamily="18" charset="-78"/>
              </a:rPr>
              <a:t>الأسلوب البياني</a:t>
            </a:r>
          </a:p>
          <a:p>
            <a:pPr marL="514350" indent="-514350">
              <a:spcBef>
                <a:spcPct val="50000"/>
              </a:spcBef>
            </a:pPr>
            <a:endParaRPr lang="ar-SA" altLang="en-US" sz="3200" b="1" dirty="0" smtClean="0">
              <a:cs typeface="Traditional Arabic" panose="02020603050405020304" pitchFamily="18" charset="-78"/>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301279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7" name="Text Box 2"/>
          <p:cNvSpPr txBox="1">
            <a:spLocks noChangeArrowheads="1"/>
          </p:cNvSpPr>
          <p:nvPr/>
        </p:nvSpPr>
        <p:spPr bwMode="auto">
          <a:xfrm>
            <a:off x="152400" y="0"/>
            <a:ext cx="9601200" cy="723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dirty="0" smtClean="0">
                <a:solidFill>
                  <a:srgbClr val="FF0000"/>
                </a:solidFill>
                <a:cs typeface="Traditional Arabic" panose="02020603050405020304" pitchFamily="18" charset="-78"/>
              </a:rPr>
              <a:t>    </a:t>
            </a:r>
            <a:r>
              <a:rPr lang="ar-SA" altLang="en-US" sz="3200" b="1" u="sng" dirty="0" smtClean="0">
                <a:solidFill>
                  <a:srgbClr val="FF0000"/>
                </a:solidFill>
                <a:cs typeface="Traditional Arabic" panose="02020603050405020304" pitchFamily="18" charset="-78"/>
              </a:rPr>
              <a:t>التحليل الوصفي:</a:t>
            </a:r>
          </a:p>
          <a:p>
            <a:pPr marL="514350" indent="-514350" algn="just">
              <a:spcBef>
                <a:spcPct val="50000"/>
              </a:spcBef>
            </a:pPr>
            <a:r>
              <a:rPr lang="ar-SA" altLang="en-US" sz="2800" dirty="0" smtClean="0">
                <a:cs typeface="+mj-cs"/>
              </a:rPr>
              <a:t>     يستخدم هذا التحليل فى حالة صعوبة التعبير عن العلاقات المختلفة بطريقة كمية، ومن خلال إتباع هذا التحليل يتم التمهيد لفهم علاقة كمية معينة بصيغ وصفية أو نظرية تؤدى إلى وصول القارئ لتسلسل تلك العلاقة .</a:t>
            </a:r>
          </a:p>
          <a:p>
            <a:pPr marL="514350" indent="-514350" algn="just">
              <a:spcBef>
                <a:spcPct val="50000"/>
              </a:spcBef>
              <a:buFont typeface="Arial" panose="020B0604020202020204" pitchFamily="34" charset="0"/>
              <a:buChar char="•"/>
            </a:pPr>
            <a:r>
              <a:rPr lang="ar-SA" altLang="en-US" sz="2400" dirty="0" smtClean="0">
                <a:cs typeface="+mj-cs"/>
              </a:rPr>
              <a:t>مدى تأثير </a:t>
            </a:r>
            <a:r>
              <a:rPr lang="ar-SA" altLang="en-US" sz="2400" dirty="0" smtClean="0">
                <a:solidFill>
                  <a:srgbClr val="FF0000"/>
                </a:solidFill>
                <a:cs typeface="+mj-cs"/>
              </a:rPr>
              <a:t>الحوافز المالية  </a:t>
            </a:r>
            <a:r>
              <a:rPr lang="ar-SA" altLang="en-US" sz="2400" dirty="0" smtClean="0">
                <a:cs typeface="+mj-cs"/>
              </a:rPr>
              <a:t>على </a:t>
            </a:r>
            <a:r>
              <a:rPr lang="ar-SA" altLang="en-US" sz="2400" dirty="0" smtClean="0">
                <a:solidFill>
                  <a:srgbClr val="FF0000"/>
                </a:solidFill>
                <a:cs typeface="+mj-cs"/>
              </a:rPr>
              <a:t>ولاء</a:t>
            </a:r>
            <a:r>
              <a:rPr lang="ar-SA" altLang="en-US" sz="2400" dirty="0" smtClean="0">
                <a:cs typeface="+mj-cs"/>
              </a:rPr>
              <a:t> المرؤوس لمنظمته</a:t>
            </a:r>
          </a:p>
          <a:p>
            <a:pPr marL="514350" indent="-514350" algn="just">
              <a:spcBef>
                <a:spcPct val="50000"/>
              </a:spcBef>
              <a:buFont typeface="Arial" panose="020B0604020202020204" pitchFamily="34" charset="0"/>
              <a:buChar char="•"/>
            </a:pPr>
            <a:r>
              <a:rPr lang="ar-SA" altLang="en-US" sz="2400" dirty="0" smtClean="0">
                <a:cs typeface="+mj-cs"/>
              </a:rPr>
              <a:t>العقد القانوي/النفسي و تأثيرهما على الغلاقة التي تربط الرئيس بالمرؤوس</a:t>
            </a:r>
          </a:p>
          <a:p>
            <a:pPr algn="just">
              <a:spcBef>
                <a:spcPct val="50000"/>
              </a:spcBef>
            </a:pPr>
            <a:endParaRPr lang="ar-SA" altLang="en-US" sz="2800" dirty="0" smtClean="0">
              <a:cs typeface="+mj-cs"/>
            </a:endParaRPr>
          </a:p>
          <a:p>
            <a:pPr algn="just"/>
            <a:r>
              <a:rPr lang="ar-SA" sz="2800" dirty="0" smtClean="0">
                <a:latin typeface="Traditional Arabic" pitchFamily="18" charset="-78"/>
                <a:cs typeface="+mj-cs"/>
              </a:rPr>
              <a:t>وفقا لهذا الأسلوب فإن  التعبير عن العلاقات المختلفة بطريقة وصفية توصل     للقارئ تسلسل ومنطقية العلاقة المعنية. إلا أن ما يؤخذ علي هذا الأسلوب أن الاستعانة به في معزل عن الأساليب الكمية الأخرى قد يخلق نوعا من الإرباك لدى القار</a:t>
            </a:r>
            <a:r>
              <a:rPr lang="ar-AE" sz="2800" dirty="0" smtClean="0">
                <a:latin typeface="Traditional Arabic" pitchFamily="18" charset="-78"/>
                <a:cs typeface="+mj-cs"/>
              </a:rPr>
              <a:t>ئ</a:t>
            </a:r>
            <a:r>
              <a:rPr lang="ar-SA" sz="2800" dirty="0" smtClean="0">
                <a:latin typeface="Traditional Arabic" pitchFamily="18" charset="-78"/>
                <a:cs typeface="+mj-cs"/>
              </a:rPr>
              <a:t> نتيجة اللجوء إلي بعض الفرضيات</a:t>
            </a:r>
            <a:r>
              <a:rPr lang="ar-AE" sz="2800" dirty="0" smtClean="0">
                <a:latin typeface="Traditional Arabic" pitchFamily="18" charset="-78"/>
                <a:cs typeface="+mj-cs"/>
              </a:rPr>
              <a:t>،</a:t>
            </a:r>
            <a:r>
              <a:rPr lang="ar-SA" sz="2800" dirty="0" smtClean="0">
                <a:latin typeface="Traditional Arabic" pitchFamily="18" charset="-78"/>
                <a:cs typeface="+mj-cs"/>
              </a:rPr>
              <a:t> أو الافتقار إلى العرض المتسلسل المنطقي المناسب للأفكار.</a:t>
            </a:r>
            <a:endParaRPr lang="en-US" sz="2800" dirty="0" smtClean="0">
              <a:latin typeface="Traditional Arabic" pitchFamily="18" charset="-78"/>
              <a:cs typeface="+mj-cs"/>
            </a:endParaRPr>
          </a:p>
          <a:p>
            <a:pPr fontAlgn="auto">
              <a:spcBef>
                <a:spcPts val="0"/>
              </a:spcBef>
              <a:spcAft>
                <a:spcPts val="0"/>
              </a:spcAft>
              <a:defRPr/>
            </a:pPr>
            <a:endParaRPr lang="ar-SA" altLang="en-US" sz="3200" b="1" dirty="0" smtClean="0">
              <a:cs typeface="Traditional Arabic" panose="02020603050405020304" pitchFamily="18" charset="-78"/>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339739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7" name="Text Box 2"/>
          <p:cNvSpPr txBox="1">
            <a:spLocks noChangeArrowheads="1"/>
          </p:cNvSpPr>
          <p:nvPr/>
        </p:nvSpPr>
        <p:spPr bwMode="auto">
          <a:xfrm>
            <a:off x="560512" y="1196752"/>
            <a:ext cx="8953531"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u="sng" dirty="0" smtClean="0">
                <a:solidFill>
                  <a:srgbClr val="FF0000"/>
                </a:solidFill>
                <a:cs typeface="Traditional Arabic" panose="02020603050405020304" pitchFamily="18" charset="-78"/>
              </a:rPr>
              <a:t>التحليل الرياضي: </a:t>
            </a:r>
          </a:p>
          <a:p>
            <a:pPr marL="514350" indent="-514350" algn="just">
              <a:spcBef>
                <a:spcPct val="50000"/>
              </a:spcBef>
            </a:pPr>
            <a:r>
              <a:rPr lang="ar-SA" altLang="en-US" sz="3200" b="1" dirty="0" smtClean="0">
                <a:cs typeface="+mj-cs"/>
              </a:rPr>
              <a:t>يستخدم هذا التحليل الأدوات الرياضية لعرض العلاقات الإقتصادية المختلفة وإشتقاقاتها .</a:t>
            </a:r>
          </a:p>
          <a:p>
            <a:pPr marL="514350" indent="-514350" algn="ctr">
              <a:spcBef>
                <a:spcPct val="50000"/>
              </a:spcBef>
            </a:pPr>
            <a:r>
              <a:rPr lang="ar-SA" sz="3200" dirty="0" smtClean="0">
                <a:cs typeface="+mj-cs"/>
              </a:rPr>
              <a:t>تطبق المناهج الرياضية لشرح وتفسير النظرية الاقتصادية بطرق رياضية أو لحل المسائل الاقتصادية المطروحة. ويستخدم أساليب تحليل التفاضل والتكامل ومناهج المصفوفات الجبرية. </a:t>
            </a:r>
            <a:endParaRPr lang="ar-SA" altLang="en-US" sz="3200" b="1" dirty="0" smtClean="0">
              <a:cs typeface="+mj-cs"/>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311659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7" name="Text Box 2"/>
          <p:cNvSpPr txBox="1">
            <a:spLocks noChangeArrowheads="1"/>
          </p:cNvSpPr>
          <p:nvPr/>
        </p:nvSpPr>
        <p:spPr bwMode="auto">
          <a:xfrm>
            <a:off x="497690" y="909744"/>
            <a:ext cx="8953531"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endParaRPr lang="ar-SA" altLang="en-US" sz="3200" b="1" u="sng" dirty="0" smtClean="0">
              <a:cs typeface="Traditional Arabic" panose="02020603050405020304" pitchFamily="18" charset="-78"/>
            </a:endParaRPr>
          </a:p>
          <a:p>
            <a:pPr marL="514350" indent="-514350">
              <a:spcBef>
                <a:spcPct val="50000"/>
              </a:spcBef>
            </a:pPr>
            <a:r>
              <a:rPr lang="ar-SA" altLang="en-US" sz="3200" b="1" u="sng" dirty="0" smtClean="0">
                <a:solidFill>
                  <a:srgbClr val="FF0000"/>
                </a:solidFill>
                <a:cs typeface="Traditional Arabic" panose="02020603050405020304" pitchFamily="18" charset="-78"/>
              </a:rPr>
              <a:t>التحليل القياسي</a:t>
            </a:r>
          </a:p>
          <a:p>
            <a:pPr marL="514350" indent="-514350" algn="just">
              <a:spcBef>
                <a:spcPct val="50000"/>
              </a:spcBef>
            </a:pPr>
            <a:r>
              <a:rPr lang="ar-SA" altLang="en-US" sz="3200" b="1" dirty="0" smtClean="0">
                <a:cs typeface="Traditional Arabic" panose="02020603050405020304" pitchFamily="18" charset="-78"/>
              </a:rPr>
              <a:t>يهدف هذا التحليل إلى إستخدام الرياضيات والإحصاء فى التعبير عن العلاقات الإقتصادية والإدارية المختلفة .</a:t>
            </a:r>
          </a:p>
          <a:p>
            <a:pPr marL="514350" indent="-514350" algn="just">
              <a:spcBef>
                <a:spcPct val="50000"/>
              </a:spcBef>
              <a:buFontTx/>
              <a:buChar char="-"/>
            </a:pPr>
            <a:r>
              <a:rPr lang="ar-SA" altLang="en-US" sz="3200" b="1" dirty="0" smtClean="0">
                <a:cs typeface="Traditional Arabic" panose="02020603050405020304" pitchFamily="18" charset="-78"/>
              </a:rPr>
              <a:t>ظهرت العديد من البرامج الحاسوبية التي تطبق أساليب هذا النوع من التحليل </a:t>
            </a:r>
          </a:p>
          <a:p>
            <a:pPr marL="514350" indent="-514350" algn="just">
              <a:spcBef>
                <a:spcPct val="50000"/>
              </a:spcBef>
            </a:pPr>
            <a:r>
              <a:rPr lang="ar-SA" altLang="en-US" sz="3200" b="1" dirty="0" smtClean="0">
                <a:cs typeface="Traditional Arabic" panose="02020603050405020304" pitchFamily="18" charset="-78"/>
              </a:rPr>
              <a:t>       - برنامج  </a:t>
            </a:r>
            <a:r>
              <a:rPr lang="en-US" altLang="en-US" sz="3200" b="1" dirty="0" smtClean="0">
                <a:cs typeface="Traditional Arabic" panose="02020603050405020304" pitchFamily="18" charset="-78"/>
              </a:rPr>
              <a:t>SPSS</a:t>
            </a:r>
            <a:endParaRPr lang="ar-SA" altLang="en-US" sz="3200" b="1" dirty="0" smtClean="0">
              <a:cs typeface="Traditional Arabic" panose="02020603050405020304" pitchFamily="18" charset="-78"/>
            </a:endParaRPr>
          </a:p>
          <a:p>
            <a:pPr marL="514350" indent="-514350" algn="just">
              <a:spcBef>
                <a:spcPct val="50000"/>
              </a:spcBef>
            </a:pPr>
            <a:r>
              <a:rPr lang="ar-SA" altLang="en-US" sz="3200" b="1" dirty="0" smtClean="0">
                <a:cs typeface="Traditional Arabic" panose="02020603050405020304" pitchFamily="18" charset="-78"/>
              </a:rPr>
              <a:t>       </a:t>
            </a:r>
          </a:p>
          <a:p>
            <a:pPr marL="514350" indent="-514350">
              <a:spcBef>
                <a:spcPct val="50000"/>
              </a:spcBef>
            </a:pPr>
            <a:endParaRPr lang="ar-SA" altLang="en-US" sz="3200" b="1" dirty="0" smtClean="0">
              <a:cs typeface="Traditional Arabic" panose="02020603050405020304" pitchFamily="18" charset="-78"/>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182102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21</a:t>
            </a:fld>
            <a:endParaRPr lang="en-US" sz="1200" dirty="0">
              <a:solidFill>
                <a:schemeClr val="bg1"/>
              </a:solidFill>
            </a:endParaRPr>
          </a:p>
        </p:txBody>
      </p:sp>
      <p:sp>
        <p:nvSpPr>
          <p:cNvPr id="7" name="Text Box 2"/>
          <p:cNvSpPr txBox="1">
            <a:spLocks noChangeArrowheads="1"/>
          </p:cNvSpPr>
          <p:nvPr/>
        </p:nvSpPr>
        <p:spPr bwMode="auto">
          <a:xfrm>
            <a:off x="523844" y="1556792"/>
            <a:ext cx="8953531"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u="sng" dirty="0" smtClean="0">
                <a:solidFill>
                  <a:srgbClr val="C00000"/>
                </a:solidFill>
                <a:cs typeface="Traditional Arabic" panose="02020603050405020304" pitchFamily="18" charset="-78"/>
              </a:rPr>
              <a:t>الأسلوب البياني</a:t>
            </a:r>
          </a:p>
          <a:p>
            <a:pPr marL="514350" indent="-514350" algn="just">
              <a:spcBef>
                <a:spcPct val="50000"/>
              </a:spcBef>
            </a:pPr>
            <a:r>
              <a:rPr lang="ar-SA" altLang="en-US" sz="3200" b="1" dirty="0" smtClean="0">
                <a:cs typeface="Traditional Arabic" panose="02020603050405020304" pitchFamily="18" charset="-78"/>
              </a:rPr>
              <a:t>يوضح هذا الأسلوب أو التحليل الترابط بين متغيرين يكون تمثيل أحدهما على الإحداثى العمودى والآخر على الإحداثى الأفقى .</a:t>
            </a:r>
          </a:p>
          <a:p>
            <a:pPr marL="514350" indent="-514350" algn="just">
              <a:spcBef>
                <a:spcPct val="50000"/>
              </a:spcBef>
            </a:pPr>
            <a:r>
              <a:rPr lang="ar-SA" altLang="en-US" sz="3200" b="1" dirty="0" smtClean="0">
                <a:cs typeface="Traditional Arabic" panose="02020603050405020304" pitchFamily="18" charset="-78"/>
              </a:rPr>
              <a:t>مثال :</a:t>
            </a:r>
          </a:p>
          <a:p>
            <a:pPr marL="514350" indent="-514350" algn="just">
              <a:spcBef>
                <a:spcPct val="50000"/>
              </a:spcBef>
            </a:pPr>
            <a:endParaRPr lang="ar-SA" altLang="en-US" sz="3200" b="1" dirty="0" smtClean="0">
              <a:cs typeface="Traditional Arabic" panose="02020603050405020304" pitchFamily="18" charset="-78"/>
            </a:endParaRPr>
          </a:p>
          <a:p>
            <a:pPr marL="514350" indent="-514350">
              <a:spcBef>
                <a:spcPct val="50000"/>
              </a:spcBef>
            </a:pPr>
            <a:endParaRPr lang="ar-SA" altLang="en-US" sz="3200" b="1" dirty="0" smtClean="0">
              <a:cs typeface="Traditional Arabic" panose="02020603050405020304" pitchFamily="18" charset="-78"/>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graphicFrame>
        <p:nvGraphicFramePr>
          <p:cNvPr id="5" name="Chart 4"/>
          <p:cNvGraphicFramePr/>
          <p:nvPr>
            <p:extLst/>
          </p:nvPr>
        </p:nvGraphicFramePr>
        <p:xfrm>
          <a:off x="1651000" y="3429000"/>
          <a:ext cx="5730892" cy="24036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59031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22</a:t>
            </a:fld>
            <a:endParaRPr lang="en-US" sz="1200" dirty="0">
              <a:solidFill>
                <a:schemeClr val="bg1"/>
              </a:solidFill>
            </a:endParaRPr>
          </a:p>
        </p:txBody>
      </p:sp>
      <p:sp>
        <p:nvSpPr>
          <p:cNvPr id="7" name="Text Box 2"/>
          <p:cNvSpPr txBox="1">
            <a:spLocks noChangeArrowheads="1"/>
          </p:cNvSpPr>
          <p:nvPr/>
        </p:nvSpPr>
        <p:spPr bwMode="auto">
          <a:xfrm>
            <a:off x="497690" y="943674"/>
            <a:ext cx="8953531"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indent="-514350">
              <a:spcBef>
                <a:spcPct val="50000"/>
              </a:spcBef>
            </a:pPr>
            <a:r>
              <a:rPr lang="ar-SA" altLang="en-US" sz="3200" b="1" u="sng" dirty="0" smtClean="0">
                <a:solidFill>
                  <a:srgbClr val="C00000"/>
                </a:solidFill>
                <a:cs typeface="Traditional Arabic" panose="02020603050405020304" pitchFamily="18" charset="-78"/>
              </a:rPr>
              <a:t>العلوم الإدارية والاقتصادية:</a:t>
            </a:r>
            <a:endParaRPr lang="ar-AE" altLang="en-US" sz="3200" b="1" u="sng" dirty="0" smtClean="0">
              <a:solidFill>
                <a:srgbClr val="C00000"/>
              </a:solidFill>
              <a:cs typeface="Traditional Arabic" panose="02020603050405020304" pitchFamily="18" charset="-78"/>
            </a:endParaRPr>
          </a:p>
          <a:p>
            <a:pPr marL="514350" indent="-514350">
              <a:spcBef>
                <a:spcPct val="50000"/>
              </a:spcBef>
            </a:pPr>
            <a:endParaRPr lang="ar-SA" altLang="en-US" sz="3200" b="1" u="sng" dirty="0" smtClean="0">
              <a:solidFill>
                <a:srgbClr val="C00000"/>
              </a:solidFill>
              <a:cs typeface="Traditional Arabic" panose="02020603050405020304" pitchFamily="18" charset="-78"/>
            </a:endParaRPr>
          </a:p>
          <a:p>
            <a:pPr marL="514350" indent="-514350" algn="just">
              <a:spcBef>
                <a:spcPct val="50000"/>
              </a:spcBef>
            </a:pPr>
            <a:r>
              <a:rPr lang="ar-SA" altLang="en-US" sz="3200" b="1" dirty="0" smtClean="0">
                <a:solidFill>
                  <a:srgbClr val="FF0000"/>
                </a:solidFill>
                <a:cs typeface="Traditional Arabic" panose="02020603050405020304" pitchFamily="18" charset="-78"/>
              </a:rPr>
              <a:t>1- </a:t>
            </a:r>
            <a:r>
              <a:rPr lang="ar-SA" altLang="en-US" sz="3200" b="1" u="sng" dirty="0" smtClean="0">
                <a:solidFill>
                  <a:srgbClr val="FF0000"/>
                </a:solidFill>
                <a:cs typeface="Traditional Arabic" panose="02020603050405020304" pitchFamily="18" charset="-78"/>
              </a:rPr>
              <a:t>إدارة الأعمال</a:t>
            </a:r>
          </a:p>
          <a:p>
            <a:pPr marL="514350" indent="-514350" algn="just">
              <a:spcBef>
                <a:spcPct val="50000"/>
              </a:spcBef>
            </a:pPr>
            <a:r>
              <a:rPr lang="ar-SA" altLang="en-US" sz="3200" b="1" dirty="0" smtClean="0">
                <a:cs typeface="Traditional Arabic" panose="02020603050405020304" pitchFamily="18" charset="-78"/>
              </a:rPr>
              <a:t>تزداد أهمية البحث العلمى فى مجال إدارة الأعمال، للتنقيب عن المعرفة وإكتشافها وتطويرها والتقصى عنها فى الجوانب المختلفة فى علم الإدارة مثل المدارس الإدارية والإدارة بالأهداف والأساليب الإدارية الأخرى .</a:t>
            </a:r>
          </a:p>
          <a:p>
            <a:pPr marL="514350" indent="-514350" algn="just">
              <a:spcBef>
                <a:spcPct val="50000"/>
              </a:spcBef>
            </a:pPr>
            <a:endParaRPr lang="ar-SA" altLang="en-US" sz="3200" b="1" dirty="0" smtClean="0">
              <a:cs typeface="Traditional Arabic" panose="02020603050405020304" pitchFamily="18" charset="-78"/>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402037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23</a:t>
            </a:fld>
            <a:endParaRPr lang="en-US" sz="1200" dirty="0">
              <a:solidFill>
                <a:schemeClr val="bg1"/>
              </a:solidFill>
            </a:endParaRPr>
          </a:p>
        </p:txBody>
      </p:sp>
      <p:sp>
        <p:nvSpPr>
          <p:cNvPr id="7" name="Text Box 2"/>
          <p:cNvSpPr txBox="1">
            <a:spLocks noChangeArrowheads="1"/>
          </p:cNvSpPr>
          <p:nvPr/>
        </p:nvSpPr>
        <p:spPr bwMode="auto">
          <a:xfrm>
            <a:off x="560512" y="913938"/>
            <a:ext cx="8953531"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514350" lvl="0" indent="-514350" algn="just">
              <a:spcBef>
                <a:spcPct val="50000"/>
              </a:spcBef>
            </a:pPr>
            <a:r>
              <a:rPr lang="ar-AE" altLang="en-US" sz="3200" b="1" dirty="0" smtClean="0">
                <a:solidFill>
                  <a:srgbClr val="FF0000"/>
                </a:solidFill>
                <a:cs typeface="Traditional Arabic" panose="02020603050405020304" pitchFamily="18" charset="-78"/>
              </a:rPr>
              <a:t>2</a:t>
            </a:r>
            <a:r>
              <a:rPr lang="ar-SA" altLang="en-US" sz="3200" b="1" dirty="0" smtClean="0">
                <a:solidFill>
                  <a:srgbClr val="FF0000"/>
                </a:solidFill>
                <a:cs typeface="Traditional Arabic" panose="02020603050405020304" pitchFamily="18" charset="-78"/>
              </a:rPr>
              <a:t>-</a:t>
            </a:r>
            <a:r>
              <a:rPr lang="ar-SA" altLang="en-US" sz="3200" b="1" u="sng" dirty="0" smtClean="0">
                <a:solidFill>
                  <a:srgbClr val="FF0000"/>
                </a:solidFill>
                <a:cs typeface="Traditional Arabic" panose="02020603050405020304" pitchFamily="18" charset="-78"/>
              </a:rPr>
              <a:t> </a:t>
            </a:r>
            <a:r>
              <a:rPr lang="ar-SA" altLang="en-US" sz="3200" b="1" u="sng" dirty="0">
                <a:solidFill>
                  <a:srgbClr val="FF0000"/>
                </a:solidFill>
                <a:cs typeface="Traditional Arabic" panose="02020603050405020304" pitchFamily="18" charset="-78"/>
              </a:rPr>
              <a:t>المحاسبة:</a:t>
            </a:r>
          </a:p>
          <a:p>
            <a:pPr marL="514350" lvl="0" indent="-514350" algn="just">
              <a:spcBef>
                <a:spcPct val="50000"/>
              </a:spcBef>
            </a:pPr>
            <a:r>
              <a:rPr lang="ar-SA" altLang="en-US" sz="3200" b="1" dirty="0" smtClean="0">
                <a:cs typeface="Traditional Arabic" panose="02020603050405020304" pitchFamily="18" charset="-78"/>
              </a:rPr>
              <a:t>يهدف البحث العلمي فى مجال المحاسبة إلى التقصى وتطوير بعض الجوانب فى المؤسسة والتي ترتبط بتوفير الموارد المالية والأنشطة التجارية والمحاسبية .</a:t>
            </a:r>
          </a:p>
          <a:p>
            <a:pPr marL="514350" indent="-514350" algn="just">
              <a:spcBef>
                <a:spcPct val="50000"/>
              </a:spcBef>
            </a:pPr>
            <a:r>
              <a:rPr lang="ar-SA" altLang="en-US" sz="3200" b="1" dirty="0" smtClean="0">
                <a:solidFill>
                  <a:srgbClr val="FF0000"/>
                </a:solidFill>
                <a:cs typeface="Traditional Arabic" panose="02020603050405020304" pitchFamily="18" charset="-78"/>
              </a:rPr>
              <a:t>3- </a:t>
            </a:r>
            <a:r>
              <a:rPr lang="ar-SA" altLang="en-US" sz="3200" b="1" u="sng" dirty="0" smtClean="0">
                <a:solidFill>
                  <a:srgbClr val="FF0000"/>
                </a:solidFill>
                <a:cs typeface="Traditional Arabic" panose="02020603050405020304" pitchFamily="18" charset="-78"/>
              </a:rPr>
              <a:t>علم الاقتصاد:</a:t>
            </a:r>
          </a:p>
          <a:p>
            <a:pPr marL="514350" indent="-514350" algn="just">
              <a:spcBef>
                <a:spcPct val="50000"/>
              </a:spcBef>
            </a:pPr>
            <a:r>
              <a:rPr lang="ar-SA" altLang="en-US" sz="3200" b="1" dirty="0" smtClean="0">
                <a:cs typeface="Traditional Arabic" panose="02020603050405020304" pitchFamily="18" charset="-78"/>
              </a:rPr>
              <a:t>يهدف البحث العلمي فى علم الإقتصاد إلى دراسة الظواهر الإقتصادية  الكلية والجزئية في الوحدات الإقتصادية .</a:t>
            </a:r>
          </a:p>
          <a:p>
            <a:pPr marL="514350" indent="-514350">
              <a:spcBef>
                <a:spcPct val="50000"/>
              </a:spcBef>
            </a:pPr>
            <a:endParaRPr lang="ar-SA" altLang="en-US" sz="3200" b="1" dirty="0" smtClean="0">
              <a:cs typeface="Traditional Arabic" panose="02020603050405020304" pitchFamily="18" charset="-78"/>
            </a:endParaRPr>
          </a:p>
          <a:p>
            <a:pPr marL="514350" indent="-514350">
              <a:spcBef>
                <a:spcPct val="50000"/>
              </a:spcBef>
            </a:pPr>
            <a:endParaRPr lang="en-US" altLang="en-US" sz="3200" b="1"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2205898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8F2478C0-7C04-42A0-8562-FCDBDB7BC492}" type="slidenum">
              <a:rPr lang="ar-SA" sz="1200" b="0">
                <a:solidFill>
                  <a:schemeClr val="bg1"/>
                </a:solidFill>
                <a:latin typeface="Calibri" pitchFamily="34" charset="0"/>
              </a:rPr>
              <a:pPr rtl="0" eaLnBrk="1" hangingPunct="1"/>
              <a:t>24</a:t>
            </a:fld>
            <a:endParaRPr lang="en-US" sz="1200" b="0">
              <a:solidFill>
                <a:schemeClr val="bg1"/>
              </a:solidFill>
              <a:latin typeface="Calibri" pitchFamily="34" charset="0"/>
            </a:endParaRPr>
          </a:p>
        </p:txBody>
      </p:sp>
      <p:sp>
        <p:nvSpPr>
          <p:cNvPr id="16387" name="عنوان 1"/>
          <p:cNvSpPr>
            <a:spLocks/>
          </p:cNvSpPr>
          <p:nvPr/>
        </p:nvSpPr>
        <p:spPr bwMode="auto">
          <a:xfrm>
            <a:off x="838200" y="549275"/>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6388" name="عنصر نائب للمحتوى 2"/>
          <p:cNvSpPr>
            <a:spLocks/>
          </p:cNvSpPr>
          <p:nvPr/>
        </p:nvSpPr>
        <p:spPr bwMode="auto">
          <a:xfrm>
            <a:off x="1020763" y="1447800"/>
            <a:ext cx="850423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a:spcBef>
                <a:spcPct val="20000"/>
              </a:spcBef>
              <a:buFont typeface="Arial" pitchFamily="34" charset="0"/>
              <a:buChar char="•"/>
            </a:pPr>
            <a:endParaRPr lang="ar-SA" sz="3000" b="0">
              <a:solidFill>
                <a:srgbClr val="376092"/>
              </a:solidFill>
              <a:latin typeface="Calibri" pitchFamily="34" charset="0"/>
              <a:cs typeface="AL-Mohanad Bold" pitchFamily="2" charset="-78"/>
            </a:endParaRPr>
          </a:p>
        </p:txBody>
      </p:sp>
      <p:sp>
        <p:nvSpPr>
          <p:cNvPr id="6" name="Title 1"/>
          <p:cNvSpPr>
            <a:spLocks/>
          </p:cNvSpPr>
          <p:nvPr/>
        </p:nvSpPr>
        <p:spPr bwMode="auto">
          <a:xfrm>
            <a:off x="838200" y="120650"/>
            <a:ext cx="8534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7" name="Title 1"/>
          <p:cNvSpPr>
            <a:spLocks noGrp="1"/>
          </p:cNvSpPr>
          <p:nvPr>
            <p:ph type="title" idx="4294967295"/>
          </p:nvPr>
        </p:nvSpPr>
        <p:spPr>
          <a:xfrm>
            <a:off x="-457200" y="2971800"/>
            <a:ext cx="9677400" cy="1143000"/>
          </a:xfrm>
          <a:prstGeom prst="rect">
            <a:avLst/>
          </a:prstGeom>
        </p:spPr>
        <p:txBody>
          <a:bodyPr/>
          <a:lstStyle/>
          <a:p>
            <a:pPr eaLnBrk="1" hangingPunct="1"/>
            <a:r>
              <a:rPr lang="ar-SA" sz="6000" dirty="0" smtClean="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smtClean="0">
                <a:solidFill>
                  <a:schemeClr val="tx2">
                    <a:lumMod val="75000"/>
                  </a:schemeClr>
                </a:solidFill>
                <a:cs typeface="Arial" pitchFamily="34" charset="0"/>
              </a:rPr>
              <a:t>والتوفيق</a:t>
            </a:r>
          </a:p>
        </p:txBody>
      </p:sp>
    </p:spTree>
    <p:extLst>
      <p:ext uri="{BB962C8B-B14F-4D97-AF65-F5344CB8AC3E}">
        <p14:creationId xmlns:p14="http://schemas.microsoft.com/office/powerpoint/2010/main" val="5139628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555" y="2750504"/>
            <a:ext cx="1930327" cy="134050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16</TotalTime>
  <Words>1077</Words>
  <Application>Microsoft Office PowerPoint</Application>
  <PresentationFormat>A4 Paper (210x297 mm)</PresentationFormat>
  <Paragraphs>178</Paragraphs>
  <Slides>25</Slides>
  <Notes>20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25</vt:i4>
      </vt:variant>
    </vt:vector>
  </HeadingPairs>
  <TitlesOfParts>
    <vt:vector size="37" baseType="lpstr">
      <vt:lpstr>AL-Battar</vt:lpstr>
      <vt:lpstr>AL-Mohanad Bold</vt:lpstr>
      <vt:lpstr>Arial</vt:lpstr>
      <vt:lpstr>AYM Wadiy S_U normal.</vt:lpstr>
      <vt:lpstr>Calibri</vt:lpstr>
      <vt:lpstr>Corbel</vt:lpstr>
      <vt:lpstr>Simplified Arabic</vt:lpstr>
      <vt:lpstr>Tahoma</vt:lpstr>
      <vt:lpstr>Times New Roman</vt:lpstr>
      <vt:lpstr>Traditional Arabic</vt:lpstr>
      <vt:lpstr>Wingdings</vt:lpstr>
      <vt:lpstr>Office Theme</vt:lpstr>
      <vt:lpstr>PowerPoint Presentation</vt:lpstr>
      <vt:lpstr>PowerPoint Presentation</vt:lpstr>
      <vt:lpstr>PowerPoint Presentation</vt:lpstr>
      <vt:lpstr>PowerPoint Presentation</vt:lpstr>
      <vt:lpstr>PowerPoint Presentation</vt:lpstr>
      <vt:lpstr>مكانة العلوم الاقتصادية والإدارية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مع تمنياتي للجميع بالنجاح والتوفيق</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Bassim Ali Yoseif Alsabbgh</cp:lastModifiedBy>
  <cp:revision>8</cp:revision>
  <dcterms:created xsi:type="dcterms:W3CDTF">2014-09-11T06:47:01Z</dcterms:created>
  <dcterms:modified xsi:type="dcterms:W3CDTF">2016-10-02T05:10:14Z</dcterms:modified>
</cp:coreProperties>
</file>