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0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042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784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73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152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864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864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784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672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122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001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707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063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0849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721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857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208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604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079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86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31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30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4025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432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1294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547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3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20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8563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3262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1349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22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  <p:sldLayoutId id="2147483788" r:id="rId25"/>
    <p:sldLayoutId id="2147483789" r:id="rId26"/>
    <p:sldLayoutId id="2147483790" r:id="rId27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1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1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أساسيات البحث العلمي </a:t>
            </a:r>
          </a:p>
          <a:p>
            <a:pPr algn="ctr"/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حسان الغربي 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4" y="6329536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1" y="5893595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01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5"/>
          <p:cNvSpPr txBox="1">
            <a:spLocks/>
          </p:cNvSpPr>
          <p:nvPr/>
        </p:nvSpPr>
        <p:spPr bwMode="auto">
          <a:xfrm>
            <a:off x="2667000" y="2348880"/>
            <a:ext cx="4572000" cy="120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</a:t>
            </a:r>
            <a:r>
              <a:rPr lang="ar-AE" b="1" spc="5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  <a:endParaRPr lang="ar-SA" b="1" spc="50" dirty="0" smtClean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>
              <a:spcAft>
                <a:spcPts val="0"/>
              </a:spcAft>
            </a:pPr>
            <a:r>
              <a:rPr lang="ar-SA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مراحل وأنواع البحث العلمي</a:t>
            </a:r>
            <a:r>
              <a:rPr lang="en-A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59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992560" y="1000109"/>
            <a:ext cx="8603910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FF0000"/>
                </a:solidFill>
                <a:latin typeface="Adobe Fan Heiti Std B" pitchFamily="34" charset="-128"/>
                <a:ea typeface="Adobe Fan Heiti Std B" pitchFamily="34" charset="-128"/>
              </a:rPr>
              <a:t>أهداف المحاضرة:</a:t>
            </a:r>
          </a:p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ea typeface="Adobe Fan Heiti Std B" pitchFamily="34" charset="-128"/>
                <a:cs typeface="Traditional Arabic" panose="02020603050405020304" pitchFamily="18" charset="-78"/>
              </a:rPr>
              <a:t>1-</a:t>
            </a:r>
            <a:r>
              <a:rPr lang="ar-SA" altLang="en-US" sz="3600" b="1" dirty="0" smtClean="0">
                <a:ea typeface="Adobe Fan Heiti Std B" pitchFamily="34" charset="-128"/>
                <a:cs typeface="Traditional Arabic" panose="02020603050405020304" pitchFamily="18" charset="-78"/>
              </a:rPr>
              <a:t> التعرف على المراحل المختلفة لإجراء البحث العلمي.</a:t>
            </a:r>
          </a:p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ea typeface="Adobe Fan Heiti Std B" pitchFamily="34" charset="-128"/>
                <a:cs typeface="Traditional Arabic" panose="02020603050405020304" pitchFamily="18" charset="-78"/>
              </a:rPr>
              <a:t>2-</a:t>
            </a:r>
            <a:r>
              <a:rPr lang="ar-SA" altLang="en-US" sz="3600" b="1" dirty="0" smtClean="0">
                <a:ea typeface="Adobe Fan Heiti Std B" pitchFamily="34" charset="-128"/>
                <a:cs typeface="Traditional Arabic" panose="02020603050405020304" pitchFamily="18" charset="-78"/>
              </a:rPr>
              <a:t> توضيح كل مرحلة من المراحل المختلفة في إعداد البحث العلمي.</a:t>
            </a:r>
          </a:p>
          <a:p>
            <a:pPr>
              <a:spcBef>
                <a:spcPct val="50000"/>
              </a:spcBef>
            </a:pPr>
            <a:r>
              <a:rPr lang="ar-SA" altLang="en-US" sz="3600" b="1" dirty="0" smtClean="0">
                <a:solidFill>
                  <a:srgbClr val="FF0000"/>
                </a:solidFill>
                <a:ea typeface="Adobe Fan Heiti Std B" pitchFamily="34" charset="-128"/>
                <a:cs typeface="Traditional Arabic" panose="02020603050405020304" pitchFamily="18" charset="-78"/>
              </a:rPr>
              <a:t>3-</a:t>
            </a:r>
            <a:r>
              <a:rPr lang="ar-SA" altLang="en-US" sz="3600" b="1" dirty="0" smtClean="0">
                <a:ea typeface="Adobe Fan Heiti Std B" pitchFamily="34" charset="-128"/>
                <a:cs typeface="Traditional Arabic" panose="02020603050405020304" pitchFamily="18" charset="-78"/>
              </a:rPr>
              <a:t> توضيح الأسس الصحيحة لإجراء كل مرحلة من مراحل البحث العلمي.</a:t>
            </a:r>
            <a:endParaRPr lang="en-US" altLang="en-US" sz="3600" b="1" dirty="0" smtClean="0">
              <a:cs typeface="Traditional Arabic" panose="02020603050405020304" pitchFamily="18" charset="-78"/>
            </a:endParaRPr>
          </a:p>
          <a:p>
            <a:pPr>
              <a:spcBef>
                <a:spcPct val="50000"/>
              </a:spcBef>
            </a:pP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41668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76400" y="228600"/>
            <a:ext cx="773908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FF0000"/>
                </a:solidFill>
                <a:latin typeface="Adobe Fan Heiti Std B" pitchFamily="34" charset="-128"/>
                <a:ea typeface="Adobe Fan Heiti Std B" pitchFamily="34" charset="-128"/>
              </a:rPr>
              <a:t>مراحل البحث العلمي: وهي:</a:t>
            </a:r>
            <a:endParaRPr lang="en-US" altLang="en-US" sz="3200" b="1" u="sng" dirty="0" smtClean="0">
              <a:solidFill>
                <a:srgbClr val="FF0000"/>
              </a:solidFill>
              <a:cs typeface="Traditional Arabic" panose="02020603050405020304" pitchFamily="18" charset="-78"/>
            </a:endParaRPr>
          </a:p>
          <a:p>
            <a:pPr>
              <a:spcBef>
                <a:spcPct val="50000"/>
              </a:spcBef>
            </a:pP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0968" y="1428736"/>
            <a:ext cx="92869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ar-SA" sz="3200" b="1" dirty="0" smtClean="0"/>
              <a:t>الشعور بالمشكلة.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/>
              <a:t>تحديد أهداف البحث و أبعاده.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/>
              <a:t>إستعراض أدبيات الدراسة.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/>
              <a:t>فرضيات الدراسة.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/>
              <a:t>تصميم البحث.</a:t>
            </a:r>
          </a:p>
          <a:p>
            <a:pPr marL="514350" indent="-514350">
              <a:buFont typeface="+mj-lt"/>
              <a:buAutoNum type="arabicPeriod"/>
            </a:pPr>
            <a:r>
              <a:rPr lang="ar-SA" altLang="en-US" sz="3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جمع البيانات.</a:t>
            </a:r>
          </a:p>
          <a:p>
            <a:pPr marL="514350" indent="-514350">
              <a:buFont typeface="+mj-lt"/>
              <a:buAutoNum type="arabicPeriod"/>
            </a:pPr>
            <a:r>
              <a:rPr lang="ar-SA" altLang="en-US" sz="3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تصنيف و تبويب البيانات.</a:t>
            </a:r>
          </a:p>
          <a:p>
            <a:pPr marL="514350" indent="-514350">
              <a:buFont typeface="+mj-lt"/>
              <a:buAutoNum type="arabicPeriod"/>
            </a:pPr>
            <a:r>
              <a:rPr lang="ar-SA" altLang="en-US" sz="3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تحليل و تفسير البيانات.</a:t>
            </a:r>
          </a:p>
          <a:p>
            <a:pPr marL="514350" indent="-514350">
              <a:buFont typeface="+mj-lt"/>
              <a:buAutoNum type="arabicPeriod"/>
            </a:pPr>
            <a:r>
              <a:rPr lang="ar-SA" altLang="en-US" sz="3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كتابة التقرير.</a:t>
            </a:r>
          </a:p>
          <a:p>
            <a:endParaRPr lang="en-US" altLang="en-US" sz="36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27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00200" y="1524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40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الشعور بالمشكلة</a:t>
            </a:r>
            <a:endParaRPr lang="en-US" altLang="en-US" sz="40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2285992"/>
            <a:ext cx="90726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ar-SA" sz="3600" b="1" dirty="0" smtClean="0"/>
              <a:t>عادة ما يبدأ البحث بمشكلة تجول في خاطر الباحث إما بسبب:</a:t>
            </a:r>
          </a:p>
          <a:p>
            <a:pPr marL="742950" indent="-742950" algn="just">
              <a:buAutoNum type="arabic1Minus"/>
            </a:pPr>
            <a:r>
              <a:rPr lang="ar-SA" sz="3600" b="1" dirty="0" smtClean="0"/>
              <a:t>فضول لدى الباحث حول أمر معين لإستكشاف بعض الحقائق لزيادة المعرفة لديه.</a:t>
            </a:r>
          </a:p>
          <a:p>
            <a:pPr marL="742950" indent="-742950" algn="just">
              <a:buAutoNum type="arabic1Minus"/>
            </a:pPr>
            <a:r>
              <a:rPr lang="ar-SA" sz="3600" b="1" dirty="0" smtClean="0"/>
              <a:t>لحل مشكلة معينة تواجه الباحث.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346492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00200" y="1524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القواعد الواجب مراعاتها لتقويم مشكلة البحث:</a:t>
            </a:r>
            <a:endParaRPr lang="ar-SA" sz="40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1-</a:t>
            </a:r>
            <a:r>
              <a:rPr lang="ar-SA" sz="3600" b="1" dirty="0" smtClean="0"/>
              <a:t> أن تكون المشكلة قابلة للبحث.</a:t>
            </a:r>
          </a:p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2-</a:t>
            </a:r>
            <a:r>
              <a:rPr lang="ar-SA" sz="3600" b="1" dirty="0" smtClean="0"/>
              <a:t> الأصالة في مشكلة البحث ( الموضوع لم يتطرق اليه احد).</a:t>
            </a:r>
          </a:p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3-</a:t>
            </a:r>
            <a:r>
              <a:rPr lang="ar-SA" sz="3600" b="1" dirty="0" smtClean="0"/>
              <a:t> أن تكون الدراسة ضمن إمكانية الباحث المالية والزمنية و التخصصية.</a:t>
            </a:r>
          </a:p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4-</a:t>
            </a:r>
            <a:r>
              <a:rPr lang="ar-SA" sz="3600" b="1" dirty="0" smtClean="0"/>
              <a:t> طرح التساؤلات حول عدد من المتغيرات المتعلقة بالمشكلة و طاقة البحث.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154501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33400" y="152400"/>
            <a:ext cx="89639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المصادر التي يمكن الإستعانة بها لإختيار موضوع البحث:</a:t>
            </a:r>
            <a:endParaRPr lang="ar-SA" sz="40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1-</a:t>
            </a:r>
            <a:r>
              <a:rPr lang="ar-SA" sz="3600" b="1" dirty="0" smtClean="0"/>
              <a:t>أطروحات الدكتورا</a:t>
            </a:r>
            <a:r>
              <a:rPr lang="ar-SA" sz="3600" b="1" dirty="0"/>
              <a:t>ه</a:t>
            </a:r>
            <a:r>
              <a:rPr lang="ar-SA" sz="3600" b="1" dirty="0" smtClean="0"/>
              <a:t> و رسائل الماجستير.</a:t>
            </a:r>
          </a:p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2-</a:t>
            </a:r>
            <a:r>
              <a:rPr lang="ar-SA" sz="3600" b="1" dirty="0" smtClean="0"/>
              <a:t> التقارير و الإحصاءات.</a:t>
            </a:r>
          </a:p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3-</a:t>
            </a:r>
            <a:r>
              <a:rPr lang="ar-SA" sz="3600" b="1" dirty="0" smtClean="0"/>
              <a:t> الكتب و المراجع.</a:t>
            </a:r>
          </a:p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4-</a:t>
            </a:r>
            <a:r>
              <a:rPr lang="ar-SA" sz="3600" b="1" dirty="0" smtClean="0"/>
              <a:t> المقالات في الدوريات العلمية.</a:t>
            </a:r>
          </a:p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5-</a:t>
            </a:r>
            <a:r>
              <a:rPr lang="ar-SA" sz="3600" b="1" dirty="0" smtClean="0"/>
              <a:t> الإتصالات مع الخبراء و المختصين في أحد حقول المعرفة. 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44301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0" y="2286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ثانيا: تحديد أهداف البحث و أبعاده:</a:t>
            </a:r>
            <a:endParaRPr lang="ar-SA" sz="40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ar-SA" sz="3600" b="1" dirty="0" smtClean="0"/>
              <a:t>في هذه المرحلة ينتقل الباحث الى مرحلة جديدة و يقوم بالآتي:</a:t>
            </a:r>
          </a:p>
          <a:p>
            <a:pPr marL="742950" indent="-742950" algn="just">
              <a:buAutoNum type="arabic1Minus"/>
            </a:pPr>
            <a:r>
              <a:rPr lang="ar-SA" sz="3600" b="1" dirty="0" smtClean="0"/>
              <a:t>تحديد المستفيد من الدراسة.</a:t>
            </a:r>
          </a:p>
          <a:p>
            <a:pPr marL="742950" indent="-742950" algn="just">
              <a:buAutoNum type="arabic1Minus"/>
            </a:pPr>
            <a:r>
              <a:rPr lang="ar-SA" sz="3600" b="1" dirty="0" smtClean="0"/>
              <a:t> لماذا القيام بالدراسة.</a:t>
            </a:r>
          </a:p>
          <a:p>
            <a:pPr marL="742950" indent="-742950" algn="just">
              <a:buAutoNum type="arabic1Minus" startAt="5"/>
            </a:pPr>
            <a:r>
              <a:rPr lang="ar-SA" sz="3600" b="1" dirty="0" smtClean="0"/>
              <a:t>متى سيقوم بالدراسة.</a:t>
            </a:r>
          </a:p>
          <a:p>
            <a:pPr marL="742950" indent="-742950" algn="just"/>
            <a:r>
              <a:rPr lang="ar-SA" sz="3600" b="1" dirty="0" smtClean="0"/>
              <a:t>د-    مدى مساهمة البحث في المعرفة.</a:t>
            </a:r>
          </a:p>
          <a:p>
            <a:pPr marL="742950" indent="-742950" algn="just"/>
            <a:r>
              <a:rPr lang="ar-SA" sz="3600" b="1" dirty="0" smtClean="0"/>
              <a:t>ه-    الهدف من إجراء البحث و أبعاده.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195740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00200" y="1524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ثالثا: إستعراض أدبيات الدراسة:</a:t>
            </a:r>
            <a:endParaRPr lang="ar-SA" sz="40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ar-SA" sz="3600" b="1" dirty="0" smtClean="0"/>
              <a:t>في هذه المرحلة يبدأ الباحث في سرد الدراسات السابقة</a:t>
            </a:r>
            <a:r>
              <a:rPr lang="ar-AE" sz="3600" b="1" dirty="0"/>
              <a:t>،</a:t>
            </a:r>
            <a:r>
              <a:rPr lang="ar-SA" sz="3600" b="1" dirty="0" smtClean="0"/>
              <a:t> وشرح الجانب النظري للدراسة</a:t>
            </a:r>
            <a:r>
              <a:rPr lang="ar-AE" sz="3600" b="1" dirty="0" smtClean="0"/>
              <a:t>،</a:t>
            </a:r>
            <a:r>
              <a:rPr lang="ar-SA" sz="3600" b="1" dirty="0" smtClean="0"/>
              <a:t> وتحدد مراجعة الأدبيات ما يلي:</a:t>
            </a:r>
          </a:p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1-</a:t>
            </a:r>
            <a:r>
              <a:rPr lang="ar-SA" sz="3600" b="1" dirty="0" smtClean="0"/>
              <a:t> مدخلات البحث في الأبحاث السابقة المماثلة.</a:t>
            </a:r>
          </a:p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2-</a:t>
            </a:r>
            <a:r>
              <a:rPr lang="ar-SA" sz="3600" b="1" dirty="0" smtClean="0"/>
              <a:t> التعاريف الحديثة لأهم مصطلحات الدراسة.</a:t>
            </a:r>
          </a:p>
          <a:p>
            <a:pPr algn="just">
              <a:buNone/>
            </a:pPr>
            <a:r>
              <a:rPr lang="ar-SA" sz="3600" b="1" dirty="0" smtClean="0">
                <a:solidFill>
                  <a:srgbClr val="FF0000"/>
                </a:solidFill>
              </a:rPr>
              <a:t>3-</a:t>
            </a:r>
            <a:r>
              <a:rPr lang="ar-SA" sz="3600" b="1" dirty="0" smtClean="0"/>
              <a:t> أساليب قياس المشاهدات.</a:t>
            </a:r>
          </a:p>
          <a:p>
            <a:pPr algn="just">
              <a:buNone/>
            </a:pPr>
            <a:endParaRPr lang="ar-SA" sz="3600" b="1" dirty="0" smtClean="0"/>
          </a:p>
          <a:p>
            <a:pPr algn="just">
              <a:buNone/>
            </a:pPr>
            <a:endParaRPr lang="ar-SA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80845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0" y="1524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تابع إستعراض أدبيات الدراسة:</a:t>
            </a:r>
            <a:endParaRPr lang="ar-SA" sz="40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ar-SA" sz="3600" b="1" dirty="0" smtClean="0"/>
          </a:p>
          <a:p>
            <a:pPr algn="just">
              <a:buNone/>
            </a:pPr>
            <a:endParaRPr lang="ar-SA" sz="3600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023910" y="1785926"/>
            <a:ext cx="84296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4-</a:t>
            </a:r>
            <a:r>
              <a:rPr lang="ar-SA" sz="3600" b="1" dirty="0" smtClean="0"/>
              <a:t> مصادر الحصول على البيانات و إستراتيجيات جمع البيانات.</a:t>
            </a:r>
          </a:p>
          <a:p>
            <a:r>
              <a:rPr lang="ar-SA" sz="3600" b="1" dirty="0" smtClean="0">
                <a:solidFill>
                  <a:srgbClr val="FF0000"/>
                </a:solidFill>
              </a:rPr>
              <a:t>5-</a:t>
            </a:r>
            <a:r>
              <a:rPr lang="ar-SA" sz="3600" b="1" dirty="0" smtClean="0"/>
              <a:t> طرق ربط العناصر و المشاهدات المختلفة و العلاقات المتوقعة بين متغيرات الدراسة.</a:t>
            </a:r>
          </a:p>
          <a:p>
            <a:r>
              <a:rPr lang="ar-SA" sz="3600" b="1" dirty="0" smtClean="0">
                <a:solidFill>
                  <a:srgbClr val="FF0000"/>
                </a:solidFill>
              </a:rPr>
              <a:t>6-</a:t>
            </a:r>
            <a:r>
              <a:rPr lang="ar-SA" sz="3600" b="1" dirty="0" smtClean="0"/>
              <a:t> الإقتراحات الموجودة في الدراسات السابقة حول الدراسات المستقبلية الممكن عملها.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211001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00200" y="762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فوائد إستعراض أدبيات الدراسة:</a:t>
            </a:r>
            <a:endParaRPr lang="ar-SA" sz="40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ar-SA" sz="3600" b="1" dirty="0" smtClean="0"/>
          </a:p>
          <a:p>
            <a:pPr algn="just">
              <a:buNone/>
            </a:pPr>
            <a:endParaRPr lang="ar-SA" sz="3600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023910" y="1785926"/>
            <a:ext cx="84296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1Minus"/>
            </a:pPr>
            <a:r>
              <a:rPr lang="ar-SA" sz="3600" b="1" dirty="0" smtClean="0"/>
              <a:t>توضيح وشرح خلفية الموضوع.</a:t>
            </a:r>
          </a:p>
          <a:p>
            <a:pPr marL="742950" indent="-742950">
              <a:buAutoNum type="arabic1Minus"/>
            </a:pPr>
            <a:r>
              <a:rPr lang="ar-SA" sz="3600" b="1" dirty="0" smtClean="0"/>
              <a:t> بيان أصالة البحث و إغنائه عن طريق إستعراض ما قام به الآخرون</a:t>
            </a:r>
            <a:r>
              <a:rPr lang="ar-AE" sz="3600" b="1" dirty="0" smtClean="0"/>
              <a:t>،</a:t>
            </a:r>
            <a:r>
              <a:rPr lang="ar-SA" sz="3600" b="1" dirty="0" smtClean="0"/>
              <a:t> وأوجه النقص أو الخلل أو الإختلاف في دراساتهم</a:t>
            </a:r>
            <a:r>
              <a:rPr lang="ar-AE" sz="3600" b="1" dirty="0" smtClean="0"/>
              <a:t>،</a:t>
            </a:r>
            <a:r>
              <a:rPr lang="ar-SA" sz="3600" b="1" dirty="0" smtClean="0"/>
              <a:t> وبيان ما سيضيفه البحث للمعرفة و العلم.</a:t>
            </a:r>
          </a:p>
          <a:p>
            <a:pPr marL="742950" indent="-742950"/>
            <a:r>
              <a:rPr lang="ar-SA" sz="3600" b="1" dirty="0" smtClean="0"/>
              <a:t>ج-   عدم الوقوع في الأخطاء التي وقع فيها الآخرون.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415834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0" y="2286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رابعا: فرضيات الدراسة:</a:t>
            </a:r>
            <a:endParaRPr lang="ar-SA" sz="40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ar-SA" sz="3600" b="1" dirty="0" smtClean="0"/>
          </a:p>
          <a:p>
            <a:pPr algn="just">
              <a:buNone/>
            </a:pPr>
            <a:endParaRPr lang="ar-SA" sz="3600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023910" y="838200"/>
            <a:ext cx="8429684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/>
            <a:r>
              <a:rPr lang="ar-SA" sz="3200" dirty="0" smtClean="0"/>
              <a:t>مرحلة فرضيات الدراسة هي مرحلة وضع بعض التصورات الأولية حول العلاقات التي يتوقع الباحث الحصول عليها.</a:t>
            </a:r>
          </a:p>
          <a:p>
            <a:pPr marL="742950" indent="-742950" algn="just"/>
            <a:r>
              <a:rPr lang="ar-SA" sz="3700" b="1" u="sng" dirty="0" smtClean="0">
                <a:solidFill>
                  <a:srgbClr val="FF0000"/>
                </a:solidFill>
              </a:rPr>
              <a:t>تعريف الفرضية:</a:t>
            </a:r>
          </a:p>
          <a:p>
            <a:pPr marL="742950" indent="-742950" algn="just"/>
            <a:r>
              <a:rPr lang="ar-SA" sz="3200" dirty="0" smtClean="0"/>
              <a:t>الفرضية هي </a:t>
            </a:r>
            <a:r>
              <a:rPr lang="ar-AE" sz="3200" dirty="0" smtClean="0"/>
              <a:t>«</a:t>
            </a:r>
            <a:r>
              <a:rPr lang="ar-SA" sz="3200" dirty="0" smtClean="0"/>
              <a:t>عبارة</a:t>
            </a:r>
            <a:r>
              <a:rPr lang="ar-AE" sz="3200" dirty="0" smtClean="0"/>
              <a:t>»</a:t>
            </a:r>
            <a:r>
              <a:rPr lang="ar-SA" sz="3200" dirty="0" smtClean="0"/>
              <a:t> تحدد أو تصف العلاقة بين متغيرين بطريقة تمكن الباحث من </a:t>
            </a:r>
            <a:r>
              <a:rPr lang="ar-SA" sz="3200" dirty="0" err="1" smtClean="0"/>
              <a:t>إختبار</a:t>
            </a:r>
            <a:r>
              <a:rPr lang="ar-SA" sz="3200" dirty="0" smtClean="0"/>
              <a:t> مدى صحتها أو فعاليتها.</a:t>
            </a:r>
          </a:p>
          <a:p>
            <a:pPr marL="742950" indent="-742950" algn="just"/>
            <a:endParaRPr lang="ar-SA" sz="3600" b="1" dirty="0" smtClean="0"/>
          </a:p>
          <a:p>
            <a:pPr marL="742950" indent="-742950"/>
            <a:r>
              <a:rPr lang="ar-SA" sz="3200" dirty="0" smtClean="0"/>
              <a:t>يتأثر </a:t>
            </a:r>
            <a:r>
              <a:rPr lang="ar-SA" sz="3200" dirty="0" smtClean="0">
                <a:solidFill>
                  <a:schemeClr val="accent2"/>
                </a:solidFill>
              </a:rPr>
              <a:t>حجم المبيعات </a:t>
            </a:r>
            <a:r>
              <a:rPr lang="ar-SA" sz="3200" dirty="0" smtClean="0"/>
              <a:t>بمقدار </a:t>
            </a:r>
            <a:r>
              <a:rPr lang="ar-SA" sz="3200" dirty="0" smtClean="0">
                <a:solidFill>
                  <a:schemeClr val="accent2"/>
                </a:solidFill>
              </a:rPr>
              <a:t>الطلب</a:t>
            </a:r>
            <a:r>
              <a:rPr lang="ar-SA" sz="3200" dirty="0" smtClean="0"/>
              <a:t> عليها. فرضية مؤكدة أو صفرية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90468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0" y="2286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خامسا:تصميم البحث:</a:t>
            </a:r>
            <a:r>
              <a:rPr lang="ar-SA" sz="32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 </a:t>
            </a:r>
            <a:endParaRPr lang="ar-SA" sz="32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ar-SA" sz="3600" b="1" dirty="0" smtClean="0"/>
          </a:p>
          <a:p>
            <a:pPr algn="just">
              <a:buNone/>
            </a:pPr>
            <a:endParaRPr lang="ar-SA" sz="3600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023910" y="1785926"/>
            <a:ext cx="84296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/>
            <a:r>
              <a:rPr lang="ar-SA" sz="3600" b="1" dirty="0" smtClean="0"/>
              <a:t>يقصد بتصميم البحث خطة جمع المعلومات و البيانات  بهدف تحليلها و تفسيرها و إختبار صحة الفرضيات.</a:t>
            </a:r>
          </a:p>
          <a:p>
            <a:pPr marL="742950" indent="-742950" algn="just"/>
            <a:r>
              <a:rPr lang="ar-SA" sz="3600" b="1" dirty="0" smtClean="0"/>
              <a:t>في هذه المرحلة يتم تحديد:</a:t>
            </a:r>
          </a:p>
          <a:p>
            <a:pPr marL="2571750" lvl="4" indent="-742950" algn="just"/>
            <a:r>
              <a:rPr lang="ar-SA" sz="3600" b="1" dirty="0" smtClean="0">
                <a:solidFill>
                  <a:srgbClr val="FF0000"/>
                </a:solidFill>
              </a:rPr>
              <a:t>1-</a:t>
            </a:r>
            <a:r>
              <a:rPr lang="ar-SA" sz="3600" b="1" dirty="0" smtClean="0"/>
              <a:t> منهج الدراسة.</a:t>
            </a:r>
          </a:p>
          <a:p>
            <a:pPr marL="2571750" lvl="4" indent="-742950" algn="just"/>
            <a:r>
              <a:rPr lang="ar-SA" sz="3600" b="1" dirty="0" smtClean="0">
                <a:solidFill>
                  <a:srgbClr val="FF0000"/>
                </a:solidFill>
              </a:rPr>
              <a:t>2-</a:t>
            </a:r>
            <a:r>
              <a:rPr lang="ar-SA" sz="3600" b="1" dirty="0" smtClean="0"/>
              <a:t> مصادر المعلومات المراد جمعها.</a:t>
            </a:r>
          </a:p>
          <a:p>
            <a:pPr marL="2571750" lvl="4" indent="-742950" algn="just"/>
            <a:r>
              <a:rPr lang="ar-SA" sz="3600" b="1" dirty="0" smtClean="0">
                <a:solidFill>
                  <a:srgbClr val="FF0000"/>
                </a:solidFill>
              </a:rPr>
              <a:t>3-</a:t>
            </a:r>
            <a:r>
              <a:rPr lang="ar-SA" sz="3600" b="1" dirty="0" smtClean="0"/>
              <a:t> طرق جمع البيانات.</a:t>
            </a:r>
          </a:p>
          <a:p>
            <a:pPr marL="742950" indent="-742950"/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243545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447800" y="762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سادسا: جمع البيانات:</a:t>
            </a:r>
            <a:r>
              <a:rPr lang="ar-SA" sz="32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 </a:t>
            </a:r>
            <a:endParaRPr lang="ar-SA" sz="32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ar-SA" sz="3600" b="1" dirty="0" smtClean="0"/>
          </a:p>
          <a:p>
            <a:pPr algn="just">
              <a:buNone/>
            </a:pPr>
            <a:endParaRPr lang="ar-SA" sz="3600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023910" y="1785926"/>
            <a:ext cx="84296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/>
            <a:r>
              <a:rPr lang="ar-SA" sz="3600" b="1" dirty="0" smtClean="0"/>
              <a:t>في هذه المرحلة يبدأ الباحث بجمع البيانات من مصادرها</a:t>
            </a:r>
            <a:r>
              <a:rPr lang="ar-AE" sz="3600" b="1" dirty="0" smtClean="0"/>
              <a:t>،</a:t>
            </a:r>
            <a:r>
              <a:rPr lang="ar-SA" sz="3600" b="1" dirty="0" smtClean="0"/>
              <a:t> وهذه المصادر:</a:t>
            </a:r>
          </a:p>
          <a:p>
            <a:pPr marL="742950" indent="-742950" algn="just"/>
            <a:r>
              <a:rPr lang="ar-SA" sz="3600" b="1" dirty="0" smtClean="0">
                <a:solidFill>
                  <a:srgbClr val="FF0000"/>
                </a:solidFill>
              </a:rPr>
              <a:t>1-</a:t>
            </a:r>
            <a:r>
              <a:rPr lang="ar-SA" sz="3600" b="1" dirty="0" smtClean="0"/>
              <a:t> </a:t>
            </a:r>
            <a:r>
              <a:rPr lang="ar-SA" sz="3600" b="1" dirty="0"/>
              <a:t>مصادر ثانوية </a:t>
            </a:r>
            <a:r>
              <a:rPr lang="ar-SA" sz="3600" b="1" dirty="0" smtClean="0"/>
              <a:t>: وتشمل الوثائق و السجلات           و الدوريات و الكتب. (</a:t>
            </a:r>
            <a:r>
              <a:rPr lang="ar-SA" sz="3600" b="1" dirty="0" smtClean="0">
                <a:solidFill>
                  <a:schemeClr val="accent2"/>
                </a:solidFill>
              </a:rPr>
              <a:t>التي قام بها اخرون</a:t>
            </a:r>
            <a:r>
              <a:rPr lang="ar-SA" sz="3600" b="1" dirty="0" smtClean="0"/>
              <a:t>)</a:t>
            </a:r>
          </a:p>
          <a:p>
            <a:pPr marL="742950" indent="-742950" algn="just"/>
            <a:r>
              <a:rPr lang="ar-SA" sz="3600" b="1" dirty="0" smtClean="0">
                <a:solidFill>
                  <a:srgbClr val="FF0000"/>
                </a:solidFill>
              </a:rPr>
              <a:t>2-</a:t>
            </a:r>
            <a:r>
              <a:rPr lang="ar-SA" sz="3600" b="1" dirty="0" smtClean="0"/>
              <a:t> </a:t>
            </a:r>
            <a:r>
              <a:rPr lang="ar-SA" sz="3600" b="1" dirty="0"/>
              <a:t>المصادر أولية </a:t>
            </a:r>
            <a:r>
              <a:rPr lang="ar-SA" sz="3600" b="1" dirty="0" smtClean="0"/>
              <a:t>: وتشمل المقابلات و الاستبيانات     و الملاحظات</a:t>
            </a:r>
            <a:r>
              <a:rPr lang="ar-SA" sz="3600" b="1" dirty="0"/>
              <a:t>. (</a:t>
            </a:r>
            <a:r>
              <a:rPr lang="ar-SA" sz="3600" b="1" dirty="0">
                <a:solidFill>
                  <a:schemeClr val="accent2"/>
                </a:solidFill>
              </a:rPr>
              <a:t>التي </a:t>
            </a:r>
            <a:r>
              <a:rPr lang="ar-SA" sz="3600" b="1" dirty="0" smtClean="0">
                <a:solidFill>
                  <a:schemeClr val="accent2"/>
                </a:solidFill>
              </a:rPr>
              <a:t>يحصل عليها الباحث بنفسه</a:t>
            </a:r>
            <a:r>
              <a:rPr lang="ar-SA" sz="3600" b="1" dirty="0" smtClean="0"/>
              <a:t>)</a:t>
            </a:r>
            <a:endParaRPr lang="ar-SA" sz="3600" b="1" dirty="0"/>
          </a:p>
          <a:p>
            <a:pPr marL="742950" indent="-742950" algn="just"/>
            <a:endParaRPr lang="ar-SA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89359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0" y="1524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سابعا:تصنيف و تبويب البيانات:</a:t>
            </a:r>
            <a:r>
              <a:rPr lang="ar-SA" sz="32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 </a:t>
            </a:r>
            <a:endParaRPr lang="ar-SA" sz="32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ar-SA" sz="3600" b="1" dirty="0" smtClean="0"/>
          </a:p>
          <a:p>
            <a:pPr algn="just">
              <a:buNone/>
            </a:pPr>
            <a:endParaRPr lang="ar-SA" sz="3600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023910" y="1785926"/>
            <a:ext cx="84296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/>
            <a:r>
              <a:rPr lang="ar-SA" sz="3600" b="1" dirty="0" smtClean="0"/>
              <a:t>هذه المرحلة هي مرحلة إختصار المعلومات المجمعة بطريقة تؤدي لبلورة مشكلة البحث</a:t>
            </a:r>
            <a:r>
              <a:rPr lang="ar-AE" sz="3600" b="1" dirty="0" smtClean="0"/>
              <a:t>،</a:t>
            </a:r>
            <a:r>
              <a:rPr lang="ar-SA" sz="3600" b="1" dirty="0" smtClean="0"/>
              <a:t> و يمكن أن تعرض البيانات بصيغة مقالة أو جداول أو مخططات و منحنيات و ذلك حسب طبيعة الدراسة. أي بمعنى مراجعة البيانات و ترميزها و إدخالها على الحاسوب و تلخيصها وتبويبها في جداول تكرارية.</a:t>
            </a:r>
          </a:p>
        </p:txBody>
      </p:sp>
    </p:spTree>
    <p:extLst>
      <p:ext uri="{BB962C8B-B14F-4D97-AF65-F5344CB8AC3E}">
        <p14:creationId xmlns:p14="http://schemas.microsoft.com/office/powerpoint/2010/main" val="336054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0" y="2286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ثامنا: تحليل و تفسير البيانات:</a:t>
            </a:r>
            <a:r>
              <a:rPr lang="ar-SA" sz="32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 </a:t>
            </a:r>
            <a:endParaRPr lang="ar-SA" sz="32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ar-SA" sz="3600" b="1" dirty="0" smtClean="0"/>
          </a:p>
          <a:p>
            <a:pPr algn="just">
              <a:buNone/>
            </a:pPr>
            <a:endParaRPr lang="ar-SA" sz="3600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023910" y="1785926"/>
            <a:ext cx="84296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/>
            <a:r>
              <a:rPr lang="ar-SA" sz="3600" b="1" dirty="0" smtClean="0"/>
              <a:t>في هذه المرحلة يقوم الباحث بإستخدام الأساليب الإحصائية الوصفية كمقياس ال</a:t>
            </a:r>
            <a:r>
              <a:rPr lang="ar-AE" sz="3600" b="1" dirty="0"/>
              <a:t>م</a:t>
            </a:r>
            <a:r>
              <a:rPr lang="ar-SA" sz="3600" b="1" dirty="0" smtClean="0"/>
              <a:t>توسط و مقاييس </a:t>
            </a:r>
            <a:r>
              <a:rPr lang="ar-SA" sz="3600" b="1" dirty="0" err="1" smtClean="0"/>
              <a:t>الإلتواء</a:t>
            </a:r>
            <a:r>
              <a:rPr lang="ar-SA" sz="3600" b="1" dirty="0" smtClean="0"/>
              <a:t> و معامل الإرتباط و معامل الانحدار</a:t>
            </a:r>
            <a:r>
              <a:rPr lang="ar-AE" sz="3600" b="1" dirty="0" smtClean="0"/>
              <a:t>،</a:t>
            </a:r>
            <a:r>
              <a:rPr lang="ar-SA" sz="3600" b="1" dirty="0" smtClean="0"/>
              <a:t> وذلك لتفسير العلاقة بين متغيرات الدراسة و الكشف عن مدى إرتباطها وثقة ومعنوية النتائج للوصول لإختبار صحة الفرضيات التي صاغها الباحث.</a:t>
            </a:r>
          </a:p>
        </p:txBody>
      </p:sp>
    </p:spTree>
    <p:extLst>
      <p:ext uri="{BB962C8B-B14F-4D97-AF65-F5344CB8AC3E}">
        <p14:creationId xmlns:p14="http://schemas.microsoft.com/office/powerpoint/2010/main" val="372527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371600" y="152400"/>
            <a:ext cx="78581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تاسعا:كتابة التقرير:</a:t>
            </a:r>
            <a:r>
              <a:rPr lang="ar-SA" sz="3200" b="1" u="sng" dirty="0" smtClean="0">
                <a:solidFill>
                  <a:srgbClr val="C00000"/>
                </a:solidFill>
                <a:latin typeface="Adobe Fan Heiti Std B" pitchFamily="34" charset="-128"/>
                <a:ea typeface="Adobe Fan Heiti Std B" pitchFamily="34" charset="-128"/>
                <a:cs typeface="Traditional Arabic" panose="02020603050405020304" pitchFamily="18" charset="-78"/>
              </a:rPr>
              <a:t> </a:t>
            </a:r>
            <a:endParaRPr lang="ar-SA" sz="3200" b="1" u="sng" dirty="0" smtClean="0">
              <a:solidFill>
                <a:srgbClr val="FF000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6500" y="1571612"/>
            <a:ext cx="719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2406" y="1785926"/>
            <a:ext cx="9072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ar-SA" sz="3600" b="1" dirty="0" smtClean="0"/>
          </a:p>
          <a:p>
            <a:pPr algn="just">
              <a:buNone/>
            </a:pPr>
            <a:endParaRPr lang="ar-SA" sz="3600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023910" y="1114485"/>
            <a:ext cx="84296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/>
            <a:r>
              <a:rPr lang="ar-SA" sz="3600" b="1" dirty="0" smtClean="0"/>
              <a:t>هذه المرحلة هي المرحلة الأخيرة في كتابة البحث العلمي</a:t>
            </a:r>
            <a:r>
              <a:rPr lang="ar-AE" sz="3600" b="1" dirty="0" smtClean="0"/>
              <a:t>،</a:t>
            </a:r>
            <a:r>
              <a:rPr lang="ar-SA" sz="3600" b="1" dirty="0" smtClean="0"/>
              <a:t> وفي هذه المرحلة يجب مراعاة :</a:t>
            </a:r>
          </a:p>
          <a:p>
            <a:pPr marL="742950" indent="-742950" algn="just"/>
            <a:r>
              <a:rPr lang="ar-SA" sz="3600" b="1" dirty="0" smtClean="0"/>
              <a:t>-  ما إذا كان البحث أو أطروحة دكتوراة أو رسالة ماجستير أو تقرير عمل أو بحث علمي لأغراض النشر.</a:t>
            </a:r>
          </a:p>
          <a:p>
            <a:pPr marL="742950" indent="-742950" algn="just">
              <a:buFontTx/>
              <a:buChar char="-"/>
            </a:pPr>
            <a:r>
              <a:rPr lang="ar-SA" sz="3600" b="1" dirty="0" smtClean="0"/>
              <a:t>احترام قواعد الإقتباس و الهوامش و كتابة المراجع.</a:t>
            </a:r>
          </a:p>
          <a:p>
            <a:pPr algn="just"/>
            <a:endParaRPr lang="ar-SA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10077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65571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16</TotalTime>
  <Words>792</Words>
  <Application>Microsoft Office PowerPoint</Application>
  <PresentationFormat>A4 Paper (210x297 mm)</PresentationFormat>
  <Paragraphs>137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Adobe Fan Heiti Std B</vt:lpstr>
      <vt:lpstr>AL-Battar</vt:lpstr>
      <vt:lpstr>AL-Mohanad Bold</vt:lpstr>
      <vt:lpstr>Arial</vt:lpstr>
      <vt:lpstr>AYM Wadiy S_U normal.</vt:lpstr>
      <vt:lpstr>Calibri</vt:lpstr>
      <vt:lpstr>Times New Roman</vt:lpstr>
      <vt:lpstr>Traditional Arabic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Bassim Ali Yoseif Alsabbgh</cp:lastModifiedBy>
  <cp:revision>9</cp:revision>
  <dcterms:created xsi:type="dcterms:W3CDTF">2014-09-11T06:47:01Z</dcterms:created>
  <dcterms:modified xsi:type="dcterms:W3CDTF">2016-10-02T05:45:58Z</dcterms:modified>
</cp:coreProperties>
</file>