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282"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3"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1" d="100"/>
          <a:sy n="71" d="100"/>
        </p:scale>
        <p:origin x="-150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CF0DF9-89BE-479F-9CB0-7428CC15C2F1}" type="datetimeFigureOut">
              <a:rPr lang="en-US" smtClean="0"/>
              <a:t>10/1/2016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E264CA-2486-4969-9191-55C7BAFB3839}" type="slidenum">
              <a:rPr lang="en-US" smtClean="0"/>
              <a:t>‹#›</a:t>
            </a:fld>
            <a:endParaRPr lang="en-US"/>
          </a:p>
        </p:txBody>
      </p:sp>
    </p:spTree>
    <p:extLst>
      <p:ext uri="{BB962C8B-B14F-4D97-AF65-F5344CB8AC3E}">
        <p14:creationId xmlns:p14="http://schemas.microsoft.com/office/powerpoint/2010/main" val="151572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29/12/1437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29/12/1437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29/12/1437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29/12/1437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29/12/1437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29/12/1437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29/12/1437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29/12/1437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29/12/1437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29/12/1437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29/12/1437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8699989" y="1"/>
            <a:ext cx="281354"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591806" y="6356351"/>
            <a:ext cx="445477"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383931" y="830362"/>
            <a:ext cx="8581292"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604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29/12/1437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144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75385" y="48006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51693" y="2971800"/>
            <a:ext cx="4706815"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en-US" sz="3700" b="1" dirty="0" smtClean="0">
              <a:solidFill>
                <a:srgbClr val="AD9968"/>
              </a:solidFill>
              <a:latin typeface="AYM Wadiy S_U normal."/>
              <a:cs typeface="Times New Roman" pitchFamily="18" charset="0"/>
            </a:endParaRPr>
          </a:p>
          <a:p>
            <a:pPr algn="ctr"/>
            <a:r>
              <a:rPr lang="ar-SA" sz="3700" b="1" dirty="0" smtClean="0">
                <a:solidFill>
                  <a:srgbClr val="AD9968"/>
                </a:solidFill>
                <a:latin typeface="AYM Wadiy S_U normal."/>
                <a:cs typeface="Times New Roman" pitchFamily="18" charset="0"/>
              </a:rPr>
              <a:t>أساسيات البحث العلمي </a:t>
            </a:r>
          </a:p>
          <a:p>
            <a:pPr algn="ctr"/>
            <a:r>
              <a:rPr lang="ar-SA" sz="4000" b="1" dirty="0">
                <a:solidFill>
                  <a:srgbClr val="7F7F7F"/>
                </a:solidFill>
                <a:latin typeface="Calibri" pitchFamily="34" charset="0"/>
                <a:cs typeface="Times New Roman" pitchFamily="18" charset="0"/>
              </a:rPr>
              <a:t>د/ </a:t>
            </a:r>
            <a:r>
              <a:rPr lang="ar-SA" sz="3700" b="1" dirty="0" smtClean="0">
                <a:solidFill>
                  <a:srgbClr val="AD9968"/>
                </a:solidFill>
                <a:latin typeface="AYM Wadiy S_U normal."/>
                <a:cs typeface="Times New Roman" pitchFamily="18" charset="0"/>
              </a:rPr>
              <a:t>حسان الغربي </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702704" y="6329535"/>
            <a:ext cx="2217275"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310554" y="5893594"/>
            <a:ext cx="3768969"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extLst>
      <p:ext uri="{BB962C8B-B14F-4D97-AF65-F5344CB8AC3E}">
        <p14:creationId xmlns:p14="http://schemas.microsoft.com/office/powerpoint/2010/main" val="3020617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p:cNvSpPr txBox="1">
            <a:spLocks/>
          </p:cNvSpPr>
          <p:nvPr/>
        </p:nvSpPr>
        <p:spPr bwMode="auto">
          <a:xfrm>
            <a:off x="474785" y="2060848"/>
            <a:ext cx="8194431"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smtClean="0">
                <a:ln w="11430"/>
                <a:solidFill>
                  <a:srgbClr val="FF0000"/>
                </a:solidFill>
                <a:effectLst>
                  <a:outerShdw blurRad="38100" dist="38100" dir="2700000" algn="tl">
                    <a:srgbClr val="000000">
                      <a:alpha val="43137"/>
                    </a:srgbClr>
                  </a:outerShdw>
                </a:effectLst>
                <a:latin typeface="Arial" pitchFamily="34" charset="0"/>
                <a:cs typeface="Arial" pitchFamily="34" charset="0"/>
              </a:rPr>
              <a:t>المحاضرة</a:t>
            </a:r>
            <a:r>
              <a:rPr lang="ar-AE" b="1" spc="50" dirty="0" smtClean="0">
                <a:ln w="11430"/>
                <a:solidFill>
                  <a:srgbClr val="FF0000"/>
                </a:solidFill>
                <a:effectLst>
                  <a:outerShdw blurRad="38100" dist="38100" dir="2700000" algn="tl">
                    <a:srgbClr val="000000">
                      <a:alpha val="43137"/>
                    </a:srgbClr>
                  </a:outerShdw>
                </a:effectLst>
                <a:latin typeface="Arial" pitchFamily="34" charset="0"/>
                <a:cs typeface="Arial" pitchFamily="34" charset="0"/>
              </a:rPr>
              <a:t> 4</a:t>
            </a:r>
            <a:endParaRPr lang="ar-SA" b="1" spc="50" dirty="0" smtClean="0">
              <a:ln w="1143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rtl="1" eaLnBrk="1" fontAlgn="auto" hangingPunct="1">
              <a:spcBef>
                <a:spcPct val="0"/>
              </a:spcBef>
              <a:spcAft>
                <a:spcPts val="0"/>
              </a:spcAft>
              <a:defRPr/>
            </a:pPr>
            <a:r>
              <a:rPr lang="ar-SA" sz="4000"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rPr>
              <a:t>الاستقراء </a:t>
            </a:r>
            <a:r>
              <a:rPr lang="ar-SA" sz="4000" b="1" spc="50" dirty="0" smtClean="0">
                <a:ln w="11430"/>
                <a:solidFill>
                  <a:srgbClr val="FF0000"/>
                </a:solidFill>
                <a:effectLst>
                  <a:outerShdw blurRad="38100" dist="38100" dir="2700000" algn="tl">
                    <a:srgbClr val="000000">
                      <a:alpha val="43137"/>
                    </a:srgbClr>
                  </a:outerShdw>
                </a:effectLst>
                <a:latin typeface="Arial" pitchFamily="34" charset="0"/>
                <a:cs typeface="Arial" pitchFamily="34" charset="0"/>
              </a:rPr>
              <a:t>والاستدلال</a:t>
            </a:r>
            <a:endParaRPr lang="ar-SA" sz="4000" b="1" spc="50" dirty="0">
              <a:ln w="1143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rtl="1" eaLnBrk="1" fontAlgn="auto" hangingPunct="1">
              <a:spcBef>
                <a:spcPct val="0"/>
              </a:spcBef>
              <a:spcAft>
                <a:spcPts val="0"/>
              </a:spcAft>
              <a:defRPr/>
            </a:pPr>
            <a:r>
              <a:rPr lang="ar-SA" sz="4000" b="1" spc="50" dirty="0" smtClean="0">
                <a:ln w="11430"/>
                <a:solidFill>
                  <a:srgbClr val="FF0000"/>
                </a:solidFill>
                <a:effectLst>
                  <a:outerShdw blurRad="38100" dist="38100" dir="2700000" algn="tl">
                    <a:srgbClr val="000000">
                      <a:alpha val="43137"/>
                    </a:srgbClr>
                  </a:outerShdw>
                </a:effectLst>
                <a:latin typeface="Arial" pitchFamily="34" charset="0"/>
                <a:cs typeface="Arial" pitchFamily="34" charset="0"/>
              </a:rPr>
              <a:t>والمقدمات والنتائج</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1032859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Text Box 3"/>
          <p:cNvSpPr txBox="1">
            <a:spLocks noChangeArrowheads="1"/>
          </p:cNvSpPr>
          <p:nvPr/>
        </p:nvSpPr>
        <p:spPr bwMode="auto">
          <a:xfrm>
            <a:off x="219778" y="2143117"/>
            <a:ext cx="84963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3300" b="1" dirty="0" smtClean="0">
                <a:solidFill>
                  <a:schemeClr val="bg2">
                    <a:lumMod val="10000"/>
                  </a:schemeClr>
                </a:solidFill>
                <a:latin typeface="Times New Roman" pitchFamily="18" charset="0"/>
                <a:cs typeface="Times New Roman" pitchFamily="18" charset="0"/>
              </a:rPr>
              <a:t>تعتبر </a:t>
            </a:r>
            <a:r>
              <a:rPr lang="ar-SA" altLang="en-US" sz="3300" b="1" dirty="0" smtClean="0">
                <a:solidFill>
                  <a:srgbClr val="FF0000"/>
                </a:solidFill>
                <a:latin typeface="Times New Roman" pitchFamily="18" charset="0"/>
                <a:cs typeface="Times New Roman" pitchFamily="18" charset="0"/>
              </a:rPr>
              <a:t>المفاهيم والمقدمات والنتائج </a:t>
            </a:r>
            <a:r>
              <a:rPr lang="ar-SA" altLang="en-US" sz="3300" b="1" dirty="0" smtClean="0">
                <a:solidFill>
                  <a:schemeClr val="bg2">
                    <a:lumMod val="10000"/>
                  </a:schemeClr>
                </a:solidFill>
                <a:latin typeface="Times New Roman" pitchFamily="18" charset="0"/>
                <a:cs typeface="Times New Roman" pitchFamily="18" charset="0"/>
              </a:rPr>
              <a:t>من الجوانب الهامة فى البحوث المختلفة ولا</a:t>
            </a:r>
            <a:r>
              <a:rPr lang="ar-AE" altLang="en-US" sz="3300" b="1" dirty="0" smtClean="0">
                <a:solidFill>
                  <a:schemeClr val="bg2">
                    <a:lumMod val="10000"/>
                  </a:schemeClr>
                </a:solidFill>
                <a:latin typeface="Times New Roman" pitchFamily="18" charset="0"/>
                <a:cs typeface="Times New Roman" pitchFamily="18" charset="0"/>
              </a:rPr>
              <a:t> </a:t>
            </a:r>
            <a:r>
              <a:rPr lang="ar-SA" altLang="en-US" sz="3300" b="1" dirty="0" smtClean="0">
                <a:solidFill>
                  <a:schemeClr val="bg2">
                    <a:lumMod val="10000"/>
                  </a:schemeClr>
                </a:solidFill>
                <a:latin typeface="Times New Roman" pitchFamily="18" charset="0"/>
                <a:cs typeface="Times New Roman" pitchFamily="18" charset="0"/>
              </a:rPr>
              <a:t>يستطيع الباحث</a:t>
            </a:r>
            <a:r>
              <a:rPr lang="ar-AE" altLang="en-US" sz="3300" b="1" dirty="0" smtClean="0">
                <a:solidFill>
                  <a:schemeClr val="bg2">
                    <a:lumMod val="10000"/>
                  </a:schemeClr>
                </a:solidFill>
                <a:latin typeface="Times New Roman" pitchFamily="18" charset="0"/>
                <a:cs typeface="Times New Roman" pitchFamily="18" charset="0"/>
              </a:rPr>
              <a:t>و</a:t>
            </a:r>
            <a:r>
              <a:rPr lang="ar-SA" altLang="en-US" sz="3300" b="1" dirty="0" smtClean="0">
                <a:solidFill>
                  <a:schemeClr val="bg2">
                    <a:lumMod val="10000"/>
                  </a:schemeClr>
                </a:solidFill>
                <a:latin typeface="Times New Roman" pitchFamily="18" charset="0"/>
                <a:cs typeface="Times New Roman" pitchFamily="18" charset="0"/>
              </a:rPr>
              <a:t>ن الإستغناء عنها،</a:t>
            </a:r>
            <a:r>
              <a:rPr lang="ar-AE" altLang="en-US" sz="3300" b="1" dirty="0" smtClean="0">
                <a:solidFill>
                  <a:schemeClr val="bg2">
                    <a:lumMod val="10000"/>
                  </a:schemeClr>
                </a:solidFill>
                <a:latin typeface="Times New Roman" pitchFamily="18" charset="0"/>
                <a:cs typeface="Times New Roman" pitchFamily="18" charset="0"/>
              </a:rPr>
              <a:t> </a:t>
            </a:r>
            <a:r>
              <a:rPr lang="ar-SA" altLang="en-US" sz="3300" b="1" dirty="0" smtClean="0">
                <a:solidFill>
                  <a:schemeClr val="bg2">
                    <a:lumMod val="10000"/>
                  </a:schemeClr>
                </a:solidFill>
                <a:latin typeface="Times New Roman" pitchFamily="18" charset="0"/>
                <a:cs typeface="Times New Roman" pitchFamily="18" charset="0"/>
              </a:rPr>
              <a:t>ولهذه الجوانب أسس محددة وضوابط لإجرائها، وتنبع أهمية تلك الجوانب في ارتباطها</a:t>
            </a:r>
            <a:r>
              <a:rPr lang="ar-AE" altLang="en-US" sz="3300" b="1" dirty="0" smtClean="0">
                <a:solidFill>
                  <a:schemeClr val="bg2">
                    <a:lumMod val="10000"/>
                  </a:schemeClr>
                </a:solidFill>
                <a:latin typeface="Times New Roman" pitchFamily="18" charset="0"/>
                <a:cs typeface="Times New Roman" pitchFamily="18" charset="0"/>
              </a:rPr>
              <a:t>،</a:t>
            </a:r>
            <a:r>
              <a:rPr lang="ar-SA" altLang="en-US" sz="3300" b="1" dirty="0" smtClean="0">
                <a:solidFill>
                  <a:schemeClr val="bg2">
                    <a:lumMod val="10000"/>
                  </a:schemeClr>
                </a:solidFill>
                <a:latin typeface="Times New Roman" pitchFamily="18" charset="0"/>
                <a:cs typeface="Times New Roman" pitchFamily="18" charset="0"/>
              </a:rPr>
              <a:t> بتوضيح أسلوب المعالجة الذ</a:t>
            </a:r>
            <a:r>
              <a:rPr lang="ar-AE" altLang="en-US" sz="3300" b="1" dirty="0" smtClean="0">
                <a:solidFill>
                  <a:schemeClr val="bg2">
                    <a:lumMod val="10000"/>
                  </a:schemeClr>
                </a:solidFill>
                <a:latin typeface="Times New Roman" pitchFamily="18" charset="0"/>
                <a:cs typeface="Times New Roman" pitchFamily="18" charset="0"/>
              </a:rPr>
              <a:t>ي</a:t>
            </a:r>
            <a:r>
              <a:rPr lang="ar-SA" altLang="en-US" sz="3300" b="1" dirty="0" smtClean="0">
                <a:solidFill>
                  <a:schemeClr val="bg2">
                    <a:lumMod val="10000"/>
                  </a:schemeClr>
                </a:solidFill>
                <a:latin typeface="Times New Roman" pitchFamily="18" charset="0"/>
                <a:cs typeface="Times New Roman" pitchFamily="18" charset="0"/>
              </a:rPr>
              <a:t> أتبعه الباحث في بحثه</a:t>
            </a:r>
            <a:r>
              <a:rPr lang="ar-AE" altLang="en-US" sz="3300" b="1" dirty="0" smtClean="0">
                <a:solidFill>
                  <a:schemeClr val="bg2">
                    <a:lumMod val="10000"/>
                  </a:schemeClr>
                </a:solidFill>
                <a:latin typeface="Times New Roman" pitchFamily="18" charset="0"/>
                <a:cs typeface="Times New Roman" pitchFamily="18" charset="0"/>
              </a:rPr>
              <a:t>،</a:t>
            </a:r>
            <a:r>
              <a:rPr lang="ar-SA" altLang="en-US" sz="3300" b="1" dirty="0" smtClean="0">
                <a:solidFill>
                  <a:schemeClr val="bg2">
                    <a:lumMod val="10000"/>
                  </a:schemeClr>
                </a:solidFill>
                <a:latin typeface="Times New Roman" pitchFamily="18" charset="0"/>
                <a:cs typeface="Times New Roman" pitchFamily="18" charset="0"/>
              </a:rPr>
              <a:t> وتقديم تلخيص للبحث والنتائج بهدف المساعدة والإحاطة بأبرز ما</a:t>
            </a:r>
            <a:r>
              <a:rPr lang="ar-AE" altLang="en-US" sz="3300" b="1" dirty="0" smtClean="0">
                <a:solidFill>
                  <a:schemeClr val="bg2">
                    <a:lumMod val="10000"/>
                  </a:schemeClr>
                </a:solidFill>
                <a:latin typeface="Times New Roman" pitchFamily="18" charset="0"/>
                <a:cs typeface="Times New Roman" pitchFamily="18" charset="0"/>
              </a:rPr>
              <a:t> </a:t>
            </a:r>
            <a:r>
              <a:rPr lang="ar-SA" altLang="en-US" sz="3300" b="1" dirty="0" smtClean="0">
                <a:solidFill>
                  <a:schemeClr val="bg2">
                    <a:lumMod val="10000"/>
                  </a:schemeClr>
                </a:solidFill>
                <a:latin typeface="Times New Roman" pitchFamily="18" charset="0"/>
                <a:cs typeface="Times New Roman" pitchFamily="18" charset="0"/>
              </a:rPr>
              <a:t>توصل له الباحث.</a:t>
            </a:r>
            <a:endParaRPr lang="en-US" altLang="en-US" sz="3300" b="1" dirty="0">
              <a:solidFill>
                <a:schemeClr val="bg2">
                  <a:lumMod val="10000"/>
                </a:schemeClr>
              </a:solidFill>
              <a:latin typeface="Times New Roman" pitchFamily="18" charset="0"/>
              <a:cs typeface="Times New Roman" pitchFamily="18" charset="0"/>
            </a:endParaRPr>
          </a:p>
        </p:txBody>
      </p:sp>
      <p:sp>
        <p:nvSpPr>
          <p:cNvPr id="7" name="Text Box 2"/>
          <p:cNvSpPr txBox="1">
            <a:spLocks noChangeArrowheads="1"/>
          </p:cNvSpPr>
          <p:nvPr/>
        </p:nvSpPr>
        <p:spPr bwMode="auto">
          <a:xfrm>
            <a:off x="7407539" y="1071546"/>
            <a:ext cx="136280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مقدمة</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171444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ext Box 3"/>
          <p:cNvSpPr txBox="1">
            <a:spLocks noChangeArrowheads="1"/>
          </p:cNvSpPr>
          <p:nvPr/>
        </p:nvSpPr>
        <p:spPr bwMode="auto">
          <a:xfrm>
            <a:off x="285720" y="2000241"/>
            <a:ext cx="8496300" cy="3885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900" b="1" dirty="0" smtClean="0">
                <a:solidFill>
                  <a:schemeClr val="bg2">
                    <a:lumMod val="10000"/>
                  </a:schemeClr>
                </a:solidFill>
                <a:latin typeface="Times New Roman" pitchFamily="18" charset="0"/>
                <a:cs typeface="Times New Roman" pitchFamily="18" charset="0"/>
              </a:rPr>
              <a:t>يعتبر تحديد المفاهيم والمصطلحات العلمية للدراسة أحد الطرق المنهجية الهامة فى تصميم البحث العلمي .</a:t>
            </a:r>
          </a:p>
          <a:p>
            <a:pPr algn="just">
              <a:spcBef>
                <a:spcPct val="50000"/>
              </a:spcBef>
              <a:buFontTx/>
              <a:buChar char="-"/>
            </a:pPr>
            <a:r>
              <a:rPr lang="ar-SA" altLang="en-US" sz="2900" b="1" dirty="0" smtClean="0">
                <a:solidFill>
                  <a:schemeClr val="bg2">
                    <a:lumMod val="10000"/>
                  </a:schemeClr>
                </a:solidFill>
                <a:latin typeface="Times New Roman" pitchFamily="18" charset="0"/>
                <a:cs typeface="Times New Roman" pitchFamily="18" charset="0"/>
              </a:rPr>
              <a:t> ترتبط كل من الدقة والموضوعية وهما من شروط البحث العلمي بوضع تعريفات واضحة ومحددة لكل مفهوم أو مصطلح .</a:t>
            </a:r>
          </a:p>
          <a:p>
            <a:pPr algn="just">
              <a:spcBef>
                <a:spcPct val="50000"/>
              </a:spcBef>
              <a:buFontTx/>
              <a:buChar char="-"/>
            </a:pPr>
            <a:r>
              <a:rPr lang="ar-SA" altLang="en-US" sz="2900" b="1" dirty="0" smtClean="0">
                <a:solidFill>
                  <a:schemeClr val="bg2">
                    <a:lumMod val="10000"/>
                  </a:schemeClr>
                </a:solidFill>
                <a:latin typeface="Times New Roman" pitchFamily="18" charset="0"/>
                <a:cs typeface="Times New Roman" pitchFamily="18" charset="0"/>
              </a:rPr>
              <a:t> تعتبر المفاهيم التى يستخدمها الباحثون مفاهيم أكثر تخصصاً من المفاهيم التى تستخدم فى الحياة العامة .</a:t>
            </a:r>
          </a:p>
          <a:p>
            <a:pPr algn="just">
              <a:spcBef>
                <a:spcPct val="50000"/>
              </a:spcBef>
            </a:pPr>
            <a:endParaRPr lang="en-US" altLang="en-US" sz="2900" b="1" dirty="0">
              <a:solidFill>
                <a:schemeClr val="bg2">
                  <a:lumMod val="10000"/>
                </a:schemeClr>
              </a:solidFill>
              <a:latin typeface="Times New Roman" pitchFamily="18" charset="0"/>
              <a:cs typeface="Times New Roman" pitchFamily="18" charset="0"/>
            </a:endParaRPr>
          </a:p>
        </p:txBody>
      </p:sp>
      <p:sp>
        <p:nvSpPr>
          <p:cNvPr id="7" name="Text Box 2"/>
          <p:cNvSpPr txBox="1">
            <a:spLocks noChangeArrowheads="1"/>
          </p:cNvSpPr>
          <p:nvPr/>
        </p:nvSpPr>
        <p:spPr bwMode="auto">
          <a:xfrm>
            <a:off x="681377" y="1000109"/>
            <a:ext cx="80669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latin typeface="Times New Roman" pitchFamily="18" charset="0"/>
                <a:cs typeface="Times New Roman" pitchFamily="18" charset="0"/>
              </a:rPr>
              <a:t>المفاهيم والمصطلحات العلمية</a:t>
            </a:r>
            <a:endParaRPr lang="en-US" altLang="en-US" sz="3200" b="1" u="sng"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402798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Text Box 3"/>
          <p:cNvSpPr txBox="1">
            <a:spLocks noChangeArrowheads="1"/>
          </p:cNvSpPr>
          <p:nvPr/>
        </p:nvSpPr>
        <p:spPr bwMode="auto">
          <a:xfrm>
            <a:off x="351663" y="1785926"/>
            <a:ext cx="84963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dirty="0" smtClean="0">
                <a:solidFill>
                  <a:srgbClr val="FF0000"/>
                </a:solidFill>
                <a:latin typeface="Times New Roman" pitchFamily="18" charset="0"/>
                <a:cs typeface="Times New Roman" pitchFamily="18" charset="0"/>
              </a:rPr>
              <a:t>1-</a:t>
            </a:r>
            <a:r>
              <a:rPr lang="ar-SA" altLang="en-US" sz="3600" b="1" dirty="0" smtClean="0">
                <a:solidFill>
                  <a:schemeClr val="bg2">
                    <a:lumMod val="10000"/>
                  </a:schemeClr>
                </a:solidFill>
                <a:latin typeface="Times New Roman" pitchFamily="18" charset="0"/>
                <a:cs typeface="Times New Roman" pitchFamily="18" charset="0"/>
              </a:rPr>
              <a:t> إختلاف الخبرات لدى الأفراد والجماعات والمجتمعات</a:t>
            </a:r>
            <a:r>
              <a:rPr lang="ar-AE" altLang="en-US" sz="3600" b="1" dirty="0" smtClean="0">
                <a:solidFill>
                  <a:schemeClr val="bg2">
                    <a:lumMod val="10000"/>
                  </a:schemeClr>
                </a:solidFill>
                <a:latin typeface="Times New Roman" pitchFamily="18" charset="0"/>
                <a:cs typeface="Times New Roman" pitchFamily="18" charset="0"/>
              </a:rPr>
              <a:t>.</a:t>
            </a:r>
            <a:r>
              <a:rPr lang="ar-SA" altLang="en-US" sz="3600" b="1" dirty="0" smtClean="0">
                <a:solidFill>
                  <a:schemeClr val="bg2">
                    <a:lumMod val="10000"/>
                  </a:schemeClr>
                </a:solidFill>
                <a:latin typeface="Times New Roman" pitchFamily="18" charset="0"/>
                <a:cs typeface="Times New Roman" pitchFamily="18" charset="0"/>
              </a:rPr>
              <a:t> </a:t>
            </a:r>
          </a:p>
          <a:p>
            <a:pPr>
              <a:spcBef>
                <a:spcPct val="50000"/>
              </a:spcBef>
            </a:pPr>
            <a:r>
              <a:rPr lang="ar-SA" altLang="en-US" sz="3600" b="1" dirty="0" smtClean="0">
                <a:solidFill>
                  <a:srgbClr val="FF0000"/>
                </a:solidFill>
                <a:latin typeface="Times New Roman" pitchFamily="18" charset="0"/>
                <a:cs typeface="Times New Roman" pitchFamily="18" charset="0"/>
              </a:rPr>
              <a:t>2-</a:t>
            </a:r>
            <a:r>
              <a:rPr lang="ar-SA" altLang="en-US" sz="3600" b="1" dirty="0" smtClean="0">
                <a:solidFill>
                  <a:schemeClr val="bg2">
                    <a:lumMod val="10000"/>
                  </a:schemeClr>
                </a:solidFill>
                <a:latin typeface="Times New Roman" pitchFamily="18" charset="0"/>
                <a:cs typeface="Times New Roman" pitchFamily="18" charset="0"/>
              </a:rPr>
              <a:t> قد يكون لبعض المفاهيم أكثر من معنى .</a:t>
            </a:r>
          </a:p>
          <a:p>
            <a:pPr>
              <a:spcBef>
                <a:spcPct val="50000"/>
              </a:spcBef>
            </a:pPr>
            <a:r>
              <a:rPr lang="ar-SA" altLang="en-US" sz="3600" b="1" dirty="0" smtClean="0">
                <a:solidFill>
                  <a:srgbClr val="FF0000"/>
                </a:solidFill>
                <a:latin typeface="Times New Roman" pitchFamily="18" charset="0"/>
                <a:cs typeface="Times New Roman" pitchFamily="18" charset="0"/>
              </a:rPr>
              <a:t>3-</a:t>
            </a:r>
            <a:r>
              <a:rPr lang="ar-SA" altLang="en-US" sz="3600" b="1" dirty="0" smtClean="0">
                <a:solidFill>
                  <a:schemeClr val="bg2">
                    <a:lumMod val="10000"/>
                  </a:schemeClr>
                </a:solidFill>
                <a:latin typeface="Times New Roman" pitchFamily="18" charset="0"/>
                <a:cs typeface="Times New Roman" pitchFamily="18" charset="0"/>
              </a:rPr>
              <a:t> غموض بعض الألفاظ</a:t>
            </a:r>
            <a:r>
              <a:rPr lang="ar-AE" altLang="en-US" sz="3600" b="1" dirty="0">
                <a:solidFill>
                  <a:schemeClr val="bg2">
                    <a:lumMod val="10000"/>
                  </a:schemeClr>
                </a:solidFill>
                <a:latin typeface="Times New Roman" pitchFamily="18" charset="0"/>
                <a:cs typeface="Times New Roman" pitchFamily="18" charset="0"/>
              </a:rPr>
              <a:t>.</a:t>
            </a:r>
            <a:endParaRPr lang="ar-SA" altLang="en-US" sz="3600" b="1" dirty="0" smtClean="0">
              <a:solidFill>
                <a:schemeClr val="bg2">
                  <a:lumMod val="10000"/>
                </a:schemeClr>
              </a:solidFill>
              <a:latin typeface="Times New Roman" pitchFamily="18" charset="0"/>
              <a:cs typeface="Times New Roman" pitchFamily="18" charset="0"/>
            </a:endParaRPr>
          </a:p>
          <a:p>
            <a:pPr>
              <a:spcBef>
                <a:spcPct val="50000"/>
              </a:spcBef>
            </a:pPr>
            <a:r>
              <a:rPr lang="ar-SA" altLang="en-US" sz="3600" b="1" dirty="0" smtClean="0">
                <a:solidFill>
                  <a:srgbClr val="FF0000"/>
                </a:solidFill>
                <a:latin typeface="Times New Roman" pitchFamily="18" charset="0"/>
                <a:cs typeface="Times New Roman" pitchFamily="18" charset="0"/>
              </a:rPr>
              <a:t>4-</a:t>
            </a:r>
            <a:r>
              <a:rPr lang="ar-SA" altLang="en-US" sz="3600" b="1" dirty="0" smtClean="0">
                <a:solidFill>
                  <a:schemeClr val="bg2">
                    <a:lumMod val="10000"/>
                  </a:schemeClr>
                </a:solidFill>
                <a:latin typeface="Times New Roman" pitchFamily="18" charset="0"/>
                <a:cs typeface="Times New Roman" pitchFamily="18" charset="0"/>
              </a:rPr>
              <a:t> بعض الألفاظ لها أكثر من معنى .</a:t>
            </a:r>
          </a:p>
          <a:p>
            <a:pPr>
              <a:spcBef>
                <a:spcPct val="50000"/>
              </a:spcBef>
            </a:pPr>
            <a:r>
              <a:rPr lang="ar-SA" altLang="en-US" sz="3600" b="1" dirty="0" smtClean="0">
                <a:solidFill>
                  <a:srgbClr val="FF0000"/>
                </a:solidFill>
                <a:latin typeface="Times New Roman" pitchFamily="18" charset="0"/>
                <a:cs typeface="Times New Roman" pitchFamily="18" charset="0"/>
              </a:rPr>
              <a:t>5-</a:t>
            </a:r>
            <a:r>
              <a:rPr lang="ar-SA" altLang="en-US" sz="3600" b="1" dirty="0" smtClean="0">
                <a:solidFill>
                  <a:schemeClr val="bg2">
                    <a:lumMod val="10000"/>
                  </a:schemeClr>
                </a:solidFill>
                <a:latin typeface="Times New Roman" pitchFamily="18" charset="0"/>
                <a:cs typeface="Times New Roman" pitchFamily="18" charset="0"/>
              </a:rPr>
              <a:t> هناك بعض المعاني التى تتغير بمرور الوقت</a:t>
            </a:r>
            <a:r>
              <a:rPr lang="ar-AE" altLang="en-US" sz="3600" b="1" dirty="0">
                <a:solidFill>
                  <a:schemeClr val="bg2">
                    <a:lumMod val="10000"/>
                  </a:schemeClr>
                </a:solidFill>
                <a:latin typeface="Times New Roman" pitchFamily="18" charset="0"/>
                <a:cs typeface="Times New Roman" pitchFamily="18" charset="0"/>
              </a:rPr>
              <a:t>.</a:t>
            </a:r>
            <a:endParaRPr lang="en-US" altLang="en-US" sz="3600" b="1" dirty="0">
              <a:solidFill>
                <a:schemeClr val="bg2">
                  <a:lumMod val="10000"/>
                </a:schemeClr>
              </a:solidFill>
              <a:latin typeface="Times New Roman" pitchFamily="18" charset="0"/>
              <a:cs typeface="Times New Roman" pitchFamily="18" charset="0"/>
            </a:endParaRPr>
          </a:p>
        </p:txBody>
      </p:sp>
      <p:sp>
        <p:nvSpPr>
          <p:cNvPr id="7" name="Text Box 2"/>
          <p:cNvSpPr txBox="1">
            <a:spLocks noChangeArrowheads="1"/>
          </p:cNvSpPr>
          <p:nvPr/>
        </p:nvSpPr>
        <p:spPr bwMode="auto">
          <a:xfrm>
            <a:off x="483549" y="1071547"/>
            <a:ext cx="82867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latin typeface="Times New Roman" pitchFamily="18" charset="0"/>
                <a:cs typeface="Times New Roman" pitchFamily="18" charset="0"/>
              </a:rPr>
              <a:t>أسباب صعوبة تحديد المفاهيم</a:t>
            </a:r>
            <a:endParaRPr lang="en-US" altLang="en-US" sz="3200" b="1" u="sng"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34803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ext Box 3"/>
          <p:cNvSpPr txBox="1">
            <a:spLocks noChangeArrowheads="1"/>
          </p:cNvSpPr>
          <p:nvPr/>
        </p:nvSpPr>
        <p:spPr bwMode="auto">
          <a:xfrm>
            <a:off x="351663" y="1340768"/>
            <a:ext cx="84963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dirty="0" smtClean="0">
                <a:solidFill>
                  <a:srgbClr val="FF0000"/>
                </a:solidFill>
                <a:cs typeface="Traditional Arabic" panose="02020603050405020304" pitchFamily="18" charset="-78"/>
              </a:rPr>
              <a:t>1-</a:t>
            </a:r>
            <a:r>
              <a:rPr lang="ar-SA" altLang="en-US" sz="3600" b="1" dirty="0" smtClean="0">
                <a:solidFill>
                  <a:schemeClr val="bg2">
                    <a:lumMod val="10000"/>
                  </a:schemeClr>
                </a:solidFill>
                <a:cs typeface="Traditional Arabic" panose="02020603050405020304" pitchFamily="18" charset="-78"/>
              </a:rPr>
              <a:t> إستعراض المفاهيم التى تعرضت للمصطلح .</a:t>
            </a:r>
          </a:p>
          <a:p>
            <a:pPr>
              <a:spcBef>
                <a:spcPct val="50000"/>
              </a:spcBef>
            </a:pPr>
            <a:r>
              <a:rPr lang="ar-SA" altLang="en-US" sz="3600" b="1" dirty="0" smtClean="0">
                <a:solidFill>
                  <a:srgbClr val="FF0000"/>
                </a:solidFill>
                <a:cs typeface="Traditional Arabic" panose="02020603050405020304" pitchFamily="18" charset="-78"/>
              </a:rPr>
              <a:t>2-</a:t>
            </a:r>
            <a:r>
              <a:rPr lang="ar-SA" altLang="en-US" sz="3600" b="1" dirty="0" smtClean="0">
                <a:solidFill>
                  <a:schemeClr val="bg2">
                    <a:lumMod val="10000"/>
                  </a:schemeClr>
                </a:solidFill>
                <a:cs typeface="Traditional Arabic" panose="02020603050405020304" pitchFamily="18" charset="-78"/>
              </a:rPr>
              <a:t> الوصول إلى نقاط الإتفاق المشتركة بين أغلب التعريفات بعد الإستفادة من بعضها أو جوانب منها وإستبعاد بعضها الآخر .</a:t>
            </a:r>
          </a:p>
          <a:p>
            <a:pPr>
              <a:spcBef>
                <a:spcPct val="50000"/>
              </a:spcBef>
            </a:pPr>
            <a:r>
              <a:rPr lang="ar-SA" altLang="en-US" sz="3600" b="1" dirty="0" smtClean="0">
                <a:solidFill>
                  <a:srgbClr val="FF0000"/>
                </a:solidFill>
                <a:cs typeface="Traditional Arabic" panose="02020603050405020304" pitchFamily="18" charset="-78"/>
              </a:rPr>
              <a:t>3-</a:t>
            </a:r>
            <a:r>
              <a:rPr lang="ar-SA" altLang="en-US" sz="3600" b="1" dirty="0" smtClean="0">
                <a:solidFill>
                  <a:schemeClr val="bg2">
                    <a:lumMod val="10000"/>
                  </a:schemeClr>
                </a:solidFill>
                <a:cs typeface="Traditional Arabic" panose="02020603050405020304" pitchFamily="18" charset="-78"/>
              </a:rPr>
              <a:t> تحديد تعريف مبدئي يتضمن المعنى الذى يجمع عليه أغلب الباحثين .</a:t>
            </a:r>
          </a:p>
          <a:p>
            <a:pPr>
              <a:spcBef>
                <a:spcPct val="50000"/>
              </a:spcBef>
            </a:pPr>
            <a:r>
              <a:rPr lang="ar-SA" altLang="en-US" sz="3600" b="1" dirty="0" smtClean="0">
                <a:solidFill>
                  <a:srgbClr val="FF0000"/>
                </a:solidFill>
                <a:cs typeface="Traditional Arabic" panose="02020603050405020304" pitchFamily="18" charset="-78"/>
              </a:rPr>
              <a:t>4-</a:t>
            </a:r>
            <a:r>
              <a:rPr lang="ar-SA" altLang="en-US" sz="3600" b="1" dirty="0" smtClean="0">
                <a:solidFill>
                  <a:schemeClr val="bg2">
                    <a:lumMod val="10000"/>
                  </a:schemeClr>
                </a:solidFill>
                <a:cs typeface="Traditional Arabic" panose="02020603050405020304" pitchFamily="18" charset="-78"/>
              </a:rPr>
              <a:t> إخضاع التعريف المبدئي للنقد والتحليل وإدخال التعديلات اللآزمة عليه .</a:t>
            </a:r>
            <a:endParaRPr lang="en-US" altLang="en-US" sz="36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615434" y="-99392"/>
            <a:ext cx="813291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latin typeface="Times New Roman" pitchFamily="18" charset="0"/>
                <a:cs typeface="Times New Roman" pitchFamily="18" charset="0"/>
              </a:rPr>
              <a:t>الإعتبارات الواجب على الباحث إتباعها عند تبنيه لتحديد المفهوم</a:t>
            </a:r>
            <a:endParaRPr lang="en-US" altLang="en-US" sz="3200" b="1" u="sng"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94244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Text Box 3"/>
          <p:cNvSpPr txBox="1">
            <a:spLocks noChangeArrowheads="1"/>
          </p:cNvSpPr>
          <p:nvPr/>
        </p:nvSpPr>
        <p:spPr bwMode="auto">
          <a:xfrm>
            <a:off x="255936" y="908720"/>
            <a:ext cx="8496300" cy="2654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dirty="0" smtClean="0">
                <a:solidFill>
                  <a:srgbClr val="FF0000"/>
                </a:solidFill>
                <a:cs typeface="Traditional Arabic" panose="02020603050405020304" pitchFamily="18" charset="-78"/>
              </a:rPr>
              <a:t>اولاً :المفاهيم التجريدية: </a:t>
            </a:r>
          </a:p>
          <a:p>
            <a:pPr>
              <a:spcBef>
                <a:spcPct val="50000"/>
              </a:spcBef>
            </a:pPr>
            <a:r>
              <a:rPr lang="ar-SA" altLang="en-US" sz="2900" b="1" dirty="0" smtClean="0">
                <a:solidFill>
                  <a:schemeClr val="bg2">
                    <a:lumMod val="10000"/>
                  </a:schemeClr>
                </a:solidFill>
                <a:latin typeface="Times New Roman" pitchFamily="18" charset="0"/>
                <a:cs typeface="Times New Roman" pitchFamily="18" charset="0"/>
              </a:rPr>
              <a:t>تتناول المفاهيم المجردة موضوع النظرية، بمعنى انها تتصل بموضوعات النظرية وتدخل فى سياقها، فهي أساسية بالنسبة للإطار التصورى لأنها تساهم فى تلخيص جوانب الظاهرة ومايرتبط بها، إضافة إلى تلخيص </a:t>
            </a:r>
            <a:r>
              <a:rPr lang="ar-SA" altLang="en-US" sz="2900" b="1" dirty="0" smtClean="0">
                <a:solidFill>
                  <a:schemeClr val="bg2">
                    <a:lumMod val="10000"/>
                  </a:schemeClr>
                </a:solidFill>
                <a:latin typeface="Times New Roman" pitchFamily="18" charset="0"/>
                <a:cs typeface="Times New Roman" pitchFamily="18" charset="0"/>
              </a:rPr>
              <a:t>الحقائق</a:t>
            </a:r>
            <a:r>
              <a:rPr lang="ar-SA" altLang="en-US" sz="2900" b="1" dirty="0" smtClean="0">
                <a:solidFill>
                  <a:schemeClr val="bg2">
                    <a:lumMod val="10000"/>
                  </a:schemeClr>
                </a:solidFill>
                <a:latin typeface="Times New Roman" pitchFamily="18" charset="0"/>
                <a:cs typeface="Times New Roman" pitchFamily="18" charset="0"/>
              </a:rPr>
              <a:t>. </a:t>
            </a:r>
            <a:endParaRPr lang="en-US" altLang="en-US" sz="2900" b="1" dirty="0">
              <a:solidFill>
                <a:schemeClr val="bg2">
                  <a:lumMod val="10000"/>
                </a:schemeClr>
              </a:solidFill>
              <a:latin typeface="Times New Roman" pitchFamily="18" charset="0"/>
              <a:cs typeface="Times New Roman" pitchFamily="18" charset="0"/>
            </a:endParaRPr>
          </a:p>
        </p:txBody>
      </p:sp>
      <p:sp>
        <p:nvSpPr>
          <p:cNvPr id="7" name="Text Box 2"/>
          <p:cNvSpPr txBox="1">
            <a:spLocks noChangeArrowheads="1"/>
          </p:cNvSpPr>
          <p:nvPr/>
        </p:nvSpPr>
        <p:spPr bwMode="auto">
          <a:xfrm>
            <a:off x="525215" y="260648"/>
            <a:ext cx="81988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smtClean="0">
                <a:solidFill>
                  <a:srgbClr val="C00000"/>
                </a:solidFill>
                <a:latin typeface="Times New Roman" pitchFamily="18" charset="0"/>
                <a:cs typeface="Times New Roman" pitchFamily="18" charset="0"/>
              </a:rPr>
              <a:t>المفاهيم التجريدية والمفاهيم الإجرائية </a:t>
            </a:r>
            <a:endParaRPr lang="en-US" altLang="en-US" sz="3200" b="1" u="sng" dirty="0">
              <a:solidFill>
                <a:srgbClr val="C00000"/>
              </a:solidFill>
              <a:latin typeface="Times New Roman" pitchFamily="18" charset="0"/>
              <a:cs typeface="Times New Roman" pitchFamily="18" charset="0"/>
            </a:endParaRPr>
          </a:p>
        </p:txBody>
      </p:sp>
      <p:sp>
        <p:nvSpPr>
          <p:cNvPr id="2" name="TextBox 1"/>
          <p:cNvSpPr txBox="1"/>
          <p:nvPr/>
        </p:nvSpPr>
        <p:spPr>
          <a:xfrm>
            <a:off x="497049" y="4077072"/>
            <a:ext cx="8227021" cy="1446550"/>
          </a:xfrm>
          <a:prstGeom prst="rect">
            <a:avLst/>
          </a:prstGeom>
          <a:noFill/>
        </p:spPr>
        <p:txBody>
          <a:bodyPr wrap="square" rtlCol="0">
            <a:spAutoFit/>
          </a:bodyPr>
          <a:lstStyle/>
          <a:p>
            <a:pPr>
              <a:spcBef>
                <a:spcPct val="50000"/>
              </a:spcBef>
            </a:pPr>
            <a:r>
              <a:rPr lang="ar-SA" altLang="en-US" sz="2800" b="1" dirty="0">
                <a:solidFill>
                  <a:srgbClr val="FF0000"/>
                </a:solidFill>
                <a:latin typeface="Times New Roman" pitchFamily="18" charset="0"/>
                <a:cs typeface="Times New Roman" pitchFamily="18" charset="0"/>
              </a:rPr>
              <a:t>ثانياً :المفاهيم الإجرائية:</a:t>
            </a:r>
          </a:p>
          <a:p>
            <a:pPr algn="just">
              <a:spcBef>
                <a:spcPct val="50000"/>
              </a:spcBef>
            </a:pPr>
            <a:r>
              <a:rPr lang="ar-SA" altLang="en-US" sz="2800" b="1" dirty="0">
                <a:solidFill>
                  <a:schemeClr val="bg2">
                    <a:lumMod val="10000"/>
                  </a:schemeClr>
                </a:solidFill>
                <a:latin typeface="Times New Roman" pitchFamily="18" charset="0"/>
                <a:cs typeface="Times New Roman" pitchFamily="18" charset="0"/>
              </a:rPr>
              <a:t>وهى المفاهيم </a:t>
            </a:r>
            <a:r>
              <a:rPr lang="ar-SA" altLang="en-US" sz="2800" b="1" dirty="0" err="1">
                <a:solidFill>
                  <a:schemeClr val="bg2">
                    <a:lumMod val="10000"/>
                  </a:schemeClr>
                </a:solidFill>
                <a:latin typeface="Times New Roman" pitchFamily="18" charset="0"/>
                <a:cs typeface="Times New Roman" pitchFamily="18" charset="0"/>
              </a:rPr>
              <a:t>التى</a:t>
            </a:r>
            <a:r>
              <a:rPr lang="ar-SA" altLang="en-US" sz="2800" b="1" dirty="0">
                <a:solidFill>
                  <a:schemeClr val="bg2">
                    <a:lumMod val="10000"/>
                  </a:schemeClr>
                </a:solidFill>
                <a:latin typeface="Times New Roman" pitchFamily="18" charset="0"/>
                <a:cs typeface="Times New Roman" pitchFamily="18" charset="0"/>
              </a:rPr>
              <a:t> تشير إلى السمات الواقعية المتعلقة بالمتغيرات .</a:t>
            </a:r>
          </a:p>
          <a:p>
            <a:endParaRPr lang="en-US" dirty="0"/>
          </a:p>
        </p:txBody>
      </p:sp>
      <p:sp>
        <p:nvSpPr>
          <p:cNvPr id="3" name="Right Arrow 2"/>
          <p:cNvSpPr/>
          <p:nvPr/>
        </p:nvSpPr>
        <p:spPr>
          <a:xfrm rot="11950520">
            <a:off x="2482066" y="3350262"/>
            <a:ext cx="79208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9850763">
            <a:off x="2483006" y="3582366"/>
            <a:ext cx="79208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403648" y="3068960"/>
            <a:ext cx="1008112" cy="369332"/>
          </a:xfrm>
          <a:prstGeom prst="rect">
            <a:avLst/>
          </a:prstGeom>
          <a:noFill/>
        </p:spPr>
        <p:txBody>
          <a:bodyPr wrap="square" rtlCol="0">
            <a:spAutoFit/>
          </a:bodyPr>
          <a:lstStyle/>
          <a:p>
            <a:r>
              <a:rPr lang="ar-SA" b="1" dirty="0" smtClean="0"/>
              <a:t>مادي </a:t>
            </a:r>
            <a:endParaRPr lang="en-US" b="1" dirty="0"/>
          </a:p>
        </p:txBody>
      </p:sp>
      <p:sp>
        <p:nvSpPr>
          <p:cNvPr id="10" name="TextBox 9"/>
          <p:cNvSpPr txBox="1"/>
          <p:nvPr/>
        </p:nvSpPr>
        <p:spPr>
          <a:xfrm>
            <a:off x="1403648" y="3563724"/>
            <a:ext cx="1008112" cy="369332"/>
          </a:xfrm>
          <a:prstGeom prst="rect">
            <a:avLst/>
          </a:prstGeom>
          <a:noFill/>
        </p:spPr>
        <p:txBody>
          <a:bodyPr wrap="square" rtlCol="0">
            <a:spAutoFit/>
          </a:bodyPr>
          <a:lstStyle/>
          <a:p>
            <a:r>
              <a:rPr lang="ar-SA" b="1" dirty="0" smtClean="0"/>
              <a:t>معنوي</a:t>
            </a:r>
            <a:endParaRPr lang="en-US" b="1" dirty="0"/>
          </a:p>
        </p:txBody>
      </p:sp>
      <p:sp>
        <p:nvSpPr>
          <p:cNvPr id="11" name="TextBox 10"/>
          <p:cNvSpPr txBox="1"/>
          <p:nvPr/>
        </p:nvSpPr>
        <p:spPr>
          <a:xfrm>
            <a:off x="3059832" y="3419708"/>
            <a:ext cx="1296144" cy="369332"/>
          </a:xfrm>
          <a:prstGeom prst="rect">
            <a:avLst/>
          </a:prstGeom>
          <a:noFill/>
        </p:spPr>
        <p:txBody>
          <a:bodyPr wrap="square" rtlCol="0">
            <a:spAutoFit/>
          </a:bodyPr>
          <a:lstStyle/>
          <a:p>
            <a:pPr algn="ctr"/>
            <a:r>
              <a:rPr lang="ar-SA" altLang="en-US" b="1" dirty="0">
                <a:solidFill>
                  <a:schemeClr val="bg2">
                    <a:lumMod val="10000"/>
                  </a:schemeClr>
                </a:solidFill>
                <a:latin typeface="Times New Roman" pitchFamily="18" charset="0"/>
                <a:cs typeface="Times New Roman" pitchFamily="18" charset="0"/>
              </a:rPr>
              <a:t>التحفيز</a:t>
            </a:r>
            <a:endParaRPr lang="en-US" dirty="0"/>
          </a:p>
        </p:txBody>
      </p:sp>
      <p:sp>
        <p:nvSpPr>
          <p:cNvPr id="12" name="TextBox 11"/>
          <p:cNvSpPr txBox="1"/>
          <p:nvPr/>
        </p:nvSpPr>
        <p:spPr>
          <a:xfrm>
            <a:off x="2555776" y="5867980"/>
            <a:ext cx="1296144" cy="369332"/>
          </a:xfrm>
          <a:prstGeom prst="rect">
            <a:avLst/>
          </a:prstGeom>
          <a:solidFill>
            <a:schemeClr val="accent2"/>
          </a:solidFill>
          <a:ln>
            <a:solidFill>
              <a:schemeClr val="accent1"/>
            </a:solidFill>
          </a:ln>
        </p:spPr>
        <p:txBody>
          <a:bodyPr wrap="square" rtlCol="0">
            <a:spAutoFit/>
          </a:bodyPr>
          <a:lstStyle/>
          <a:p>
            <a:pPr algn="ctr"/>
            <a:r>
              <a:rPr lang="ar-SA" altLang="en-US" b="1" dirty="0">
                <a:solidFill>
                  <a:schemeClr val="bg2">
                    <a:lumMod val="10000"/>
                  </a:schemeClr>
                </a:solidFill>
                <a:latin typeface="Times New Roman" pitchFamily="18" charset="0"/>
                <a:cs typeface="Times New Roman" pitchFamily="18" charset="0"/>
              </a:rPr>
              <a:t>التحفيز</a:t>
            </a:r>
            <a:endParaRPr lang="en-US" dirty="0"/>
          </a:p>
        </p:txBody>
      </p:sp>
      <p:sp>
        <p:nvSpPr>
          <p:cNvPr id="13" name="Rectangle 12"/>
          <p:cNvSpPr/>
          <p:nvPr/>
        </p:nvSpPr>
        <p:spPr>
          <a:xfrm>
            <a:off x="4499992" y="5373216"/>
            <a:ext cx="1296144" cy="28803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t>الحضور</a:t>
            </a:r>
            <a:endParaRPr lang="en-US" sz="2400" b="1" dirty="0"/>
          </a:p>
        </p:txBody>
      </p:sp>
      <p:sp>
        <p:nvSpPr>
          <p:cNvPr id="14" name="Rectangle 13"/>
          <p:cNvSpPr/>
          <p:nvPr/>
        </p:nvSpPr>
        <p:spPr>
          <a:xfrm>
            <a:off x="4499992" y="5877272"/>
            <a:ext cx="1296144" cy="28803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smtClean="0"/>
              <a:t>الصراعات</a:t>
            </a:r>
            <a:endParaRPr lang="en-US" sz="2000" b="1" dirty="0"/>
          </a:p>
        </p:txBody>
      </p:sp>
      <p:sp>
        <p:nvSpPr>
          <p:cNvPr id="15" name="Rectangle 14"/>
          <p:cNvSpPr/>
          <p:nvPr/>
        </p:nvSpPr>
        <p:spPr>
          <a:xfrm>
            <a:off x="4499992" y="6309320"/>
            <a:ext cx="1296144" cy="28803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Turnover</a:t>
            </a:r>
            <a:endParaRPr lang="en-US" sz="2000" b="1" dirty="0"/>
          </a:p>
        </p:txBody>
      </p:sp>
      <p:sp>
        <p:nvSpPr>
          <p:cNvPr id="16" name="Right Arrow 15"/>
          <p:cNvSpPr/>
          <p:nvPr/>
        </p:nvSpPr>
        <p:spPr>
          <a:xfrm rot="7970432">
            <a:off x="3957315" y="5668802"/>
            <a:ext cx="360040" cy="262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2960926">
            <a:off x="3961456" y="6178075"/>
            <a:ext cx="360040" cy="262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10800000">
            <a:off x="3995936" y="5921400"/>
            <a:ext cx="360040" cy="262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940152" y="5775647"/>
            <a:ext cx="3096344" cy="461665"/>
          </a:xfrm>
          <a:prstGeom prst="rect">
            <a:avLst/>
          </a:prstGeom>
          <a:noFill/>
        </p:spPr>
        <p:txBody>
          <a:bodyPr wrap="square" rtlCol="0">
            <a:spAutoFit/>
          </a:bodyPr>
          <a:lstStyle/>
          <a:p>
            <a:r>
              <a:rPr lang="ar-SA" sz="2400" b="1" dirty="0" smtClean="0"/>
              <a:t>أبعاد جزئية تقيس لنا المفهوم</a:t>
            </a:r>
            <a:endParaRPr lang="en-US" sz="2400" b="1" dirty="0"/>
          </a:p>
        </p:txBody>
      </p:sp>
    </p:spTree>
    <p:extLst>
      <p:ext uri="{BB962C8B-B14F-4D97-AF65-F5344CB8AC3E}">
        <p14:creationId xmlns:p14="http://schemas.microsoft.com/office/powerpoint/2010/main" val="332072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5" name="Text Box 3"/>
          <p:cNvSpPr txBox="1">
            <a:spLocks noChangeArrowheads="1"/>
          </p:cNvSpPr>
          <p:nvPr/>
        </p:nvSpPr>
        <p:spPr bwMode="auto">
          <a:xfrm>
            <a:off x="384458" y="1196752"/>
            <a:ext cx="8652038"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300" b="1" dirty="0" smtClean="0">
                <a:solidFill>
                  <a:srgbClr val="FF0000"/>
                </a:solidFill>
                <a:latin typeface="Times New Roman" pitchFamily="18" charset="0"/>
                <a:cs typeface="Times New Roman" pitchFamily="18" charset="0"/>
              </a:rPr>
              <a:t>التعريفات الإجرائية للمصطلحات: </a:t>
            </a:r>
            <a:r>
              <a:rPr lang="ar-SA" altLang="en-US" sz="3300" b="1" dirty="0" smtClean="0">
                <a:solidFill>
                  <a:schemeClr val="bg2">
                    <a:lumMod val="10000"/>
                  </a:schemeClr>
                </a:solidFill>
                <a:latin typeface="Times New Roman" pitchFamily="18" charset="0"/>
                <a:cs typeface="Times New Roman" pitchFamily="18" charset="0"/>
              </a:rPr>
              <a:t>هى بمثابة إعادة تعريف للمفاهيم التجريدية بالصورة التى تجعلها قابلة للعمل الإجرائى .</a:t>
            </a:r>
          </a:p>
          <a:p>
            <a:pPr algn="just">
              <a:spcBef>
                <a:spcPct val="50000"/>
              </a:spcBef>
              <a:buFontTx/>
              <a:buChar char="-"/>
            </a:pPr>
            <a:r>
              <a:rPr lang="ar-SA" altLang="en-US" sz="3300" b="1" dirty="0" smtClean="0">
                <a:solidFill>
                  <a:schemeClr val="bg2">
                    <a:lumMod val="10000"/>
                  </a:schemeClr>
                </a:solidFill>
                <a:latin typeface="Times New Roman" pitchFamily="18" charset="0"/>
                <a:cs typeface="Times New Roman" pitchFamily="18" charset="0"/>
              </a:rPr>
              <a:t> </a:t>
            </a:r>
            <a:r>
              <a:rPr lang="ar-SA" altLang="en-US" sz="3300" b="1" dirty="0" smtClean="0">
                <a:solidFill>
                  <a:srgbClr val="FF0000"/>
                </a:solidFill>
                <a:latin typeface="Times New Roman" pitchFamily="18" charset="0"/>
                <a:cs typeface="Times New Roman" pitchFamily="18" charset="0"/>
              </a:rPr>
              <a:t>المفهوم الإجرائي: </a:t>
            </a:r>
            <a:r>
              <a:rPr lang="ar-SA" altLang="en-US" sz="3300" b="1" dirty="0" smtClean="0">
                <a:solidFill>
                  <a:schemeClr val="bg2">
                    <a:lumMod val="10000"/>
                  </a:schemeClr>
                </a:solidFill>
                <a:latin typeface="Times New Roman" pitchFamily="18" charset="0"/>
                <a:cs typeface="Times New Roman" pitchFamily="18" charset="0"/>
              </a:rPr>
              <a:t>يصاغ على المستوى الإجرائي للمتغيرات .</a:t>
            </a:r>
          </a:p>
          <a:p>
            <a:pPr algn="just">
              <a:spcBef>
                <a:spcPct val="50000"/>
              </a:spcBef>
            </a:pPr>
            <a:r>
              <a:rPr lang="ar-SA" altLang="en-US" sz="3300" b="1" dirty="0" smtClean="0">
                <a:solidFill>
                  <a:schemeClr val="bg2">
                    <a:lumMod val="10000"/>
                  </a:schemeClr>
                </a:solidFill>
                <a:cs typeface="Traditional Arabic" panose="02020603050405020304" pitchFamily="18" charset="-78"/>
              </a:rPr>
              <a:t> </a:t>
            </a:r>
            <a:endParaRPr lang="en-US" altLang="en-US" sz="3300" b="1" dirty="0">
              <a:solidFill>
                <a:schemeClr val="bg2">
                  <a:lumMod val="10000"/>
                </a:schemeClr>
              </a:solidFill>
              <a:cs typeface="Traditional Arabic" panose="02020603050405020304" pitchFamily="18" charset="-78"/>
            </a:endParaRPr>
          </a:p>
        </p:txBody>
      </p:sp>
    </p:spTree>
    <p:extLst>
      <p:ext uri="{BB962C8B-B14F-4D97-AF65-F5344CB8AC3E}">
        <p14:creationId xmlns:p14="http://schemas.microsoft.com/office/powerpoint/2010/main" val="20964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ext Box 3"/>
          <p:cNvSpPr txBox="1">
            <a:spLocks noChangeArrowheads="1"/>
          </p:cNvSpPr>
          <p:nvPr/>
        </p:nvSpPr>
        <p:spPr bwMode="auto">
          <a:xfrm>
            <a:off x="323850" y="1855082"/>
            <a:ext cx="84963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3400" b="1" dirty="0" smtClean="0">
                <a:solidFill>
                  <a:schemeClr val="bg2">
                    <a:lumMod val="10000"/>
                  </a:schemeClr>
                </a:solidFill>
                <a:latin typeface="Times New Roman" pitchFamily="18" charset="0"/>
                <a:cs typeface="Times New Roman" pitchFamily="18" charset="0"/>
              </a:rPr>
              <a:t>عادة  مايبدأ الباحث تناول بحثه بمقدمة، وتنبع أهمية المقدمة من النوحى التالية :</a:t>
            </a:r>
          </a:p>
          <a:p>
            <a:pPr algn="just">
              <a:spcBef>
                <a:spcPct val="50000"/>
              </a:spcBef>
            </a:pPr>
            <a:r>
              <a:rPr lang="ar-SA" altLang="en-US" sz="3400" b="1" dirty="0" smtClean="0">
                <a:solidFill>
                  <a:srgbClr val="FF0000"/>
                </a:solidFill>
                <a:latin typeface="Times New Roman" pitchFamily="18" charset="0"/>
                <a:cs typeface="Times New Roman" pitchFamily="18" charset="0"/>
              </a:rPr>
              <a:t>-</a:t>
            </a:r>
            <a:r>
              <a:rPr lang="ar-SA" altLang="en-US" sz="3400" b="1" dirty="0" smtClean="0">
                <a:solidFill>
                  <a:schemeClr val="bg2">
                    <a:lumMod val="10000"/>
                  </a:schemeClr>
                </a:solidFill>
                <a:latin typeface="Times New Roman" pitchFamily="18" charset="0"/>
                <a:cs typeface="Times New Roman" pitchFamily="18" charset="0"/>
              </a:rPr>
              <a:t> تعتبر المقدمة واجهة الدراسة وفاتحتها وأول مايصادف القارئ عند محاولته الرجوع إلى البحث .</a:t>
            </a:r>
          </a:p>
          <a:p>
            <a:pPr algn="just">
              <a:spcBef>
                <a:spcPct val="50000"/>
              </a:spcBef>
            </a:pPr>
            <a:r>
              <a:rPr lang="ar-SA" altLang="en-US" sz="3400" b="1" dirty="0" smtClean="0">
                <a:solidFill>
                  <a:srgbClr val="FF0000"/>
                </a:solidFill>
                <a:latin typeface="Times New Roman" pitchFamily="18" charset="0"/>
                <a:cs typeface="Times New Roman" pitchFamily="18" charset="0"/>
              </a:rPr>
              <a:t>-</a:t>
            </a:r>
            <a:r>
              <a:rPr lang="ar-SA" altLang="en-US" sz="3400" b="1" dirty="0" smtClean="0">
                <a:solidFill>
                  <a:schemeClr val="bg2">
                    <a:lumMod val="10000"/>
                  </a:schemeClr>
                </a:solidFill>
                <a:latin typeface="Times New Roman" pitchFamily="18" charset="0"/>
                <a:cs typeface="Times New Roman" pitchFamily="18" charset="0"/>
              </a:rPr>
              <a:t> توفر المقدمة الوقت للقارئ، ومن خلال قراءة مقدمة الدراسة ونتائجها يحيط بجوانب البحث وأبعاده .</a:t>
            </a:r>
            <a:endParaRPr lang="en-US" altLang="en-US" sz="3400" b="1" dirty="0">
              <a:solidFill>
                <a:schemeClr val="bg2">
                  <a:lumMod val="10000"/>
                </a:schemeClr>
              </a:solidFill>
              <a:latin typeface="Times New Roman" pitchFamily="18" charset="0"/>
              <a:cs typeface="Times New Roman" pitchFamily="18" charset="0"/>
            </a:endParaRPr>
          </a:p>
        </p:txBody>
      </p:sp>
      <p:sp>
        <p:nvSpPr>
          <p:cNvPr id="7" name="Text Box 2"/>
          <p:cNvSpPr txBox="1">
            <a:spLocks noChangeArrowheads="1"/>
          </p:cNvSpPr>
          <p:nvPr/>
        </p:nvSpPr>
        <p:spPr bwMode="auto">
          <a:xfrm>
            <a:off x="7363695" y="1208752"/>
            <a:ext cx="136280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u="sng" dirty="0" smtClean="0">
                <a:solidFill>
                  <a:srgbClr val="C00000"/>
                </a:solidFill>
                <a:latin typeface="Times New Roman" pitchFamily="18" charset="0"/>
                <a:cs typeface="Times New Roman" pitchFamily="18" charset="0"/>
              </a:rPr>
              <a:t>المقدمة</a:t>
            </a:r>
            <a:endParaRPr lang="en-US" altLang="en-US" sz="3600" b="1" u="sng"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986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ext Box 3"/>
          <p:cNvSpPr txBox="1">
            <a:spLocks noChangeArrowheads="1"/>
          </p:cNvSpPr>
          <p:nvPr/>
        </p:nvSpPr>
        <p:spPr bwMode="auto">
          <a:xfrm>
            <a:off x="343656" y="980728"/>
            <a:ext cx="8496300" cy="3901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ar-SA" altLang="en-US" sz="3600" b="1" dirty="0" smtClean="0">
                <a:solidFill>
                  <a:srgbClr val="FF0000"/>
                </a:solidFill>
                <a:latin typeface="Times New Roman" pitchFamily="18" charset="0"/>
                <a:cs typeface="Times New Roman" pitchFamily="18" charset="0"/>
              </a:rPr>
              <a:t>الجوانب التى تشير إليها المقدمة :</a:t>
            </a:r>
          </a:p>
          <a:p>
            <a:pPr>
              <a:spcBef>
                <a:spcPct val="50000"/>
              </a:spcBef>
            </a:pPr>
            <a:r>
              <a:rPr lang="ar-SA" altLang="en-US" sz="2800" b="1" dirty="0" smtClean="0">
                <a:solidFill>
                  <a:srgbClr val="FF0000"/>
                </a:solidFill>
                <a:latin typeface="Times New Roman" pitchFamily="18" charset="0"/>
                <a:cs typeface="Times New Roman" pitchFamily="18" charset="0"/>
              </a:rPr>
              <a:t>1</a:t>
            </a:r>
            <a:r>
              <a:rPr lang="ar-SA" altLang="en-US" sz="3500" b="1" dirty="0" smtClean="0">
                <a:solidFill>
                  <a:srgbClr val="FF0000"/>
                </a:solidFill>
                <a:latin typeface="Times New Roman" pitchFamily="18" charset="0"/>
                <a:cs typeface="Times New Roman" pitchFamily="18" charset="0"/>
              </a:rPr>
              <a:t>-</a:t>
            </a:r>
            <a:r>
              <a:rPr lang="ar-SA" altLang="en-US" sz="3500" b="1" dirty="0" smtClean="0">
                <a:solidFill>
                  <a:schemeClr val="bg2">
                    <a:lumMod val="10000"/>
                  </a:schemeClr>
                </a:solidFill>
                <a:latin typeface="Times New Roman" pitchFamily="18" charset="0"/>
                <a:cs typeface="Times New Roman" pitchFamily="18" charset="0"/>
              </a:rPr>
              <a:t> مدخل إلى موضوع البحث .</a:t>
            </a:r>
          </a:p>
          <a:p>
            <a:pPr>
              <a:spcBef>
                <a:spcPct val="50000"/>
              </a:spcBef>
            </a:pPr>
            <a:r>
              <a:rPr lang="ar-SA" altLang="en-US" sz="3500" b="1" dirty="0" smtClean="0">
                <a:solidFill>
                  <a:srgbClr val="FF0000"/>
                </a:solidFill>
                <a:latin typeface="Times New Roman" pitchFamily="18" charset="0"/>
                <a:cs typeface="Times New Roman" pitchFamily="18" charset="0"/>
              </a:rPr>
              <a:t>2-</a:t>
            </a:r>
            <a:r>
              <a:rPr lang="ar-SA" altLang="en-US" sz="3500" b="1" dirty="0" smtClean="0">
                <a:solidFill>
                  <a:schemeClr val="bg2">
                    <a:lumMod val="10000"/>
                  </a:schemeClr>
                </a:solidFill>
                <a:latin typeface="Times New Roman" pitchFamily="18" charset="0"/>
                <a:cs typeface="Times New Roman" pitchFamily="18" charset="0"/>
              </a:rPr>
              <a:t> مشكلة البحث .</a:t>
            </a:r>
          </a:p>
          <a:p>
            <a:pPr>
              <a:spcBef>
                <a:spcPct val="50000"/>
              </a:spcBef>
            </a:pPr>
            <a:r>
              <a:rPr lang="ar-SA" altLang="en-US" sz="3500" b="1" dirty="0" smtClean="0">
                <a:solidFill>
                  <a:srgbClr val="FF0000"/>
                </a:solidFill>
                <a:latin typeface="Times New Roman" pitchFamily="18" charset="0"/>
                <a:cs typeface="Times New Roman" pitchFamily="18" charset="0"/>
              </a:rPr>
              <a:t>3-</a:t>
            </a:r>
            <a:r>
              <a:rPr lang="ar-SA" altLang="en-US" sz="3500" b="1" dirty="0" smtClean="0">
                <a:solidFill>
                  <a:schemeClr val="bg2">
                    <a:lumMod val="10000"/>
                  </a:schemeClr>
                </a:solidFill>
                <a:latin typeface="Times New Roman" pitchFamily="18" charset="0"/>
                <a:cs typeface="Times New Roman" pitchFamily="18" charset="0"/>
              </a:rPr>
              <a:t> أهداف البحث .</a:t>
            </a:r>
          </a:p>
          <a:p>
            <a:pPr>
              <a:spcBef>
                <a:spcPct val="50000"/>
              </a:spcBef>
            </a:pPr>
            <a:r>
              <a:rPr lang="ar-SA" altLang="en-US" sz="3600" b="1" dirty="0" smtClean="0">
                <a:solidFill>
                  <a:srgbClr val="FF0000"/>
                </a:solidFill>
                <a:latin typeface="Times New Roman" pitchFamily="18" charset="0"/>
                <a:cs typeface="Times New Roman" pitchFamily="18" charset="0"/>
              </a:rPr>
              <a:t>4</a:t>
            </a:r>
            <a:r>
              <a:rPr lang="ar-SA" altLang="en-US" sz="2800" b="1" dirty="0" smtClean="0">
                <a:solidFill>
                  <a:srgbClr val="FF0000"/>
                </a:solidFill>
                <a:latin typeface="Times New Roman" pitchFamily="18" charset="0"/>
                <a:cs typeface="Times New Roman" pitchFamily="18" charset="0"/>
              </a:rPr>
              <a:t>-</a:t>
            </a:r>
            <a:r>
              <a:rPr lang="ar-SA" altLang="en-US" sz="2800" b="1" dirty="0" smtClean="0">
                <a:solidFill>
                  <a:schemeClr val="bg2">
                    <a:lumMod val="10000"/>
                  </a:schemeClr>
                </a:solidFill>
                <a:latin typeface="Times New Roman" pitchFamily="18" charset="0"/>
                <a:cs typeface="Times New Roman" pitchFamily="18" charset="0"/>
              </a:rPr>
              <a:t> </a:t>
            </a:r>
            <a:r>
              <a:rPr lang="ar-SA" altLang="en-US" sz="3600" b="1" dirty="0" smtClean="0">
                <a:solidFill>
                  <a:schemeClr val="bg2">
                    <a:lumMod val="10000"/>
                  </a:schemeClr>
                </a:solidFill>
                <a:latin typeface="Times New Roman" pitchFamily="18" charset="0"/>
                <a:cs typeface="Times New Roman" pitchFamily="18" charset="0"/>
              </a:rPr>
              <a:t>الدوافع الرئيسة وراء إجراء الدراسة .</a:t>
            </a:r>
            <a:endParaRPr lang="ar-SA" altLang="en-US" sz="3600" b="1" dirty="0" smtClean="0">
              <a:solidFill>
                <a:schemeClr val="bg2">
                  <a:lumMod val="10000"/>
                </a:schemeClr>
              </a:solidFill>
              <a:cs typeface="Traditional Arabic" panose="02020603050405020304" pitchFamily="18" charset="-78"/>
            </a:endParaRPr>
          </a:p>
        </p:txBody>
      </p:sp>
    </p:spTree>
    <p:extLst>
      <p:ext uri="{BB962C8B-B14F-4D97-AF65-F5344CB8AC3E}">
        <p14:creationId xmlns:p14="http://schemas.microsoft.com/office/powerpoint/2010/main" val="392828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7385539" y="1556792"/>
            <a:ext cx="136280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يتبع</a:t>
            </a:r>
            <a:endParaRPr lang="en-US" altLang="en-US" sz="3200" b="1" u="sng" dirty="0">
              <a:solidFill>
                <a:srgbClr val="C00000"/>
              </a:solidFill>
              <a:cs typeface="Traditional Arabic" panose="02020603050405020304" pitchFamily="18" charset="-78"/>
            </a:endParaRPr>
          </a:p>
        </p:txBody>
      </p:sp>
      <p:sp>
        <p:nvSpPr>
          <p:cNvPr id="6" name="Rectangle 5"/>
          <p:cNvSpPr/>
          <p:nvPr/>
        </p:nvSpPr>
        <p:spPr>
          <a:xfrm>
            <a:off x="549491" y="1268760"/>
            <a:ext cx="8176903" cy="4031873"/>
          </a:xfrm>
          <a:prstGeom prst="rect">
            <a:avLst/>
          </a:prstGeom>
        </p:spPr>
        <p:txBody>
          <a:bodyPr wrap="square">
            <a:spAutoFit/>
          </a:bodyPr>
          <a:lstStyle/>
          <a:p>
            <a:pPr algn="just">
              <a:spcBef>
                <a:spcPct val="50000"/>
              </a:spcBef>
            </a:pPr>
            <a:endParaRPr lang="ar-SA" altLang="en-US" sz="3200" b="1" dirty="0" smtClean="0">
              <a:solidFill>
                <a:schemeClr val="bg2">
                  <a:lumMod val="10000"/>
                </a:schemeClr>
              </a:solidFill>
              <a:latin typeface="Times New Roman" pitchFamily="18" charset="0"/>
              <a:cs typeface="Times New Roman" pitchFamily="18" charset="0"/>
            </a:endParaRPr>
          </a:p>
          <a:p>
            <a:pPr algn="just">
              <a:spcBef>
                <a:spcPct val="50000"/>
              </a:spcBef>
            </a:pPr>
            <a:r>
              <a:rPr lang="ar-SA" altLang="en-US" sz="3200" b="1" dirty="0" smtClean="0">
                <a:solidFill>
                  <a:srgbClr val="FF0000"/>
                </a:solidFill>
                <a:latin typeface="Times New Roman" pitchFamily="18" charset="0"/>
                <a:cs typeface="Times New Roman" pitchFamily="18" charset="0"/>
              </a:rPr>
              <a:t>5-</a:t>
            </a:r>
            <a:r>
              <a:rPr lang="ar-SA" altLang="en-US" sz="3200" b="1" dirty="0" smtClean="0">
                <a:solidFill>
                  <a:schemeClr val="bg2">
                    <a:lumMod val="10000"/>
                  </a:schemeClr>
                </a:solidFill>
                <a:latin typeface="Times New Roman" pitchFamily="18" charset="0"/>
                <a:cs typeface="Times New Roman" pitchFamily="18" charset="0"/>
              </a:rPr>
              <a:t> خلفية تاريخية عن الموضوع .</a:t>
            </a:r>
          </a:p>
          <a:p>
            <a:pPr algn="just">
              <a:spcBef>
                <a:spcPct val="50000"/>
              </a:spcBef>
            </a:pPr>
            <a:r>
              <a:rPr lang="ar-SA" altLang="en-US" sz="3200" b="1" dirty="0" smtClean="0">
                <a:solidFill>
                  <a:srgbClr val="FF0000"/>
                </a:solidFill>
                <a:latin typeface="Times New Roman" pitchFamily="18" charset="0"/>
                <a:cs typeface="Times New Roman" pitchFamily="18" charset="0"/>
              </a:rPr>
              <a:t>6-</a:t>
            </a:r>
            <a:r>
              <a:rPr lang="ar-SA" altLang="en-US" sz="3200" b="1" dirty="0" smtClean="0">
                <a:solidFill>
                  <a:schemeClr val="bg2">
                    <a:lumMod val="10000"/>
                  </a:schemeClr>
                </a:solidFill>
                <a:latin typeface="Times New Roman" pitchFamily="18" charset="0"/>
                <a:cs typeface="Times New Roman" pitchFamily="18" charset="0"/>
              </a:rPr>
              <a:t> إشارة موجزة لنوع الدراسة والمنهج المستخدم، ومجتمع الدراسة .</a:t>
            </a:r>
          </a:p>
          <a:p>
            <a:pPr algn="just">
              <a:spcBef>
                <a:spcPct val="50000"/>
              </a:spcBef>
            </a:pPr>
            <a:r>
              <a:rPr lang="ar-SA" altLang="en-US" sz="3200" b="1" dirty="0" smtClean="0">
                <a:solidFill>
                  <a:srgbClr val="FF0000"/>
                </a:solidFill>
                <a:latin typeface="Times New Roman" pitchFamily="18" charset="0"/>
                <a:cs typeface="Times New Roman" pitchFamily="18" charset="0"/>
              </a:rPr>
              <a:t>7-</a:t>
            </a:r>
            <a:r>
              <a:rPr lang="ar-SA" altLang="en-US" sz="3200" b="1" dirty="0" smtClean="0">
                <a:solidFill>
                  <a:schemeClr val="bg2">
                    <a:lumMod val="10000"/>
                  </a:schemeClr>
                </a:solidFill>
                <a:latin typeface="Times New Roman" pitchFamily="18" charset="0"/>
                <a:cs typeface="Times New Roman" pitchFamily="18" charset="0"/>
              </a:rPr>
              <a:t> الصعوبات التى واجهت الباحث فى إعداد الدراسة .</a:t>
            </a:r>
          </a:p>
          <a:p>
            <a:pPr algn="just">
              <a:spcBef>
                <a:spcPct val="50000"/>
              </a:spcBef>
            </a:pPr>
            <a:r>
              <a:rPr lang="ar-SA" altLang="en-US" sz="3200" b="1" dirty="0" smtClean="0">
                <a:solidFill>
                  <a:srgbClr val="FF0000"/>
                </a:solidFill>
                <a:latin typeface="Times New Roman" pitchFamily="18" charset="0"/>
                <a:cs typeface="Times New Roman" pitchFamily="18" charset="0"/>
              </a:rPr>
              <a:t>8-</a:t>
            </a:r>
            <a:r>
              <a:rPr lang="ar-SA" altLang="en-US" sz="3200" b="1" dirty="0" smtClean="0">
                <a:solidFill>
                  <a:schemeClr val="bg2">
                    <a:lumMod val="10000"/>
                  </a:schemeClr>
                </a:solidFill>
                <a:latin typeface="Times New Roman" pitchFamily="18" charset="0"/>
                <a:cs typeface="Times New Roman" pitchFamily="18" charset="0"/>
              </a:rPr>
              <a:t> عرض مختصر لمحتويات الدراسة وفصولها</a:t>
            </a:r>
            <a:endParaRPr lang="en-US" altLang="en-US" sz="3200" b="1" dirty="0">
              <a:solidFill>
                <a:schemeClr val="bg2">
                  <a:lumMod val="1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87133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5" name="Text Box 3"/>
          <p:cNvSpPr txBox="1">
            <a:spLocks noChangeArrowheads="1"/>
          </p:cNvSpPr>
          <p:nvPr/>
        </p:nvSpPr>
        <p:spPr bwMode="auto">
          <a:xfrm>
            <a:off x="351663" y="1643051"/>
            <a:ext cx="84963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dirty="0" smtClean="0">
                <a:solidFill>
                  <a:schemeClr val="bg2">
                    <a:lumMod val="10000"/>
                  </a:schemeClr>
                </a:solidFill>
                <a:cs typeface="Traditional Arabic" panose="02020603050405020304" pitchFamily="18" charset="-78"/>
              </a:rPr>
              <a:t>تعتبر النتائج المرحلة النهائية فى البحث العلمي، ويستعرض الباحث فيها ما تم في دراسته.</a:t>
            </a:r>
          </a:p>
          <a:p>
            <a:pPr>
              <a:spcBef>
                <a:spcPct val="50000"/>
              </a:spcBef>
              <a:buFontTx/>
              <a:buChar char="-"/>
            </a:pPr>
            <a:r>
              <a:rPr lang="ar-SA" altLang="en-US" sz="3600" b="1" dirty="0" smtClean="0">
                <a:solidFill>
                  <a:srgbClr val="FF0000"/>
                </a:solidFill>
                <a:cs typeface="Traditional Arabic" panose="02020603050405020304" pitchFamily="18" charset="-78"/>
              </a:rPr>
              <a:t>الجوانب التى يستعرضها الباحث فى عرضه لنتائج الدراسة:</a:t>
            </a:r>
          </a:p>
          <a:p>
            <a:pPr>
              <a:spcBef>
                <a:spcPct val="50000"/>
              </a:spcBef>
            </a:pPr>
            <a:r>
              <a:rPr lang="ar-SA" altLang="en-US" sz="3600" b="1" dirty="0" smtClean="0">
                <a:solidFill>
                  <a:srgbClr val="FF0000"/>
                </a:solidFill>
                <a:cs typeface="Traditional Arabic" panose="02020603050405020304" pitchFamily="18" charset="-78"/>
              </a:rPr>
              <a:t>1-</a:t>
            </a:r>
            <a:r>
              <a:rPr lang="ar-SA" altLang="en-US" sz="3600" b="1" dirty="0" smtClean="0">
                <a:solidFill>
                  <a:schemeClr val="bg2">
                    <a:lumMod val="10000"/>
                  </a:schemeClr>
                </a:solidFill>
                <a:cs typeface="Traditional Arabic" panose="02020603050405020304" pitchFamily="18" charset="-78"/>
              </a:rPr>
              <a:t> الإشارة الموجزة إلى كل من مرحلة تفريغ البيانات وتحليلها وتفسيرها وأسلوب معالجتها إحصائياً .</a:t>
            </a:r>
          </a:p>
          <a:p>
            <a:pPr>
              <a:spcBef>
                <a:spcPct val="50000"/>
              </a:spcBef>
            </a:pPr>
            <a:r>
              <a:rPr lang="ar-SA" altLang="en-US" sz="3600" b="1" dirty="0" smtClean="0">
                <a:solidFill>
                  <a:srgbClr val="FF0000"/>
                </a:solidFill>
                <a:cs typeface="Traditional Arabic" panose="02020603050405020304" pitchFamily="18" charset="-78"/>
              </a:rPr>
              <a:t>2-</a:t>
            </a:r>
            <a:r>
              <a:rPr lang="ar-SA" altLang="en-US" sz="3600" b="1" dirty="0" smtClean="0">
                <a:solidFill>
                  <a:schemeClr val="bg2">
                    <a:lumMod val="10000"/>
                  </a:schemeClr>
                </a:solidFill>
                <a:cs typeface="Traditional Arabic" panose="02020603050405020304" pitchFamily="18" charset="-78"/>
              </a:rPr>
              <a:t> القضايا التى أثارتها مشكلة البحث .</a:t>
            </a:r>
          </a:p>
          <a:p>
            <a:pPr>
              <a:spcBef>
                <a:spcPct val="50000"/>
              </a:spcBef>
            </a:pPr>
            <a:endParaRPr lang="en-US" altLang="en-US" sz="36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7407539" y="1071546"/>
            <a:ext cx="136280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النتائج:</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76350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591806" y="6381328"/>
            <a:ext cx="445477"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5" name="Text Box 3"/>
          <p:cNvSpPr txBox="1">
            <a:spLocks noChangeArrowheads="1"/>
          </p:cNvSpPr>
          <p:nvPr/>
        </p:nvSpPr>
        <p:spPr bwMode="auto">
          <a:xfrm>
            <a:off x="323851" y="2308473"/>
            <a:ext cx="84963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dirty="0" smtClean="0">
                <a:solidFill>
                  <a:srgbClr val="FF0000"/>
                </a:solidFill>
                <a:cs typeface="Traditional Arabic" panose="02020603050405020304" pitchFamily="18" charset="-78"/>
              </a:rPr>
              <a:t>3-</a:t>
            </a:r>
            <a:r>
              <a:rPr lang="ar-SA" altLang="en-US" sz="3600" b="1" dirty="0" smtClean="0">
                <a:solidFill>
                  <a:schemeClr val="bg2">
                    <a:lumMod val="10000"/>
                  </a:schemeClr>
                </a:solidFill>
                <a:cs typeface="Traditional Arabic" panose="02020603050405020304" pitchFamily="18" charset="-78"/>
              </a:rPr>
              <a:t> الإستنتاجات التى تم الوصول إليها </a:t>
            </a:r>
          </a:p>
          <a:p>
            <a:pPr>
              <a:spcBef>
                <a:spcPct val="50000"/>
              </a:spcBef>
            </a:pPr>
            <a:r>
              <a:rPr lang="ar-SA" altLang="en-US" sz="3600" b="1" dirty="0" smtClean="0">
                <a:solidFill>
                  <a:srgbClr val="FF0000"/>
                </a:solidFill>
                <a:cs typeface="Traditional Arabic" panose="02020603050405020304" pitchFamily="18" charset="-78"/>
              </a:rPr>
              <a:t>4-</a:t>
            </a:r>
            <a:r>
              <a:rPr lang="ar-SA" altLang="en-US" sz="3600" b="1" dirty="0" smtClean="0">
                <a:solidFill>
                  <a:schemeClr val="bg2">
                    <a:lumMod val="10000"/>
                  </a:schemeClr>
                </a:solidFill>
                <a:cs typeface="Traditional Arabic" panose="02020603050405020304" pitchFamily="18" charset="-78"/>
              </a:rPr>
              <a:t> أبرز الإستخلاصات العامة والفرعية </a:t>
            </a:r>
          </a:p>
          <a:p>
            <a:pPr>
              <a:spcBef>
                <a:spcPct val="50000"/>
              </a:spcBef>
            </a:pPr>
            <a:r>
              <a:rPr lang="ar-SA" altLang="en-US" sz="3600" b="1" dirty="0" smtClean="0">
                <a:solidFill>
                  <a:srgbClr val="FF0000"/>
                </a:solidFill>
                <a:cs typeface="Traditional Arabic" panose="02020603050405020304" pitchFamily="18" charset="-78"/>
              </a:rPr>
              <a:t>5-</a:t>
            </a:r>
            <a:r>
              <a:rPr lang="ar-SA" altLang="en-US" sz="3600" b="1" dirty="0" smtClean="0">
                <a:solidFill>
                  <a:schemeClr val="bg2">
                    <a:lumMod val="10000"/>
                  </a:schemeClr>
                </a:solidFill>
                <a:cs typeface="Traditional Arabic" panose="02020603050405020304" pitchFamily="18" charset="-78"/>
              </a:rPr>
              <a:t> أهم النتائج التي توصل لها </a:t>
            </a:r>
            <a:r>
              <a:rPr lang="ar-SA" altLang="en-US" sz="3600" b="1" dirty="0" smtClean="0">
                <a:solidFill>
                  <a:srgbClr val="EAEBDE">
                    <a:lumMod val="10000"/>
                  </a:srgbClr>
                </a:solidFill>
                <a:cs typeface="Traditional Arabic" panose="02020603050405020304" pitchFamily="18" charset="-78"/>
              </a:rPr>
              <a:t>الباحث </a:t>
            </a:r>
            <a:r>
              <a:rPr lang="ar-SA" altLang="en-US" sz="3600" b="1" dirty="0" smtClean="0">
                <a:solidFill>
                  <a:schemeClr val="bg2">
                    <a:lumMod val="10000"/>
                  </a:schemeClr>
                </a:solidFill>
                <a:cs typeface="Traditional Arabic" panose="02020603050405020304" pitchFamily="18" charset="-78"/>
              </a:rPr>
              <a:t>من خلال البحث</a:t>
            </a:r>
          </a:p>
          <a:p>
            <a:pPr>
              <a:spcBef>
                <a:spcPct val="50000"/>
              </a:spcBef>
            </a:pPr>
            <a:r>
              <a:rPr lang="ar-SA" altLang="en-US" sz="3600" b="1" dirty="0" smtClean="0">
                <a:solidFill>
                  <a:srgbClr val="FF0000"/>
                </a:solidFill>
                <a:cs typeface="Traditional Arabic" panose="02020603050405020304" pitchFamily="18" charset="-78"/>
              </a:rPr>
              <a:t>6-</a:t>
            </a:r>
            <a:r>
              <a:rPr lang="ar-SA" altLang="en-US" sz="3600" b="1" dirty="0" smtClean="0">
                <a:solidFill>
                  <a:schemeClr val="bg2">
                    <a:lumMod val="10000"/>
                  </a:schemeClr>
                </a:solidFill>
                <a:cs typeface="Traditional Arabic" panose="02020603050405020304" pitchFamily="18" charset="-78"/>
              </a:rPr>
              <a:t> الخلاصة والتوصيات والمقترحات </a:t>
            </a:r>
            <a:endParaRPr lang="en-US" altLang="en-US" sz="3600" b="1" dirty="0">
              <a:solidFill>
                <a:schemeClr val="bg2">
                  <a:lumMod val="10000"/>
                </a:schemeClr>
              </a:solidFill>
              <a:cs typeface="Traditional Arabic" panose="02020603050405020304" pitchFamily="18" charset="-78"/>
            </a:endParaRPr>
          </a:p>
        </p:txBody>
      </p:sp>
      <p:sp>
        <p:nvSpPr>
          <p:cNvPr id="7" name="Text Box 2"/>
          <p:cNvSpPr txBox="1">
            <a:spLocks noChangeArrowheads="1"/>
          </p:cNvSpPr>
          <p:nvPr/>
        </p:nvSpPr>
        <p:spPr bwMode="auto">
          <a:xfrm>
            <a:off x="7385539" y="1556792"/>
            <a:ext cx="136280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smtClean="0">
                <a:solidFill>
                  <a:srgbClr val="C00000"/>
                </a:solidFill>
                <a:cs typeface="Traditional Arabic" panose="02020603050405020304" pitchFamily="18" charset="-78"/>
              </a:rPr>
              <a:t>يتبع</a:t>
            </a:r>
            <a:endParaRPr lang="en-US" altLang="en-US" sz="3200" b="1" u="sng" dirty="0">
              <a:solidFill>
                <a:srgbClr val="C00000"/>
              </a:solidFill>
              <a:cs typeface="Traditional Arabic" panose="02020603050405020304" pitchFamily="18" charset="-78"/>
            </a:endParaRPr>
          </a:p>
        </p:txBody>
      </p:sp>
    </p:spTree>
    <p:extLst>
      <p:ext uri="{BB962C8B-B14F-4D97-AF65-F5344CB8AC3E}">
        <p14:creationId xmlns:p14="http://schemas.microsoft.com/office/powerpoint/2010/main" val="71296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ext Box 3"/>
          <p:cNvSpPr txBox="1">
            <a:spLocks noChangeArrowheads="1"/>
          </p:cNvSpPr>
          <p:nvPr/>
        </p:nvSpPr>
        <p:spPr bwMode="auto">
          <a:xfrm>
            <a:off x="323851" y="2308473"/>
            <a:ext cx="84963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4000" b="1" dirty="0" smtClean="0">
                <a:solidFill>
                  <a:schemeClr val="bg2">
                    <a:lumMod val="10000"/>
                  </a:schemeClr>
                </a:solidFill>
                <a:cs typeface="Traditional Arabic" panose="02020603050405020304" pitchFamily="18" charset="-78"/>
              </a:rPr>
              <a:t>من خصائص المنهج العلمي أنه يجمع بين </a:t>
            </a:r>
            <a:r>
              <a:rPr lang="ar-SA" altLang="en-US" sz="4000" b="1" dirty="0" err="1" smtClean="0">
                <a:solidFill>
                  <a:schemeClr val="bg2">
                    <a:lumMod val="10000"/>
                  </a:schemeClr>
                </a:solidFill>
                <a:cs typeface="Traditional Arabic" panose="02020603050405020304" pitchFamily="18" charset="-78"/>
              </a:rPr>
              <a:t>الإستقراء</a:t>
            </a:r>
            <a:r>
              <a:rPr lang="ar-SA" altLang="en-US" sz="4000" b="1" dirty="0" smtClean="0">
                <a:solidFill>
                  <a:schemeClr val="bg2">
                    <a:lumMod val="10000"/>
                  </a:schemeClr>
                </a:solidFill>
                <a:cs typeface="Traditional Arabic" panose="02020603050405020304" pitchFamily="18" charset="-78"/>
              </a:rPr>
              <a:t> </a:t>
            </a:r>
            <a:r>
              <a:rPr lang="ar-SA" altLang="en-US" sz="4000" b="1" dirty="0" smtClean="0">
                <a:solidFill>
                  <a:schemeClr val="bg2">
                    <a:lumMod val="10000"/>
                  </a:schemeClr>
                </a:solidFill>
                <a:cs typeface="Traditional Arabic" panose="02020603050405020304" pitchFamily="18" charset="-78"/>
              </a:rPr>
              <a:t>والاستنتاج ، أي </a:t>
            </a:r>
            <a:r>
              <a:rPr lang="ar-SA" altLang="en-US" sz="4000" b="1" dirty="0" smtClean="0">
                <a:solidFill>
                  <a:schemeClr val="bg2">
                    <a:lumMod val="10000"/>
                  </a:schemeClr>
                </a:solidFill>
                <a:cs typeface="Traditional Arabic" panose="02020603050405020304" pitchFamily="18" charset="-78"/>
              </a:rPr>
              <a:t>بين الإرتقاء من الجزئيات إلى الحالات العامة، وبين الإنتقال من العام إلى الخاص، وسيتم تناول وإستعراض كلٌ من المفهومين المذكورين بشئ من التوضيح، ولأهميتهما فى المنهج العلمي. </a:t>
            </a:r>
            <a:endParaRPr lang="en-US" altLang="en-US" sz="4000" b="1" dirty="0">
              <a:solidFill>
                <a:schemeClr val="bg2">
                  <a:lumMod val="10000"/>
                </a:schemeClr>
              </a:solidFill>
              <a:cs typeface="Traditional Arabic" panose="02020603050405020304" pitchFamily="18" charset="-78"/>
            </a:endParaRPr>
          </a:p>
        </p:txBody>
      </p:sp>
      <p:sp>
        <p:nvSpPr>
          <p:cNvPr id="5" name="Text Box 2"/>
          <p:cNvSpPr txBox="1">
            <a:spLocks noChangeArrowheads="1"/>
          </p:cNvSpPr>
          <p:nvPr/>
        </p:nvSpPr>
        <p:spPr bwMode="auto">
          <a:xfrm>
            <a:off x="7385539" y="1556792"/>
            <a:ext cx="136280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a:solidFill>
                  <a:srgbClr val="C00000"/>
                </a:solidFill>
                <a:cs typeface="Traditional Arabic" panose="02020603050405020304" pitchFamily="18" charset="-78"/>
              </a:rPr>
              <a:t>(1) مقدمة</a:t>
            </a:r>
            <a:endParaRPr lang="en-US" altLang="en-US" sz="3200" b="1" u="sng" dirty="0">
              <a:solidFill>
                <a:srgbClr val="C00000"/>
              </a:solidFill>
              <a:cs typeface="Traditional Arabic" panose="02020603050405020304" pitchFamily="18" charset="-78"/>
            </a:endParaRPr>
          </a:p>
        </p:txBody>
      </p:sp>
      <p:sp>
        <p:nvSpPr>
          <p:cNvPr id="8" name="Rectangle 7"/>
          <p:cNvSpPr/>
          <p:nvPr/>
        </p:nvSpPr>
        <p:spPr>
          <a:xfrm>
            <a:off x="2546365" y="910462"/>
            <a:ext cx="3385863" cy="646331"/>
          </a:xfrm>
          <a:prstGeom prst="rect">
            <a:avLst/>
          </a:prstGeom>
        </p:spPr>
        <p:txBody>
          <a:bodyPr wrap="none">
            <a:spAutoFit/>
          </a:bodyPr>
          <a:lstStyle/>
          <a:p>
            <a:pPr fontAlgn="auto">
              <a:spcAft>
                <a:spcPts val="0"/>
              </a:spcAft>
              <a:defRPr/>
            </a:pPr>
            <a:r>
              <a:rPr lang="ar-SA" sz="3600" b="1" spc="50" dirty="0" smtClean="0">
                <a:ln w="11430"/>
                <a:solidFill>
                  <a:srgbClr val="FF0000"/>
                </a:solidFill>
                <a:effectLst>
                  <a:outerShdw blurRad="76200" dist="50800" dir="5400000" algn="tl" rotWithShape="0">
                    <a:srgbClr val="000000">
                      <a:alpha val="65000"/>
                    </a:srgbClr>
                  </a:outerShdw>
                </a:effectLst>
              </a:rPr>
              <a:t>الاستقراء </a:t>
            </a:r>
            <a:r>
              <a:rPr lang="ar-SA" sz="3600" b="1" spc="50" dirty="0" smtClean="0">
                <a:ln w="11430"/>
                <a:solidFill>
                  <a:srgbClr val="FF0000"/>
                </a:solidFill>
                <a:effectLst>
                  <a:outerShdw blurRad="76200" dist="50800" dir="5400000" algn="tl" rotWithShape="0">
                    <a:srgbClr val="000000">
                      <a:alpha val="65000"/>
                    </a:srgbClr>
                  </a:outerShdw>
                </a:effectLst>
              </a:rPr>
              <a:t>والاستنتاج</a:t>
            </a:r>
            <a:endParaRPr lang="en-US" sz="3600" b="1" spc="50" dirty="0">
              <a:ln w="11430"/>
              <a:solidFill>
                <a:srgbClr val="FF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62438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ext Box 2"/>
          <p:cNvSpPr txBox="1">
            <a:spLocks noChangeArrowheads="1"/>
          </p:cNvSpPr>
          <p:nvPr/>
        </p:nvSpPr>
        <p:spPr bwMode="auto">
          <a:xfrm>
            <a:off x="3347864" y="-99392"/>
            <a:ext cx="232994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4800" b="1" u="sng" dirty="0" smtClean="0">
                <a:solidFill>
                  <a:srgbClr val="C00000"/>
                </a:solidFill>
                <a:cs typeface="Traditional Arabic" panose="02020603050405020304" pitchFamily="18" charset="-78"/>
              </a:rPr>
              <a:t>الإستقراء</a:t>
            </a:r>
            <a:endParaRPr lang="en-US" altLang="en-US" sz="4800" b="1" u="sng" dirty="0">
              <a:solidFill>
                <a:srgbClr val="C00000"/>
              </a:solidFill>
              <a:cs typeface="Traditional Arabic" panose="02020603050405020304" pitchFamily="18" charset="-78"/>
            </a:endParaRPr>
          </a:p>
        </p:txBody>
      </p:sp>
      <p:sp>
        <p:nvSpPr>
          <p:cNvPr id="5" name="Text Box 3"/>
          <p:cNvSpPr txBox="1">
            <a:spLocks noChangeArrowheads="1"/>
          </p:cNvSpPr>
          <p:nvPr/>
        </p:nvSpPr>
        <p:spPr bwMode="auto">
          <a:xfrm>
            <a:off x="343656" y="692696"/>
            <a:ext cx="84963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4000" b="1" u="sng" dirty="0" smtClean="0">
                <a:solidFill>
                  <a:srgbClr val="FF0000"/>
                </a:solidFill>
                <a:cs typeface="Traditional Arabic" panose="02020603050405020304" pitchFamily="18" charset="-78"/>
              </a:rPr>
              <a:t>تعريف الاستقراء:</a:t>
            </a:r>
          </a:p>
          <a:p>
            <a:pPr algn="just">
              <a:spcBef>
                <a:spcPct val="50000"/>
              </a:spcBef>
            </a:pPr>
            <a:r>
              <a:rPr lang="ar-SA" altLang="en-US" sz="4000" b="1" dirty="0" smtClean="0">
                <a:solidFill>
                  <a:schemeClr val="bg2">
                    <a:lumMod val="10000"/>
                  </a:schemeClr>
                </a:solidFill>
                <a:cs typeface="Traditional Arabic" panose="02020603050405020304" pitchFamily="18" charset="-78"/>
              </a:rPr>
              <a:t>عملية ملاحظة الظواهر وتجميع البيانات حولها للوصول إلى مبادئ عامة وعلاقات كلية .</a:t>
            </a:r>
          </a:p>
          <a:p>
            <a:pPr algn="just">
              <a:spcBef>
                <a:spcPct val="50000"/>
              </a:spcBef>
            </a:pPr>
            <a:r>
              <a:rPr lang="ar-SA" altLang="en-US" sz="4000" b="1" dirty="0" smtClean="0">
                <a:solidFill>
                  <a:srgbClr val="FF0000"/>
                </a:solidFill>
                <a:cs typeface="Traditional Arabic" panose="02020603050405020304" pitchFamily="18" charset="-78"/>
              </a:rPr>
              <a:t>-</a:t>
            </a:r>
            <a:r>
              <a:rPr lang="ar-SA" altLang="en-US" sz="4000" b="1" dirty="0" smtClean="0">
                <a:solidFill>
                  <a:schemeClr val="bg2">
                    <a:lumMod val="10000"/>
                  </a:schemeClr>
                </a:solidFill>
                <a:cs typeface="Traditional Arabic" panose="02020603050405020304" pitchFamily="18" charset="-78"/>
              </a:rPr>
              <a:t> </a:t>
            </a:r>
            <a:r>
              <a:rPr lang="ar-SA" altLang="en-US" sz="3600" b="1" dirty="0" smtClean="0">
                <a:solidFill>
                  <a:schemeClr val="bg2">
                    <a:lumMod val="10000"/>
                  </a:schemeClr>
                </a:solidFill>
                <a:cs typeface="Traditional Arabic" panose="02020603050405020304" pitchFamily="18" charset="-78"/>
              </a:rPr>
              <a:t>الإستقراء كلمة </a:t>
            </a:r>
            <a:r>
              <a:rPr lang="ar-SA" altLang="en-US" sz="3600" b="1" dirty="0" smtClean="0">
                <a:solidFill>
                  <a:srgbClr val="FF0000"/>
                </a:solidFill>
                <a:cs typeface="Traditional Arabic" panose="02020603050405020304" pitchFamily="18" charset="-78"/>
              </a:rPr>
              <a:t>يونانية</a:t>
            </a:r>
            <a:r>
              <a:rPr lang="ar-SA" altLang="en-US" sz="3600" b="1" dirty="0" smtClean="0">
                <a:solidFill>
                  <a:schemeClr val="bg2">
                    <a:lumMod val="10000"/>
                  </a:schemeClr>
                </a:solidFill>
                <a:cs typeface="Traditional Arabic" panose="02020603050405020304" pitchFamily="18" charset="-78"/>
              </a:rPr>
              <a:t> معناها (</a:t>
            </a:r>
            <a:r>
              <a:rPr lang="ar-SA" altLang="en-US" sz="3600" b="1" dirty="0" smtClean="0">
                <a:solidFill>
                  <a:srgbClr val="FF0000"/>
                </a:solidFill>
                <a:cs typeface="Traditional Arabic" panose="02020603050405020304" pitchFamily="18" charset="-78"/>
              </a:rPr>
              <a:t>القيادة</a:t>
            </a:r>
            <a:r>
              <a:rPr lang="ar-SA" altLang="en-US" sz="3600" b="1" dirty="0" smtClean="0">
                <a:solidFill>
                  <a:schemeClr val="bg2">
                    <a:lumMod val="10000"/>
                  </a:schemeClr>
                </a:solidFill>
                <a:cs typeface="Traditional Arabic" panose="02020603050405020304" pitchFamily="18" charset="-78"/>
              </a:rPr>
              <a:t>) والمقصود بها حركة قيادة العقل للقيام بعمل يؤدى إلى الوصول إلى قانون أو مبدأ أو قضية كلية تحكم الجزئيات .</a:t>
            </a:r>
            <a:endParaRPr lang="en-US" altLang="en-US" sz="3600" b="1" dirty="0">
              <a:solidFill>
                <a:schemeClr val="bg2">
                  <a:lumMod val="10000"/>
                </a:schemeClr>
              </a:solidFill>
              <a:cs typeface="Traditional Arabic" panose="02020603050405020304" pitchFamily="18" charset="-78"/>
            </a:endParaRPr>
          </a:p>
        </p:txBody>
      </p:sp>
      <p:sp>
        <p:nvSpPr>
          <p:cNvPr id="2" name="Oval 1"/>
          <p:cNvSpPr/>
          <p:nvPr/>
        </p:nvSpPr>
        <p:spPr>
          <a:xfrm>
            <a:off x="5677813" y="5445224"/>
            <a:ext cx="3096344"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smtClean="0"/>
              <a:t>العام</a:t>
            </a:r>
            <a:endParaRPr lang="en-US" sz="5400" b="1" dirty="0"/>
          </a:p>
        </p:txBody>
      </p:sp>
      <p:sp>
        <p:nvSpPr>
          <p:cNvPr id="6" name="Oval 5"/>
          <p:cNvSpPr/>
          <p:nvPr/>
        </p:nvSpPr>
        <p:spPr>
          <a:xfrm>
            <a:off x="1331640" y="5625244"/>
            <a:ext cx="1512168"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smtClean="0"/>
              <a:t>الخاص</a:t>
            </a:r>
            <a:endParaRPr lang="en-US" sz="2800" b="1" dirty="0"/>
          </a:p>
        </p:txBody>
      </p:sp>
      <p:sp>
        <p:nvSpPr>
          <p:cNvPr id="7" name="Right Arrow 6"/>
          <p:cNvSpPr/>
          <p:nvPr/>
        </p:nvSpPr>
        <p:spPr>
          <a:xfrm>
            <a:off x="3059832" y="5796546"/>
            <a:ext cx="2376264" cy="2967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424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5496" y="116632"/>
            <a:ext cx="84963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altLang="en-US" sz="4000" b="1" u="sng" dirty="0" smtClean="0">
                <a:solidFill>
                  <a:srgbClr val="FF0000"/>
                </a:solidFill>
                <a:cs typeface="Traditional Arabic" panose="02020603050405020304" pitchFamily="18" charset="-78"/>
              </a:rPr>
              <a:t>مثال عن </a:t>
            </a:r>
            <a:r>
              <a:rPr lang="ar-SA" altLang="en-US" sz="4000" b="1" u="sng" dirty="0" smtClean="0">
                <a:solidFill>
                  <a:srgbClr val="FF0000"/>
                </a:solidFill>
                <a:cs typeface="Traditional Arabic" panose="02020603050405020304" pitchFamily="18" charset="-78"/>
              </a:rPr>
              <a:t>الاستقراء:</a:t>
            </a:r>
          </a:p>
        </p:txBody>
      </p:sp>
      <p:sp>
        <p:nvSpPr>
          <p:cNvPr id="2" name="Rectangle 1"/>
          <p:cNvSpPr/>
          <p:nvPr/>
        </p:nvSpPr>
        <p:spPr>
          <a:xfrm>
            <a:off x="3166713" y="904652"/>
            <a:ext cx="5941791" cy="2308324"/>
          </a:xfrm>
          <a:prstGeom prst="rect">
            <a:avLst/>
          </a:prstGeom>
        </p:spPr>
        <p:txBody>
          <a:bodyPr wrap="square">
            <a:spAutoFit/>
          </a:bodyPr>
          <a:lstStyle/>
          <a:p>
            <a:r>
              <a:rPr lang="ar-SA" sz="2400" b="1" dirty="0" smtClean="0"/>
              <a:t>الغراب 1</a:t>
            </a:r>
            <a:r>
              <a:rPr lang="ar-AE" sz="2400" b="1" dirty="0" smtClean="0"/>
              <a:t> </a:t>
            </a:r>
            <a:r>
              <a:rPr lang="ar-SA" sz="2400" b="1" dirty="0" smtClean="0"/>
              <a:t>أسود</a:t>
            </a:r>
            <a:endParaRPr lang="ar-AE" sz="2400" b="1" dirty="0"/>
          </a:p>
          <a:p>
            <a:r>
              <a:rPr lang="ar-SA" sz="2400" b="1" dirty="0"/>
              <a:t>الغراب </a:t>
            </a:r>
            <a:r>
              <a:rPr lang="ar-SA" sz="2400" b="1" dirty="0" smtClean="0"/>
              <a:t>2</a:t>
            </a:r>
            <a:r>
              <a:rPr lang="ar-AE" sz="2400" b="1" dirty="0" smtClean="0"/>
              <a:t> </a:t>
            </a:r>
            <a:r>
              <a:rPr lang="ar-SA" sz="2400" b="1" dirty="0"/>
              <a:t>أسود</a:t>
            </a:r>
            <a:endParaRPr lang="ar-AE" sz="2400" b="1" dirty="0"/>
          </a:p>
          <a:p>
            <a:r>
              <a:rPr lang="ar-SA" sz="2400" b="1" dirty="0"/>
              <a:t>الغراب </a:t>
            </a:r>
            <a:r>
              <a:rPr lang="ar-SA" sz="2400" b="1" dirty="0" smtClean="0"/>
              <a:t>3</a:t>
            </a:r>
            <a:r>
              <a:rPr lang="ar-AE" sz="2400" b="1" dirty="0" smtClean="0"/>
              <a:t> </a:t>
            </a:r>
            <a:r>
              <a:rPr lang="ar-SA" sz="2400" b="1" dirty="0" smtClean="0"/>
              <a:t>أسود</a:t>
            </a:r>
            <a:endParaRPr lang="ar-AE" sz="2400" b="1" dirty="0"/>
          </a:p>
          <a:p>
            <a:r>
              <a:rPr lang="ar-SA" sz="2400" b="1" dirty="0"/>
              <a:t>الغراب </a:t>
            </a:r>
            <a:r>
              <a:rPr lang="en-GB" sz="2400" b="1" dirty="0"/>
              <a:t>n</a:t>
            </a:r>
            <a:r>
              <a:rPr lang="ar-AE" sz="2400" b="1" dirty="0" smtClean="0"/>
              <a:t> </a:t>
            </a:r>
            <a:r>
              <a:rPr lang="ar-SA" sz="2400" b="1" dirty="0" smtClean="0"/>
              <a:t>أسود</a:t>
            </a:r>
            <a:r>
              <a:rPr lang="en-GB" sz="2400" b="1" dirty="0" smtClean="0"/>
              <a:t>  </a:t>
            </a:r>
            <a:r>
              <a:rPr lang="en-US" sz="2400" b="1" dirty="0" smtClean="0"/>
              <a:t> </a:t>
            </a:r>
            <a:r>
              <a:rPr lang="ar-SA" sz="2400" b="1" dirty="0" smtClean="0"/>
              <a:t>                  اذا كل الغربان سوداء</a:t>
            </a:r>
            <a:endParaRPr lang="ar-AE" sz="2400" b="1" dirty="0"/>
          </a:p>
          <a:p>
            <a:endParaRPr lang="ar-AE" sz="2400" b="1" dirty="0"/>
          </a:p>
          <a:p>
            <a:r>
              <a:rPr lang="ar-SA" sz="2400" b="1" dirty="0" smtClean="0"/>
              <a:t>يكفي أن يظهر غراب واحد  بلون اخر و تسقط النظرية</a:t>
            </a:r>
            <a:endParaRPr lang="fr-FR" sz="2400" b="1" dirty="0"/>
          </a:p>
        </p:txBody>
      </p:sp>
      <p:sp>
        <p:nvSpPr>
          <p:cNvPr id="6" name="Rectangle 5"/>
          <p:cNvSpPr/>
          <p:nvPr/>
        </p:nvSpPr>
        <p:spPr>
          <a:xfrm>
            <a:off x="159569" y="3717032"/>
            <a:ext cx="8745050" cy="1569660"/>
          </a:xfrm>
          <a:prstGeom prst="rect">
            <a:avLst/>
          </a:prstGeom>
        </p:spPr>
        <p:txBody>
          <a:bodyPr wrap="square">
            <a:spAutoFit/>
          </a:bodyPr>
          <a:lstStyle/>
          <a:p>
            <a:endParaRPr lang="ar-AE" sz="2400" b="1" dirty="0"/>
          </a:p>
          <a:p>
            <a:r>
              <a:rPr lang="ar-AE" sz="2400" b="1" dirty="0"/>
              <a:t>ومن أمثلة </a:t>
            </a:r>
            <a:r>
              <a:rPr lang="ar-AE" sz="2400" b="1" dirty="0" smtClean="0"/>
              <a:t>كذلك</a:t>
            </a:r>
            <a:r>
              <a:rPr lang="ar-AE" sz="2400" b="1" dirty="0"/>
              <a:t>، إذا رأى الباحث أنّ قطعة من الحديد تمدّدت بالحرارة، ثمّ لاحظ قطعة ثانية وثالثة تمدّدتا بالحرارة فإنّه ينتقل إلى الحكم أو التعميم الآتي: كلّ الحديد يتمدّد بالحرارة. </a:t>
            </a:r>
            <a:endParaRPr lang="fr-FR" sz="2400" b="1" dirty="0"/>
          </a:p>
        </p:txBody>
      </p:sp>
      <p:cxnSp>
        <p:nvCxnSpPr>
          <p:cNvPr id="7" name="Straight Arrow Connector 6"/>
          <p:cNvCxnSpPr/>
          <p:nvPr/>
        </p:nvCxnSpPr>
        <p:spPr>
          <a:xfrm flipH="1">
            <a:off x="6084168" y="2276872"/>
            <a:ext cx="11521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355976" y="1196752"/>
            <a:ext cx="792088" cy="369332"/>
          </a:xfrm>
          <a:prstGeom prst="rect">
            <a:avLst/>
          </a:prstGeom>
          <a:noFill/>
        </p:spPr>
        <p:txBody>
          <a:bodyPr wrap="square" rtlCol="0">
            <a:spAutoFit/>
          </a:bodyPr>
          <a:lstStyle/>
          <a:p>
            <a:r>
              <a:rPr lang="ar-SA" b="1" dirty="0"/>
              <a:t>النظرية</a:t>
            </a:r>
            <a:endParaRPr lang="fr-FR" b="1" dirty="0"/>
          </a:p>
        </p:txBody>
      </p:sp>
      <p:cxnSp>
        <p:nvCxnSpPr>
          <p:cNvPr id="11" name="Straight Arrow Connector 10"/>
          <p:cNvCxnSpPr/>
          <p:nvPr/>
        </p:nvCxnSpPr>
        <p:spPr>
          <a:xfrm>
            <a:off x="4752020" y="162880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24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4" name="Text Box 3"/>
          <p:cNvSpPr txBox="1">
            <a:spLocks noChangeArrowheads="1"/>
          </p:cNvSpPr>
          <p:nvPr/>
        </p:nvSpPr>
        <p:spPr bwMode="auto">
          <a:xfrm>
            <a:off x="417606" y="1142984"/>
            <a:ext cx="84963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4000" b="1" dirty="0" smtClean="0">
                <a:solidFill>
                  <a:srgbClr val="FF0000"/>
                </a:solidFill>
                <a:cs typeface="Traditional Arabic" panose="02020603050405020304" pitchFamily="18" charset="-78"/>
              </a:rPr>
              <a:t>-</a:t>
            </a:r>
            <a:r>
              <a:rPr lang="ar-SA" altLang="en-US" sz="4000" b="1" dirty="0" smtClean="0">
                <a:solidFill>
                  <a:schemeClr val="bg2">
                    <a:lumMod val="10000"/>
                  </a:schemeClr>
                </a:solidFill>
                <a:cs typeface="Traditional Arabic" panose="02020603050405020304" pitchFamily="18" charset="-78"/>
              </a:rPr>
              <a:t> يبدأ الباحث عملية الإستقراء بملاحظة الجزئيات ثم تعميم النتائج إلى قوانين عامة .</a:t>
            </a:r>
          </a:p>
          <a:p>
            <a:pPr algn="just">
              <a:spcBef>
                <a:spcPct val="50000"/>
              </a:spcBef>
            </a:pPr>
            <a:r>
              <a:rPr lang="ar-SA" altLang="en-US" sz="3600" b="1" dirty="0" smtClean="0">
                <a:solidFill>
                  <a:srgbClr val="FF0000"/>
                </a:solidFill>
                <a:cs typeface="Traditional Arabic" panose="02020603050405020304" pitchFamily="18" charset="-78"/>
              </a:rPr>
              <a:t>-</a:t>
            </a:r>
            <a:r>
              <a:rPr lang="ar-SA" altLang="en-US" sz="3600" b="1" dirty="0" smtClean="0">
                <a:solidFill>
                  <a:schemeClr val="bg2">
                    <a:lumMod val="10000"/>
                  </a:schemeClr>
                </a:solidFill>
                <a:cs typeface="Traditional Arabic" panose="02020603050405020304" pitchFamily="18" charset="-78"/>
              </a:rPr>
              <a:t> يتحقق الإستقراء من خلال الملاحظة والتجربة ومختلف تقنيات البحث العلمي</a:t>
            </a:r>
          </a:p>
          <a:p>
            <a:pPr algn="just">
              <a:spcBef>
                <a:spcPct val="50000"/>
              </a:spcBef>
            </a:pPr>
            <a:r>
              <a:rPr lang="ar-SA" altLang="en-US" sz="3600" b="1" dirty="0" smtClean="0">
                <a:solidFill>
                  <a:srgbClr val="FF0000"/>
                </a:solidFill>
                <a:cs typeface="Traditional Arabic" panose="02020603050405020304" pitchFamily="18" charset="-78"/>
              </a:rPr>
              <a:t>-</a:t>
            </a:r>
            <a:r>
              <a:rPr lang="ar-SA" altLang="en-US" sz="3600" b="1" dirty="0" smtClean="0">
                <a:solidFill>
                  <a:schemeClr val="bg2">
                    <a:lumMod val="10000"/>
                  </a:schemeClr>
                </a:solidFill>
                <a:cs typeface="Traditional Arabic" panose="02020603050405020304" pitchFamily="18" charset="-78"/>
              </a:rPr>
              <a:t> يعتبر المنهج </a:t>
            </a:r>
            <a:r>
              <a:rPr lang="ar-SA" altLang="en-US" sz="3600" b="1" dirty="0" err="1" smtClean="0">
                <a:solidFill>
                  <a:schemeClr val="bg2">
                    <a:lumMod val="10000"/>
                  </a:schemeClr>
                </a:solidFill>
                <a:cs typeface="Traditional Arabic" panose="02020603050405020304" pitchFamily="18" charset="-78"/>
              </a:rPr>
              <a:t>الإستقرائي</a:t>
            </a:r>
            <a:r>
              <a:rPr lang="ar-SA" altLang="en-US" sz="3600" b="1" dirty="0" smtClean="0">
                <a:solidFill>
                  <a:schemeClr val="bg2">
                    <a:lumMod val="10000"/>
                  </a:schemeClr>
                </a:solidFill>
                <a:cs typeface="Traditional Arabic" panose="02020603050405020304" pitchFamily="18" charset="-78"/>
              </a:rPr>
              <a:t> من المناهج المشتركة بين العلوم الطبيعية والعلوم الإنسانية .</a:t>
            </a:r>
            <a:endParaRPr lang="en-US" altLang="en-US" sz="3600" b="1" dirty="0">
              <a:solidFill>
                <a:schemeClr val="bg2">
                  <a:lumMod val="10000"/>
                </a:schemeClr>
              </a:solidFill>
              <a:cs typeface="Traditional Arabic" panose="02020603050405020304" pitchFamily="18" charset="-78"/>
            </a:endParaRPr>
          </a:p>
        </p:txBody>
      </p:sp>
    </p:spTree>
    <p:extLst>
      <p:ext uri="{BB962C8B-B14F-4D97-AF65-F5344CB8AC3E}">
        <p14:creationId xmlns:p14="http://schemas.microsoft.com/office/powerpoint/2010/main" val="243317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4" name="Text Box 3"/>
          <p:cNvSpPr txBox="1">
            <a:spLocks noChangeArrowheads="1"/>
          </p:cNvSpPr>
          <p:nvPr/>
        </p:nvSpPr>
        <p:spPr bwMode="auto">
          <a:xfrm>
            <a:off x="417606" y="1142985"/>
            <a:ext cx="84963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endParaRPr lang="ar-SA" altLang="en-US" sz="4000" b="1" u="sng" dirty="0" smtClean="0">
              <a:solidFill>
                <a:schemeClr val="bg2">
                  <a:lumMod val="10000"/>
                </a:schemeClr>
              </a:solidFill>
              <a:cs typeface="Traditional Arabic" panose="02020603050405020304" pitchFamily="18" charset="-78"/>
            </a:endParaRPr>
          </a:p>
          <a:p>
            <a:pPr algn="ctr">
              <a:spcBef>
                <a:spcPct val="50000"/>
              </a:spcBef>
            </a:pPr>
            <a:r>
              <a:rPr lang="ar-SA" altLang="en-US" sz="4000" b="1" u="sng" dirty="0" smtClean="0">
                <a:solidFill>
                  <a:srgbClr val="FF0000"/>
                </a:solidFill>
                <a:cs typeface="Traditional Arabic" panose="02020603050405020304" pitchFamily="18" charset="-78"/>
              </a:rPr>
              <a:t>أنواع الاستقراء:</a:t>
            </a:r>
          </a:p>
          <a:p>
            <a:pPr algn="just">
              <a:spcBef>
                <a:spcPct val="50000"/>
              </a:spcBef>
            </a:pPr>
            <a:r>
              <a:rPr lang="ar-SA" altLang="en-US" sz="3600" b="1" dirty="0" smtClean="0">
                <a:solidFill>
                  <a:srgbClr val="FF0000"/>
                </a:solidFill>
                <a:cs typeface="Traditional Arabic" panose="02020603050405020304" pitchFamily="18" charset="-78"/>
              </a:rPr>
              <a:t>1-</a:t>
            </a:r>
            <a:r>
              <a:rPr lang="ar-SA" altLang="en-US" sz="3600" b="1" dirty="0" smtClean="0">
                <a:solidFill>
                  <a:schemeClr val="bg2">
                    <a:lumMod val="10000"/>
                  </a:schemeClr>
                </a:solidFill>
                <a:cs typeface="Traditional Arabic" panose="02020603050405020304" pitchFamily="18" charset="-78"/>
              </a:rPr>
              <a:t> الإستقراء الكامل</a:t>
            </a:r>
          </a:p>
          <a:p>
            <a:pPr algn="just">
              <a:spcBef>
                <a:spcPct val="50000"/>
              </a:spcBef>
            </a:pPr>
            <a:r>
              <a:rPr lang="ar-SA" altLang="en-US" sz="3600" b="1" dirty="0" smtClean="0">
                <a:solidFill>
                  <a:srgbClr val="FF0000"/>
                </a:solidFill>
                <a:cs typeface="Traditional Arabic" panose="02020603050405020304" pitchFamily="18" charset="-78"/>
              </a:rPr>
              <a:t>2-</a:t>
            </a:r>
            <a:r>
              <a:rPr lang="ar-SA" altLang="en-US" sz="3600" b="1" dirty="0" smtClean="0">
                <a:solidFill>
                  <a:schemeClr val="bg2">
                    <a:lumMod val="10000"/>
                  </a:schemeClr>
                </a:solidFill>
                <a:cs typeface="Traditional Arabic" panose="02020603050405020304" pitchFamily="18" charset="-78"/>
              </a:rPr>
              <a:t> الإستقراء الناقص</a:t>
            </a:r>
          </a:p>
        </p:txBody>
      </p:sp>
    </p:spTree>
    <p:extLst>
      <p:ext uri="{BB962C8B-B14F-4D97-AF65-F5344CB8AC3E}">
        <p14:creationId xmlns:p14="http://schemas.microsoft.com/office/powerpoint/2010/main" val="338124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4" name="Text Box 3"/>
          <p:cNvSpPr txBox="1">
            <a:spLocks noChangeArrowheads="1"/>
          </p:cNvSpPr>
          <p:nvPr/>
        </p:nvSpPr>
        <p:spPr bwMode="auto">
          <a:xfrm>
            <a:off x="417606" y="1142985"/>
            <a:ext cx="84963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4000" b="1" u="sng" dirty="0" smtClean="0">
                <a:solidFill>
                  <a:srgbClr val="FF0000"/>
                </a:solidFill>
                <a:cs typeface="Traditional Arabic" panose="02020603050405020304" pitchFamily="18" charset="-78"/>
              </a:rPr>
              <a:t>الاستقراء الكامل</a:t>
            </a:r>
            <a:r>
              <a:rPr lang="ar-SA" altLang="en-US" sz="4000" b="1" dirty="0" smtClean="0">
                <a:solidFill>
                  <a:srgbClr val="FF0000"/>
                </a:solidFill>
                <a:cs typeface="Traditional Arabic" panose="02020603050405020304" pitchFamily="18" charset="-78"/>
              </a:rPr>
              <a:t>:</a:t>
            </a:r>
          </a:p>
          <a:p>
            <a:pPr algn="just">
              <a:spcBef>
                <a:spcPct val="50000"/>
              </a:spcBef>
            </a:pPr>
            <a:r>
              <a:rPr lang="ar-SA" altLang="en-US" sz="3600" b="1" dirty="0" smtClean="0">
                <a:solidFill>
                  <a:schemeClr val="bg2">
                    <a:lumMod val="10000"/>
                  </a:schemeClr>
                </a:solidFill>
                <a:cs typeface="Traditional Arabic" panose="02020603050405020304" pitchFamily="18" charset="-78"/>
              </a:rPr>
              <a:t>هو استقراء يقيني يقوم على ملاحظة جميع المفردات الخاصة بالظاهرة لإصدار الحكم الكلي على مفردات الظاهرة .</a:t>
            </a:r>
          </a:p>
          <a:p>
            <a:pPr algn="just">
              <a:spcBef>
                <a:spcPct val="50000"/>
              </a:spcBef>
            </a:pPr>
            <a:r>
              <a:rPr lang="ar-SA" altLang="en-US" sz="3600" b="1" dirty="0" smtClean="0">
                <a:solidFill>
                  <a:srgbClr val="FF0000"/>
                </a:solidFill>
                <a:cs typeface="Traditional Arabic" panose="02020603050405020304" pitchFamily="18" charset="-78"/>
              </a:rPr>
              <a:t>-</a:t>
            </a:r>
            <a:r>
              <a:rPr lang="ar-SA" altLang="en-US" sz="3600" b="1" dirty="0" smtClean="0">
                <a:solidFill>
                  <a:schemeClr val="bg2">
                    <a:lumMod val="10000"/>
                  </a:schemeClr>
                </a:solidFill>
                <a:cs typeface="Traditional Arabic" panose="02020603050405020304" pitchFamily="18" charset="-78"/>
              </a:rPr>
              <a:t> يعود هذا النوع من الإستقراء إلى الفيلسوف اليونانى أرسطو والذى آمن بالإستقراء الكامل، وأكد قيمته المطلقة من الناحية المنطقية .</a:t>
            </a:r>
          </a:p>
        </p:txBody>
      </p:sp>
      <p:sp>
        <p:nvSpPr>
          <p:cNvPr id="2" name="Rectangle 1"/>
          <p:cNvSpPr/>
          <p:nvPr/>
        </p:nvSpPr>
        <p:spPr>
          <a:xfrm>
            <a:off x="4283968" y="4725144"/>
            <a:ext cx="151216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smtClean="0">
                <a:cs typeface="+mj-cs"/>
              </a:rPr>
              <a:t>منطقي</a:t>
            </a:r>
            <a:endParaRPr lang="en-US" sz="3200" b="1" dirty="0">
              <a:cs typeface="+mj-cs"/>
            </a:endParaRPr>
          </a:p>
        </p:txBody>
      </p:sp>
      <p:sp>
        <p:nvSpPr>
          <p:cNvPr id="5" name="Rectangle 4"/>
          <p:cNvSpPr/>
          <p:nvPr/>
        </p:nvSpPr>
        <p:spPr>
          <a:xfrm>
            <a:off x="3563888" y="5229200"/>
            <a:ext cx="151216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smtClean="0">
                <a:cs typeface="+mj-cs"/>
              </a:rPr>
              <a:t>برهاني</a:t>
            </a:r>
            <a:endParaRPr lang="en-US" sz="3200" b="1" dirty="0">
              <a:cs typeface="+mj-cs"/>
            </a:endParaRPr>
          </a:p>
        </p:txBody>
      </p:sp>
      <p:sp>
        <p:nvSpPr>
          <p:cNvPr id="6" name="Rectangle 5"/>
          <p:cNvSpPr/>
          <p:nvPr/>
        </p:nvSpPr>
        <p:spPr>
          <a:xfrm>
            <a:off x="2843808" y="5733256"/>
            <a:ext cx="151216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smtClean="0">
                <a:cs typeface="+mj-cs"/>
              </a:rPr>
              <a:t>اثباتي</a:t>
            </a:r>
            <a:endParaRPr lang="en-US" sz="3200" b="1" dirty="0">
              <a:cs typeface="+mj-cs"/>
            </a:endParaRPr>
          </a:p>
        </p:txBody>
      </p:sp>
      <p:sp>
        <p:nvSpPr>
          <p:cNvPr id="7" name="Rectangle 6"/>
          <p:cNvSpPr/>
          <p:nvPr/>
        </p:nvSpPr>
        <p:spPr>
          <a:xfrm>
            <a:off x="2051720" y="6237312"/>
            <a:ext cx="151216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altLang="en-US" sz="3200" b="1" dirty="0">
                <a:solidFill>
                  <a:schemeClr val="bg1"/>
                </a:solidFill>
                <a:cs typeface="+mj-cs"/>
              </a:rPr>
              <a:t>يقيني </a:t>
            </a:r>
            <a:endParaRPr lang="en-US" sz="3200" b="1" dirty="0">
              <a:solidFill>
                <a:schemeClr val="bg1"/>
              </a:solidFill>
              <a:cs typeface="+mj-cs"/>
            </a:endParaRPr>
          </a:p>
        </p:txBody>
      </p:sp>
    </p:spTree>
    <p:extLst>
      <p:ext uri="{BB962C8B-B14F-4D97-AF65-F5344CB8AC3E}">
        <p14:creationId xmlns:p14="http://schemas.microsoft.com/office/powerpoint/2010/main" val="207276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4" name="Text Box 3"/>
          <p:cNvSpPr txBox="1">
            <a:spLocks noChangeArrowheads="1"/>
          </p:cNvSpPr>
          <p:nvPr/>
        </p:nvSpPr>
        <p:spPr bwMode="auto">
          <a:xfrm>
            <a:off x="384458" y="1412776"/>
            <a:ext cx="8496300" cy="320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4000" b="1" u="sng" dirty="0" smtClean="0">
                <a:solidFill>
                  <a:srgbClr val="FF0000"/>
                </a:solidFill>
                <a:cs typeface="Traditional Arabic" panose="02020603050405020304" pitchFamily="18" charset="-78"/>
              </a:rPr>
              <a:t>الاستقراء الناقص:</a:t>
            </a:r>
          </a:p>
          <a:p>
            <a:pPr algn="just">
              <a:spcBef>
                <a:spcPct val="50000"/>
              </a:spcBef>
            </a:pPr>
            <a:r>
              <a:rPr lang="ar-SA" altLang="en-US" sz="3600" b="1" dirty="0" smtClean="0">
                <a:solidFill>
                  <a:schemeClr val="bg2">
                    <a:lumMod val="10000"/>
                  </a:schemeClr>
                </a:solidFill>
                <a:cs typeface="Traditional Arabic" panose="02020603050405020304" pitchFamily="18" charset="-78"/>
              </a:rPr>
              <a:t>هو إستقراء غير يقيني يستند فيه الباحث على دراسة بعض النماذج والكشف عن القواعد العامة التي تحكمها، والتي على ضوئها يتنبأ الباحث بما يمكن أن يحدث للحالات الأخرى المماثلة التي لم يتم تناولها.</a:t>
            </a:r>
          </a:p>
        </p:txBody>
      </p:sp>
      <p:sp>
        <p:nvSpPr>
          <p:cNvPr id="2" name="TextBox 1"/>
          <p:cNvSpPr txBox="1"/>
          <p:nvPr/>
        </p:nvSpPr>
        <p:spPr>
          <a:xfrm>
            <a:off x="4788024" y="4869160"/>
            <a:ext cx="3744416" cy="584775"/>
          </a:xfrm>
          <a:prstGeom prst="rect">
            <a:avLst/>
          </a:prstGeom>
          <a:solidFill>
            <a:schemeClr val="accent2"/>
          </a:solidFill>
          <a:ln>
            <a:solidFill>
              <a:schemeClr val="accent1"/>
            </a:solidFill>
          </a:ln>
        </p:spPr>
        <p:txBody>
          <a:bodyPr wrap="square" rtlCol="0">
            <a:spAutoFit/>
          </a:bodyPr>
          <a:lstStyle/>
          <a:p>
            <a:pPr algn="ctr"/>
            <a:r>
              <a:rPr lang="ar-SA" sz="3200" b="1" dirty="0" smtClean="0"/>
              <a:t>لدي احساس بنزول المطر</a:t>
            </a:r>
            <a:endParaRPr lang="en-US" sz="3200" b="1" dirty="0"/>
          </a:p>
        </p:txBody>
      </p:sp>
      <p:sp>
        <p:nvSpPr>
          <p:cNvPr id="5" name="TextBox 4"/>
          <p:cNvSpPr txBox="1"/>
          <p:nvPr/>
        </p:nvSpPr>
        <p:spPr>
          <a:xfrm>
            <a:off x="2915816" y="5508521"/>
            <a:ext cx="3744416" cy="584775"/>
          </a:xfrm>
          <a:prstGeom prst="rect">
            <a:avLst/>
          </a:prstGeom>
          <a:solidFill>
            <a:schemeClr val="accent2"/>
          </a:solidFill>
          <a:ln>
            <a:solidFill>
              <a:schemeClr val="accent1"/>
            </a:solidFill>
          </a:ln>
        </p:spPr>
        <p:txBody>
          <a:bodyPr wrap="square" rtlCol="0">
            <a:spAutoFit/>
          </a:bodyPr>
          <a:lstStyle/>
          <a:p>
            <a:pPr algn="ctr"/>
            <a:r>
              <a:rPr lang="ar-SA" sz="3200" b="1" dirty="0" smtClean="0"/>
              <a:t>و ينزل المطر</a:t>
            </a:r>
            <a:endParaRPr lang="en-US" sz="3200" b="1" dirty="0"/>
          </a:p>
        </p:txBody>
      </p:sp>
      <p:sp>
        <p:nvSpPr>
          <p:cNvPr id="6" name="TextBox 5"/>
          <p:cNvSpPr txBox="1"/>
          <p:nvPr/>
        </p:nvSpPr>
        <p:spPr>
          <a:xfrm>
            <a:off x="1043608" y="6156593"/>
            <a:ext cx="3744416" cy="584775"/>
          </a:xfrm>
          <a:prstGeom prst="rect">
            <a:avLst/>
          </a:prstGeom>
          <a:solidFill>
            <a:schemeClr val="accent2"/>
          </a:solidFill>
          <a:ln>
            <a:solidFill>
              <a:schemeClr val="accent1"/>
            </a:solidFill>
          </a:ln>
        </p:spPr>
        <p:txBody>
          <a:bodyPr wrap="square" rtlCol="0">
            <a:spAutoFit/>
          </a:bodyPr>
          <a:lstStyle/>
          <a:p>
            <a:pPr algn="ctr"/>
            <a:r>
              <a:rPr lang="ar-SA" sz="3200" b="1" dirty="0" smtClean="0"/>
              <a:t>اعتمدت على الحدس</a:t>
            </a:r>
            <a:endParaRPr lang="en-US" sz="3200" b="1" dirty="0"/>
          </a:p>
        </p:txBody>
      </p:sp>
      <p:sp>
        <p:nvSpPr>
          <p:cNvPr id="7" name="Rectangle 6"/>
          <p:cNvSpPr/>
          <p:nvPr/>
        </p:nvSpPr>
        <p:spPr>
          <a:xfrm>
            <a:off x="2339752" y="4077072"/>
            <a:ext cx="18002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smtClean="0">
                <a:cs typeface="+mj-cs"/>
              </a:rPr>
              <a:t> غير منطقي</a:t>
            </a:r>
            <a:endParaRPr lang="en-US" sz="3200" b="1" dirty="0">
              <a:cs typeface="+mj-cs"/>
            </a:endParaRPr>
          </a:p>
        </p:txBody>
      </p:sp>
      <p:sp>
        <p:nvSpPr>
          <p:cNvPr id="8" name="Rectangle 7"/>
          <p:cNvSpPr/>
          <p:nvPr/>
        </p:nvSpPr>
        <p:spPr>
          <a:xfrm>
            <a:off x="1619672" y="4581128"/>
            <a:ext cx="187220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a:t>غير </a:t>
            </a:r>
            <a:r>
              <a:rPr lang="ar-SA" sz="3200" b="1" dirty="0" smtClean="0">
                <a:cs typeface="+mj-cs"/>
              </a:rPr>
              <a:t>برهاني</a:t>
            </a:r>
            <a:endParaRPr lang="en-US" sz="3200" b="1" dirty="0">
              <a:cs typeface="+mj-cs"/>
            </a:endParaRPr>
          </a:p>
        </p:txBody>
      </p:sp>
      <p:sp>
        <p:nvSpPr>
          <p:cNvPr id="9" name="Rectangle 8"/>
          <p:cNvSpPr/>
          <p:nvPr/>
        </p:nvSpPr>
        <p:spPr>
          <a:xfrm>
            <a:off x="899592" y="5085184"/>
            <a:ext cx="187220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a:t>غير </a:t>
            </a:r>
            <a:r>
              <a:rPr lang="ar-SA" sz="3200" b="1" dirty="0" smtClean="0">
                <a:cs typeface="+mj-cs"/>
              </a:rPr>
              <a:t>اثباتي</a:t>
            </a:r>
            <a:endParaRPr lang="en-US" sz="3200" b="1" dirty="0">
              <a:cs typeface="+mj-cs"/>
            </a:endParaRPr>
          </a:p>
        </p:txBody>
      </p:sp>
      <p:sp>
        <p:nvSpPr>
          <p:cNvPr id="10" name="Rectangle 9"/>
          <p:cNvSpPr/>
          <p:nvPr/>
        </p:nvSpPr>
        <p:spPr>
          <a:xfrm>
            <a:off x="107504" y="5589240"/>
            <a:ext cx="201622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a:t>غير </a:t>
            </a:r>
            <a:r>
              <a:rPr lang="ar-SA" altLang="en-US" sz="3200" b="1" dirty="0" smtClean="0">
                <a:solidFill>
                  <a:schemeClr val="bg1"/>
                </a:solidFill>
                <a:cs typeface="+mj-cs"/>
              </a:rPr>
              <a:t>يقيني </a:t>
            </a:r>
            <a:endParaRPr lang="en-US" sz="3200" b="1" dirty="0">
              <a:solidFill>
                <a:schemeClr val="bg1"/>
              </a:solidFill>
              <a:cs typeface="+mj-cs"/>
            </a:endParaRPr>
          </a:p>
        </p:txBody>
      </p:sp>
    </p:spTree>
    <p:extLst>
      <p:ext uri="{BB962C8B-B14F-4D97-AF65-F5344CB8AC3E}">
        <p14:creationId xmlns:p14="http://schemas.microsoft.com/office/powerpoint/2010/main" val="8826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4" name="Text Box 3"/>
          <p:cNvSpPr txBox="1">
            <a:spLocks noChangeArrowheads="1"/>
          </p:cNvSpPr>
          <p:nvPr/>
        </p:nvSpPr>
        <p:spPr bwMode="auto">
          <a:xfrm>
            <a:off x="417606" y="1142984"/>
            <a:ext cx="8496300"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4000" b="1" u="sng" dirty="0" smtClean="0">
                <a:solidFill>
                  <a:srgbClr val="FF0000"/>
                </a:solidFill>
                <a:cs typeface="Traditional Arabic" panose="02020603050405020304" pitchFamily="18" charset="-78"/>
              </a:rPr>
              <a:t>الاستدلال (</a:t>
            </a:r>
            <a:r>
              <a:rPr lang="ar-SA" altLang="en-US" sz="4000" b="1" u="sng" dirty="0" smtClean="0">
                <a:solidFill>
                  <a:srgbClr val="FF0000"/>
                </a:solidFill>
                <a:cs typeface="Traditional Arabic" panose="02020603050405020304" pitchFamily="18" charset="-78"/>
              </a:rPr>
              <a:t>الاستنتاج)</a:t>
            </a:r>
            <a:r>
              <a:rPr lang="ar-SA" altLang="en-US" sz="4000" b="1" dirty="0" smtClean="0">
                <a:solidFill>
                  <a:srgbClr val="FF0000"/>
                </a:solidFill>
                <a:cs typeface="Traditional Arabic" panose="02020603050405020304" pitchFamily="18" charset="-78"/>
              </a:rPr>
              <a:t>:</a:t>
            </a:r>
            <a:endParaRPr lang="ar-SA" altLang="en-US" sz="4000" b="1" dirty="0" smtClean="0">
              <a:solidFill>
                <a:srgbClr val="FF0000"/>
              </a:solidFill>
              <a:cs typeface="Traditional Arabic" panose="02020603050405020304" pitchFamily="18" charset="-78"/>
            </a:endParaRPr>
          </a:p>
          <a:p>
            <a:pPr algn="just">
              <a:spcBef>
                <a:spcPct val="50000"/>
              </a:spcBef>
            </a:pPr>
            <a:r>
              <a:rPr lang="ar-SA" altLang="en-US" sz="3600" b="1" dirty="0" smtClean="0">
                <a:solidFill>
                  <a:schemeClr val="bg2">
                    <a:lumMod val="10000"/>
                  </a:schemeClr>
                </a:solidFill>
                <a:cs typeface="Traditional Arabic" panose="02020603050405020304" pitchFamily="18" charset="-78"/>
              </a:rPr>
              <a:t>هو </a:t>
            </a:r>
            <a:r>
              <a:rPr lang="ar-SA" altLang="en-US" sz="3600" b="1" dirty="0" smtClean="0">
                <a:solidFill>
                  <a:schemeClr val="bg2">
                    <a:lumMod val="10000"/>
                  </a:schemeClr>
                </a:solidFill>
                <a:cs typeface="Traditional Arabic" panose="02020603050405020304" pitchFamily="18" charset="-78"/>
              </a:rPr>
              <a:t>البرهان الذى يبدأ من قضايا مسلم بها، ويسير إلى قضايا </a:t>
            </a:r>
            <a:r>
              <a:rPr lang="ar-SA" altLang="en-US" sz="3600" b="1" dirty="0" smtClean="0">
                <a:solidFill>
                  <a:schemeClr val="bg2">
                    <a:lumMod val="10000"/>
                  </a:schemeClr>
                </a:solidFill>
                <a:cs typeface="Traditional Arabic" panose="02020603050405020304" pitchFamily="18" charset="-78"/>
              </a:rPr>
              <a:t>أخرى. </a:t>
            </a:r>
          </a:p>
          <a:p>
            <a:pPr algn="just">
              <a:spcBef>
                <a:spcPct val="50000"/>
              </a:spcBef>
            </a:pPr>
            <a:r>
              <a:rPr lang="ar-SA" altLang="en-US" sz="3200" b="1" dirty="0" smtClean="0">
                <a:solidFill>
                  <a:srgbClr val="FF0000"/>
                </a:solidFill>
                <a:cs typeface="Traditional Arabic" panose="02020603050405020304" pitchFamily="18" charset="-78"/>
              </a:rPr>
              <a:t>-</a:t>
            </a:r>
            <a:r>
              <a:rPr lang="ar-SA" altLang="en-US" sz="3200" b="1" dirty="0" smtClean="0">
                <a:solidFill>
                  <a:schemeClr val="bg2">
                    <a:lumMod val="10000"/>
                  </a:schemeClr>
                </a:solidFill>
                <a:cs typeface="Traditional Arabic" panose="02020603050405020304" pitchFamily="18" charset="-78"/>
              </a:rPr>
              <a:t> </a:t>
            </a:r>
            <a:r>
              <a:rPr lang="ar-SA" altLang="en-US" sz="3200" b="1" dirty="0" smtClean="0">
                <a:solidFill>
                  <a:schemeClr val="bg2">
                    <a:lumMod val="10000"/>
                  </a:schemeClr>
                </a:solidFill>
                <a:cs typeface="Traditional Arabic" panose="02020603050405020304" pitchFamily="18" charset="-78"/>
              </a:rPr>
              <a:t>يبدأ الإستنباط بالنظريات التى تستنبط منها الفرضيات ثم ينتقل إلى عالم الو</a:t>
            </a:r>
            <a:r>
              <a:rPr lang="ar-AE" altLang="en-US" sz="3200" b="1" dirty="0">
                <a:solidFill>
                  <a:schemeClr val="bg2">
                    <a:lumMod val="10000"/>
                  </a:schemeClr>
                </a:solidFill>
                <a:cs typeface="Traditional Arabic" panose="02020603050405020304" pitchFamily="18" charset="-78"/>
              </a:rPr>
              <a:t>ا</a:t>
            </a:r>
            <a:r>
              <a:rPr lang="ar-SA" altLang="en-US" sz="3200" b="1" dirty="0" smtClean="0">
                <a:solidFill>
                  <a:schemeClr val="bg2">
                    <a:lumMod val="10000"/>
                  </a:schemeClr>
                </a:solidFill>
                <a:cs typeface="Traditional Arabic" panose="02020603050405020304" pitchFamily="18" charset="-78"/>
              </a:rPr>
              <a:t>قع </a:t>
            </a:r>
            <a:r>
              <a:rPr lang="ar-SA" altLang="en-US" sz="3200" b="1" dirty="0" smtClean="0">
                <a:solidFill>
                  <a:schemeClr val="bg2">
                    <a:lumMod val="10000"/>
                  </a:schemeClr>
                </a:solidFill>
                <a:cs typeface="Traditional Arabic" panose="02020603050405020304" pitchFamily="18" charset="-78"/>
              </a:rPr>
              <a:t>بحثاً </a:t>
            </a:r>
            <a:r>
              <a:rPr lang="ar-SA" altLang="en-US" sz="3200" b="1" dirty="0" smtClean="0">
                <a:solidFill>
                  <a:schemeClr val="bg2">
                    <a:lumMod val="10000"/>
                  </a:schemeClr>
                </a:solidFill>
                <a:cs typeface="Traditional Arabic" panose="02020603050405020304" pitchFamily="18" charset="-78"/>
              </a:rPr>
              <a:t>عن البيانات لإختبار صحة الفرضيات .</a:t>
            </a:r>
          </a:p>
        </p:txBody>
      </p:sp>
    </p:spTree>
    <p:extLst>
      <p:ext uri="{BB962C8B-B14F-4D97-AF65-F5344CB8AC3E}">
        <p14:creationId xmlns:p14="http://schemas.microsoft.com/office/powerpoint/2010/main" val="165546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4" name="Text Box 3"/>
          <p:cNvSpPr txBox="1">
            <a:spLocks noChangeArrowheads="1"/>
          </p:cNvSpPr>
          <p:nvPr/>
        </p:nvSpPr>
        <p:spPr bwMode="auto">
          <a:xfrm>
            <a:off x="417606" y="1142984"/>
            <a:ext cx="84963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endParaRPr lang="ar-SA" altLang="en-US" sz="2400" b="1" dirty="0">
              <a:cs typeface="Traditional Arabic" panose="02020603050405020304" pitchFamily="18" charset="-78"/>
            </a:endParaRPr>
          </a:p>
          <a:p>
            <a:pPr algn="just">
              <a:spcBef>
                <a:spcPct val="50000"/>
              </a:spcBef>
            </a:pPr>
            <a:r>
              <a:rPr lang="ar-AE" altLang="en-US" sz="4000" b="1" dirty="0" smtClean="0">
                <a:solidFill>
                  <a:srgbClr val="FF0000"/>
                </a:solidFill>
                <a:cs typeface="Traditional Arabic" panose="02020603050405020304" pitchFamily="18" charset="-78"/>
              </a:rPr>
              <a:t>مثال:</a:t>
            </a:r>
          </a:p>
          <a:p>
            <a:pPr algn="just">
              <a:spcBef>
                <a:spcPct val="50000"/>
              </a:spcBef>
            </a:pPr>
            <a:r>
              <a:rPr lang="ar-SA" altLang="en-US" sz="2400" b="1" dirty="0" smtClean="0">
                <a:cs typeface="Traditional Arabic" panose="02020603050405020304" pitchFamily="18" charset="-78"/>
              </a:rPr>
              <a:t>كلّ </a:t>
            </a:r>
            <a:r>
              <a:rPr lang="ar-SA" altLang="en-US" sz="2400" b="1" dirty="0" smtClean="0">
                <a:cs typeface="Traditional Arabic" panose="02020603050405020304" pitchFamily="18" charset="-78"/>
              </a:rPr>
              <a:t>الناس يموتون</a:t>
            </a:r>
            <a:endParaRPr lang="ar-SA" altLang="en-US" sz="2400" b="1" dirty="0">
              <a:cs typeface="Traditional Arabic" panose="02020603050405020304" pitchFamily="18" charset="-78"/>
            </a:endParaRPr>
          </a:p>
          <a:p>
            <a:pPr algn="just">
              <a:spcBef>
                <a:spcPct val="50000"/>
              </a:spcBef>
            </a:pPr>
            <a:endParaRPr lang="ar-SA" altLang="en-US" sz="2400" b="1" dirty="0">
              <a:cs typeface="Traditional Arabic" panose="02020603050405020304" pitchFamily="18" charset="-78"/>
            </a:endParaRPr>
          </a:p>
          <a:p>
            <a:pPr algn="just">
              <a:spcBef>
                <a:spcPct val="50000"/>
              </a:spcBef>
            </a:pPr>
            <a:r>
              <a:rPr lang="ar-SA" altLang="en-US" sz="2400" b="1" dirty="0">
                <a:cs typeface="Traditional Arabic" panose="02020603050405020304" pitchFamily="18" charset="-78"/>
              </a:rPr>
              <a:t>أحمد </a:t>
            </a:r>
            <a:r>
              <a:rPr lang="ar-SA" altLang="en-US" sz="2400" b="1" dirty="0" smtClean="0">
                <a:cs typeface="Traditional Arabic" panose="02020603050405020304" pitchFamily="18" charset="-78"/>
              </a:rPr>
              <a:t>إنسان</a:t>
            </a:r>
            <a:endParaRPr lang="ar-SA" altLang="en-US" sz="2400" b="1" dirty="0">
              <a:cs typeface="Traditional Arabic" panose="02020603050405020304" pitchFamily="18" charset="-78"/>
            </a:endParaRPr>
          </a:p>
          <a:p>
            <a:pPr algn="just">
              <a:spcBef>
                <a:spcPct val="50000"/>
              </a:spcBef>
            </a:pPr>
            <a:endParaRPr lang="ar-SA" altLang="en-US" sz="2400" b="1" dirty="0">
              <a:cs typeface="Traditional Arabic" panose="02020603050405020304" pitchFamily="18" charset="-78"/>
            </a:endParaRPr>
          </a:p>
          <a:p>
            <a:pPr algn="just">
              <a:spcBef>
                <a:spcPct val="50000"/>
              </a:spcBef>
            </a:pPr>
            <a:r>
              <a:rPr lang="ar-SA" altLang="en-US" sz="2400" b="1" dirty="0">
                <a:cs typeface="Traditional Arabic" panose="02020603050405020304" pitchFamily="18" charset="-78"/>
              </a:rPr>
              <a:t>إذاً أحمد </a:t>
            </a:r>
            <a:r>
              <a:rPr lang="ar-SA" altLang="en-US" sz="2400" b="1" dirty="0" smtClean="0">
                <a:cs typeface="Traditional Arabic" panose="02020603050405020304" pitchFamily="18" charset="-78"/>
              </a:rPr>
              <a:t>سيموت</a:t>
            </a:r>
            <a:endParaRPr lang="ar-SA" altLang="en-US" sz="2400" b="1" dirty="0" smtClean="0">
              <a:cs typeface="Traditional Arabic" panose="02020603050405020304" pitchFamily="18" charset="-78"/>
            </a:endParaRPr>
          </a:p>
        </p:txBody>
      </p:sp>
    </p:spTree>
    <p:extLst>
      <p:ext uri="{BB962C8B-B14F-4D97-AF65-F5344CB8AC3E}">
        <p14:creationId xmlns:p14="http://schemas.microsoft.com/office/powerpoint/2010/main" val="275053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7006" y="1193786"/>
            <a:ext cx="8229600" cy="4525963"/>
          </a:xfrm>
        </p:spPr>
        <p:txBody>
          <a:bodyPr/>
          <a:lstStyle/>
          <a:p>
            <a:r>
              <a:rPr lang="ar-SA" dirty="0" smtClean="0"/>
              <a:t> </a:t>
            </a:r>
          </a:p>
          <a:p>
            <a:endParaRPr lang="ar-SA" dirty="0"/>
          </a:p>
          <a:p>
            <a:endParaRPr lang="ar-SA" dirty="0" smtClean="0"/>
          </a:p>
          <a:p>
            <a:r>
              <a:rPr lang="ar-SA" sz="4800" b="1" dirty="0" smtClean="0">
                <a:solidFill>
                  <a:srgbClr val="FF0000"/>
                </a:solidFill>
              </a:rPr>
              <a:t>             شكرا على كرم الاصغاء</a:t>
            </a:r>
            <a:endParaRPr lang="ar-SA" sz="4800" b="1" dirty="0">
              <a:solidFill>
                <a:srgbClr val="FF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1079268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040315" y="2166938"/>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792774" y="2215541"/>
            <a:ext cx="2231780" cy="2410435"/>
          </a:xfrm>
          <a:prstGeom prst="ellipse">
            <a:avLst/>
          </a:prstGeom>
          <a:ln/>
        </p:spPr>
        <p:style>
          <a:lnRef idx="2">
            <a:schemeClr val="dk1"/>
          </a:lnRef>
          <a:fillRef idx="1">
            <a:schemeClr val="lt1"/>
          </a:fillRef>
          <a:effectRef idx="0">
            <a:schemeClr val="dk1"/>
          </a:effectRef>
          <a:fontRef idx="minor">
            <a:schemeClr val="dk1"/>
          </a:fontRef>
        </p:style>
      </p:sp>
      <p:sp>
        <p:nvSpPr>
          <p:cNvPr id="12" name="Rectangle 11"/>
          <p:cNvSpPr/>
          <p:nvPr/>
        </p:nvSpPr>
        <p:spPr>
          <a:xfrm>
            <a:off x="3463363" y="6329535"/>
            <a:ext cx="2217275"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4" y="2750505"/>
            <a:ext cx="1781840" cy="1340505"/>
          </a:xfrm>
          <a:prstGeom prst="rect">
            <a:avLst/>
          </a:prstGeom>
        </p:spPr>
      </p:pic>
    </p:spTree>
    <p:extLst>
      <p:ext uri="{BB962C8B-B14F-4D97-AF65-F5344CB8AC3E}">
        <p14:creationId xmlns:p14="http://schemas.microsoft.com/office/powerpoint/2010/main" val="3894677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949</Words>
  <Application>Microsoft Office PowerPoint</Application>
  <PresentationFormat>On-screen Show (4:3)</PresentationFormat>
  <Paragraphs>165</Paragraphs>
  <Slides>24</Slides>
  <Notes>11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Hassane Mohammed Gharbi</dc:creator>
  <cp:lastModifiedBy>Hassane Mohammed Gharbi</cp:lastModifiedBy>
  <cp:revision>9</cp:revision>
  <dcterms:created xsi:type="dcterms:W3CDTF">2016-09-30T11:04:24Z</dcterms:created>
  <dcterms:modified xsi:type="dcterms:W3CDTF">2016-10-01T14:32:13Z</dcterms:modified>
</cp:coreProperties>
</file>