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A7"/>
    <a:srgbClr val="0053AC"/>
    <a:srgbClr val="013E36"/>
    <a:srgbClr val="009900"/>
    <a:srgbClr val="AD9968"/>
    <a:srgbClr val="D9791B"/>
    <a:srgbClr val="AB1A25"/>
    <a:srgbClr val="00263A"/>
    <a:srgbClr val="FF3300"/>
    <a:srgbClr val="7092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032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10/6/2016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4CD368E-40F6-40C0-91BF-E3BC162A872A}" type="slidenum">
              <a:rPr lang="fr-FR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4</a:t>
            </a:fld>
            <a:endParaRPr lang="fr-FR" altLang="en-US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041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5474D15-3184-4A09-82D1-E3E112877283}" type="slidenum">
              <a:rPr lang="fr-FR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6</a:t>
            </a:fld>
            <a:endParaRPr lang="fr-FR" altLang="en-US">
              <a:solidFill>
                <a:srgbClr val="000000"/>
              </a:solidFill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903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2048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63A4F17-93CD-470A-BF63-BD7C46C69383}" type="slidenum">
              <a:rPr lang="fr-FR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8</a:t>
            </a:fld>
            <a:endParaRPr lang="fr-FR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510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2150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1039FEF-14E9-4216-A8E0-BA2655AE207F}" type="slidenum">
              <a:rPr lang="fr-FR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9</a:t>
            </a:fld>
            <a:endParaRPr lang="fr-FR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418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22532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D8B3F63-F79A-4884-AAD5-442469B97640}" type="slidenum">
              <a:rPr lang="fr-FR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10</a:t>
            </a:fld>
            <a:endParaRPr lang="fr-FR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110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2355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72BF9E5-F89D-47F2-94EB-4FAD29FEF0FC}" type="slidenum">
              <a:rPr lang="fr-FR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11</a:t>
            </a:fld>
            <a:endParaRPr lang="fr-FR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9210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2458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4199DDA-9A29-4723-9EF5-1A1511CFBAC9}" type="slidenum">
              <a:rPr lang="fr-FR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12</a:t>
            </a:fld>
            <a:endParaRPr lang="fr-FR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813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AA309A6D-C09C-4548-B29A-6CF363A7E532}" type="datetimeFigureOut">
              <a:rPr lang="fr-FR" smtClean="0"/>
              <a:pPr/>
              <a:t>06/10/2016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748864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re et contenu sur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92100"/>
            <a:ext cx="8915400" cy="13843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95300" y="1905000"/>
            <a:ext cx="8915400" cy="19812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95300" y="4038600"/>
            <a:ext cx="8915400" cy="19812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3A26AB-B214-4709-925D-54B9E7E98A42}" type="slidenum">
              <a:rPr lang="en-US" altLang="ar-SA">
                <a:solidFill>
                  <a:srgbClr val="FFFFFF"/>
                </a:solidFill>
              </a:rPr>
              <a:pPr/>
              <a:t>‹#›</a:t>
            </a:fld>
            <a:endParaRPr lang="en-US" altLang="ar-SA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5635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re. Contenu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92100"/>
            <a:ext cx="8915400" cy="13843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95300" y="1905000"/>
            <a:ext cx="4375150" cy="41148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035550" y="1905000"/>
            <a:ext cx="4375150" cy="41148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20852B-B88D-467B-8FEE-CB85F170AEB4}" type="slidenum">
              <a:rPr lang="en-US" altLang="ar-SA">
                <a:solidFill>
                  <a:srgbClr val="FFFFFF"/>
                </a:solidFill>
              </a:rPr>
              <a:pPr/>
              <a:t>‹#›</a:t>
            </a:fld>
            <a:endParaRPr lang="en-US" altLang="ar-SA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1022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AA309A6D-C09C-4548-B29A-6CF363A7E532}" type="datetimeFigureOut">
              <a:rPr lang="fr-FR" smtClean="0"/>
              <a:pPr/>
              <a:t>06/10/2016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13499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992560" y="6324600"/>
            <a:ext cx="891344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>
              <a:solidFill>
                <a:srgbClr val="0053AC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992560" y="6581001"/>
            <a:ext cx="27574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05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992560" y="6392361"/>
            <a:ext cx="264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200" b="0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200" b="0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2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961112" y="6468189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  <a:r>
              <a:rPr lang="en-US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 All Rights Reserved for KFU </a:t>
            </a:r>
            <a:endParaRPr lang="en-US" sz="10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8"/>
          <a:stretch/>
        </p:blipFill>
        <p:spPr>
          <a:xfrm>
            <a:off x="54693" y="6324600"/>
            <a:ext cx="865859" cy="4718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  <p:sldLayoutId id="2147483776" r:id="rId13"/>
    <p:sldLayoutId id="2147483777" r:id="rId14"/>
    <p:sldLayoutId id="2147483778" r:id="rId15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en-US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أساسيات البحث العلمي 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Course Name 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حسان الغربي </a:t>
            </a:r>
            <a:endParaRPr lang="ar-SA" sz="3700" b="1" dirty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5"/>
          <p:cNvSpPr txBox="1">
            <a:spLocks/>
          </p:cNvSpPr>
          <p:nvPr/>
        </p:nvSpPr>
        <p:spPr bwMode="auto">
          <a:xfrm>
            <a:off x="855786" y="2348880"/>
            <a:ext cx="8194431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b="1" spc="50" dirty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المحاضرة</a:t>
            </a:r>
            <a:r>
              <a:rPr lang="ar-AE" b="1" spc="50" dirty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GB" b="1" spc="50" dirty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  <a:endParaRPr lang="ar-SA" b="1" spc="50" dirty="0">
              <a:ln w="11430"/>
              <a:solidFill>
                <a:schemeClr val="bg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400" b="1" spc="50" dirty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صياغة</a:t>
            </a:r>
            <a:r>
              <a:rPr lang="en-GB" sz="4400" b="1" spc="50" dirty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ar-AE" sz="4400" b="1" spc="50" dirty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الفرضيات</a:t>
            </a:r>
            <a:r>
              <a:rPr lang="ar-SA" sz="4400" b="1" spc="50" dirty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واختبار</a:t>
            </a:r>
            <a:r>
              <a:rPr lang="ar-AE" sz="4400" b="1" spc="50" dirty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ها</a:t>
            </a:r>
            <a:endParaRPr lang="en-US" sz="4400" b="1" spc="50" dirty="0">
              <a:ln w="11430"/>
              <a:solidFill>
                <a:schemeClr val="bg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04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A1F070D-F092-465E-8C18-0E8594B086BC}" type="slidenum">
              <a:rPr lang="en-US" altLang="ar-SA">
                <a:solidFill>
                  <a:srgbClr val="FFFFFF"/>
                </a:solidFill>
                <a:latin typeface="Arial" panose="020B0604020202020204" pitchFamily="34" charset="0"/>
              </a:rPr>
              <a:pPr eaLnBrk="1" hangingPunct="1"/>
              <a:t>3</a:t>
            </a:fld>
            <a:endParaRPr lang="en-US" altLang="ar-SA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81347" y="549278"/>
            <a:ext cx="2193681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ar-DZ" sz="4000" kern="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المحتوى</a:t>
            </a:r>
            <a:r>
              <a:rPr lang="ar-DZ" sz="4000" b="1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 </a:t>
            </a:r>
            <a:endParaRPr lang="en-US" sz="4000" b="1" dirty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35771" y="1773240"/>
            <a:ext cx="33810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eaLnBrk="0" hangingPunct="0">
              <a:defRPr/>
            </a:pPr>
            <a:r>
              <a:rPr lang="ar-DZ" sz="4000" kern="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1- تعريف الفرضية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09487" y="2555878"/>
            <a:ext cx="5783873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ar-DZ" altLang="en-US" sz="4000" kern="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2- لماذا نحتاج إلى فرضيات ؟</a:t>
            </a:r>
            <a:endParaRPr lang="fr-FR" altLang="en-US" sz="4000" kern="0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29506" y="3322639"/>
            <a:ext cx="37273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ar-DZ" altLang="en-US" sz="44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3- أنواع الفرضيات</a:t>
            </a:r>
            <a:endParaRPr lang="fr-FR" altLang="en-US" sz="4400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188070" y="4090991"/>
            <a:ext cx="41024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eaLnBrk="0" hangingPunct="0">
              <a:defRPr/>
            </a:pPr>
            <a:r>
              <a:rPr lang="ar-DZ" sz="44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4- مصادر الفرضيات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04728" y="4894263"/>
            <a:ext cx="5744308" cy="7683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ar-DZ" sz="44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5- شروط  الفرضيات العلمية</a:t>
            </a:r>
            <a:endParaRPr lang="fr-FR" sz="4400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93007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Rectangle 10"/>
          <p:cNvSpPr>
            <a:spLocks noGrp="1" noChangeArrowheads="1"/>
          </p:cNvSpPr>
          <p:nvPr>
            <p:ph type="title"/>
          </p:nvPr>
        </p:nvSpPr>
        <p:spPr>
          <a:xfrm>
            <a:off x="4953000" y="188913"/>
            <a:ext cx="3864220" cy="1384300"/>
          </a:xfrm>
        </p:spPr>
        <p:txBody>
          <a:bodyPr/>
          <a:lstStyle/>
          <a:p>
            <a:pPr algn="r" rtl="1" eaLnBrk="1" hangingPunct="1">
              <a:defRPr/>
            </a:pPr>
            <a:r>
              <a:rPr lang="ar-DZ" sz="4000" dirty="0">
                <a:solidFill>
                  <a:schemeClr val="tx1"/>
                </a:solidFill>
              </a:rPr>
              <a:t>1- تعريف </a:t>
            </a:r>
            <a:r>
              <a:rPr lang="ar-DZ" sz="4000" dirty="0">
                <a:solidFill>
                  <a:schemeClr val="bg2">
                    <a:lumMod val="50000"/>
                  </a:schemeClr>
                </a:solidFill>
              </a:rPr>
              <a:t>الفرضية</a:t>
            </a:r>
            <a:endParaRPr lang="fr-FR"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body" sz="half" idx="2"/>
          </p:nvPr>
        </p:nvSpPr>
        <p:spPr>
          <a:xfrm>
            <a:off x="4487010" y="1857375"/>
            <a:ext cx="4369777" cy="2508250"/>
          </a:xfrm>
        </p:spPr>
        <p:txBody>
          <a:bodyPr/>
          <a:lstStyle/>
          <a:p>
            <a:pPr marL="115888" indent="-115888" algn="just" rtl="1">
              <a:buNone/>
              <a:tabLst>
                <a:tab pos="58738" algn="l"/>
              </a:tabLst>
              <a:defRPr/>
            </a:pPr>
            <a:r>
              <a:rPr lang="ar-DZ" dirty="0" smtClean="0">
                <a:solidFill>
                  <a:schemeClr val="accent4">
                    <a:lumMod val="10000"/>
                  </a:schemeClr>
                </a:solidFill>
              </a:rPr>
              <a:t>عند محاولة معالجته المشكلة، يلجأ </a:t>
            </a:r>
            <a:r>
              <a:rPr lang="ar-DZ" dirty="0">
                <a:solidFill>
                  <a:schemeClr val="accent4">
                    <a:lumMod val="10000"/>
                  </a:schemeClr>
                </a:solidFill>
              </a:rPr>
              <a:t>الباحث إلى </a:t>
            </a:r>
            <a:r>
              <a:rPr lang="ar-DZ" dirty="0" smtClean="0">
                <a:solidFill>
                  <a:schemeClr val="accent4">
                    <a:lumMod val="10000"/>
                  </a:schemeClr>
                </a:solidFill>
              </a:rPr>
              <a:t>وضع بعض </a:t>
            </a:r>
            <a:r>
              <a:rPr lang="ar-DZ" dirty="0" smtClean="0">
                <a:solidFill>
                  <a:schemeClr val="bg2">
                    <a:lumMod val="50000"/>
                  </a:schemeClr>
                </a:solidFill>
              </a:rPr>
              <a:t>التصورات</a:t>
            </a:r>
            <a:r>
              <a:rPr lang="ar-DZ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ar-DZ" dirty="0" smtClean="0">
                <a:solidFill>
                  <a:schemeClr val="bg2">
                    <a:lumMod val="50000"/>
                  </a:schemeClr>
                </a:solidFill>
              </a:rPr>
              <a:t>الأولية</a:t>
            </a:r>
            <a:r>
              <a:rPr lang="ar-DZ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ar-DZ" dirty="0" smtClean="0">
                <a:solidFill>
                  <a:schemeClr val="accent4">
                    <a:lumMod val="10000"/>
                  </a:schemeClr>
                </a:solidFill>
              </a:rPr>
              <a:t>وبعض </a:t>
            </a:r>
            <a:r>
              <a:rPr lang="ar-DZ" dirty="0" smtClean="0">
                <a:solidFill>
                  <a:schemeClr val="bg2">
                    <a:lumMod val="50000"/>
                  </a:schemeClr>
                </a:solidFill>
              </a:rPr>
              <a:t>الاحتمالات </a:t>
            </a:r>
            <a:r>
              <a:rPr lang="ar-DZ" dirty="0" smtClean="0">
                <a:solidFill>
                  <a:schemeClr val="accent4">
                    <a:lumMod val="10000"/>
                  </a:schemeClr>
                </a:solidFill>
              </a:rPr>
              <a:t>لحل هذه </a:t>
            </a:r>
            <a:r>
              <a:rPr lang="ar-DZ" dirty="0" smtClean="0">
                <a:solidFill>
                  <a:schemeClr val="bg2">
                    <a:lumMod val="50000"/>
                  </a:schemeClr>
                </a:solidFill>
              </a:rPr>
              <a:t>المشكلة</a:t>
            </a:r>
            <a:r>
              <a:rPr lang="ar-DZ" dirty="0" smtClean="0">
                <a:solidFill>
                  <a:schemeClr val="accent4">
                    <a:lumMod val="10000"/>
                  </a:schemeClr>
                </a:solidFill>
              </a:rPr>
              <a:t>.</a:t>
            </a:r>
            <a:endParaRPr lang="fr-FR" dirty="0" smtClean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7" name="Rectangle 11"/>
          <p:cNvSpPr txBox="1">
            <a:spLocks noChangeArrowheads="1"/>
          </p:cNvSpPr>
          <p:nvPr/>
        </p:nvSpPr>
        <p:spPr bwMode="auto">
          <a:xfrm>
            <a:off x="3641482" y="4495800"/>
            <a:ext cx="3607777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8738" indent="-58738" algn="ctr">
              <a:spcBef>
                <a:spcPct val="20000"/>
              </a:spcBef>
              <a:buClr>
                <a:srgbClr val="FFCC00"/>
              </a:buClr>
              <a:buSzPct val="120000"/>
              <a:defRPr/>
            </a:pPr>
            <a:r>
              <a:rPr lang="ar-DZ" sz="3200" b="1" kern="0" dirty="0">
                <a:solidFill>
                  <a:srgbClr val="DADADA">
                    <a:lumMod val="10000"/>
                  </a:srgbClr>
                </a:solidFill>
                <a:latin typeface="Tahoma"/>
              </a:rPr>
              <a:t>هذه التصورات وهذه الاحتمالات الأولية  تسمى </a:t>
            </a:r>
            <a:r>
              <a:rPr lang="ar-DZ" sz="3200" b="1" kern="0" dirty="0">
                <a:solidFill>
                  <a:schemeClr val="bg2">
                    <a:lumMod val="50000"/>
                  </a:schemeClr>
                </a:solidFill>
                <a:latin typeface="Tahoma"/>
              </a:rPr>
              <a:t>فرضيات</a:t>
            </a:r>
            <a:endParaRPr lang="fr-FR" sz="3200" b="1" kern="0" dirty="0">
              <a:solidFill>
                <a:schemeClr val="bg2">
                  <a:lumMod val="50000"/>
                </a:schemeClr>
              </a:solidFill>
              <a:latin typeface="Tahoma"/>
            </a:endParaRPr>
          </a:p>
        </p:txBody>
      </p:sp>
      <p:pic>
        <p:nvPicPr>
          <p:cNvPr id="6149" name="Picture 8" descr="https://encrypted-tbn1.gstatic.com/images?q=tbn:ANd9GcThNaC8ae9cUlsuR-0HiGwrwFpxHnaug51KzwVg50ovTFqtp4kgSx7HTPS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456" y="1268416"/>
            <a:ext cx="1340827" cy="341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5820402-D697-411C-8A6B-12CC426EBE6E}" type="slidenum">
              <a:rPr lang="en-US" altLang="ar-SA">
                <a:solidFill>
                  <a:srgbClr val="FFFFFF"/>
                </a:solidFill>
                <a:latin typeface="Arial" panose="020B0604020202020204" pitchFamily="34" charset="0"/>
              </a:rPr>
              <a:pPr eaLnBrk="1" hangingPunct="1"/>
              <a:t>4</a:t>
            </a:fld>
            <a:endParaRPr lang="en-US" altLang="ar-SA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610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5" grpId="0" build="p" autoUpdateAnimBg="0"/>
      <p:bldP spid="7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 txBox="1">
            <a:spLocks noChangeArrowheads="1"/>
          </p:cNvSpPr>
          <p:nvPr/>
        </p:nvSpPr>
        <p:spPr bwMode="auto">
          <a:xfrm>
            <a:off x="1496617" y="399628"/>
            <a:ext cx="6528289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rgbClr val="FFCC00"/>
              </a:buClr>
              <a:buSzPct val="120000"/>
              <a:defRPr/>
            </a:pPr>
            <a:r>
              <a:rPr lang="ar-DZ" sz="3200" kern="0" dirty="0">
                <a:solidFill>
                  <a:srgbClr val="DADADA">
                    <a:lumMod val="1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  الفرضية هي تصور أو استنتاج ذكي يتبناه الباحث مؤقتا  وينطلق منه </a:t>
            </a:r>
            <a:r>
              <a:rPr lang="ar-DZ" sz="3200" dirty="0">
                <a:solidFill>
                  <a:srgbClr val="DADADA">
                    <a:lumMod val="1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لشرح</a:t>
            </a:r>
            <a:r>
              <a:rPr lang="ar-DZ" sz="3200" kern="0" dirty="0">
                <a:solidFill>
                  <a:srgbClr val="DADADA">
                    <a:lumMod val="1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ما يلاحظه من الحقائق</a:t>
            </a:r>
            <a:endParaRPr lang="fr-FR" sz="3200" kern="0" dirty="0">
              <a:solidFill>
                <a:srgbClr val="DADADA">
                  <a:lumMod val="1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</p:txBody>
      </p:sp>
      <p:sp>
        <p:nvSpPr>
          <p:cNvPr id="3" name="Rectangle 11"/>
          <p:cNvSpPr txBox="1">
            <a:spLocks noChangeArrowheads="1"/>
          </p:cNvSpPr>
          <p:nvPr/>
        </p:nvSpPr>
        <p:spPr bwMode="auto">
          <a:xfrm>
            <a:off x="4168560" y="5174182"/>
            <a:ext cx="379827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CC00"/>
              </a:buClr>
              <a:buSzPct val="120000"/>
              <a:defRPr/>
            </a:pPr>
            <a:r>
              <a:rPr lang="ar-DZ" sz="3200" kern="0" dirty="0">
                <a:solidFill>
                  <a:srgbClr val="DADADA">
                    <a:lumMod val="1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  الفرضية دليل للباحث في معالجته لمشكلة الدراسة</a:t>
            </a:r>
            <a:endParaRPr lang="fr-FR" sz="3200" kern="0" dirty="0">
              <a:solidFill>
                <a:srgbClr val="DADADA">
                  <a:lumMod val="1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</p:txBody>
      </p:sp>
      <p:sp>
        <p:nvSpPr>
          <p:cNvPr id="7172" name="AutoShape 2" descr="data:image/jpeg;base64,/9j/4AAQSkZJRgABAQAAAQABAAD/2wCEAAkGBhQSEBUUExQUFBQUFBQUFxQVFRQVFRQVFBQXFRQXFxQXHCYeFxkjGhQUHy8gIycpLCwsFR4xNTAqNSYrLCkBCQoKDgwOGg8PFykkFxwpKSkpKSkpKSopLCwtKSkqLCksKSksKSwpKSksKS4pKSksLS4sKSwsNCkqLCwuLCk1Lf/AABEIAJAA3AMBIgACEQEDEQH/xAAbAAACAwEBAQAAAAAAAAAAAAABAgAFBgMEB//EADgQAAEDAgQDBgMHBAMBAAAAAAEAAhEDIQQFEjEGQVETImFxgZFSobEyQnLB0eHwFIKS8QcVMyP/xAAaAQEBAQEBAQEAAAAAAAAAAAAAAQIDBAUG/8QAKBEAAgIBAwMDBAMAAAAAAAAAAAECEQMEEiETMUEiUWEFFIGRMqHB/9oADAMBAAIRAxEAPwC+1lEVEkqAr6p8o6goByVympAdQ5M0rk16ZrlCjyjrKQppUIQuQ1IKBAGVNSBUKECpKEqSgG9UCgo4gXPzsgDCi8rs2pA3q05/E1dqddrhLSCOoII+SpToopqUlQg0KSoHIyhSQkcE65uCpRdSGpQlCFSDa0b+KQhNKA5hqgaoogoICKVGEKH0TApZRHkgGCYJSo1QgUESUsoBkFJQlAGEQhK82KJd3QY+I9B0HiUSsqVnmxuaGdFIanc3RLW/qVVVsAXyXuLj4mw8grgsbTbNmtA3Vbg6bsS7VdtAe9T9Gr0LbFHalFHhGVNI7rXO/C2QqrF4Q03d0vpu63afkvoNOmGgACANgFxx+BbVYWuG4seYPIhTq/Bjf8GLy3jOrSOmuO0Z8Vg4euxW2wOPZWYH0yHNPy8CORXzqrhzJY8d5pLT5hTI81dha+//AM3EBw5R8XmElBPsblj4tH06VC5I10+qYrgcCakrh/JSuKGpUElEOQCkoUMqApUEIFSEZQ1IUkJmtQlRAMAnXNpTShAooAolQAlCUSVAUAJUlFGUAhKPYXgeZ81Fxr5m+lJcwvHxt3HTU38wtI6Y2kyozin29cYdpOlkOrEchyb5lXbGBrQAAALAbALxZJg9DC516lV2t55ydh6BZjjfNHurtwwd2bID3ugmZmB+EfzZcs+VY4uT8HbHjeoyKCNsoFneE8FWpamudqpCwkH7RhwLCd2lplaOVjDmWaCmjGowvDkcG+xjOJ8LoxGobPbPqLH8ln8fStPRbHi6gXCmRyLx8gfyWXxVGAQei9sex0hzA2PCeO7XCsm7m9w/27fKFdLH/wDHtbu1W8g5jvcEH6LYLlLueZ9wOSQU7il1KGQQVIULkIQoNKIaohKAgQlRSUAQigCogDCIalhEFUHQBRAORIWSAUUQQBUUUQEhRRBAMAqbieqwUw1zdTzdm3dI+8T0vtzVyFluJqmrE0qbRLojwBeefoJXl1knHE67vj9n0/pWKOTUx3dlbf4R4cPm1VrQ1r4DdyDPkADsBeArrhnOHVg9rzJbBB2MG146H6rP4rBFmrUNJEiB1S5DmHZV2uNmnuO8jz9DBXxNLmlhyJN1G+V4P131DRYs+nk4RTnVp+ffv89jX5pT1Fg6aj6RH5rLZ3SDZK3f9O2CfCCfDwXzzinHh1Q06d4MGOZ6L9XF8UfiIemPJY/8f0u7WdyJY32BP5hbAFVXDmWdhh2tP2j3nfiPL0EBWq5yfJ53ywwkcES5cyVEZDZRBRUoSEIQJUUBIUhNpU0oABqIappUAQAhQhdGsRLUsCtanhANRKhBVExCACACiMIoBVEYUIQAhUGOxdJtXtnAuc1xbTYwan1XNGnSGjkOvKVcY2dBAMOdYH6n2lcaGDFNha0mYMlu/WB6rzZoSnJcemPP58L/AE9+lkoRk1KpS9P48/vsZjEVqlRtSpXoOFQd1lKmHOeByLom/ieQWSq46oHQ5uiNwQQfWVsMTmvYsLGk9o4ySDJ6ATuTvbxXmZwhWxDS6oQyxLdcl5dFp+Ebb+y44dNGS60l6pc0/HsezPrcmNdCE3sjxx59zliuIa72NptkkgAaZlwixjqrjhzhTsiKtWDU5N3DZ5k83Ko4VzHsarWPEO1Gi4Hdvwn0cCPVb6F9BS4Pkzb7DBK5MAgQocjkVCn0qOaqUQIQmlQoBVAjCmlAdIUhPAUgKWShWtTBgRATBCiwoQmARhQCgKELqGKaEsUcCEIXY01CxLJRxQhdg1TSlg5KLsWIskGQYI2MAx72SxRX1HHWDBjTIkROo7jwsvLjsf2VF7zuRA8yu+NcRUOpznEgGXGTz25AeAVFxO+abRyBldIvhHqglVnThTKxp7d4lziQyfutBufMn6LSLnlWG0Yem3oxvzEn6r0GmsN2zzPuYLjvJtDxiWCxIFQdHbNd4A7ecdVqOHs0Feg133gAHefX1+sqxxODbUY5jxLXAtI6gqq4V4RfhRVJq6w67WgEANa7vF0/f7zbDlJWG6Zr+Sryi30okJ9KmlaMHOFITlqkKlOZYlLF2hK4JYORChCfQppSyUNpTAJ9KmlZs0ANUhNCZoULQkJwOiLQmSxQoCOlRGVAKWptKJSoAaVGtRKiEA5qGlMCoUBT8RUiGCoPuG/4Tz9D+ayeYYvUyOk/svoZpBwIOxBBHgbL5Ziaeh7m/C5zf8SQPousH/R3g+KPo2Vv10abhzY36QvUWqn4NrasKAfuOc303H1V5pWHwzi0cyoHuggGAfAEibEt6EiR/pO4JgxZfIXByCgCctUAVshzIUhdCEparYoSENC6aUEstHItQhdCECEsh20KQrnMMvGqWj0Vf2P8K5qSaOrg0zz6U7aBK9dPCiR0VrQoAWCzKdG447M92ZUhXNbAy6wSPyZwHU9E6iJ02VQaiGKww2XFxvYKyOTtLbbqPIkFibM6Wo06Mle6pl7gkpUyHC11d68GdlPk7UspkX9lH5TexsrKmICMLhvZ6OnH2Kt2Veir6tGCtI8WVPXpku2W4Tb7mMmNLsV9RwaCTsBJ8hdVTq1R9xoZO2poPlKuc5yt7sNVDR3jTdEbzErGZDmTrCoS7ziF3i7XHgkMav1Gly/E63mkQNYE93Zw2kdN1aOy1w/ZUeRNL8z1CwZSJd/dYfzwW75LGSe18F6SMw+mQg1WOPaJXk7NVStHGUKZxIUhWOHyxz/AdVzxGAczfbqm9XRdjqzwoQvS3DE7CU7cIeY91dxFFnjhKWq9GXt0qvxGDLSoppmnjaPEWoQu76MIiitWY2mraWj7wXLsmSbtusaziWQSR2cjuzLiZsCADcTH5r0szPUP/e8xEaO9Ewf9r5K1Mfc+htfsaIZZ3rbL208Pa49f3WWFFxN3kjpJM9ZEpmYM7yTta5iFqWoCh8GqbSA5j3RIHUT5rN0sOf5ZO8Bol3dA5mwHquT1HwbUC8LWjcgeqH9WwfenyBWPxXElMWYHv/C1zW7xuRJ9lXu4gxBPdbpETGkuIvzJ38gFev7oy0kbXE4lrjafZeT+pY27oF+boWRe/E1B3nVCTFrtHWe757FPTyU7kOvaefW56b+/NSWq28JGdrZsqebMcLQfEOBSOzymN3M/yCyYyh5AEN5mepO1uXuoMpcDIb6O6xG/mOnRcvu+Oy/ZvYzVf9/S6tHm4BKcUx5tBPg6fkFmquWvIiGmR7H0F/3XGpkpPI2m/wCK9t4CR1j+CODNrh8Q1pvPsqbF8GYOpUL2ufSLjJDbNk7mCDCoKf8AU0x3XVRcwLkQZvDrcl1p8Q4hv226hE3ZpmN42j1Xpjqq5VmaNdleTUcO2KVy67nEy5x8SvZqb1AWIfntVxkd1s/DvG/e9UzsxrTBcQ02B084B3i/tyWXqk+Xdlo1WKpNcZBH6psLT2sI9Fj25hiA2Q4mI3bM7k2jaOcrrS4kqAw+m10X7pIMdeYWo6qL4M7adm/ZTgQFwr0ZWSpcXM201GmYgXvPKDf2VnhM+1/YqB08pv7GJR54o0o2XdHDACAAEauGB5KvOY1Oo9oSOzWqOY/xCn3ES7CxOHtdV+LounZcH51WvAafAt+kFI7PKovoaQJ2BsJ6zf2XWOdGXE9TMrkX3+S9dHKmgXF1V/8Ad1JMsNvhP6gItz517VBHUeAPXxW+r8mdqP/Z"/>
          <p:cNvSpPr>
            <a:spLocks noChangeAspect="1" noChangeArrowheads="1"/>
          </p:cNvSpPr>
          <p:nvPr/>
        </p:nvSpPr>
        <p:spPr bwMode="auto">
          <a:xfrm>
            <a:off x="732692" y="-144463"/>
            <a:ext cx="281354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 rtl="0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solidFill>
                <a:srgbClr val="FFFFFF"/>
              </a:solidFill>
            </a:endParaRPr>
          </a:p>
        </p:txBody>
      </p:sp>
      <p:pic>
        <p:nvPicPr>
          <p:cNvPr id="6149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462" y="3862391"/>
            <a:ext cx="2809143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D592093-0E08-4C28-91CC-859C8B2D0539}" type="slidenum">
              <a:rPr lang="en-US" altLang="ar-SA">
                <a:solidFill>
                  <a:srgbClr val="FFFFFF"/>
                </a:solidFill>
                <a:latin typeface="Arial" panose="020B0604020202020204" pitchFamily="34" charset="0"/>
              </a:rPr>
              <a:pPr eaLnBrk="1" hangingPunct="1"/>
              <a:t>5</a:t>
            </a:fld>
            <a:endParaRPr lang="en-US" altLang="ar-SA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7" name="Rectangle 11"/>
          <p:cNvSpPr txBox="1">
            <a:spLocks noChangeArrowheads="1"/>
          </p:cNvSpPr>
          <p:nvPr/>
        </p:nvSpPr>
        <p:spPr bwMode="auto">
          <a:xfrm>
            <a:off x="1430217" y="2220913"/>
            <a:ext cx="672172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CC00"/>
              </a:buClr>
              <a:buSzPct val="120000"/>
              <a:defRPr/>
            </a:pPr>
            <a:r>
              <a:rPr lang="ar-DZ" sz="3200" u="sng" kern="0" dirty="0">
                <a:solidFill>
                  <a:srgbClr val="DADADA">
                    <a:lumMod val="1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الظاهرة</a:t>
            </a:r>
            <a:r>
              <a:rPr lang="ar-DZ" sz="3200" kern="0" dirty="0">
                <a:solidFill>
                  <a:srgbClr val="DADADA">
                    <a:lumMod val="1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: تأخر الطلبة عن المحاضرة الأولى.</a:t>
            </a:r>
            <a:endParaRPr lang="fr-FR" sz="3200" kern="0" dirty="0">
              <a:solidFill>
                <a:srgbClr val="DADADA">
                  <a:lumMod val="1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</p:txBody>
      </p:sp>
      <p:sp>
        <p:nvSpPr>
          <p:cNvPr id="8" name="Rectangle 11"/>
          <p:cNvSpPr txBox="1">
            <a:spLocks noChangeArrowheads="1"/>
          </p:cNvSpPr>
          <p:nvPr/>
        </p:nvSpPr>
        <p:spPr bwMode="auto">
          <a:xfrm>
            <a:off x="5363310" y="2992438"/>
            <a:ext cx="240762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CC00"/>
              </a:buClr>
              <a:buSzPct val="120000"/>
              <a:defRPr/>
            </a:pPr>
            <a:r>
              <a:rPr lang="ar-DZ" sz="3200" kern="0" dirty="0">
                <a:solidFill>
                  <a:srgbClr val="DADADA">
                    <a:lumMod val="1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  طول السهر</a:t>
            </a:r>
            <a:endParaRPr lang="fr-FR" sz="3200" kern="0" dirty="0">
              <a:solidFill>
                <a:srgbClr val="DADADA">
                  <a:lumMod val="1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</p:txBody>
      </p:sp>
      <p:sp>
        <p:nvSpPr>
          <p:cNvPr id="9" name="Rectangle 11"/>
          <p:cNvSpPr txBox="1">
            <a:spLocks noChangeArrowheads="1"/>
          </p:cNvSpPr>
          <p:nvPr/>
        </p:nvSpPr>
        <p:spPr bwMode="auto">
          <a:xfrm>
            <a:off x="5373566" y="3608388"/>
            <a:ext cx="2407626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CC00"/>
              </a:buClr>
              <a:buSzPct val="120000"/>
              <a:defRPr/>
            </a:pPr>
            <a:r>
              <a:rPr lang="ar-DZ" sz="3200" kern="0" dirty="0">
                <a:solidFill>
                  <a:srgbClr val="DADADA">
                    <a:lumMod val="1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  مشكل المرور</a:t>
            </a:r>
            <a:endParaRPr lang="fr-FR" sz="3200" kern="0" dirty="0">
              <a:solidFill>
                <a:srgbClr val="DADADA">
                  <a:lumMod val="1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</p:txBody>
      </p:sp>
      <p:sp>
        <p:nvSpPr>
          <p:cNvPr id="10" name="Rectangle 11"/>
          <p:cNvSpPr txBox="1">
            <a:spLocks noChangeArrowheads="1"/>
          </p:cNvSpPr>
          <p:nvPr/>
        </p:nvSpPr>
        <p:spPr bwMode="auto">
          <a:xfrm>
            <a:off x="5351587" y="4256088"/>
            <a:ext cx="240762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CC00"/>
              </a:buClr>
              <a:buSzPct val="120000"/>
              <a:defRPr/>
            </a:pPr>
            <a:r>
              <a:rPr lang="ar-DZ" sz="3200" kern="0" dirty="0">
                <a:solidFill>
                  <a:srgbClr val="DADADA">
                    <a:lumMod val="1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  مشكل المواقف</a:t>
            </a:r>
            <a:endParaRPr lang="fr-FR" sz="3200" kern="0" dirty="0">
              <a:solidFill>
                <a:srgbClr val="DADADA">
                  <a:lumMod val="1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</p:txBody>
      </p:sp>
      <p:sp>
        <p:nvSpPr>
          <p:cNvPr id="11" name="Rectangle 11"/>
          <p:cNvSpPr txBox="1">
            <a:spLocks noChangeArrowheads="1"/>
          </p:cNvSpPr>
          <p:nvPr/>
        </p:nvSpPr>
        <p:spPr bwMode="auto">
          <a:xfrm rot="3107967">
            <a:off x="7358744" y="2390906"/>
            <a:ext cx="240762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CC00"/>
              </a:buClr>
              <a:buSzPct val="120000"/>
              <a:defRPr/>
            </a:pPr>
            <a:r>
              <a:rPr lang="ar-DZ" sz="36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  مثال</a:t>
            </a:r>
            <a:endParaRPr lang="fr-FR" sz="3600" b="1" kern="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</p:txBody>
      </p:sp>
      <p:sp>
        <p:nvSpPr>
          <p:cNvPr id="12" name="Rectangle 11"/>
          <p:cNvSpPr txBox="1">
            <a:spLocks noChangeArrowheads="1"/>
          </p:cNvSpPr>
          <p:nvPr/>
        </p:nvSpPr>
        <p:spPr bwMode="auto">
          <a:xfrm rot="2942895">
            <a:off x="7177400" y="4110624"/>
            <a:ext cx="2608262" cy="5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CC00"/>
              </a:buClr>
              <a:buSzPct val="120000"/>
              <a:defRPr/>
            </a:pPr>
            <a:r>
              <a:rPr lang="ar-DZ" sz="36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  فرضيات</a:t>
            </a:r>
            <a:endParaRPr lang="fr-FR" sz="3600" b="1" kern="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7765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ZoneTexte 7"/>
          <p:cNvSpPr txBox="1">
            <a:spLocks noChangeArrowheads="1"/>
          </p:cNvSpPr>
          <p:nvPr/>
        </p:nvSpPr>
        <p:spPr bwMode="auto">
          <a:xfrm>
            <a:off x="4687767" y="3432175"/>
            <a:ext cx="386861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في المنهج الاستقرائي، أي عندما ينطلق الباحث من الملاحظات الواقعية ويريد الوصول إلى تعميم بعض الأحكام، فإنه لا داعي للانطلاق من فرضيات 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60D140F-C178-4D29-A81A-62A0B8E2FD5F}" type="slidenum">
              <a:rPr lang="en-US" altLang="ar-SA">
                <a:solidFill>
                  <a:srgbClr val="FFFFFF"/>
                </a:solidFill>
                <a:latin typeface="Arial" panose="020B0604020202020204" pitchFamily="34" charset="0"/>
              </a:rPr>
              <a:pPr eaLnBrk="1" hangingPunct="1"/>
              <a:t>6</a:t>
            </a:fld>
            <a:endParaRPr lang="en-US" altLang="ar-SA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92" y="3932241"/>
            <a:ext cx="2057400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191" y="333375"/>
            <a:ext cx="2488223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https://encrypted-tbn0.gstatic.com/images?q=tbn:ANd9GcS5YlpDtxmGTQrnvAc-AFpXLdOp0U9nyl4ZGpY4MPpUULWhjMjjZ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679" y="2028828"/>
            <a:ext cx="1978269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17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4687767" y="608013"/>
            <a:ext cx="3776296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أما في المنهج الاستنباطي، أي عندما يريد الباحث تفسير حقائق معينة فلا بد أن ينطلق من فرضيات 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pic>
        <p:nvPicPr>
          <p:cNvPr id="3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158" y="2997200"/>
            <a:ext cx="6119446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 bwMode="auto">
          <a:xfrm>
            <a:off x="898282" y="2636841"/>
            <a:ext cx="2327031" cy="1374775"/>
          </a:xfrm>
          <a:prstGeom prst="ellipse">
            <a:avLst/>
          </a:prstGeom>
          <a:noFill/>
          <a:ln w="34925" cap="flat" cmpd="thickThin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eaLnBrk="0" hangingPunct="0">
              <a:defRPr/>
            </a:pPr>
            <a:endParaRPr lang="en-US">
              <a:solidFill>
                <a:srgbClr val="FFFFFF"/>
              </a:solidFill>
              <a:latin typeface="Tahoma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2360736" y="3500438"/>
            <a:ext cx="2327031" cy="1376362"/>
          </a:xfrm>
          <a:prstGeom prst="ellipse">
            <a:avLst/>
          </a:prstGeom>
          <a:noFill/>
          <a:ln w="34925" cap="flat" cmpd="thickThin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eaLnBrk="0" hangingPunct="0">
              <a:defRPr/>
            </a:pPr>
            <a:endParaRPr lang="en-US">
              <a:solidFill>
                <a:srgbClr val="FFFFFF"/>
              </a:solidFill>
              <a:latin typeface="Tahoma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3757247" y="4189416"/>
            <a:ext cx="2325566" cy="1374775"/>
          </a:xfrm>
          <a:prstGeom prst="ellipse">
            <a:avLst/>
          </a:prstGeom>
          <a:noFill/>
          <a:ln w="34925" cap="flat" cmpd="thickThin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eaLnBrk="0" hangingPunct="0">
              <a:defRPr/>
            </a:pPr>
            <a:endParaRPr lang="en-US">
              <a:solidFill>
                <a:srgbClr val="FFFFFF"/>
              </a:solidFill>
              <a:latin typeface="Tahoma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418994" y="5084763"/>
            <a:ext cx="2325566" cy="1376362"/>
          </a:xfrm>
          <a:prstGeom prst="ellipse">
            <a:avLst/>
          </a:prstGeom>
          <a:noFill/>
          <a:ln w="34925" cap="flat" cmpd="thickThin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eaLnBrk="0" hangingPunct="0">
              <a:defRPr/>
            </a:pPr>
            <a:endParaRPr lang="en-US">
              <a:solidFill>
                <a:srgbClr val="FFFFFF"/>
              </a:solidFill>
              <a:latin typeface="Tahoma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294967295"/>
          </p:nvPr>
        </p:nvSpPr>
        <p:spPr>
          <a:xfrm>
            <a:off x="6934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07B7DDA-4C41-471C-AB22-93608C93BEEA}" type="slidenum">
              <a:rPr lang="en-US" altLang="ar-SA">
                <a:solidFill>
                  <a:srgbClr val="FFFFFF"/>
                </a:solidFill>
                <a:latin typeface="Arial" panose="020B0604020202020204" pitchFamily="34" charset="0"/>
              </a:rPr>
              <a:pPr eaLnBrk="1" hangingPunct="1"/>
              <a:t>7</a:t>
            </a:fld>
            <a:endParaRPr lang="en-US" altLang="ar-SA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424608" y="3573016"/>
            <a:ext cx="1296144" cy="369332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SA" dirty="0" smtClean="0"/>
              <a:t>النظرية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5745088" y="314096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4232920" y="5219908"/>
            <a:ext cx="1296144" cy="369332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SA" dirty="0" smtClean="0"/>
              <a:t>الملاحظة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6033120" y="6084004"/>
            <a:ext cx="1296144" cy="369332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SA" dirty="0" err="1" smtClean="0"/>
              <a:t>التأكيد </a:t>
            </a:r>
            <a:r>
              <a:rPr lang="ar-SA" dirty="0" smtClean="0"/>
              <a:t>/ النفي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2792760" y="4427820"/>
            <a:ext cx="1296144" cy="369332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SA" dirty="0" smtClean="0"/>
              <a:t>الفرضيات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4202832" y="325489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269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ZoneTexte 1"/>
          <p:cNvSpPr txBox="1">
            <a:spLocks noChangeArrowheads="1"/>
          </p:cNvSpPr>
          <p:nvPr/>
        </p:nvSpPr>
        <p:spPr bwMode="auto">
          <a:xfrm>
            <a:off x="3267809" y="2422525"/>
            <a:ext cx="507169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1- تعطي للباحث تفسيرا أوليا للظاهرة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6147" name="ZoneTexte 2"/>
          <p:cNvSpPr txBox="1">
            <a:spLocks noChangeArrowheads="1"/>
          </p:cNvSpPr>
          <p:nvPr/>
        </p:nvSpPr>
        <p:spPr bwMode="auto">
          <a:xfrm>
            <a:off x="3755782" y="3420864"/>
            <a:ext cx="458225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2- توجه الباحث 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6149" name="ZoneTexte 4"/>
          <p:cNvSpPr txBox="1">
            <a:spLocks noChangeArrowheads="1"/>
          </p:cNvSpPr>
          <p:nvPr/>
        </p:nvSpPr>
        <p:spPr bwMode="auto">
          <a:xfrm>
            <a:off x="1877160" y="4405316"/>
            <a:ext cx="6462346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3- توفر الوقت للباحث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6150" name="ZoneTexte 5"/>
          <p:cNvSpPr txBox="1">
            <a:spLocks noChangeArrowheads="1"/>
          </p:cNvSpPr>
          <p:nvPr/>
        </p:nvSpPr>
        <p:spPr bwMode="auto">
          <a:xfrm>
            <a:off x="2792760" y="5359401"/>
            <a:ext cx="55467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4- تفسر العلاقات بين المتغيرات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7" name="ZoneTexte 9"/>
          <p:cNvSpPr txBox="1">
            <a:spLocks noChangeArrowheads="1"/>
          </p:cNvSpPr>
          <p:nvPr/>
        </p:nvSpPr>
        <p:spPr bwMode="auto">
          <a:xfrm>
            <a:off x="4088904" y="1341439"/>
            <a:ext cx="467849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sz="3600" dirty="0">
                <a:solidFill>
                  <a:srgbClr val="DADADA">
                    <a:lumMod val="10000"/>
                  </a:srgbClr>
                </a:solidFill>
              </a:rPr>
              <a:t>للفرضيات فوائد كثيرة، منها : </a:t>
            </a:r>
            <a:endParaRPr lang="fr-FR" altLang="en-US" sz="3600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6934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AA871E0-FCA7-4DB7-9734-0ED8BB8FF303}" type="slidenum">
              <a:rPr lang="en-US" altLang="ar-SA">
                <a:solidFill>
                  <a:srgbClr val="FFFFFF"/>
                </a:solidFill>
                <a:latin typeface="Arial" panose="020B0604020202020204" pitchFamily="34" charset="0"/>
              </a:rPr>
              <a:pPr eaLnBrk="1" hangingPunct="1"/>
              <a:t>8</a:t>
            </a:fld>
            <a:endParaRPr lang="en-US" altLang="ar-SA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9" name="ZoneTexte 5"/>
          <p:cNvSpPr txBox="1">
            <a:spLocks noChangeArrowheads="1"/>
          </p:cNvSpPr>
          <p:nvPr/>
        </p:nvSpPr>
        <p:spPr bwMode="auto">
          <a:xfrm>
            <a:off x="560512" y="5949950"/>
            <a:ext cx="7778994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...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 rot="20276722">
            <a:off x="422162" y="954187"/>
            <a:ext cx="576168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sz="4400" b="1" dirty="0">
                <a:solidFill>
                  <a:srgbClr val="010199">
                    <a:lumMod val="60000"/>
                    <a:lumOff val="40000"/>
                  </a:srgbClr>
                </a:solidFill>
              </a:rPr>
              <a:t>2- لماذا نحتاج إلى فرضيات ؟</a:t>
            </a:r>
            <a:endParaRPr lang="fr-FR" altLang="en-US" sz="4400" b="1" dirty="0">
              <a:solidFill>
                <a:srgbClr val="010199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80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6149" grpId="0"/>
      <p:bldP spid="6150" grpId="0"/>
      <p:bldP spid="7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oneTexte 2"/>
          <p:cNvSpPr txBox="1">
            <a:spLocks noChangeArrowheads="1"/>
          </p:cNvSpPr>
          <p:nvPr/>
        </p:nvSpPr>
        <p:spPr bwMode="auto">
          <a:xfrm>
            <a:off x="4887061" y="188916"/>
            <a:ext cx="3758711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sz="4400" b="1" dirty="0">
                <a:solidFill>
                  <a:srgbClr val="010199">
                    <a:lumMod val="60000"/>
                    <a:lumOff val="40000"/>
                  </a:srgbClr>
                </a:solidFill>
              </a:rPr>
              <a:t>3- أنواع الفرضيات</a:t>
            </a:r>
            <a:endParaRPr lang="fr-FR" altLang="en-US" sz="4400" b="1" dirty="0">
              <a:solidFill>
                <a:srgbClr val="01019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171" name="ZoneTexte 3"/>
          <p:cNvSpPr txBox="1">
            <a:spLocks noChangeArrowheads="1"/>
          </p:cNvSpPr>
          <p:nvPr/>
        </p:nvSpPr>
        <p:spPr bwMode="auto">
          <a:xfrm>
            <a:off x="5847412" y="1412875"/>
            <a:ext cx="3426069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457200" indent="-457200" eaLnBrk="0" hangingPunct="0">
              <a:spcBef>
                <a:spcPct val="0"/>
              </a:spcBef>
              <a:buClrTx/>
              <a:buSzTx/>
              <a:buNone/>
              <a:defRPr/>
            </a:pPr>
            <a:r>
              <a:rPr lang="ar-DZ" altLang="en-US" u="sng" dirty="0">
                <a:solidFill>
                  <a:srgbClr val="DADADA">
                    <a:lumMod val="10000"/>
                  </a:srgbClr>
                </a:solidFill>
              </a:rPr>
              <a:t>فرضية الإثبات</a:t>
            </a:r>
            <a:endParaRPr lang="fr-FR" altLang="en-US" u="sng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7172" name="ZoneTexte 6"/>
          <p:cNvSpPr txBox="1">
            <a:spLocks noChangeArrowheads="1"/>
          </p:cNvSpPr>
          <p:nvPr/>
        </p:nvSpPr>
        <p:spPr bwMode="auto">
          <a:xfrm>
            <a:off x="3291254" y="2133600"/>
            <a:ext cx="4595446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يفرض من خلالها الباحث وجود علاقة بين المتغيرات، أو فرق بين متغيرين أو أكثر.  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7173" name="ZoneTexte 7"/>
          <p:cNvSpPr txBox="1">
            <a:spLocks noChangeArrowheads="1"/>
          </p:cNvSpPr>
          <p:nvPr/>
        </p:nvSpPr>
        <p:spPr bwMode="auto">
          <a:xfrm>
            <a:off x="632521" y="4005065"/>
            <a:ext cx="75516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SA" altLang="en-US" dirty="0">
                <a:solidFill>
                  <a:srgbClr val="DADADA">
                    <a:lumMod val="10000"/>
                  </a:srgbClr>
                </a:solidFill>
              </a:rPr>
              <a:t>ـ </a:t>
            </a: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غياب الطالب عن المحاضرات يؤثر سلبا في نتائجه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7174" name="ZoneTexte 8"/>
          <p:cNvSpPr txBox="1">
            <a:spLocks noChangeArrowheads="1"/>
          </p:cNvSpPr>
          <p:nvPr/>
        </p:nvSpPr>
        <p:spPr bwMode="auto">
          <a:xfrm>
            <a:off x="1208585" y="4869161"/>
            <a:ext cx="6975591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SA" altLang="en-US" dirty="0">
                <a:solidFill>
                  <a:srgbClr val="DADADA">
                    <a:lumMod val="10000"/>
                  </a:srgbClr>
                </a:solidFill>
              </a:rPr>
              <a:t>ـ ا</a:t>
            </a: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لتدخين يعرض الإنسان لأمراض خطيرة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7175" name="ZoneTexte 9"/>
          <p:cNvSpPr txBox="1">
            <a:spLocks noChangeArrowheads="1"/>
          </p:cNvSpPr>
          <p:nvPr/>
        </p:nvSpPr>
        <p:spPr bwMode="auto">
          <a:xfrm>
            <a:off x="1181101" y="5733256"/>
            <a:ext cx="7003074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SA" altLang="en-US" dirty="0">
                <a:solidFill>
                  <a:srgbClr val="DADADA">
                    <a:lumMod val="10000"/>
                  </a:srgbClr>
                </a:solidFill>
              </a:rPr>
              <a:t>ـ </a:t>
            </a: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طول السهر سبب في تأخر الطالب عن المحاضرات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7176" name="ZoneTexte 10"/>
          <p:cNvSpPr txBox="1">
            <a:spLocks noChangeArrowheads="1"/>
          </p:cNvSpPr>
          <p:nvPr/>
        </p:nvSpPr>
        <p:spPr bwMode="auto">
          <a:xfrm>
            <a:off x="7229268" y="3573016"/>
            <a:ext cx="2044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أمثلة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pic>
        <p:nvPicPr>
          <p:cNvPr id="9226" name="Picture 10" descr="https://encrypted-tbn3.gstatic.com/images?q=tbn:ANd9GcTGL2uvJDqcYxWRDlN4kJZAQOr2tZDkCZHfY9WVAGkO4lqYsfiIk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585" y="1701800"/>
            <a:ext cx="2110154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6934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8DA3869-01F5-40ED-8F7A-09371E8BB00B}" type="slidenum">
              <a:rPr lang="en-US" altLang="ar-SA" smtClean="0">
                <a:solidFill>
                  <a:srgbClr val="FFFFFF"/>
                </a:solidFill>
                <a:latin typeface="Arial" panose="020B0604020202020204" pitchFamily="34" charset="0"/>
              </a:rPr>
              <a:pPr eaLnBrk="1" hangingPunct="1"/>
              <a:t>9</a:t>
            </a:fld>
            <a:endParaRPr lang="en-US" altLang="ar-SA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557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utoUpdateAnimBg="0"/>
      <p:bldP spid="7172" grpId="0"/>
      <p:bldP spid="7173" grpId="0" autoUpdateAnimBg="0"/>
      <p:bldP spid="7174" grpId="0" autoUpdateAnimBg="0"/>
      <p:bldP spid="7175" grpId="0" autoUpdateAnimBg="0"/>
      <p:bldP spid="7176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ZoneTexte 2"/>
          <p:cNvSpPr txBox="1">
            <a:spLocks noChangeArrowheads="1"/>
          </p:cNvSpPr>
          <p:nvPr/>
        </p:nvSpPr>
        <p:spPr bwMode="auto">
          <a:xfrm>
            <a:off x="832340" y="4151313"/>
            <a:ext cx="735183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لا علاقة لازدحام المرور بتأخر الطالب عن المحاضرة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8196" name="ZoneTexte 3"/>
          <p:cNvSpPr txBox="1">
            <a:spLocks noChangeArrowheads="1"/>
          </p:cNvSpPr>
          <p:nvPr/>
        </p:nvSpPr>
        <p:spPr bwMode="auto">
          <a:xfrm>
            <a:off x="992561" y="4921251"/>
            <a:ext cx="71916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SA" altLang="en-US" dirty="0">
                <a:solidFill>
                  <a:srgbClr val="DADADA">
                    <a:lumMod val="10000"/>
                  </a:srgbClr>
                </a:solidFill>
              </a:rPr>
              <a:t>غياب الحافز المالي لا يؤثر على المغادرة الطوعية 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8197" name="ZoneTexte 4"/>
          <p:cNvSpPr txBox="1">
            <a:spLocks noChangeArrowheads="1"/>
          </p:cNvSpPr>
          <p:nvPr/>
        </p:nvSpPr>
        <p:spPr bwMode="auto">
          <a:xfrm>
            <a:off x="1985598" y="5658486"/>
            <a:ext cx="619857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تحسين التنظيم لا يؤدي إلى رفع الإنتاج 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8198" name="ZoneTexte 5"/>
          <p:cNvSpPr txBox="1">
            <a:spLocks noChangeArrowheads="1"/>
          </p:cNvSpPr>
          <p:nvPr/>
        </p:nvSpPr>
        <p:spPr bwMode="auto">
          <a:xfrm>
            <a:off x="6869230" y="3379791"/>
            <a:ext cx="2044211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أمثلة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8199" name="ZoneTexte 6"/>
          <p:cNvSpPr txBox="1">
            <a:spLocks noChangeArrowheads="1"/>
          </p:cNvSpPr>
          <p:nvPr/>
        </p:nvSpPr>
        <p:spPr bwMode="auto">
          <a:xfrm>
            <a:off x="5546394" y="360366"/>
            <a:ext cx="35110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457200" indent="-457200" eaLnBrk="0" hangingPunct="0">
              <a:spcBef>
                <a:spcPct val="0"/>
              </a:spcBef>
              <a:buClrTx/>
              <a:buSzTx/>
              <a:buNone/>
              <a:defRPr/>
            </a:pPr>
            <a:r>
              <a:rPr lang="ar-DZ" altLang="en-US" u="sng" dirty="0">
                <a:solidFill>
                  <a:srgbClr val="DADADA">
                    <a:lumMod val="10000"/>
                  </a:srgbClr>
                </a:solidFill>
              </a:rPr>
              <a:t>فرضية النفي</a:t>
            </a:r>
            <a:endParaRPr lang="fr-FR" altLang="en-US" u="sng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8200" name="ZoneTexte 7"/>
          <p:cNvSpPr txBox="1">
            <a:spLocks noChangeArrowheads="1"/>
          </p:cNvSpPr>
          <p:nvPr/>
        </p:nvSpPr>
        <p:spPr bwMode="auto">
          <a:xfrm>
            <a:off x="3225315" y="1484316"/>
            <a:ext cx="4696557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يفرض من خلالها الباحث عدم وجود علاقة بين المتغيرات، أو فرق بين متغيرين أو أكثر.  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pic>
        <p:nvPicPr>
          <p:cNvPr id="10250" name="Picture 10" descr="https://encrypted-tbn1.gstatic.com/images?q=tbn:ANd9GcSB42rfgDdiLY0pjcMVy2kIHVzKU5ltsUZ1A-bkLIBfwqto-zk9x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575" y="1427163"/>
            <a:ext cx="19431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6934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72D2636-1068-4FD6-B162-1D7C65CFA388}" type="slidenum">
              <a:rPr lang="en-US" altLang="ar-SA">
                <a:solidFill>
                  <a:srgbClr val="FFFFFF"/>
                </a:solidFill>
                <a:latin typeface="Arial" panose="020B0604020202020204" pitchFamily="34" charset="0"/>
              </a:rPr>
              <a:pPr eaLnBrk="1" hangingPunct="1"/>
              <a:t>10</a:t>
            </a:fld>
            <a:endParaRPr lang="en-US" altLang="ar-SA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50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autoUpdateAnimBg="0"/>
      <p:bldP spid="8196" grpId="0" autoUpdateAnimBg="0"/>
      <p:bldP spid="8197" grpId="0" autoUpdateAnimBg="0"/>
      <p:bldP spid="8198" grpId="0" autoUpdateAnimBg="0"/>
      <p:bldP spid="8199" grpId="0" autoUpdateAnimBg="0"/>
      <p:bldP spid="820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70083" y="71441"/>
            <a:ext cx="4891454" cy="993775"/>
          </a:xfrm>
        </p:spPr>
        <p:txBody>
          <a:bodyPr/>
          <a:lstStyle/>
          <a:p>
            <a:pPr algn="r" rtl="1" eaLnBrk="1" hangingPunct="1">
              <a:defRPr/>
            </a:pPr>
            <a:r>
              <a:rPr lang="ar-DZ" kern="1200" dirty="0" smtClean="0">
                <a:solidFill>
                  <a:schemeClr val="tx1"/>
                </a:solidFill>
                <a:ea typeface="+mn-ea"/>
                <a:cs typeface="+mn-cs"/>
              </a:rPr>
              <a:t>4- مصادر الفرضيات</a:t>
            </a:r>
            <a:endParaRPr lang="fr-FR" kern="1200" dirty="0" smtClean="0">
              <a:solidFill>
                <a:schemeClr val="tx1"/>
              </a:solidFill>
              <a:ea typeface="+mn-ea"/>
              <a:cs typeface="+mn-cs"/>
            </a:endParaRPr>
          </a:p>
        </p:txBody>
      </p:sp>
      <p:sp>
        <p:nvSpPr>
          <p:cNvPr id="9219" name="ZoneTexte 4"/>
          <p:cNvSpPr txBox="1">
            <a:spLocks noChangeArrowheads="1"/>
          </p:cNvSpPr>
          <p:nvPr/>
        </p:nvSpPr>
        <p:spPr bwMode="auto">
          <a:xfrm>
            <a:off x="3956539" y="1217616"/>
            <a:ext cx="47185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من أين يأتي الباحث بالفرضيات ؟ 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9220" name="ZoneTexte 5"/>
          <p:cNvSpPr txBox="1">
            <a:spLocks noChangeArrowheads="1"/>
          </p:cNvSpPr>
          <p:nvPr/>
        </p:nvSpPr>
        <p:spPr bwMode="auto">
          <a:xfrm>
            <a:off x="3490546" y="3027363"/>
            <a:ext cx="4567604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0" hangingPunct="0">
              <a:spcBef>
                <a:spcPct val="0"/>
              </a:spcBef>
              <a:buClrTx/>
              <a:buSz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من المعرفة الخاصة للباحث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9221" name="ZoneTexte 6"/>
          <p:cNvSpPr txBox="1">
            <a:spLocks noChangeArrowheads="1"/>
          </p:cNvSpPr>
          <p:nvPr/>
        </p:nvSpPr>
        <p:spPr bwMode="auto">
          <a:xfrm>
            <a:off x="4425464" y="3613150"/>
            <a:ext cx="362682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0" hangingPunct="0">
              <a:spcBef>
                <a:spcPct val="0"/>
              </a:spcBef>
              <a:buClrTx/>
              <a:buSz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من قراءاته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9222" name="ZoneTexte 7"/>
          <p:cNvSpPr txBox="1">
            <a:spLocks noChangeArrowheads="1"/>
          </p:cNvSpPr>
          <p:nvPr/>
        </p:nvSpPr>
        <p:spPr bwMode="auto">
          <a:xfrm>
            <a:off x="4425464" y="4197350"/>
            <a:ext cx="362682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0" hangingPunct="0">
              <a:spcBef>
                <a:spcPct val="0"/>
              </a:spcBef>
              <a:buClrTx/>
              <a:buSzTx/>
              <a:buNone/>
              <a:defRPr/>
            </a:pPr>
            <a:r>
              <a:rPr lang="ar-DZ" altLang="en-US" dirty="0" err="1">
                <a:solidFill>
                  <a:srgbClr val="DADADA">
                    <a:lumMod val="10000"/>
                  </a:srgbClr>
                </a:solidFill>
              </a:rPr>
              <a:t>...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9223" name="ZoneTexte 8"/>
          <p:cNvSpPr txBox="1">
            <a:spLocks noChangeArrowheads="1"/>
          </p:cNvSpPr>
          <p:nvPr/>
        </p:nvSpPr>
        <p:spPr bwMode="auto">
          <a:xfrm>
            <a:off x="4554415" y="2151063"/>
            <a:ext cx="4120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هناك مصادر كثيرة للفرضيات 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9224" name="ZoneTexte 9"/>
          <p:cNvSpPr txBox="1">
            <a:spLocks noChangeArrowheads="1"/>
          </p:cNvSpPr>
          <p:nvPr/>
        </p:nvSpPr>
        <p:spPr bwMode="auto">
          <a:xfrm>
            <a:off x="2832588" y="4835525"/>
            <a:ext cx="5225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dirty="0">
                <a:solidFill>
                  <a:srgbClr val="DADADA">
                    <a:lumMod val="10000"/>
                  </a:srgbClr>
                </a:solidFill>
              </a:rPr>
              <a:t>لكن أهم هذه المصادر </a:t>
            </a:r>
            <a:endParaRPr lang="fr-FR" altLang="en-US" dirty="0">
              <a:solidFill>
                <a:srgbClr val="DADADA">
                  <a:lumMod val="10000"/>
                </a:srgbClr>
              </a:solidFill>
            </a:endParaRPr>
          </a:p>
        </p:txBody>
      </p:sp>
      <p:pic>
        <p:nvPicPr>
          <p:cNvPr id="11274" name="Picture 10" descr="https://encrypted-tbn2.gstatic.com/images?q=tbn:ANd9GcSHVeZ69K9EDSZHI4ziwj776azxrvn0SEp18ScbDpbrtR1rqIlfqQ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90" y="1570038"/>
            <a:ext cx="3238500" cy="233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534866" y="5346972"/>
            <a:ext cx="483723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dirty="0">
                <a:solidFill>
                  <a:srgbClr val="161616"/>
                </a:solidFill>
              </a:rPr>
              <a:t>التخصص، الاطلاع، الإلمام بالمعلومات، الأبحاث السابقة ...</a:t>
            </a:r>
            <a:endParaRPr lang="fr-FR" altLang="en-US" dirty="0">
              <a:solidFill>
                <a:srgbClr val="16161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A8DAEBC-7488-4245-9382-F324CC26A17F}" type="slidenum">
              <a:rPr lang="en-US" altLang="ar-SA">
                <a:solidFill>
                  <a:srgbClr val="FFFFFF"/>
                </a:solidFill>
                <a:latin typeface="Arial" panose="020B0604020202020204" pitchFamily="34" charset="0"/>
              </a:rPr>
              <a:pPr eaLnBrk="1" hangingPunct="1"/>
              <a:t>11</a:t>
            </a:fld>
            <a:endParaRPr lang="en-US" altLang="ar-SA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45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  <p:bldP spid="9220" grpId="0" autoUpdateAnimBg="0"/>
      <p:bldP spid="9221" grpId="0" autoUpdateAnimBg="0"/>
      <p:bldP spid="9222" grpId="0" autoUpdateAnimBg="0"/>
      <p:bldP spid="9223" grpId="0" autoUpdateAnimBg="0"/>
      <p:bldP spid="9224" grpId="0" autoUpdateAnimBg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424605" y="292103"/>
            <a:ext cx="5326673" cy="779463"/>
          </a:xfrm>
          <a:prstGeom prst="rect">
            <a:avLst/>
          </a:prstGeom>
          <a:effectLst/>
        </p:spPr>
        <p:txBody>
          <a:bodyPr/>
          <a:lstStyle/>
          <a:p>
            <a:pPr algn="r">
              <a:defRPr/>
            </a:pPr>
            <a:r>
              <a:rPr lang="ar-DZ" sz="4000" b="1" dirty="0">
                <a:solidFill>
                  <a:srgbClr val="010199">
                    <a:lumMod val="60000"/>
                    <a:lumOff val="40000"/>
                  </a:srgbClr>
                </a:solidFill>
                <a:latin typeface="Tahoma" charset="0"/>
              </a:rPr>
              <a:t>5- شروط  الفرضيات العلمية</a:t>
            </a:r>
            <a:endParaRPr lang="fr-FR" sz="4000" b="1" dirty="0">
              <a:solidFill>
                <a:srgbClr val="010199">
                  <a:lumMod val="60000"/>
                  <a:lumOff val="40000"/>
                </a:srgbClr>
              </a:solidFill>
              <a:latin typeface="Tahoma" charset="0"/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560513" y="1412878"/>
            <a:ext cx="8296273" cy="779463"/>
          </a:xfrm>
          <a:prstGeom prst="rect">
            <a:avLst/>
          </a:prstGeom>
          <a:effectLst/>
        </p:spPr>
        <p:txBody>
          <a:bodyPr/>
          <a:lstStyle/>
          <a:p>
            <a:pPr algn="r">
              <a:defRPr/>
            </a:pPr>
            <a:r>
              <a:rPr lang="ar-DZ" sz="2800" dirty="0">
                <a:solidFill>
                  <a:srgbClr val="DADADA">
                    <a:lumMod val="10000"/>
                  </a:srgbClr>
                </a:solidFill>
                <a:latin typeface="Tahoma" charset="0"/>
              </a:rPr>
              <a:t>عند وضع فرضيات البحث العلمي، لابد من مراعاة بعض الشروط: </a:t>
            </a:r>
            <a:endParaRPr lang="fr-FR" sz="2800" dirty="0">
              <a:solidFill>
                <a:srgbClr val="DADADA">
                  <a:lumMod val="10000"/>
                </a:srgbClr>
              </a:solidFill>
              <a:latin typeface="Tahoma" charset="0"/>
            </a:endParaRPr>
          </a:p>
        </p:txBody>
      </p:sp>
      <p:sp>
        <p:nvSpPr>
          <p:cNvPr id="10244" name="ZoneTexte 3"/>
          <p:cNvSpPr txBox="1">
            <a:spLocks noChangeArrowheads="1"/>
          </p:cNvSpPr>
          <p:nvPr/>
        </p:nvSpPr>
        <p:spPr bwMode="auto">
          <a:xfrm>
            <a:off x="2826728" y="2643191"/>
            <a:ext cx="588498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sz="2800" dirty="0">
                <a:solidFill>
                  <a:srgbClr val="DADADA">
                    <a:lumMod val="10000"/>
                  </a:srgbClr>
                </a:solidFill>
              </a:rPr>
              <a:t>1- توافق الفرضية مع الحقائق العلمية </a:t>
            </a:r>
            <a:endParaRPr lang="fr-FR" altLang="en-US" sz="2800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10245" name="ZoneTexte 4"/>
          <p:cNvSpPr txBox="1">
            <a:spLocks noChangeArrowheads="1"/>
          </p:cNvSpPr>
          <p:nvPr/>
        </p:nvSpPr>
        <p:spPr bwMode="auto">
          <a:xfrm>
            <a:off x="2095501" y="3384553"/>
            <a:ext cx="66162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sz="2800" dirty="0">
                <a:solidFill>
                  <a:srgbClr val="DADADA">
                    <a:lumMod val="10000"/>
                  </a:srgbClr>
                </a:solidFill>
              </a:rPr>
              <a:t>2- </a:t>
            </a:r>
            <a:r>
              <a:rPr lang="ar-DZ" altLang="en-US" sz="2800" dirty="0">
                <a:solidFill>
                  <a:srgbClr val="FF0000"/>
                </a:solidFill>
              </a:rPr>
              <a:t>الفرضية تأتي في صيغة تمكن من اختبار صحتها</a:t>
            </a:r>
            <a:endParaRPr lang="fr-FR" altLang="en-US" sz="2800" dirty="0">
              <a:solidFill>
                <a:srgbClr val="FF0000"/>
              </a:solidFill>
            </a:endParaRPr>
          </a:p>
        </p:txBody>
      </p:sp>
      <p:sp>
        <p:nvSpPr>
          <p:cNvPr id="10246" name="ZoneTexte 5"/>
          <p:cNvSpPr txBox="1">
            <a:spLocks noChangeArrowheads="1"/>
          </p:cNvSpPr>
          <p:nvPr/>
        </p:nvSpPr>
        <p:spPr bwMode="auto">
          <a:xfrm>
            <a:off x="4903178" y="4077073"/>
            <a:ext cx="3824654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sz="2800" dirty="0">
                <a:solidFill>
                  <a:srgbClr val="DADADA">
                    <a:lumMod val="10000"/>
                  </a:srgbClr>
                </a:solidFill>
              </a:rPr>
              <a:t>3- الفرضية تكون واضحة</a:t>
            </a:r>
            <a:endParaRPr lang="fr-FR" altLang="en-US" sz="2800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10247" name="ZoneTexte 6"/>
          <p:cNvSpPr txBox="1">
            <a:spLocks noChangeArrowheads="1"/>
          </p:cNvSpPr>
          <p:nvPr/>
        </p:nvSpPr>
        <p:spPr bwMode="auto">
          <a:xfrm>
            <a:off x="4914901" y="4725145"/>
            <a:ext cx="3824654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sz="2800" dirty="0">
                <a:solidFill>
                  <a:srgbClr val="DADADA">
                    <a:lumMod val="10000"/>
                  </a:srgbClr>
                </a:solidFill>
              </a:rPr>
              <a:t>4- تكون شاملة للبحث</a:t>
            </a:r>
            <a:endParaRPr lang="fr-FR" altLang="en-US" sz="2800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10248" name="ZoneTexte 7"/>
          <p:cNvSpPr txBox="1">
            <a:spLocks noChangeArrowheads="1"/>
          </p:cNvSpPr>
          <p:nvPr/>
        </p:nvSpPr>
        <p:spPr bwMode="auto">
          <a:xfrm>
            <a:off x="4887059" y="5287966"/>
            <a:ext cx="3824654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sz="2800" dirty="0">
                <a:solidFill>
                  <a:srgbClr val="DADADA">
                    <a:lumMod val="10000"/>
                  </a:srgbClr>
                </a:solidFill>
              </a:rPr>
              <a:t>5- تكون خالية من التناقض</a:t>
            </a:r>
            <a:endParaRPr lang="fr-FR" altLang="en-US" sz="2800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10249" name="ZoneTexte 8"/>
          <p:cNvSpPr txBox="1">
            <a:spLocks noChangeArrowheads="1"/>
          </p:cNvSpPr>
          <p:nvPr/>
        </p:nvSpPr>
        <p:spPr bwMode="auto">
          <a:xfrm>
            <a:off x="1946812" y="5811840"/>
            <a:ext cx="67506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altLang="en-US" sz="2800" dirty="0">
                <a:solidFill>
                  <a:srgbClr val="DADADA">
                    <a:lumMod val="10000"/>
                  </a:srgbClr>
                </a:solidFill>
              </a:rPr>
              <a:t>6- ضرورة تناسق الفرضية مع هدف البحث</a:t>
            </a:r>
            <a:endParaRPr lang="fr-FR" altLang="en-US" sz="2800" dirty="0">
              <a:solidFill>
                <a:srgbClr val="DADADA">
                  <a:lumMod val="1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9D3483B-AC31-4FE5-9AF0-856254606548}" type="slidenum">
              <a:rPr lang="en-US" altLang="ar-SA">
                <a:solidFill>
                  <a:srgbClr val="FFFFFF"/>
                </a:solidFill>
                <a:latin typeface="Arial" panose="020B0604020202020204" pitchFamily="34" charset="0"/>
              </a:rPr>
              <a:pPr eaLnBrk="1" hangingPunct="1"/>
              <a:t>12</a:t>
            </a:fld>
            <a:endParaRPr lang="en-US" altLang="ar-SA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40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244" grpId="0"/>
      <p:bldP spid="10245" grpId="0"/>
      <p:bldP spid="10246" grpId="0"/>
      <p:bldP spid="10247" grpId="0"/>
      <p:bldP spid="10248" grpId="0"/>
      <p:bldP spid="1024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324100" y="6376990"/>
            <a:ext cx="5275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13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1154723" y="549277"/>
            <a:ext cx="7877908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323244" y="1447800"/>
            <a:ext cx="785006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1154723" y="120650"/>
            <a:ext cx="787790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268488" y="2971800"/>
            <a:ext cx="8932985" cy="1143000"/>
          </a:xfrm>
          <a:prstGeom prst="rect">
            <a:avLst/>
          </a:prstGeom>
        </p:spPr>
        <p:txBody>
          <a:bodyPr/>
          <a:lstStyle/>
          <a:p>
            <a:pPr algn="r" eaLnBrk="1" hangingPunct="1"/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تمنياتي للجميع بالنجاح 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58471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555" y="2750504"/>
            <a:ext cx="1930327" cy="1340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88</TotalTime>
  <Words>431</Words>
  <Application>Microsoft Office PowerPoint</Application>
  <PresentationFormat>A4 Paper (210x297 mm)</PresentationFormat>
  <Paragraphs>98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AL-Battar</vt:lpstr>
      <vt:lpstr>AL-Mohanad Bold</vt:lpstr>
      <vt:lpstr>Arial</vt:lpstr>
      <vt:lpstr>AYM Wadiy S_U normal.</vt:lpstr>
      <vt:lpstr>Calibri</vt:lpstr>
      <vt:lpstr>Tahoma</vt:lpstr>
      <vt:lpstr>Times New Roman</vt:lpstr>
      <vt:lpstr>Office Theme</vt:lpstr>
      <vt:lpstr>PowerPoint Presentation</vt:lpstr>
      <vt:lpstr>PowerPoint Presentation</vt:lpstr>
      <vt:lpstr>PowerPoint Presentation</vt:lpstr>
      <vt:lpstr>1- تعريف الفرضية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4- مصادر الفرضيات</vt:lpstr>
      <vt:lpstr>PowerPoint Presentation</vt:lpstr>
      <vt:lpstr>مع تمنياتي للجميع بالنجاح والتوفيق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studio 5</cp:lastModifiedBy>
  <cp:revision>9</cp:revision>
  <dcterms:created xsi:type="dcterms:W3CDTF">2014-09-11T06:47:01Z</dcterms:created>
  <dcterms:modified xsi:type="dcterms:W3CDTF">2016-10-06T05:16:26Z</dcterms:modified>
</cp:coreProperties>
</file>