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A7"/>
    <a:srgbClr val="0053AC"/>
    <a:srgbClr val="013E36"/>
    <a:srgbClr val="009900"/>
    <a:srgbClr val="AD9968"/>
    <a:srgbClr val="D9791B"/>
    <a:srgbClr val="AB1A25"/>
    <a:srgbClr val="00263A"/>
    <a:srgbClr val="FF3300"/>
    <a:srgbClr val="709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4" d="100"/>
          <a:sy n="74" d="100"/>
        </p:scale>
        <p:origin x="1032"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143000"/>
          </a:xfrm>
          <a:prstGeom prst="rect">
            <a:avLst/>
          </a:prstGeom>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a:xfrm>
            <a:off x="7099300" y="6356351"/>
            <a:ext cx="2311400" cy="365125"/>
          </a:xfrm>
          <a:prstGeom prst="rect">
            <a:avLst/>
          </a:prstGeom>
        </p:spPr>
        <p:txBody>
          <a:bodyPr/>
          <a:lstStyle/>
          <a:p>
            <a:fld id="{1B8ABB09-4A1D-463E-8065-109CC2B7EFAA}" type="datetimeFigureOut">
              <a:rPr lang="ar-SA" smtClean="0"/>
              <a:pPr/>
              <a:t>05/01/1438</a:t>
            </a:fld>
            <a:endParaRPr lang="ar-SA"/>
          </a:p>
        </p:txBody>
      </p:sp>
      <p:sp>
        <p:nvSpPr>
          <p:cNvPr id="5" name="عنصر نائب للتذييل 4"/>
          <p:cNvSpPr>
            <a:spLocks noGrp="1"/>
          </p:cNvSpPr>
          <p:nvPr>
            <p:ph type="ftr" sz="quarter" idx="11"/>
          </p:nvPr>
        </p:nvSpPr>
        <p:spPr>
          <a:xfrm>
            <a:off x="3384550" y="6356351"/>
            <a:ext cx="3136900" cy="365125"/>
          </a:xfrm>
          <a:prstGeom prst="rect">
            <a:avLst/>
          </a:prstGeom>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113059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992560" y="6324600"/>
            <a:ext cx="891344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sz="1000" dirty="0">
              <a:solidFill>
                <a:srgbClr val="0053AC"/>
              </a:solidFill>
            </a:endParaRPr>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9" name="Rectangle 18"/>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smtClean="0">
                <a:solidFill>
                  <a:schemeClr val="bg1"/>
                </a:solidFill>
                <a:latin typeface="+mn-lt"/>
                <a:cs typeface="+mn-cs"/>
              </a:rPr>
              <a:t>Deanship of E-Learning and Distance Education</a:t>
            </a:r>
            <a:endParaRPr lang="en-US" sz="1050" dirty="0">
              <a:solidFill>
                <a:schemeClr val="bg1"/>
              </a:solidFill>
              <a:latin typeface="+mn-lt"/>
              <a:cs typeface="+mn-cs"/>
            </a:endParaRPr>
          </a:p>
        </p:txBody>
      </p:sp>
      <p:sp>
        <p:nvSpPr>
          <p:cNvPr id="20" name="Rectangle 19"/>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smtClean="0">
                <a:solidFill>
                  <a:schemeClr val="bg1"/>
                </a:solidFill>
                <a:latin typeface="+mn-lt"/>
                <a:cs typeface="+mn-cs"/>
              </a:rPr>
              <a:t>عمادة التعلم</a:t>
            </a:r>
            <a:r>
              <a:rPr lang="ar-SA" sz="1200" b="0" baseline="0" dirty="0" smtClean="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21" name="Rectangle 20"/>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smtClean="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smtClean="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1" name="Picture 10"/>
          <p:cNvPicPr>
            <a:picLocks noChangeAspect="1"/>
          </p:cNvPicPr>
          <p:nvPr userDrawn="1"/>
        </p:nvPicPr>
        <p:blipFill rotWithShape="1">
          <a:blip r:embed="rId14"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en-US" sz="3700" b="1" dirty="0" smtClean="0">
              <a:solidFill>
                <a:srgbClr val="AD9968"/>
              </a:solidFill>
              <a:latin typeface="AYM Wadiy S_U normal."/>
              <a:cs typeface="Times New Roman" pitchFamily="18" charset="0"/>
            </a:endParaRPr>
          </a:p>
          <a:p>
            <a:pPr algn="ctr"/>
            <a:r>
              <a:rPr lang="ar-SA" sz="3700" b="1" dirty="0" smtClean="0">
                <a:solidFill>
                  <a:srgbClr val="AD9968"/>
                </a:solidFill>
                <a:latin typeface="AYM Wadiy S_U normal."/>
                <a:cs typeface="Times New Roman" pitchFamily="18" charset="0"/>
              </a:rPr>
              <a:t>أساسيات البحث العلمي </a:t>
            </a:r>
          </a:p>
          <a:p>
            <a:pPr algn="ctr" rtl="0"/>
            <a:r>
              <a:rPr lang="en-US" sz="2800" b="1" dirty="0" smtClean="0">
                <a:solidFill>
                  <a:srgbClr val="7F7F7F"/>
                </a:solidFill>
                <a:latin typeface="Calibri" pitchFamily="34" charset="0"/>
                <a:cs typeface="Times New Roman" pitchFamily="18" charset="0"/>
              </a:rPr>
              <a:t>Course Name </a:t>
            </a:r>
          </a:p>
          <a:p>
            <a:pPr algn="ctr"/>
            <a:r>
              <a:rPr lang="ar-SA" sz="3700" b="1" dirty="0" smtClean="0">
                <a:solidFill>
                  <a:srgbClr val="AD9968"/>
                </a:solidFill>
                <a:latin typeface="AYM Wadiy S_U normal."/>
                <a:cs typeface="Times New Roman" pitchFamily="18" charset="0"/>
              </a:rPr>
              <a:t>حسان الغربي </a:t>
            </a:r>
            <a:endParaRPr lang="ar-SA" sz="3700" b="1" dirty="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د/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5"/>
          <p:cNvSpPr txBox="1">
            <a:spLocks/>
          </p:cNvSpPr>
          <p:nvPr/>
        </p:nvSpPr>
        <p:spPr bwMode="auto">
          <a:xfrm>
            <a:off x="698990" y="2348880"/>
            <a:ext cx="8194431"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FF0000"/>
                </a:solidFill>
                <a:effectLst>
                  <a:outerShdw blurRad="38100" dist="38100" dir="2700000" algn="tl">
                    <a:srgbClr val="000000">
                      <a:alpha val="43137"/>
                    </a:srgbClr>
                  </a:outerShdw>
                </a:effectLst>
                <a:latin typeface="Arial" pitchFamily="34" charset="0"/>
                <a:cs typeface="Arial" pitchFamily="34" charset="0"/>
              </a:rPr>
              <a:t>المحاضرة</a:t>
            </a:r>
            <a:r>
              <a:rPr lang="ar-AE" b="1" spc="50" dirty="0">
                <a:ln w="11430"/>
                <a:solidFill>
                  <a:srgbClr val="FF0000"/>
                </a:solidFill>
                <a:effectLst>
                  <a:outerShdw blurRad="38100" dist="38100" dir="2700000" algn="tl">
                    <a:srgbClr val="000000">
                      <a:alpha val="43137"/>
                    </a:srgbClr>
                  </a:outerShdw>
                </a:effectLst>
                <a:latin typeface="Arial" pitchFamily="34" charset="0"/>
                <a:cs typeface="Arial" pitchFamily="34" charset="0"/>
              </a:rPr>
              <a:t> </a:t>
            </a:r>
            <a:r>
              <a:rPr lang="ar-AE" b="1" spc="50" dirty="0">
                <a:ln w="11430"/>
                <a:solidFill>
                  <a:srgbClr val="FF0000"/>
                </a:solidFill>
                <a:effectLst>
                  <a:outerShdw blurRad="38100" dist="38100" dir="2700000" algn="tl">
                    <a:srgbClr val="000000">
                      <a:alpha val="43137"/>
                    </a:srgbClr>
                  </a:outerShdw>
                </a:effectLst>
                <a:latin typeface="Arial" pitchFamily="34" charset="0"/>
                <a:cs typeface="Arial" pitchFamily="34" charset="0"/>
              </a:rPr>
              <a:t>6</a:t>
            </a:r>
            <a:endParaRPr lang="ar-SA" b="1" spc="50" dirty="0">
              <a:ln w="1143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rtl="1" eaLnBrk="1" fontAlgn="auto" hangingPunct="1">
              <a:spcBef>
                <a:spcPct val="0"/>
              </a:spcBef>
              <a:spcAft>
                <a:spcPts val="0"/>
              </a:spcAft>
              <a:defRPr/>
            </a:pPr>
            <a:r>
              <a:rPr lang="ar-SA" sz="4000" b="1" spc="50" dirty="0">
                <a:ln w="11430"/>
                <a:solidFill>
                  <a:srgbClr val="FF0000"/>
                </a:solidFill>
                <a:effectLst>
                  <a:outerShdw blurRad="38100" dist="38100" dir="2700000" algn="tl">
                    <a:srgbClr val="000000">
                      <a:alpha val="43137"/>
                    </a:srgbClr>
                  </a:outerShdw>
                </a:effectLst>
                <a:latin typeface="Arial" pitchFamily="34" charset="0"/>
                <a:cs typeface="Arial" pitchFamily="34" charset="0"/>
              </a:rPr>
              <a:t>مناهج البحث العلمي </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1188038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46615" y="421732"/>
            <a:ext cx="3587262" cy="584775"/>
          </a:xfrm>
          <a:prstGeom prst="rect">
            <a:avLst/>
          </a:prstGeom>
          <a:noFill/>
        </p:spPr>
        <p:txBody>
          <a:bodyPr wrap="square" rtlCol="1">
            <a:spAutoFit/>
          </a:bodyPr>
          <a:lstStyle/>
          <a:p>
            <a:r>
              <a:rPr lang="ar-SA" sz="3200" b="1" dirty="0">
                <a:ln w="9525">
                  <a:solidFill>
                    <a:schemeClr val="bg1"/>
                  </a:solidFill>
                  <a:prstDash val="solid"/>
                </a:ln>
                <a:solidFill>
                  <a:srgbClr val="0070C0"/>
                </a:solidFill>
                <a:effectLst>
                  <a:outerShdw blurRad="12700" dist="38100" dir="2700000" algn="tl" rotWithShape="0">
                    <a:schemeClr val="bg1">
                      <a:lumMod val="50000"/>
                    </a:schemeClr>
                  </a:outerShdw>
                </a:effectLst>
              </a:rPr>
              <a:t>محتوى المحاضرة</a:t>
            </a:r>
            <a:endParaRPr lang="ar-SA" sz="3200" b="1" dirty="0">
              <a:ln w="9525">
                <a:solidFill>
                  <a:schemeClr val="bg1"/>
                </a:solidFill>
                <a:prstDash val="solid"/>
              </a:ln>
              <a:solidFill>
                <a:srgbClr val="0070C0"/>
              </a:solidFill>
              <a:effectLst>
                <a:outerShdw blurRad="12700" dist="38100" dir="2700000" algn="tl" rotWithShape="0">
                  <a:schemeClr val="bg1">
                    <a:lumMod val="50000"/>
                  </a:schemeClr>
                </a:outerShdw>
              </a:effectLst>
            </a:endParaRPr>
          </a:p>
        </p:txBody>
      </p:sp>
      <p:sp>
        <p:nvSpPr>
          <p:cNvPr id="3" name="TextBox 2"/>
          <p:cNvSpPr txBox="1"/>
          <p:nvPr/>
        </p:nvSpPr>
        <p:spPr>
          <a:xfrm>
            <a:off x="4759916" y="1231903"/>
            <a:ext cx="3587262" cy="584775"/>
          </a:xfrm>
          <a:prstGeom prst="rect">
            <a:avLst/>
          </a:prstGeom>
          <a:noFill/>
        </p:spPr>
        <p:txBody>
          <a:bodyPr wrap="square" rtlCol="1">
            <a:spAutoFit/>
          </a:bodyPr>
          <a:lstStyle/>
          <a:p>
            <a:r>
              <a:rPr lang="ar-SA"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مقدمة</a:t>
            </a:r>
            <a:endParaRPr lang="ar-SA"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4" name="Rectangle 3"/>
          <p:cNvSpPr/>
          <p:nvPr/>
        </p:nvSpPr>
        <p:spPr>
          <a:xfrm>
            <a:off x="6052715" y="1682695"/>
            <a:ext cx="2355132" cy="584775"/>
          </a:xfrm>
          <a:prstGeom prst="rect">
            <a:avLst/>
          </a:prstGeom>
        </p:spPr>
        <p:txBody>
          <a:bodyPr wrap="none">
            <a:spAutoFit/>
          </a:bodyPr>
          <a:lstStyle/>
          <a:p>
            <a:r>
              <a:rPr lang="ar-SA"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المنهج الوصفي </a:t>
            </a:r>
          </a:p>
        </p:txBody>
      </p:sp>
      <p:sp>
        <p:nvSpPr>
          <p:cNvPr id="5" name="Rectangle 4"/>
          <p:cNvSpPr/>
          <p:nvPr/>
        </p:nvSpPr>
        <p:spPr>
          <a:xfrm>
            <a:off x="4429903" y="2324331"/>
            <a:ext cx="3270447" cy="584775"/>
          </a:xfrm>
          <a:prstGeom prst="rect">
            <a:avLst/>
          </a:prstGeom>
        </p:spPr>
        <p:txBody>
          <a:bodyPr wrap="none">
            <a:spAutoFit/>
          </a:bodyPr>
          <a:lstStyle/>
          <a:p>
            <a:r>
              <a:rPr lang="ar-SA" sz="3200" dirty="0">
                <a:ln w="0"/>
                <a:solidFill>
                  <a:srgbClr val="7030A0"/>
                </a:solidFill>
                <a:effectLst>
                  <a:reflection blurRad="6350" stA="53000" endA="300" endPos="35500" dir="5400000" sy="-90000" algn="bl" rotWithShape="0"/>
                </a:effectLst>
              </a:rPr>
              <a:t>تعريف المنهج الوصفي </a:t>
            </a:r>
          </a:p>
        </p:txBody>
      </p:sp>
      <p:sp>
        <p:nvSpPr>
          <p:cNvPr id="7" name="TextBox 6"/>
          <p:cNvSpPr txBox="1"/>
          <p:nvPr/>
        </p:nvSpPr>
        <p:spPr>
          <a:xfrm>
            <a:off x="4309595" y="2857731"/>
            <a:ext cx="3446585" cy="58477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a:ln w="0"/>
                <a:solidFill>
                  <a:srgbClr val="7030A0"/>
                </a:solidFill>
                <a:effectLst>
                  <a:reflection blurRad="6350" stA="53000" endA="300" endPos="35500" dir="5400000" sy="-90000" algn="bl" rotWithShape="0"/>
                </a:effectLst>
              </a:rPr>
              <a:t>أنماط البحوث الوصفية</a:t>
            </a:r>
            <a:endParaRPr lang="ar-SA" sz="3200" dirty="0">
              <a:ln w="0"/>
              <a:solidFill>
                <a:srgbClr val="7030A0"/>
              </a:solidFill>
              <a:effectLst>
                <a:reflection blurRad="6350" stA="53000" endA="300" endPos="35500" dir="5400000" sy="-90000" algn="bl" rotWithShape="0"/>
              </a:effectLst>
            </a:endParaRPr>
          </a:p>
        </p:txBody>
      </p:sp>
      <p:sp>
        <p:nvSpPr>
          <p:cNvPr id="8" name="Rectangle 7"/>
          <p:cNvSpPr/>
          <p:nvPr/>
        </p:nvSpPr>
        <p:spPr>
          <a:xfrm>
            <a:off x="6177199" y="3587006"/>
            <a:ext cx="2334293" cy="584775"/>
          </a:xfrm>
          <a:prstGeom prst="rect">
            <a:avLst/>
          </a:prstGeom>
        </p:spPr>
        <p:txBody>
          <a:bodyPr wrap="none">
            <a:spAutoFit/>
          </a:bodyPr>
          <a:lstStyle/>
          <a:p>
            <a:r>
              <a:rPr lang="ar-SA"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المنهج التجريبي</a:t>
            </a:r>
          </a:p>
        </p:txBody>
      </p:sp>
      <p:sp>
        <p:nvSpPr>
          <p:cNvPr id="9" name="Rectangle 8"/>
          <p:cNvSpPr/>
          <p:nvPr/>
        </p:nvSpPr>
        <p:spPr>
          <a:xfrm>
            <a:off x="4309603" y="4303924"/>
            <a:ext cx="3483646" cy="584775"/>
          </a:xfrm>
          <a:prstGeom prst="rect">
            <a:avLst/>
          </a:prstGeom>
        </p:spPr>
        <p:txBody>
          <a:bodyPr wrap="none">
            <a:spAutoFit/>
          </a:bodyPr>
          <a:lstStyle/>
          <a:p>
            <a:r>
              <a:rPr lang="ar-SA" sz="3200" dirty="0">
                <a:ln w="0"/>
                <a:solidFill>
                  <a:srgbClr val="7030A0"/>
                </a:solidFill>
                <a:effectLst>
                  <a:reflection blurRad="6350" stA="53000" endA="300" endPos="35500" dir="5400000" sy="-90000" algn="bl" rotWithShape="0"/>
                </a:effectLst>
              </a:rPr>
              <a:t>خطوات المنهج التجريبي </a:t>
            </a:r>
          </a:p>
        </p:txBody>
      </p:sp>
    </p:spTree>
    <p:extLst>
      <p:ext uri="{BB962C8B-B14F-4D97-AF65-F5344CB8AC3E}">
        <p14:creationId xmlns:p14="http://schemas.microsoft.com/office/powerpoint/2010/main" val="199315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 calcmode="lin" valueType="num">
                                      <p:cBhvr additive="base">
                                        <p:cTn id="3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2680" y="1127646"/>
            <a:ext cx="6819274" cy="1077218"/>
          </a:xfrm>
          <a:prstGeom prst="rect">
            <a:avLst/>
          </a:prstGeom>
          <a:noFill/>
        </p:spPr>
        <p:txBody>
          <a:bodyPr wrap="square" rtlCol="1">
            <a:spAutoFit/>
          </a:bodyPr>
          <a:lstStyle/>
          <a:p>
            <a:r>
              <a:rPr lang="ar-SA" sz="3200" dirty="0"/>
              <a:t>المنهج العلمي هي "مجموعة القواعد العامة التي يتبعها الباحث للوصول إلى الحقيقة"</a:t>
            </a:r>
            <a:endParaRPr lang="ar-SA" sz="3200" dirty="0"/>
          </a:p>
        </p:txBody>
      </p:sp>
      <p:sp>
        <p:nvSpPr>
          <p:cNvPr id="3" name="TextBox 2"/>
          <p:cNvSpPr txBox="1"/>
          <p:nvPr/>
        </p:nvSpPr>
        <p:spPr>
          <a:xfrm>
            <a:off x="2000672" y="2614805"/>
            <a:ext cx="6891282" cy="1077218"/>
          </a:xfrm>
          <a:prstGeom prst="rect">
            <a:avLst/>
          </a:prstGeom>
          <a:noFill/>
        </p:spPr>
        <p:txBody>
          <a:bodyPr wrap="square" rtlCol="1">
            <a:spAutoFit/>
          </a:bodyPr>
          <a:lstStyle/>
          <a:p>
            <a:r>
              <a:rPr lang="ar-SA" sz="3200" dirty="0"/>
              <a:t>الهدف من المنهج العلمي هو الكشف عن الحقيقة العلمية</a:t>
            </a:r>
            <a:endParaRPr lang="ar-SA" sz="3200" dirty="0"/>
          </a:p>
        </p:txBody>
      </p:sp>
      <p:sp>
        <p:nvSpPr>
          <p:cNvPr id="4" name="TextBox 3"/>
          <p:cNvSpPr txBox="1"/>
          <p:nvPr/>
        </p:nvSpPr>
        <p:spPr>
          <a:xfrm>
            <a:off x="1164820" y="3863950"/>
            <a:ext cx="7676613" cy="1077218"/>
          </a:xfrm>
          <a:prstGeom prst="rect">
            <a:avLst/>
          </a:prstGeom>
          <a:noFill/>
        </p:spPr>
        <p:txBody>
          <a:bodyPr wrap="square" rtlCol="1">
            <a:spAutoFit/>
          </a:bodyPr>
          <a:lstStyle/>
          <a:p>
            <a:r>
              <a:rPr lang="ar-SA" sz="3200" dirty="0"/>
              <a:t>سواء كانت هذه الحقيقة جديدة أو غير جديدة بحيث يريد الباحث إيصالها إلى غيره</a:t>
            </a:r>
            <a:endParaRPr lang="ar-SA" sz="3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569" y="1981200"/>
            <a:ext cx="1055077" cy="1143000"/>
          </a:xfrm>
          <a:prstGeom prst="rect">
            <a:avLst/>
          </a:prstGeom>
        </p:spPr>
      </p:pic>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9532" y="1066800"/>
            <a:ext cx="1055077" cy="1143000"/>
          </a:xfrm>
          <a:prstGeom prst="rect">
            <a:avLst/>
          </a:prstGeom>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9612" y="381000"/>
            <a:ext cx="1055077" cy="1143000"/>
          </a:xfrm>
          <a:prstGeom prst="rect">
            <a:avLst/>
          </a:prstGeom>
        </p:spPr>
      </p:pic>
      <p:sp>
        <p:nvSpPr>
          <p:cNvPr id="8" name="TextBox 7"/>
          <p:cNvSpPr txBox="1"/>
          <p:nvPr/>
        </p:nvSpPr>
        <p:spPr>
          <a:xfrm>
            <a:off x="5317999" y="213525"/>
            <a:ext cx="3587262" cy="646331"/>
          </a:xfrm>
          <a:prstGeom prst="rect">
            <a:avLst/>
          </a:prstGeom>
          <a:noFill/>
        </p:spPr>
        <p:txBody>
          <a:bodyPr wrap="square" rtlCol="1">
            <a:spAutoFit/>
          </a:bodyPr>
          <a:lstStyle/>
          <a:p>
            <a:r>
              <a:rPr lang="ar-SA" sz="3600" dirty="0"/>
              <a:t>مقدمة</a:t>
            </a:r>
            <a:endParaRPr lang="ar-SA" sz="3600" dirty="0"/>
          </a:p>
        </p:txBody>
      </p:sp>
      <p:sp>
        <p:nvSpPr>
          <p:cNvPr id="9" name="TextBox 8"/>
          <p:cNvSpPr txBox="1"/>
          <p:nvPr/>
        </p:nvSpPr>
        <p:spPr>
          <a:xfrm>
            <a:off x="2393946" y="5232102"/>
            <a:ext cx="6447486" cy="1077218"/>
          </a:xfrm>
          <a:prstGeom prst="rect">
            <a:avLst/>
          </a:prstGeom>
          <a:noFill/>
        </p:spPr>
        <p:txBody>
          <a:bodyPr wrap="square" rtlCol="1">
            <a:spAutoFit/>
          </a:bodyPr>
          <a:lstStyle/>
          <a:p>
            <a:r>
              <a:rPr lang="ar-SA" sz="3200" dirty="0"/>
              <a:t>طبيعة البحث العلمي تفرض على الباحث استخدام أسلوب معين ومنهج معين في التحليل والدراسة</a:t>
            </a:r>
            <a:endParaRPr lang="ar-SA" sz="3200" dirty="0"/>
          </a:p>
        </p:txBody>
      </p:sp>
    </p:spTree>
    <p:extLst>
      <p:ext uri="{BB962C8B-B14F-4D97-AF65-F5344CB8AC3E}">
        <p14:creationId xmlns:p14="http://schemas.microsoft.com/office/powerpoint/2010/main" val="72242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9410" y="228602"/>
            <a:ext cx="3094892" cy="584775"/>
          </a:xfrm>
          <a:prstGeom prst="rect">
            <a:avLst/>
          </a:prstGeom>
          <a:solidFill>
            <a:srgbClr val="FFFF00"/>
          </a:solidFill>
        </p:spPr>
        <p:txBody>
          <a:bodyPr wrap="square" rtlCol="1">
            <a:spAutoFit/>
          </a:bodyPr>
          <a:lstStyle/>
          <a:p>
            <a:r>
              <a:rPr lang="ar-SA" sz="3200" dirty="0"/>
              <a:t>المنهج الوصفي </a:t>
            </a:r>
            <a:endParaRPr lang="ar-SA" sz="3200" dirty="0"/>
          </a:p>
        </p:txBody>
      </p:sp>
      <p:sp>
        <p:nvSpPr>
          <p:cNvPr id="3" name="TextBox 2"/>
          <p:cNvSpPr txBox="1"/>
          <p:nvPr/>
        </p:nvSpPr>
        <p:spPr>
          <a:xfrm>
            <a:off x="704529" y="1981201"/>
            <a:ext cx="8316045" cy="1569660"/>
          </a:xfrm>
          <a:prstGeom prst="rect">
            <a:avLst/>
          </a:prstGeom>
          <a:noFill/>
        </p:spPr>
        <p:txBody>
          <a:bodyPr wrap="square" rtlCol="1">
            <a:spAutoFit/>
          </a:bodyPr>
          <a:lstStyle/>
          <a:p>
            <a:r>
              <a:rPr lang="ar-SA" sz="3200" dirty="0"/>
              <a:t>يعرف </a:t>
            </a:r>
            <a:r>
              <a:rPr lang="ar-SA" sz="3200" dirty="0"/>
              <a:t>المنهج </a:t>
            </a:r>
            <a:r>
              <a:rPr lang="ar-SA" sz="3200" dirty="0"/>
              <a:t>الوصفي على أنه "محاولة الوصول إلى المعرفة الدقيقة والتفصيلية لعناصر مشكلة أو ظاهرة قائمة من أجل الوصول إلى فهم أفضل وأدق" </a:t>
            </a:r>
            <a:endParaRPr lang="ar-SA" sz="3200" dirty="0"/>
          </a:p>
        </p:txBody>
      </p:sp>
      <p:sp>
        <p:nvSpPr>
          <p:cNvPr id="4" name="TextBox 3"/>
          <p:cNvSpPr txBox="1"/>
          <p:nvPr/>
        </p:nvSpPr>
        <p:spPr>
          <a:xfrm>
            <a:off x="632521" y="4267200"/>
            <a:ext cx="8333791" cy="1077218"/>
          </a:xfrm>
          <a:prstGeom prst="rect">
            <a:avLst/>
          </a:prstGeom>
          <a:noFill/>
        </p:spPr>
        <p:txBody>
          <a:bodyPr wrap="square" rtlCol="1">
            <a:spAutoFit/>
          </a:bodyPr>
          <a:lstStyle/>
          <a:p>
            <a:r>
              <a:rPr lang="ar-SA" sz="3200" dirty="0"/>
              <a:t>يهدف هذا المنهج الوصفي إلى توفير البيانات والحقائق عن المشكلة موضوع البحث لتفسيرها</a:t>
            </a:r>
            <a:endParaRPr lang="ar-SA" sz="3200" dirty="0"/>
          </a:p>
        </p:txBody>
      </p:sp>
      <p:sp>
        <p:nvSpPr>
          <p:cNvPr id="5" name="TextBox 4"/>
          <p:cNvSpPr txBox="1"/>
          <p:nvPr/>
        </p:nvSpPr>
        <p:spPr>
          <a:xfrm>
            <a:off x="4448944" y="1037274"/>
            <a:ext cx="4515358"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a:t>تعريف المنهج الوصفي </a:t>
            </a:r>
            <a:endParaRPr lang="ar-SA" sz="3200" dirty="0"/>
          </a:p>
        </p:txBody>
      </p:sp>
      <p:sp>
        <p:nvSpPr>
          <p:cNvPr id="6" name="AutoShape 2" descr="Image result for ‫الوصف‬‎"/>
          <p:cNvSpPr>
            <a:spLocks noChangeAspect="1" noChangeArrowheads="1"/>
          </p:cNvSpPr>
          <p:nvPr/>
        </p:nvSpPr>
        <p:spPr bwMode="auto">
          <a:xfrm>
            <a:off x="351692" y="-136525"/>
            <a:ext cx="281354"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7" name="Picture 6"/>
          <p:cNvPicPr>
            <a:picLocks noChangeAspect="1"/>
          </p:cNvPicPr>
          <p:nvPr/>
        </p:nvPicPr>
        <p:blipFill>
          <a:blip r:embed="rId2" cstate="print"/>
          <a:stretch>
            <a:fillRect/>
          </a:stretch>
        </p:blipFill>
        <p:spPr>
          <a:xfrm>
            <a:off x="416496" y="4833624"/>
            <a:ext cx="1729124" cy="1979752"/>
          </a:xfrm>
          <a:prstGeom prst="rect">
            <a:avLst/>
          </a:prstGeom>
        </p:spPr>
      </p:pic>
    </p:spTree>
    <p:extLst>
      <p:ext uri="{BB962C8B-B14F-4D97-AF65-F5344CB8AC3E}">
        <p14:creationId xmlns:p14="http://schemas.microsoft.com/office/powerpoint/2010/main" val="183640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22" presetClass="entr" presetSubtype="4"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0513" y="304800"/>
            <a:ext cx="8120426" cy="1077218"/>
          </a:xfrm>
          <a:prstGeom prst="rect">
            <a:avLst/>
          </a:prstGeom>
          <a:noFill/>
        </p:spPr>
        <p:txBody>
          <a:bodyPr wrap="square" rtlCol="1">
            <a:spAutoFit/>
          </a:bodyPr>
          <a:lstStyle/>
          <a:p>
            <a:r>
              <a:rPr lang="ar-SA" sz="3200" dirty="0"/>
              <a:t>هذا ما يفرق بين المنهج الوصفي والمنهج التاريخي الذي يكتفي بسرد الحقائق وتتابعها الزمني</a:t>
            </a:r>
            <a:endParaRPr lang="ar-SA" sz="3200" dirty="0"/>
          </a:p>
        </p:txBody>
      </p:sp>
      <p:sp>
        <p:nvSpPr>
          <p:cNvPr id="3" name="TextBox 2"/>
          <p:cNvSpPr txBox="1"/>
          <p:nvPr/>
        </p:nvSpPr>
        <p:spPr>
          <a:xfrm>
            <a:off x="704529" y="2286000"/>
            <a:ext cx="8046749" cy="1077218"/>
          </a:xfrm>
          <a:prstGeom prst="rect">
            <a:avLst/>
          </a:prstGeom>
          <a:noFill/>
        </p:spPr>
        <p:txBody>
          <a:bodyPr wrap="square" rtlCol="1">
            <a:spAutoFit/>
          </a:bodyPr>
          <a:lstStyle/>
          <a:p>
            <a:r>
              <a:rPr lang="ar-SA" sz="3200" dirty="0"/>
              <a:t>لا يتمثل المنهج الوصفي في عملية الوصف وحدها لأن هذه الأخيرة لا تعطي تفسيرا للأشياء ولا تكشف عن قانون علمي</a:t>
            </a:r>
            <a:endParaRPr lang="ar-SA" sz="3200" dirty="0"/>
          </a:p>
        </p:txBody>
      </p:sp>
      <p:sp>
        <p:nvSpPr>
          <p:cNvPr id="4" name="TextBox 3"/>
          <p:cNvSpPr txBox="1"/>
          <p:nvPr/>
        </p:nvSpPr>
        <p:spPr>
          <a:xfrm>
            <a:off x="632521" y="4191000"/>
            <a:ext cx="8189095" cy="1077218"/>
          </a:xfrm>
          <a:prstGeom prst="rect">
            <a:avLst/>
          </a:prstGeom>
          <a:noFill/>
        </p:spPr>
        <p:txBody>
          <a:bodyPr wrap="square" rtlCol="1">
            <a:spAutoFit/>
          </a:bodyPr>
          <a:lstStyle/>
          <a:p>
            <a:r>
              <a:rPr lang="ar-SA" sz="3200" dirty="0"/>
              <a:t>لذا فإن المنهج الوصفي يتضمن أيضا تفسير الظواهر حتى يؤدي وظيفته العلمية</a:t>
            </a:r>
            <a:endParaRPr lang="ar-SA" sz="3200" dirty="0"/>
          </a:p>
        </p:txBody>
      </p:sp>
      <p:pic>
        <p:nvPicPr>
          <p:cNvPr id="5" name="Picture 4"/>
          <p:cNvPicPr>
            <a:picLocks noChangeAspect="1"/>
          </p:cNvPicPr>
          <p:nvPr/>
        </p:nvPicPr>
        <p:blipFill>
          <a:blip r:embed="rId2" cstate="print"/>
          <a:stretch>
            <a:fillRect/>
          </a:stretch>
        </p:blipFill>
        <p:spPr>
          <a:xfrm>
            <a:off x="344488" y="4729609"/>
            <a:ext cx="1512168" cy="1296690"/>
          </a:xfrm>
          <a:prstGeom prst="rect">
            <a:avLst/>
          </a:prstGeom>
        </p:spPr>
      </p:pic>
    </p:spTree>
    <p:extLst>
      <p:ext uri="{BB962C8B-B14F-4D97-AF65-F5344CB8AC3E}">
        <p14:creationId xmlns:p14="http://schemas.microsoft.com/office/powerpoint/2010/main" val="170424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22" presetClass="entr" presetSubtype="4"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4569" y="2272515"/>
            <a:ext cx="7897724" cy="584775"/>
          </a:xfrm>
          <a:prstGeom prst="rect">
            <a:avLst/>
          </a:prstGeom>
          <a:noFill/>
        </p:spPr>
        <p:txBody>
          <a:bodyPr wrap="square" rtlCol="1">
            <a:spAutoFit/>
          </a:bodyPr>
          <a:lstStyle/>
          <a:p>
            <a:r>
              <a:rPr lang="ar-SA" sz="3200" dirty="0"/>
              <a:t>المنهج الوصفي يقرب الباحث من الواقع </a:t>
            </a:r>
            <a:r>
              <a:rPr lang="ar-SA" sz="3200" dirty="0" err="1"/>
              <a:t>حيث :</a:t>
            </a:r>
            <a:r>
              <a:rPr lang="ar-SA" sz="3200" dirty="0"/>
              <a:t> </a:t>
            </a:r>
            <a:endParaRPr lang="ar-SA" sz="3200" dirty="0"/>
          </a:p>
        </p:txBody>
      </p:sp>
      <p:sp>
        <p:nvSpPr>
          <p:cNvPr id="3" name="TextBox 2"/>
          <p:cNvSpPr txBox="1"/>
          <p:nvPr/>
        </p:nvSpPr>
        <p:spPr>
          <a:xfrm>
            <a:off x="2144689" y="2895602"/>
            <a:ext cx="5697415" cy="584775"/>
          </a:xfrm>
          <a:prstGeom prst="rect">
            <a:avLst/>
          </a:prstGeom>
          <a:noFill/>
        </p:spPr>
        <p:txBody>
          <a:bodyPr wrap="square" rtlCol="1">
            <a:spAutoFit/>
          </a:bodyPr>
          <a:lstStyle/>
          <a:p>
            <a:r>
              <a:rPr lang="ar-SA" sz="3200" dirty="0"/>
              <a:t>يدرس الظاهرة كما </a:t>
            </a:r>
            <a:r>
              <a:rPr lang="ar-SA" sz="3200" dirty="0" err="1"/>
              <a:t>هي ،</a:t>
            </a:r>
            <a:r>
              <a:rPr lang="ar-SA" sz="3200" dirty="0"/>
              <a:t> </a:t>
            </a:r>
            <a:endParaRPr lang="ar-SA" sz="3200" dirty="0"/>
          </a:p>
        </p:txBody>
      </p:sp>
      <p:sp>
        <p:nvSpPr>
          <p:cNvPr id="4" name="TextBox 3"/>
          <p:cNvSpPr txBox="1"/>
          <p:nvPr/>
        </p:nvSpPr>
        <p:spPr>
          <a:xfrm>
            <a:off x="2144689" y="3518689"/>
            <a:ext cx="5697415" cy="584775"/>
          </a:xfrm>
          <a:prstGeom prst="rect">
            <a:avLst/>
          </a:prstGeom>
          <a:noFill/>
        </p:spPr>
        <p:txBody>
          <a:bodyPr wrap="square" rtlCol="1">
            <a:spAutoFit/>
          </a:bodyPr>
          <a:lstStyle/>
          <a:p>
            <a:r>
              <a:rPr lang="ar-SA" sz="3200" dirty="0"/>
              <a:t>يصفها بشكل دقيق.</a:t>
            </a:r>
            <a:endParaRPr lang="ar-SA" sz="3200" dirty="0"/>
          </a:p>
        </p:txBody>
      </p:sp>
      <p:sp>
        <p:nvSpPr>
          <p:cNvPr id="5" name="TextBox 4"/>
          <p:cNvSpPr txBox="1"/>
          <p:nvPr/>
        </p:nvSpPr>
        <p:spPr>
          <a:xfrm>
            <a:off x="3264878" y="4572002"/>
            <a:ext cx="5697415" cy="584775"/>
          </a:xfrm>
          <a:prstGeom prst="rect">
            <a:avLst/>
          </a:prstGeom>
          <a:noFill/>
        </p:spPr>
        <p:txBody>
          <a:bodyPr wrap="square" rtlCol="1">
            <a:spAutoFit/>
          </a:bodyPr>
          <a:lstStyle/>
          <a:p>
            <a:r>
              <a:rPr lang="ar-SA" sz="3200" dirty="0"/>
              <a:t>يرتبط هذا الأسلوب بالظواهر الإنسانية</a:t>
            </a:r>
            <a:endParaRPr lang="ar-SA" sz="3200" dirty="0"/>
          </a:p>
        </p:txBody>
      </p:sp>
      <p:sp>
        <p:nvSpPr>
          <p:cNvPr id="7" name="TextBox 6"/>
          <p:cNvSpPr txBox="1"/>
          <p:nvPr/>
        </p:nvSpPr>
        <p:spPr>
          <a:xfrm>
            <a:off x="992561" y="962962"/>
            <a:ext cx="7955664" cy="1077218"/>
          </a:xfrm>
          <a:prstGeom prst="rect">
            <a:avLst/>
          </a:prstGeom>
          <a:noFill/>
        </p:spPr>
        <p:txBody>
          <a:bodyPr wrap="square" rtlCol="1">
            <a:spAutoFit/>
          </a:bodyPr>
          <a:lstStyle/>
          <a:p>
            <a:r>
              <a:rPr lang="ar-SA" sz="3200" dirty="0"/>
              <a:t>الوصف العلمي للظواهر أمر ضروري قبل البدء في تحليل تلك الظواهر</a:t>
            </a:r>
            <a:endParaRPr lang="ar-SA" sz="3200" dirty="0"/>
          </a:p>
        </p:txBody>
      </p:sp>
      <p:pic>
        <p:nvPicPr>
          <p:cNvPr id="6" name="Picture 5"/>
          <p:cNvPicPr>
            <a:picLocks noChangeAspect="1"/>
          </p:cNvPicPr>
          <p:nvPr/>
        </p:nvPicPr>
        <p:blipFill>
          <a:blip r:embed="rId2" cstate="print"/>
          <a:stretch>
            <a:fillRect/>
          </a:stretch>
        </p:blipFill>
        <p:spPr>
          <a:xfrm rot="10800000">
            <a:off x="7833321" y="3429000"/>
            <a:ext cx="1269841" cy="598098"/>
          </a:xfrm>
          <a:prstGeom prst="rect">
            <a:avLst/>
          </a:prstGeom>
        </p:spPr>
      </p:pic>
      <p:pic>
        <p:nvPicPr>
          <p:cNvPr id="8" name="Picture 7"/>
          <p:cNvPicPr>
            <a:picLocks noChangeAspect="1"/>
          </p:cNvPicPr>
          <p:nvPr/>
        </p:nvPicPr>
        <p:blipFill>
          <a:blip r:embed="rId3" cstate="print"/>
          <a:stretch>
            <a:fillRect/>
          </a:stretch>
        </p:blipFill>
        <p:spPr>
          <a:xfrm rot="10800000">
            <a:off x="7833320" y="2852936"/>
            <a:ext cx="1269841" cy="679896"/>
          </a:xfrm>
          <a:prstGeom prst="rect">
            <a:avLst/>
          </a:prstGeom>
        </p:spPr>
      </p:pic>
    </p:spTree>
    <p:extLst>
      <p:ext uri="{BB962C8B-B14F-4D97-AF65-F5344CB8AC3E}">
        <p14:creationId xmlns:p14="http://schemas.microsoft.com/office/powerpoint/2010/main" val="95182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42846" y="838202"/>
            <a:ext cx="6400800" cy="584775"/>
          </a:xfrm>
          <a:prstGeom prst="rect">
            <a:avLst/>
          </a:prstGeom>
          <a:noFill/>
        </p:spPr>
        <p:txBody>
          <a:bodyPr wrap="square" rtlCol="1">
            <a:spAutoFit/>
          </a:bodyPr>
          <a:lstStyle/>
          <a:p>
            <a:r>
              <a:rPr lang="ar-SA" sz="3200" dirty="0"/>
              <a:t>عند اتباع المنهج الوصفي، يجب :</a:t>
            </a:r>
            <a:endParaRPr lang="ar-SA" sz="3200" dirty="0"/>
          </a:p>
        </p:txBody>
      </p:sp>
      <p:sp>
        <p:nvSpPr>
          <p:cNvPr id="3" name="TextBox 2"/>
          <p:cNvSpPr txBox="1"/>
          <p:nvPr/>
        </p:nvSpPr>
        <p:spPr>
          <a:xfrm>
            <a:off x="4053408" y="2196154"/>
            <a:ext cx="4572000" cy="584775"/>
          </a:xfrm>
          <a:prstGeom prst="rect">
            <a:avLst/>
          </a:prstGeom>
          <a:noFill/>
        </p:spPr>
        <p:txBody>
          <a:bodyPr wrap="square" rtlCol="1">
            <a:spAutoFit/>
          </a:bodyPr>
          <a:lstStyle/>
          <a:p>
            <a:r>
              <a:rPr lang="ar-SA" sz="3200" dirty="0"/>
              <a:t>جمع البيانات والمعلومات المتوفرة</a:t>
            </a:r>
            <a:endParaRPr lang="ar-SA" sz="3200" dirty="0"/>
          </a:p>
        </p:txBody>
      </p:sp>
      <p:sp>
        <p:nvSpPr>
          <p:cNvPr id="4" name="TextBox 3"/>
          <p:cNvSpPr txBox="1"/>
          <p:nvPr/>
        </p:nvSpPr>
        <p:spPr>
          <a:xfrm>
            <a:off x="2368564" y="3492298"/>
            <a:ext cx="6256844" cy="584775"/>
          </a:xfrm>
          <a:prstGeom prst="rect">
            <a:avLst/>
          </a:prstGeom>
          <a:noFill/>
        </p:spPr>
        <p:txBody>
          <a:bodyPr wrap="square" rtlCol="1">
            <a:spAutoFit/>
          </a:bodyPr>
          <a:lstStyle/>
          <a:p>
            <a:r>
              <a:rPr lang="ar-SA" sz="3200" dirty="0"/>
              <a:t>الإحاطة بالأدوات القياسية المختلفة</a:t>
            </a:r>
            <a:endParaRPr lang="ar-SA" sz="3200" dirty="0"/>
          </a:p>
        </p:txBody>
      </p:sp>
      <p:sp>
        <p:nvSpPr>
          <p:cNvPr id="5" name="TextBox 4"/>
          <p:cNvSpPr txBox="1"/>
          <p:nvPr/>
        </p:nvSpPr>
        <p:spPr>
          <a:xfrm>
            <a:off x="4053408" y="4788442"/>
            <a:ext cx="4572000" cy="584775"/>
          </a:xfrm>
          <a:prstGeom prst="rect">
            <a:avLst/>
          </a:prstGeom>
          <a:noFill/>
        </p:spPr>
        <p:txBody>
          <a:bodyPr wrap="square" rtlCol="1">
            <a:spAutoFit/>
          </a:bodyPr>
          <a:lstStyle/>
          <a:p>
            <a:r>
              <a:rPr lang="ar-SA" sz="3200" dirty="0"/>
              <a:t>المعرفة المسبقة حول الظاهرة</a:t>
            </a:r>
            <a:endParaRPr lang="ar-SA" sz="3200" dirty="0"/>
          </a:p>
        </p:txBody>
      </p:sp>
      <p:pic>
        <p:nvPicPr>
          <p:cNvPr id="6" name="Picture 5"/>
          <p:cNvPicPr>
            <a:picLocks noChangeAspect="1"/>
          </p:cNvPicPr>
          <p:nvPr/>
        </p:nvPicPr>
        <p:blipFill>
          <a:blip r:embed="rId2" cstate="print"/>
          <a:stretch>
            <a:fillRect/>
          </a:stretch>
        </p:blipFill>
        <p:spPr>
          <a:xfrm>
            <a:off x="662354" y="2314245"/>
            <a:ext cx="1758462" cy="1666875"/>
          </a:xfrm>
          <a:prstGeom prst="rect">
            <a:avLst/>
          </a:prstGeom>
        </p:spPr>
      </p:pic>
    </p:spTree>
    <p:extLst>
      <p:ext uri="{BB962C8B-B14F-4D97-AF65-F5344CB8AC3E}">
        <p14:creationId xmlns:p14="http://schemas.microsoft.com/office/powerpoint/2010/main" val="396713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3"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3"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 calcmode="lin" valueType="num">
                                      <p:cBhvr additive="base">
                                        <p:cTn id="26"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44811" y="260649"/>
            <a:ext cx="3446585"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a:t>أنماط البحوث الوصفية</a:t>
            </a:r>
            <a:endParaRPr lang="ar-SA" sz="3200" dirty="0"/>
          </a:p>
        </p:txBody>
      </p:sp>
      <p:sp>
        <p:nvSpPr>
          <p:cNvPr id="3" name="TextBox 2"/>
          <p:cNvSpPr txBox="1"/>
          <p:nvPr/>
        </p:nvSpPr>
        <p:spPr>
          <a:xfrm>
            <a:off x="2924932" y="1052737"/>
            <a:ext cx="6348548" cy="584775"/>
          </a:xfrm>
          <a:prstGeom prst="rect">
            <a:avLst/>
          </a:prstGeom>
          <a:noFill/>
        </p:spPr>
        <p:txBody>
          <a:bodyPr wrap="square" rtlCol="1">
            <a:spAutoFit/>
          </a:bodyPr>
          <a:lstStyle/>
          <a:p>
            <a:r>
              <a:rPr lang="ar-SA" sz="3200" dirty="0"/>
              <a:t>يمكن حصر أنماط البحث الوصفي فيما يلي:</a:t>
            </a:r>
            <a:endParaRPr lang="ar-SA" sz="3200" dirty="0"/>
          </a:p>
        </p:txBody>
      </p:sp>
      <p:sp>
        <p:nvSpPr>
          <p:cNvPr id="4" name="TextBox 3"/>
          <p:cNvSpPr txBox="1"/>
          <p:nvPr/>
        </p:nvSpPr>
        <p:spPr>
          <a:xfrm>
            <a:off x="3634716" y="1700809"/>
            <a:ext cx="5134708" cy="584775"/>
          </a:xfrm>
          <a:prstGeom prst="rect">
            <a:avLst/>
          </a:prstGeom>
          <a:noFill/>
        </p:spPr>
        <p:txBody>
          <a:bodyPr wrap="square" rtlCol="1">
            <a:spAutoFit/>
          </a:bodyPr>
          <a:lstStyle/>
          <a:p>
            <a:pPr marL="457200" indent="-457200">
              <a:buFont typeface="Wingdings" panose="05000000000000000000" pitchFamily="2" charset="2"/>
              <a:buChar char="v"/>
            </a:pPr>
            <a:r>
              <a:rPr lang="ar-SA" sz="3200" dirty="0" err="1"/>
              <a:t>المسح :</a:t>
            </a:r>
            <a:endParaRPr lang="ar-SA" sz="3200" dirty="0"/>
          </a:p>
        </p:txBody>
      </p:sp>
      <p:sp>
        <p:nvSpPr>
          <p:cNvPr id="5" name="TextBox 4"/>
          <p:cNvSpPr txBox="1"/>
          <p:nvPr/>
        </p:nvSpPr>
        <p:spPr>
          <a:xfrm>
            <a:off x="3040565" y="2348881"/>
            <a:ext cx="5134708"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a:t>المسح الاجتماعي</a:t>
            </a:r>
            <a:endParaRPr lang="ar-SA" sz="3200" dirty="0"/>
          </a:p>
        </p:txBody>
      </p:sp>
      <p:sp>
        <p:nvSpPr>
          <p:cNvPr id="6" name="TextBox 5"/>
          <p:cNvSpPr txBox="1"/>
          <p:nvPr/>
        </p:nvSpPr>
        <p:spPr>
          <a:xfrm>
            <a:off x="3040565" y="2970893"/>
            <a:ext cx="5134708"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a:t>مسح الرأي العام</a:t>
            </a:r>
            <a:endParaRPr lang="ar-SA" sz="3200" dirty="0"/>
          </a:p>
        </p:txBody>
      </p:sp>
      <p:sp>
        <p:nvSpPr>
          <p:cNvPr id="7" name="TextBox 6"/>
          <p:cNvSpPr txBox="1"/>
          <p:nvPr/>
        </p:nvSpPr>
        <p:spPr>
          <a:xfrm>
            <a:off x="3058652" y="3592905"/>
            <a:ext cx="5134708"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a:t>تحليل المحتوى أو المضمون</a:t>
            </a:r>
            <a:endParaRPr lang="ar-SA" sz="3200" dirty="0"/>
          </a:p>
        </p:txBody>
      </p:sp>
      <p:sp>
        <p:nvSpPr>
          <p:cNvPr id="8" name="TextBox 1"/>
          <p:cNvSpPr txBox="1"/>
          <p:nvPr/>
        </p:nvSpPr>
        <p:spPr>
          <a:xfrm>
            <a:off x="3634716" y="4632594"/>
            <a:ext cx="5134708" cy="584775"/>
          </a:xfrm>
          <a:prstGeom prst="rect">
            <a:avLst/>
          </a:prstGeom>
          <a:noFill/>
        </p:spPr>
        <p:txBody>
          <a:bodyPr wrap="square" rtlCol="1">
            <a:spAutoFit/>
          </a:bodyPr>
          <a:lstStyle/>
          <a:p>
            <a:pPr marL="457200" indent="-457200">
              <a:buFont typeface="Wingdings" panose="05000000000000000000" pitchFamily="2" charset="2"/>
              <a:buChar char="v"/>
            </a:pPr>
            <a:r>
              <a:rPr lang="ar-SA" sz="3200" dirty="0"/>
              <a:t>دراسة الروابط </a:t>
            </a:r>
            <a:r>
              <a:rPr lang="ar-SA" sz="3200" dirty="0" err="1"/>
              <a:t>والعلاقات :</a:t>
            </a:r>
            <a:endParaRPr lang="ar-SA" sz="3200" dirty="0"/>
          </a:p>
        </p:txBody>
      </p:sp>
      <p:sp>
        <p:nvSpPr>
          <p:cNvPr id="9" name="TextBox 2"/>
          <p:cNvSpPr txBox="1"/>
          <p:nvPr/>
        </p:nvSpPr>
        <p:spPr>
          <a:xfrm>
            <a:off x="3046593" y="5254769"/>
            <a:ext cx="5134708"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a:t>دراسة الحالة</a:t>
            </a:r>
            <a:endParaRPr lang="ar-SA" sz="3200" dirty="0"/>
          </a:p>
        </p:txBody>
      </p:sp>
      <p:sp>
        <p:nvSpPr>
          <p:cNvPr id="10" name="TextBox 3"/>
          <p:cNvSpPr txBox="1"/>
          <p:nvPr/>
        </p:nvSpPr>
        <p:spPr>
          <a:xfrm>
            <a:off x="3058652" y="5940570"/>
            <a:ext cx="5134708"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a:t>الدراسة العلمية</a:t>
            </a:r>
            <a:endParaRPr lang="ar-SA" sz="3200" dirty="0"/>
          </a:p>
        </p:txBody>
      </p:sp>
    </p:spTree>
    <p:extLst>
      <p:ext uri="{BB962C8B-B14F-4D97-AF65-F5344CB8AC3E}">
        <p14:creationId xmlns:p14="http://schemas.microsoft.com/office/powerpoint/2010/main" val="135067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9">
                                            <p:txEl>
                                              <p:pRg st="0" end="0"/>
                                            </p:txEl>
                                          </p:spTgt>
                                        </p:tgtEl>
                                        <p:attrNameLst>
                                          <p:attrName>style.visibility</p:attrName>
                                        </p:attrNameLst>
                                      </p:cBhvr>
                                      <p:to>
                                        <p:strVal val="visible"/>
                                      </p:to>
                                    </p:set>
                                    <p:anim calcmode="lin" valueType="num">
                                      <p:cBhvr additive="base">
                                        <p:cTn id="44"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0">
                                            <p:txEl>
                                              <p:pRg st="0" end="0"/>
                                            </p:txEl>
                                          </p:spTgt>
                                        </p:tgtEl>
                                        <p:attrNameLst>
                                          <p:attrName>style.visibility</p:attrName>
                                        </p:attrNameLst>
                                      </p:cBhvr>
                                      <p:to>
                                        <p:strVal val="visible"/>
                                      </p:to>
                                    </p:set>
                                    <p:anim calcmode="lin" valueType="num">
                                      <p:cBhvr additive="base">
                                        <p:cTn id="50"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85185" y="304802"/>
            <a:ext cx="1617785"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a:t>المسح</a:t>
            </a:r>
            <a:endParaRPr lang="ar-SA" sz="3200" dirty="0"/>
          </a:p>
        </p:txBody>
      </p:sp>
      <p:sp>
        <p:nvSpPr>
          <p:cNvPr id="3" name="TextBox 2"/>
          <p:cNvSpPr txBox="1"/>
          <p:nvPr/>
        </p:nvSpPr>
        <p:spPr>
          <a:xfrm>
            <a:off x="776537" y="1327853"/>
            <a:ext cx="8326433" cy="584775"/>
          </a:xfrm>
          <a:prstGeom prst="rect">
            <a:avLst/>
          </a:prstGeom>
          <a:noFill/>
        </p:spPr>
        <p:txBody>
          <a:bodyPr wrap="square" rtlCol="1">
            <a:spAutoFit/>
          </a:bodyPr>
          <a:lstStyle/>
          <a:p>
            <a:r>
              <a:rPr lang="ar-SA" sz="3200" dirty="0"/>
              <a:t>يعتبر المسح واحدا من المناهج الأساسية في البحوث الوصفية.</a:t>
            </a:r>
            <a:endParaRPr lang="ar-SA" sz="3200" dirty="0"/>
          </a:p>
        </p:txBody>
      </p:sp>
      <p:sp>
        <p:nvSpPr>
          <p:cNvPr id="4" name="TextBox 3"/>
          <p:cNvSpPr txBox="1"/>
          <p:nvPr/>
        </p:nvSpPr>
        <p:spPr>
          <a:xfrm>
            <a:off x="632520" y="2895600"/>
            <a:ext cx="8486526" cy="1569660"/>
          </a:xfrm>
          <a:prstGeom prst="rect">
            <a:avLst/>
          </a:prstGeom>
          <a:noFill/>
        </p:spPr>
        <p:txBody>
          <a:bodyPr wrap="square" rtlCol="1">
            <a:spAutoFit/>
          </a:bodyPr>
          <a:lstStyle/>
          <a:p>
            <a:r>
              <a:rPr lang="ar-SA" sz="3200" dirty="0"/>
              <a:t>يهتم المسح بدراسة الظروف الاجتماعية والسياسية والاقتصادية وغيرها من مجتمع معين قصد </a:t>
            </a:r>
            <a:r>
              <a:rPr lang="ar-SA" sz="3200" u="sng" dirty="0"/>
              <a:t>تجميع الحقائق </a:t>
            </a:r>
            <a:r>
              <a:rPr lang="ar-SA" sz="3200" dirty="0"/>
              <a:t>واستخلاص النتائج اللازمة لحل مشكلة ما.</a:t>
            </a:r>
            <a:endParaRPr lang="ar-SA" sz="3200" dirty="0"/>
          </a:p>
        </p:txBody>
      </p:sp>
    </p:spTree>
    <p:extLst>
      <p:ext uri="{BB962C8B-B14F-4D97-AF65-F5344CB8AC3E}">
        <p14:creationId xmlns:p14="http://schemas.microsoft.com/office/powerpoint/2010/main" val="353254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9376" y="381000"/>
            <a:ext cx="8050088" cy="1077218"/>
          </a:xfrm>
          <a:prstGeom prst="rect">
            <a:avLst/>
          </a:prstGeom>
          <a:noFill/>
        </p:spPr>
        <p:txBody>
          <a:bodyPr wrap="square" rtlCol="1">
            <a:spAutoFit/>
          </a:bodyPr>
          <a:lstStyle/>
          <a:p>
            <a:r>
              <a:rPr lang="ar-SA" sz="3200" dirty="0"/>
              <a:t>يعتمد المسح على جمع </a:t>
            </a:r>
            <a:r>
              <a:rPr lang="ar-SA" sz="3200" dirty="0"/>
              <a:t>البيانات والحقائق </a:t>
            </a:r>
            <a:r>
              <a:rPr lang="ar-SA" sz="3200" dirty="0"/>
              <a:t>من أكبر عدد ممكن من الحالات.</a:t>
            </a:r>
            <a:endParaRPr lang="ar-SA" sz="3200" dirty="0"/>
          </a:p>
        </p:txBody>
      </p:sp>
      <p:sp>
        <p:nvSpPr>
          <p:cNvPr id="3" name="TextBox 2"/>
          <p:cNvSpPr txBox="1"/>
          <p:nvPr/>
        </p:nvSpPr>
        <p:spPr>
          <a:xfrm>
            <a:off x="1352600" y="1752600"/>
            <a:ext cx="7776864" cy="1077218"/>
          </a:xfrm>
          <a:prstGeom prst="rect">
            <a:avLst/>
          </a:prstGeom>
          <a:noFill/>
        </p:spPr>
        <p:txBody>
          <a:bodyPr wrap="square" rtlCol="1">
            <a:spAutoFit/>
          </a:bodyPr>
          <a:lstStyle/>
          <a:p>
            <a:r>
              <a:rPr lang="ar-SA" sz="3200" dirty="0"/>
              <a:t>تمكن هذه البيانات والمعلومات من صياغة مبادئ عامة في المعرفة. </a:t>
            </a:r>
            <a:endParaRPr lang="ar-SA" sz="3200" dirty="0"/>
          </a:p>
        </p:txBody>
      </p:sp>
      <p:sp>
        <p:nvSpPr>
          <p:cNvPr id="4" name="TextBox 3"/>
          <p:cNvSpPr txBox="1"/>
          <p:nvPr/>
        </p:nvSpPr>
        <p:spPr>
          <a:xfrm>
            <a:off x="5545882" y="3392894"/>
            <a:ext cx="3583582" cy="584775"/>
          </a:xfrm>
          <a:prstGeom prst="rect">
            <a:avLst/>
          </a:prstGeom>
          <a:noFill/>
        </p:spPr>
        <p:txBody>
          <a:bodyPr wrap="square" rtlCol="1">
            <a:spAutoFit/>
          </a:bodyPr>
          <a:lstStyle/>
          <a:p>
            <a:r>
              <a:rPr lang="ar-SA" sz="3200" b="1" dirty="0"/>
              <a:t>المسح الاجتماعي:</a:t>
            </a:r>
            <a:endParaRPr lang="ar-SA" sz="3200" b="1" dirty="0"/>
          </a:p>
        </p:txBody>
      </p:sp>
      <p:sp>
        <p:nvSpPr>
          <p:cNvPr id="5" name="TextBox 4"/>
          <p:cNvSpPr txBox="1"/>
          <p:nvPr/>
        </p:nvSpPr>
        <p:spPr>
          <a:xfrm>
            <a:off x="776536" y="4295998"/>
            <a:ext cx="8352928" cy="1077218"/>
          </a:xfrm>
          <a:prstGeom prst="rect">
            <a:avLst/>
          </a:prstGeom>
          <a:noFill/>
        </p:spPr>
        <p:txBody>
          <a:bodyPr wrap="square" rtlCol="1">
            <a:spAutoFit/>
          </a:bodyPr>
          <a:lstStyle/>
          <a:p>
            <a:r>
              <a:rPr lang="ar-SA" sz="3200" dirty="0"/>
              <a:t>هي الدراسة العلمية الدقيقة لظروف مجتمع معين بهدف اتخاذ الإجراءات من أجل معالجة هذه الظاهرة.</a:t>
            </a:r>
            <a:endParaRPr lang="ar-SA" sz="3200" dirty="0"/>
          </a:p>
        </p:txBody>
      </p:sp>
    </p:spTree>
    <p:extLst>
      <p:ext uri="{BB962C8B-B14F-4D97-AF65-F5344CB8AC3E}">
        <p14:creationId xmlns:p14="http://schemas.microsoft.com/office/powerpoint/2010/main" val="272816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down)">
                                      <p:cBhvr>
                                        <p:cTn id="2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89105" y="381002"/>
            <a:ext cx="3211856" cy="584775"/>
          </a:xfrm>
          <a:prstGeom prst="rect">
            <a:avLst/>
          </a:prstGeom>
          <a:noFill/>
        </p:spPr>
        <p:txBody>
          <a:bodyPr wrap="square" rtlCol="1">
            <a:spAutoFit/>
          </a:bodyPr>
          <a:lstStyle/>
          <a:p>
            <a:r>
              <a:rPr lang="ar-SA" sz="3200" b="1" dirty="0"/>
              <a:t>مسح الرأي العام :</a:t>
            </a:r>
            <a:endParaRPr lang="ar-SA" sz="3200" b="1" dirty="0"/>
          </a:p>
        </p:txBody>
      </p:sp>
      <p:sp>
        <p:nvSpPr>
          <p:cNvPr id="3" name="TextBox 2"/>
          <p:cNvSpPr txBox="1"/>
          <p:nvPr/>
        </p:nvSpPr>
        <p:spPr>
          <a:xfrm>
            <a:off x="560513" y="1506379"/>
            <a:ext cx="8550497" cy="584775"/>
          </a:xfrm>
          <a:prstGeom prst="rect">
            <a:avLst/>
          </a:prstGeom>
          <a:noFill/>
        </p:spPr>
        <p:txBody>
          <a:bodyPr wrap="square" rtlCol="1">
            <a:spAutoFit/>
          </a:bodyPr>
          <a:lstStyle/>
          <a:p>
            <a:r>
              <a:rPr lang="ar-SA" sz="3200" dirty="0"/>
              <a:t>يكشف هذا النوع من المسح على رأي الجمهور في موضوع معين</a:t>
            </a:r>
            <a:endParaRPr lang="ar-SA" sz="3200" dirty="0"/>
          </a:p>
        </p:txBody>
      </p:sp>
      <p:sp>
        <p:nvSpPr>
          <p:cNvPr id="4" name="TextBox 3"/>
          <p:cNvSpPr txBox="1"/>
          <p:nvPr/>
        </p:nvSpPr>
        <p:spPr>
          <a:xfrm>
            <a:off x="560513" y="3124200"/>
            <a:ext cx="8611791" cy="1077218"/>
          </a:xfrm>
          <a:prstGeom prst="rect">
            <a:avLst/>
          </a:prstGeom>
          <a:noFill/>
        </p:spPr>
        <p:txBody>
          <a:bodyPr wrap="square" rtlCol="1">
            <a:spAutoFit/>
          </a:bodyPr>
          <a:lstStyle/>
          <a:p>
            <a:r>
              <a:rPr lang="ar-SA" sz="3200" dirty="0"/>
              <a:t>مسح الرأي العام هي عملية منظمة للتعرف على آراء واتجاهات مجموعة من الناس بخصوص ظاهرة معينة أو حالة معينة</a:t>
            </a:r>
            <a:endParaRPr lang="ar-SA" sz="3200" dirty="0"/>
          </a:p>
        </p:txBody>
      </p:sp>
      <p:sp>
        <p:nvSpPr>
          <p:cNvPr id="6" name="AutoShape 2" descr="Image result for sondage opinion"/>
          <p:cNvSpPr>
            <a:spLocks noChangeAspect="1" noChangeArrowheads="1"/>
          </p:cNvSpPr>
          <p:nvPr/>
        </p:nvSpPr>
        <p:spPr bwMode="auto">
          <a:xfrm>
            <a:off x="351692" y="-136525"/>
            <a:ext cx="281354"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7" name="Picture 6"/>
          <p:cNvPicPr>
            <a:picLocks noChangeAspect="1"/>
          </p:cNvPicPr>
          <p:nvPr/>
        </p:nvPicPr>
        <p:blipFill>
          <a:blip r:embed="rId2" cstate="print"/>
          <a:stretch>
            <a:fillRect/>
          </a:stretch>
        </p:blipFill>
        <p:spPr>
          <a:xfrm>
            <a:off x="488504" y="4683968"/>
            <a:ext cx="3224118" cy="1553344"/>
          </a:xfrm>
          <a:prstGeom prst="rect">
            <a:avLst/>
          </a:prstGeom>
        </p:spPr>
      </p:pic>
    </p:spTree>
    <p:extLst>
      <p:ext uri="{BB962C8B-B14F-4D97-AF65-F5344CB8AC3E}">
        <p14:creationId xmlns:p14="http://schemas.microsoft.com/office/powerpoint/2010/main" val="394441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70786" y="381002"/>
            <a:ext cx="2530175" cy="584775"/>
          </a:xfrm>
          <a:prstGeom prst="rect">
            <a:avLst/>
          </a:prstGeom>
          <a:noFill/>
        </p:spPr>
        <p:txBody>
          <a:bodyPr wrap="square" rtlCol="1">
            <a:spAutoFit/>
          </a:bodyPr>
          <a:lstStyle/>
          <a:p>
            <a:r>
              <a:rPr lang="ar-SA" sz="3200" b="1" dirty="0"/>
              <a:t>تحليل المضمون</a:t>
            </a:r>
            <a:endParaRPr lang="ar-SA" sz="3200" b="1" dirty="0"/>
          </a:p>
        </p:txBody>
      </p:sp>
      <p:sp>
        <p:nvSpPr>
          <p:cNvPr id="3" name="TextBox 2"/>
          <p:cNvSpPr txBox="1"/>
          <p:nvPr/>
        </p:nvSpPr>
        <p:spPr>
          <a:xfrm>
            <a:off x="704528" y="1066800"/>
            <a:ext cx="8420548" cy="1077218"/>
          </a:xfrm>
          <a:prstGeom prst="rect">
            <a:avLst/>
          </a:prstGeom>
          <a:noFill/>
        </p:spPr>
        <p:txBody>
          <a:bodyPr wrap="square" rtlCol="1">
            <a:spAutoFit/>
          </a:bodyPr>
          <a:lstStyle/>
          <a:p>
            <a:r>
              <a:rPr lang="ar-SA" sz="3200" dirty="0"/>
              <a:t>يعتمد تحليل المضمون على البيانات الثانوية على عكس المسح الذي يعتمد على البيانات الأولية</a:t>
            </a:r>
            <a:endParaRPr lang="ar-SA" sz="3200" dirty="0"/>
          </a:p>
        </p:txBody>
      </p:sp>
      <p:sp>
        <p:nvSpPr>
          <p:cNvPr id="4" name="TextBox 3"/>
          <p:cNvSpPr txBox="1"/>
          <p:nvPr/>
        </p:nvSpPr>
        <p:spPr>
          <a:xfrm>
            <a:off x="3944888" y="3200402"/>
            <a:ext cx="5298758"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a:t>دراسة الروابط والعلاقات</a:t>
            </a:r>
            <a:endParaRPr lang="ar-SA" sz="3200" dirty="0"/>
          </a:p>
        </p:txBody>
      </p:sp>
      <p:sp>
        <p:nvSpPr>
          <p:cNvPr id="5" name="TextBox 4"/>
          <p:cNvSpPr txBox="1"/>
          <p:nvPr/>
        </p:nvSpPr>
        <p:spPr>
          <a:xfrm>
            <a:off x="704528" y="4523636"/>
            <a:ext cx="8539118" cy="1569660"/>
          </a:xfrm>
          <a:prstGeom prst="rect">
            <a:avLst/>
          </a:prstGeom>
          <a:noFill/>
        </p:spPr>
        <p:txBody>
          <a:bodyPr wrap="square" rtlCol="1">
            <a:spAutoFit/>
          </a:bodyPr>
          <a:lstStyle/>
          <a:p>
            <a:r>
              <a:rPr lang="ar-SA" sz="3200" dirty="0">
                <a:solidFill>
                  <a:srgbClr val="FF0000"/>
                </a:solidFill>
              </a:rPr>
              <a:t>على عكس </a:t>
            </a:r>
            <a:r>
              <a:rPr lang="ar-SA" sz="3200" u="sng" dirty="0"/>
              <a:t>المسح</a:t>
            </a:r>
            <a:r>
              <a:rPr lang="ar-SA" sz="3200" dirty="0"/>
              <a:t> الذي يكتفي بجمع البيانات قصد </a:t>
            </a:r>
            <a:r>
              <a:rPr lang="ar-SA" sz="3200" u="sng" dirty="0"/>
              <a:t>الوصف</a:t>
            </a:r>
            <a:r>
              <a:rPr lang="ar-SA" sz="3200" dirty="0"/>
              <a:t> فإن </a:t>
            </a:r>
            <a:r>
              <a:rPr lang="ar-SA" sz="3200" u="sng" dirty="0"/>
              <a:t>دراسات الروابط والعلاقات</a:t>
            </a:r>
            <a:r>
              <a:rPr lang="ar-SA" sz="3200" dirty="0"/>
              <a:t> تقوم أيضا </a:t>
            </a:r>
            <a:r>
              <a:rPr lang="ar-SA" sz="3200" u="sng" dirty="0"/>
              <a:t>بدراسة</a:t>
            </a:r>
            <a:r>
              <a:rPr lang="ar-SA" sz="3200" dirty="0"/>
              <a:t> و</a:t>
            </a:r>
            <a:r>
              <a:rPr lang="ar-SA" sz="3200" u="sng" dirty="0"/>
              <a:t>تحليل</a:t>
            </a:r>
            <a:r>
              <a:rPr lang="ar-SA" sz="3200" dirty="0"/>
              <a:t> العلاقات التي تربط بين الظواهر</a:t>
            </a:r>
            <a:endParaRPr lang="ar-SA" sz="3200" dirty="0"/>
          </a:p>
        </p:txBody>
      </p:sp>
      <p:pic>
        <p:nvPicPr>
          <p:cNvPr id="6" name="Picture 5"/>
          <p:cNvPicPr>
            <a:picLocks noChangeAspect="1"/>
          </p:cNvPicPr>
          <p:nvPr/>
        </p:nvPicPr>
        <p:blipFill>
          <a:blip r:embed="rId2" cstate="print"/>
          <a:stretch>
            <a:fillRect/>
          </a:stretch>
        </p:blipFill>
        <p:spPr>
          <a:xfrm>
            <a:off x="662354" y="1916832"/>
            <a:ext cx="1995854" cy="2114550"/>
          </a:xfrm>
          <a:prstGeom prst="rect">
            <a:avLst/>
          </a:prstGeom>
        </p:spPr>
      </p:pic>
    </p:spTree>
    <p:extLst>
      <p:ext uri="{BB962C8B-B14F-4D97-AF65-F5344CB8AC3E}">
        <p14:creationId xmlns:p14="http://schemas.microsoft.com/office/powerpoint/2010/main" val="164383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3523" y="457202"/>
            <a:ext cx="6049108" cy="584775"/>
          </a:xfrm>
          <a:prstGeom prst="rect">
            <a:avLst/>
          </a:prstGeom>
          <a:noFill/>
        </p:spPr>
        <p:txBody>
          <a:bodyPr wrap="square" rtlCol="1">
            <a:spAutoFit/>
          </a:bodyPr>
          <a:lstStyle/>
          <a:p>
            <a:r>
              <a:rPr lang="ar-SA" sz="3200" dirty="0"/>
              <a:t>تقسم دراسة الروابط والعلاقات إلى :</a:t>
            </a:r>
            <a:endParaRPr lang="ar-SA" sz="3200" dirty="0"/>
          </a:p>
        </p:txBody>
      </p:sp>
      <p:sp>
        <p:nvSpPr>
          <p:cNvPr id="3" name="TextBox 2"/>
          <p:cNvSpPr txBox="1"/>
          <p:nvPr/>
        </p:nvSpPr>
        <p:spPr>
          <a:xfrm>
            <a:off x="704529" y="1371600"/>
            <a:ext cx="8328103" cy="1077218"/>
          </a:xfrm>
          <a:prstGeom prst="rect">
            <a:avLst/>
          </a:prstGeom>
          <a:noFill/>
        </p:spPr>
        <p:txBody>
          <a:bodyPr wrap="square" rtlCol="1">
            <a:spAutoFit/>
          </a:bodyPr>
          <a:lstStyle/>
          <a:p>
            <a:r>
              <a:rPr lang="ar-SA" sz="3200" b="1" dirty="0"/>
              <a:t>دراسات الحالة </a:t>
            </a:r>
            <a:r>
              <a:rPr lang="ar-SA" sz="3200" dirty="0"/>
              <a:t>: وهي تلك التي تركز على دراسة حالة واحدة قائمة بحد ذاتها تتعلق بفرد أو جماعة أو مؤسسة</a:t>
            </a:r>
            <a:endParaRPr lang="ar-SA" sz="3200" dirty="0"/>
          </a:p>
        </p:txBody>
      </p:sp>
      <p:sp>
        <p:nvSpPr>
          <p:cNvPr id="4" name="TextBox 3"/>
          <p:cNvSpPr txBox="1"/>
          <p:nvPr/>
        </p:nvSpPr>
        <p:spPr>
          <a:xfrm>
            <a:off x="560513" y="3270885"/>
            <a:ext cx="8472119" cy="1077218"/>
          </a:xfrm>
          <a:prstGeom prst="rect">
            <a:avLst/>
          </a:prstGeom>
          <a:noFill/>
        </p:spPr>
        <p:txBody>
          <a:bodyPr wrap="square" rtlCol="1">
            <a:spAutoFit/>
          </a:bodyPr>
          <a:lstStyle/>
          <a:p>
            <a:r>
              <a:rPr lang="ar-SA" sz="3200" dirty="0"/>
              <a:t>يجب الملاحظة أنه لا يمكن تعميم النتائج التي تم التوصل إليه في دراسة الحالة إلا في حالة التطابق مع حالات أخرى.</a:t>
            </a:r>
            <a:endParaRPr lang="ar-SA" sz="3200" dirty="0"/>
          </a:p>
        </p:txBody>
      </p:sp>
      <p:pic>
        <p:nvPicPr>
          <p:cNvPr id="5" name="Picture 4"/>
          <p:cNvPicPr>
            <a:picLocks noChangeAspect="1"/>
          </p:cNvPicPr>
          <p:nvPr/>
        </p:nvPicPr>
        <p:blipFill>
          <a:blip r:embed="rId2" cstate="print"/>
          <a:stretch>
            <a:fillRect/>
          </a:stretch>
        </p:blipFill>
        <p:spPr>
          <a:xfrm>
            <a:off x="416497" y="4984576"/>
            <a:ext cx="2312377" cy="1252736"/>
          </a:xfrm>
          <a:prstGeom prst="rect">
            <a:avLst/>
          </a:prstGeom>
        </p:spPr>
      </p:pic>
    </p:spTree>
    <p:extLst>
      <p:ext uri="{BB962C8B-B14F-4D97-AF65-F5344CB8AC3E}">
        <p14:creationId xmlns:p14="http://schemas.microsoft.com/office/powerpoint/2010/main" val="167739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wipe(down)">
                                      <p:cBhvr>
                                        <p:cTn id="2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15707" y="304802"/>
            <a:ext cx="3587262" cy="584775"/>
          </a:xfrm>
          <a:prstGeom prst="rect">
            <a:avLst/>
          </a:prstGeom>
          <a:noFill/>
        </p:spPr>
        <p:txBody>
          <a:bodyPr wrap="square" rtlCol="1">
            <a:spAutoFit/>
          </a:bodyPr>
          <a:lstStyle/>
          <a:p>
            <a:r>
              <a:rPr lang="ar-SA" sz="3200" b="1" dirty="0"/>
              <a:t>الدراسات العلمية</a:t>
            </a:r>
            <a:endParaRPr lang="ar-SA" sz="3200" b="1" dirty="0"/>
          </a:p>
        </p:txBody>
      </p:sp>
      <p:sp>
        <p:nvSpPr>
          <p:cNvPr id="3" name="TextBox 2"/>
          <p:cNvSpPr txBox="1"/>
          <p:nvPr/>
        </p:nvSpPr>
        <p:spPr>
          <a:xfrm>
            <a:off x="704529" y="2014969"/>
            <a:ext cx="8416529" cy="1569660"/>
          </a:xfrm>
          <a:prstGeom prst="rect">
            <a:avLst/>
          </a:prstGeom>
          <a:noFill/>
        </p:spPr>
        <p:txBody>
          <a:bodyPr wrap="square" rtlCol="1">
            <a:spAutoFit/>
          </a:bodyPr>
          <a:lstStyle/>
          <a:p>
            <a:r>
              <a:rPr lang="ar-SA" sz="3200" dirty="0"/>
              <a:t>يعتبر هذا الأسلوب أحد الأنواع المتميزة في إجراء الدراسات خاصة تلك التي تتعدى جمع البيانات حول الظاهرة لتمتد إلى البحث عن أسباب تلك الظاهرة وإجراء المقارنات بين الظواهر.</a:t>
            </a:r>
            <a:endParaRPr lang="ar-SA" sz="3200" dirty="0"/>
          </a:p>
        </p:txBody>
      </p:sp>
    </p:spTree>
    <p:extLst>
      <p:ext uri="{BB962C8B-B14F-4D97-AF65-F5344CB8AC3E}">
        <p14:creationId xmlns:p14="http://schemas.microsoft.com/office/powerpoint/2010/main" val="85331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59769" y="304802"/>
            <a:ext cx="2743200" cy="584775"/>
          </a:xfrm>
          <a:prstGeom prst="rect">
            <a:avLst/>
          </a:prstGeom>
          <a:solidFill>
            <a:srgbClr val="FFFF00"/>
          </a:solidFill>
        </p:spPr>
        <p:txBody>
          <a:bodyPr wrap="square" rtlCol="1">
            <a:spAutoFit/>
          </a:bodyPr>
          <a:lstStyle/>
          <a:p>
            <a:r>
              <a:rPr lang="ar-SA" sz="3200" dirty="0"/>
              <a:t>المنهج التجريبي</a:t>
            </a:r>
            <a:endParaRPr lang="ar-SA" sz="3200" dirty="0"/>
          </a:p>
        </p:txBody>
      </p:sp>
      <p:sp>
        <p:nvSpPr>
          <p:cNvPr id="3" name="TextBox 2"/>
          <p:cNvSpPr txBox="1"/>
          <p:nvPr/>
        </p:nvSpPr>
        <p:spPr>
          <a:xfrm>
            <a:off x="4319954" y="1066800"/>
            <a:ext cx="4787034" cy="1569660"/>
          </a:xfrm>
          <a:prstGeom prst="rect">
            <a:avLst/>
          </a:prstGeom>
          <a:noFill/>
        </p:spPr>
        <p:txBody>
          <a:bodyPr wrap="square" rtlCol="1">
            <a:spAutoFit/>
          </a:bodyPr>
          <a:lstStyle/>
          <a:p>
            <a:pPr algn="ctr"/>
            <a:r>
              <a:rPr lang="ar-SA" sz="3200" dirty="0"/>
              <a:t>المنهج التجريبي هو الأسلوب الذي تتمثل فيه معالم الطريقة العلمية بالشكل الصحيح</a:t>
            </a:r>
            <a:endParaRPr lang="ar-SA" sz="3200" dirty="0"/>
          </a:p>
        </p:txBody>
      </p:sp>
      <p:sp>
        <p:nvSpPr>
          <p:cNvPr id="4" name="TextBox 3"/>
          <p:cNvSpPr txBox="1"/>
          <p:nvPr/>
        </p:nvSpPr>
        <p:spPr>
          <a:xfrm>
            <a:off x="704529" y="3239106"/>
            <a:ext cx="8543137" cy="2062103"/>
          </a:xfrm>
          <a:prstGeom prst="rect">
            <a:avLst/>
          </a:prstGeom>
          <a:noFill/>
        </p:spPr>
        <p:txBody>
          <a:bodyPr wrap="square" rtlCol="1">
            <a:spAutoFit/>
          </a:bodyPr>
          <a:lstStyle/>
          <a:p>
            <a:r>
              <a:rPr lang="ar-SA" sz="3200" dirty="0"/>
              <a:t>يقوم المنهج التجريبي على أساس استخدام التجربة في قياس متغيرات الظاهرة. ويتم التحكم بجميع المتغيرات التي تؤثر في ظاهرة معينة أو واقعة معينة باستثناء متغير واحد (التغير التجريبي) من أجل قياس أثره على الظاهرة.</a:t>
            </a:r>
            <a:endParaRPr lang="ar-SA" sz="3200" dirty="0"/>
          </a:p>
        </p:txBody>
      </p:sp>
      <p:pic>
        <p:nvPicPr>
          <p:cNvPr id="5" name="Picture 4"/>
          <p:cNvPicPr>
            <a:picLocks noChangeAspect="1"/>
          </p:cNvPicPr>
          <p:nvPr/>
        </p:nvPicPr>
        <p:blipFill>
          <a:blip r:embed="rId2" cstate="print"/>
          <a:stretch>
            <a:fillRect/>
          </a:stretch>
        </p:blipFill>
        <p:spPr>
          <a:xfrm>
            <a:off x="488505" y="116633"/>
            <a:ext cx="3456081" cy="2151299"/>
          </a:xfrm>
          <a:prstGeom prst="rect">
            <a:avLst/>
          </a:prstGeom>
        </p:spPr>
      </p:pic>
    </p:spTree>
    <p:extLst>
      <p:ext uri="{BB962C8B-B14F-4D97-AF65-F5344CB8AC3E}">
        <p14:creationId xmlns:p14="http://schemas.microsoft.com/office/powerpoint/2010/main" val="38898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8585" y="1219200"/>
            <a:ext cx="7894385" cy="1077218"/>
          </a:xfrm>
          <a:prstGeom prst="rect">
            <a:avLst/>
          </a:prstGeom>
          <a:noFill/>
        </p:spPr>
        <p:txBody>
          <a:bodyPr wrap="square" rtlCol="1">
            <a:spAutoFit/>
          </a:bodyPr>
          <a:lstStyle/>
          <a:p>
            <a:r>
              <a:rPr lang="ar-SA" sz="3200" dirty="0"/>
              <a:t>يرى كثير من الباحثين أن هذا الأسلوب لا يمكن تطبيقه في العلوم الاجتماعية والإنسانية.</a:t>
            </a:r>
            <a:endParaRPr lang="ar-SA" sz="3200" dirty="0"/>
          </a:p>
        </p:txBody>
      </p:sp>
      <p:sp>
        <p:nvSpPr>
          <p:cNvPr id="3" name="TextBox 2"/>
          <p:cNvSpPr txBox="1"/>
          <p:nvPr/>
        </p:nvSpPr>
        <p:spPr>
          <a:xfrm>
            <a:off x="1280592" y="3581400"/>
            <a:ext cx="7814338" cy="1077218"/>
          </a:xfrm>
          <a:prstGeom prst="rect">
            <a:avLst/>
          </a:prstGeom>
          <a:noFill/>
        </p:spPr>
        <p:txBody>
          <a:bodyPr wrap="square" rtlCol="1">
            <a:spAutoFit/>
          </a:bodyPr>
          <a:lstStyle/>
          <a:p>
            <a:r>
              <a:rPr lang="ar-SA" sz="3200" dirty="0"/>
              <a:t>كما يرى آخرون أنه يمكن استعمال هذا الأسلوب في مجال العلوم الاجتماعية والإنسانية.</a:t>
            </a:r>
            <a:endParaRPr lang="ar-SA" sz="3200" dirty="0"/>
          </a:p>
        </p:txBody>
      </p:sp>
    </p:spTree>
    <p:extLst>
      <p:ext uri="{BB962C8B-B14F-4D97-AF65-F5344CB8AC3E}">
        <p14:creationId xmlns:p14="http://schemas.microsoft.com/office/powerpoint/2010/main" val="89009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97923" y="304802"/>
            <a:ext cx="5416062"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a:t>خطوات المنهج التجريبي (ص.135)</a:t>
            </a:r>
            <a:endParaRPr lang="ar-SA" sz="3200" dirty="0"/>
          </a:p>
        </p:txBody>
      </p:sp>
      <p:sp>
        <p:nvSpPr>
          <p:cNvPr id="3" name="TextBox 2"/>
          <p:cNvSpPr txBox="1"/>
          <p:nvPr/>
        </p:nvSpPr>
        <p:spPr>
          <a:xfrm>
            <a:off x="920553" y="1219201"/>
            <a:ext cx="8401472" cy="584775"/>
          </a:xfrm>
          <a:prstGeom prst="rect">
            <a:avLst/>
          </a:prstGeom>
          <a:noFill/>
        </p:spPr>
        <p:txBody>
          <a:bodyPr wrap="square" rtlCol="1">
            <a:spAutoFit/>
          </a:bodyPr>
          <a:lstStyle/>
          <a:p>
            <a:r>
              <a:rPr lang="ar-SA" sz="3200" dirty="0"/>
              <a:t>تتمثل خطوات المنهج التجريبي في إجراء البحوث في:</a:t>
            </a:r>
            <a:endParaRPr lang="ar-SA" sz="3200" dirty="0"/>
          </a:p>
        </p:txBody>
      </p:sp>
      <p:sp>
        <p:nvSpPr>
          <p:cNvPr id="4" name="TextBox 3"/>
          <p:cNvSpPr txBox="1"/>
          <p:nvPr/>
        </p:nvSpPr>
        <p:spPr>
          <a:xfrm>
            <a:off x="2209802" y="2348881"/>
            <a:ext cx="6408839" cy="584775"/>
          </a:xfrm>
          <a:prstGeom prst="rect">
            <a:avLst/>
          </a:prstGeom>
          <a:noFill/>
        </p:spPr>
        <p:txBody>
          <a:bodyPr wrap="square" rtlCol="1">
            <a:spAutoFit/>
          </a:bodyPr>
          <a:lstStyle/>
          <a:p>
            <a:r>
              <a:rPr lang="ar-SA" sz="3200" dirty="0"/>
              <a:t>1. صياغة مشكلة البحث وتحديد أبعادها</a:t>
            </a:r>
            <a:endParaRPr lang="ar-SA" sz="3200" dirty="0"/>
          </a:p>
        </p:txBody>
      </p:sp>
      <p:sp>
        <p:nvSpPr>
          <p:cNvPr id="5" name="TextBox 4"/>
          <p:cNvSpPr txBox="1"/>
          <p:nvPr/>
        </p:nvSpPr>
        <p:spPr>
          <a:xfrm>
            <a:off x="2209800" y="2996953"/>
            <a:ext cx="6408839" cy="584775"/>
          </a:xfrm>
          <a:prstGeom prst="rect">
            <a:avLst/>
          </a:prstGeom>
          <a:noFill/>
        </p:spPr>
        <p:txBody>
          <a:bodyPr wrap="square" rtlCol="1">
            <a:spAutoFit/>
          </a:bodyPr>
          <a:lstStyle/>
          <a:p>
            <a:r>
              <a:rPr lang="ar-SA" sz="3200" dirty="0"/>
              <a:t>2. صياغة فرضيات الدراسة</a:t>
            </a:r>
            <a:endParaRPr lang="ar-SA" sz="3200" dirty="0"/>
          </a:p>
        </p:txBody>
      </p:sp>
      <p:sp>
        <p:nvSpPr>
          <p:cNvPr id="6" name="TextBox 5"/>
          <p:cNvSpPr txBox="1"/>
          <p:nvPr/>
        </p:nvSpPr>
        <p:spPr>
          <a:xfrm>
            <a:off x="560513" y="3665055"/>
            <a:ext cx="8058126" cy="1077218"/>
          </a:xfrm>
          <a:prstGeom prst="rect">
            <a:avLst/>
          </a:prstGeom>
          <a:noFill/>
        </p:spPr>
        <p:txBody>
          <a:bodyPr wrap="square" rtlCol="1">
            <a:spAutoFit/>
          </a:bodyPr>
          <a:lstStyle/>
          <a:p>
            <a:r>
              <a:rPr lang="ar-SA" sz="3200" dirty="0"/>
              <a:t>3. إعداد تصميم تجريبي يحتوي على العلاقات والمتغيرات المراد استخدامها واختيار عينة الدراسة.</a:t>
            </a:r>
            <a:endParaRPr lang="ar-SA" sz="3200" dirty="0"/>
          </a:p>
        </p:txBody>
      </p:sp>
      <p:sp>
        <p:nvSpPr>
          <p:cNvPr id="7" name="TextBox 6"/>
          <p:cNvSpPr txBox="1"/>
          <p:nvPr/>
        </p:nvSpPr>
        <p:spPr>
          <a:xfrm>
            <a:off x="992561" y="4742273"/>
            <a:ext cx="7638136" cy="1077218"/>
          </a:xfrm>
          <a:prstGeom prst="rect">
            <a:avLst/>
          </a:prstGeom>
          <a:noFill/>
        </p:spPr>
        <p:txBody>
          <a:bodyPr wrap="square" rtlCol="1">
            <a:spAutoFit/>
          </a:bodyPr>
          <a:lstStyle/>
          <a:p>
            <a:r>
              <a:rPr lang="ar-SA" sz="3200" dirty="0"/>
              <a:t>4. تحديد العوامل المستقلة التي ينوي الباحث إخضاعها للتجربة</a:t>
            </a:r>
            <a:endParaRPr lang="ar-SA" sz="3200" dirty="0"/>
          </a:p>
        </p:txBody>
      </p:sp>
    </p:spTree>
    <p:extLst>
      <p:ext uri="{BB962C8B-B14F-4D97-AF65-F5344CB8AC3E}">
        <p14:creationId xmlns:p14="http://schemas.microsoft.com/office/powerpoint/2010/main" val="298909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521" y="685800"/>
            <a:ext cx="7907742" cy="1077218"/>
          </a:xfrm>
          <a:prstGeom prst="rect">
            <a:avLst/>
          </a:prstGeom>
          <a:noFill/>
        </p:spPr>
        <p:txBody>
          <a:bodyPr wrap="square" rtlCol="1">
            <a:spAutoFit/>
          </a:bodyPr>
          <a:lstStyle/>
          <a:p>
            <a:r>
              <a:rPr lang="ar-SA" sz="3200" dirty="0"/>
              <a:t>5. تحدد الوسائل التي من خلالها يمكن قياس نتائج التجربة والتأكد من صحتها</a:t>
            </a:r>
            <a:endParaRPr lang="ar-SA" sz="3200" dirty="0"/>
          </a:p>
        </p:txBody>
      </p:sp>
      <p:sp>
        <p:nvSpPr>
          <p:cNvPr id="3" name="TextBox 2"/>
          <p:cNvSpPr txBox="1"/>
          <p:nvPr/>
        </p:nvSpPr>
        <p:spPr>
          <a:xfrm>
            <a:off x="920553" y="1905000"/>
            <a:ext cx="7641816" cy="1077218"/>
          </a:xfrm>
          <a:prstGeom prst="rect">
            <a:avLst/>
          </a:prstGeom>
          <a:noFill/>
        </p:spPr>
        <p:txBody>
          <a:bodyPr wrap="square" rtlCol="1">
            <a:spAutoFit/>
          </a:bodyPr>
          <a:lstStyle/>
          <a:p>
            <a:r>
              <a:rPr lang="ar-SA" sz="3200" dirty="0"/>
              <a:t>6. إجراء الاختبارات الأولية بهدف تحديد مواطن الضعف في الفرضيات المصاغة</a:t>
            </a:r>
            <a:endParaRPr lang="ar-SA" sz="3200" dirty="0"/>
          </a:p>
        </p:txBody>
      </p:sp>
      <p:sp>
        <p:nvSpPr>
          <p:cNvPr id="4" name="TextBox 3"/>
          <p:cNvSpPr txBox="1"/>
          <p:nvPr/>
        </p:nvSpPr>
        <p:spPr>
          <a:xfrm>
            <a:off x="704529" y="3180340"/>
            <a:ext cx="7835734" cy="584775"/>
          </a:xfrm>
          <a:prstGeom prst="rect">
            <a:avLst/>
          </a:prstGeom>
          <a:noFill/>
        </p:spPr>
        <p:txBody>
          <a:bodyPr wrap="square" rtlCol="1">
            <a:spAutoFit/>
          </a:bodyPr>
          <a:lstStyle/>
          <a:p>
            <a:r>
              <a:rPr lang="ar-SA" sz="3200" dirty="0"/>
              <a:t>7. تحديد مكان وموعد وزمان إجراء التجربة</a:t>
            </a:r>
            <a:endParaRPr lang="ar-SA" sz="3200" dirty="0"/>
          </a:p>
        </p:txBody>
      </p:sp>
      <p:sp>
        <p:nvSpPr>
          <p:cNvPr id="5" name="TextBox 4"/>
          <p:cNvSpPr txBox="1"/>
          <p:nvPr/>
        </p:nvSpPr>
        <p:spPr>
          <a:xfrm>
            <a:off x="920553" y="3886201"/>
            <a:ext cx="7619710" cy="584775"/>
          </a:xfrm>
          <a:prstGeom prst="rect">
            <a:avLst/>
          </a:prstGeom>
          <a:noFill/>
        </p:spPr>
        <p:txBody>
          <a:bodyPr wrap="square" rtlCol="1">
            <a:spAutoFit/>
          </a:bodyPr>
          <a:lstStyle/>
          <a:p>
            <a:r>
              <a:rPr lang="ar-SA" sz="3200" dirty="0"/>
              <a:t>8. التأكد من مدى الثقة بالنتائج التي تم التوصل إليها</a:t>
            </a:r>
            <a:endParaRPr lang="ar-SA" sz="3200" dirty="0"/>
          </a:p>
        </p:txBody>
      </p:sp>
    </p:spTree>
    <p:extLst>
      <p:ext uri="{BB962C8B-B14F-4D97-AF65-F5344CB8AC3E}">
        <p14:creationId xmlns:p14="http://schemas.microsoft.com/office/powerpoint/2010/main" val="285841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324100" y="6376990"/>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20</a:t>
            </a:fld>
            <a:endParaRPr lang="en-US" sz="1200" b="0">
              <a:solidFill>
                <a:schemeClr val="bg1"/>
              </a:solidFill>
              <a:latin typeface="Calibri" pitchFamily="34" charset="0"/>
            </a:endParaRPr>
          </a:p>
        </p:txBody>
      </p:sp>
      <p:sp>
        <p:nvSpPr>
          <p:cNvPr id="16387" name="عنوان 1"/>
          <p:cNvSpPr>
            <a:spLocks/>
          </p:cNvSpPr>
          <p:nvPr/>
        </p:nvSpPr>
        <p:spPr bwMode="auto">
          <a:xfrm>
            <a:off x="1154723" y="549277"/>
            <a:ext cx="787790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323244" y="1447800"/>
            <a:ext cx="785006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a:solidFill>
                <a:srgbClr val="376092"/>
              </a:solidFill>
              <a:latin typeface="Calibri" pitchFamily="34" charset="0"/>
              <a:cs typeface="AL-Mohanad Bold" pitchFamily="2" charset="-78"/>
            </a:endParaRPr>
          </a:p>
        </p:txBody>
      </p:sp>
      <p:sp>
        <p:nvSpPr>
          <p:cNvPr id="6" name="Title 1"/>
          <p:cNvSpPr>
            <a:spLocks/>
          </p:cNvSpPr>
          <p:nvPr/>
        </p:nvSpPr>
        <p:spPr bwMode="auto">
          <a:xfrm>
            <a:off x="1154723" y="120650"/>
            <a:ext cx="787790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340496" y="2971800"/>
            <a:ext cx="8932985" cy="1143000"/>
          </a:xfrm>
          <a:prstGeom prst="rect">
            <a:avLst/>
          </a:prstGeom>
        </p:spPr>
        <p:txBody>
          <a:bodyPr/>
          <a:lstStyle/>
          <a:p>
            <a:pPr eaLnBrk="1" hangingPunct="1"/>
            <a:r>
              <a:rPr lang="ar-SA" sz="6000" dirty="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33914505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5" y="2750504"/>
            <a:ext cx="1930327" cy="13405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89</TotalTime>
  <Words>711</Words>
  <Application>Microsoft Office PowerPoint</Application>
  <PresentationFormat>A4 Paper (210x297 mm)</PresentationFormat>
  <Paragraphs>93</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AL-Battar</vt:lpstr>
      <vt:lpstr>AL-Mohanad Bold</vt:lpstr>
      <vt:lpstr>Arial</vt:lpstr>
      <vt:lpstr>AYM Wadiy S_U normal.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مع تمنياتي للجميع بالنجاح والتوفيق</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studio 5</cp:lastModifiedBy>
  <cp:revision>10</cp:revision>
  <dcterms:created xsi:type="dcterms:W3CDTF">2014-09-11T06:47:01Z</dcterms:created>
  <dcterms:modified xsi:type="dcterms:W3CDTF">2016-10-06T05:19:00Z</dcterms:modified>
</cp:coreProperties>
</file>