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7D3677-27AF-4D4C-9CCB-2501687EC55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A058A5-FE6E-446D-B31C-D3B3C6110FF3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10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706493-90DB-45A2-A556-F7D5CFDBF55E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8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F9B907-B3CA-42F7-911A-1FAB3C35CF1A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3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5F253C-4F11-4BA3-9299-463BD87B719D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99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CA2DE6-241D-41F6-B309-71D24E69197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0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08/01/1438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725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82663" y="6356352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014046" y="2339977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السابعة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30148" y="414908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altLang="en-US" sz="7200" b="1" dirty="0">
                <a:solidFill>
                  <a:schemeClr val="tx1"/>
                </a:solidFill>
              </a:rPr>
              <a:t>العينات</a:t>
            </a:r>
            <a:r>
              <a:rPr lang="ar-SA" altLang="en-US" sz="7200" b="1" dirty="0">
                <a:solidFill>
                  <a:schemeClr val="tx1"/>
                </a:solidFill>
              </a:rPr>
              <a:t> </a:t>
            </a:r>
            <a:r>
              <a:rPr lang="ar-SA" altLang="en-US" sz="5400" b="1" dirty="0">
                <a:solidFill>
                  <a:schemeClr val="tx1"/>
                </a:solidFill>
              </a:rPr>
              <a:t>(</a:t>
            </a:r>
            <a:r>
              <a:rPr lang="ar-SA" altLang="en-US" sz="7200" b="1" dirty="0">
                <a:solidFill>
                  <a:schemeClr val="tx1"/>
                </a:solidFill>
              </a:rPr>
              <a:t>1</a:t>
            </a:r>
            <a:r>
              <a:rPr lang="ar-SA" altLang="en-US" sz="5400" b="1" dirty="0">
                <a:solidFill>
                  <a:schemeClr val="tx1"/>
                </a:solidFill>
              </a:rPr>
              <a:t>)</a:t>
            </a:r>
            <a:endParaRPr lang="ar-SA" sz="54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73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498" y="443381"/>
            <a:ext cx="422030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solidFill>
                  <a:srgbClr val="000000"/>
                </a:solidFill>
                <a:cs typeface="+mn-cs"/>
              </a:rPr>
              <a:t>محتوى المحاضرة</a:t>
            </a:r>
          </a:p>
        </p:txBody>
      </p:sp>
      <p:sp>
        <p:nvSpPr>
          <p:cNvPr id="3" name="Rectangle 2"/>
          <p:cNvSpPr/>
          <p:nvPr/>
        </p:nvSpPr>
        <p:spPr>
          <a:xfrm>
            <a:off x="5976091" y="1299341"/>
            <a:ext cx="2028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3200" dirty="0">
                <a:solidFill>
                  <a:srgbClr val="000000"/>
                </a:solidFill>
                <a:cs typeface="+mn-cs"/>
              </a:rPr>
              <a:t>ضرورة العينة</a:t>
            </a:r>
            <a:endParaRPr lang="fr-FR" altLang="en-US" sz="32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4688" y="1872736"/>
            <a:ext cx="1771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3200" dirty="0">
                <a:solidFill>
                  <a:srgbClr val="000000"/>
                </a:solidFill>
                <a:cs typeface="+mn-cs"/>
              </a:rPr>
              <a:t>أنواع العينة </a:t>
            </a:r>
            <a:endParaRPr lang="fr-FR" altLang="en-US" sz="32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1568625" y="2460172"/>
            <a:ext cx="57874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1- العينة العشوائية البسيطة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2842846" y="3044371"/>
            <a:ext cx="4591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2- العينة العشوائية المنتظمة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4664320" y="3554576"/>
            <a:ext cx="276957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3-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الطبقية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ZoneTexte 2"/>
          <p:cNvSpPr txBox="1">
            <a:spLocks noChangeArrowheads="1"/>
          </p:cNvSpPr>
          <p:nvPr/>
        </p:nvSpPr>
        <p:spPr bwMode="auto">
          <a:xfrm>
            <a:off x="2842848" y="4495800"/>
            <a:ext cx="343046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</a:t>
            </a:r>
            <a:r>
              <a:rPr lang="ar-SA" altLang="en-US" sz="3200" dirty="0">
                <a:latin typeface="Arial" panose="020B0604020202020204" pitchFamily="34" charset="0"/>
                <a:cs typeface="+mn-cs"/>
              </a:rPr>
              <a:t>المتساوي 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9" name="ZoneTexte 2"/>
          <p:cNvSpPr txBox="1">
            <a:spLocks noChangeArrowheads="1"/>
          </p:cNvSpPr>
          <p:nvPr/>
        </p:nvSpPr>
        <p:spPr bwMode="auto">
          <a:xfrm>
            <a:off x="3659238" y="4064781"/>
            <a:ext cx="260252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المتناسب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4245219" y="5038172"/>
            <a:ext cx="204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</a:t>
            </a:r>
            <a:r>
              <a:rPr lang="ar-SA" altLang="en-US" sz="3200" dirty="0">
                <a:latin typeface="Arial" panose="020B0604020202020204" pitchFamily="34" charset="0"/>
                <a:cs typeface="+mn-cs"/>
              </a:rPr>
              <a:t>الأمثل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696200" y="2457511"/>
            <a:ext cx="0" cy="1352491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3"/>
          </p:cNvCxnSpPr>
          <p:nvPr/>
        </p:nvCxnSpPr>
        <p:spPr>
          <a:xfrm flipH="1">
            <a:off x="7356053" y="2743201"/>
            <a:ext cx="340148" cy="9358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354164" y="3318331"/>
            <a:ext cx="340147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354163" y="3805466"/>
            <a:ext cx="340147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676808" y="4052808"/>
            <a:ext cx="0" cy="1352491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336663" y="4338499"/>
            <a:ext cx="340147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334772" y="4913628"/>
            <a:ext cx="340147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334771" y="5400763"/>
            <a:ext cx="340147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90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oneTexte 1"/>
          <p:cNvSpPr txBox="1">
            <a:spLocks noChangeArrowheads="1"/>
          </p:cNvSpPr>
          <p:nvPr/>
        </p:nvSpPr>
        <p:spPr bwMode="auto">
          <a:xfrm>
            <a:off x="5348656" y="571500"/>
            <a:ext cx="329711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ضرورة العينة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099" name="ZoneTexte 2"/>
          <p:cNvSpPr txBox="1">
            <a:spLocks noChangeArrowheads="1"/>
          </p:cNvSpPr>
          <p:nvPr/>
        </p:nvSpPr>
        <p:spPr bwMode="auto">
          <a:xfrm>
            <a:off x="992560" y="1557340"/>
            <a:ext cx="76328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عموما لا يستطيع الباحث أن يجري دراسته على كل أفراد مجتمع الدراسة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0" name="ZoneTexte 3"/>
          <p:cNvSpPr txBox="1">
            <a:spLocks noChangeArrowheads="1"/>
          </p:cNvSpPr>
          <p:nvPr/>
        </p:nvSpPr>
        <p:spPr bwMode="auto">
          <a:xfrm>
            <a:off x="1136577" y="2924178"/>
            <a:ext cx="67687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الزمنية (كم يستغرق هذا من الوقت ؟)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1" name="ZoneTexte 4"/>
          <p:cNvSpPr txBox="1">
            <a:spLocks noChangeArrowheads="1"/>
          </p:cNvSpPr>
          <p:nvPr/>
        </p:nvSpPr>
        <p:spPr bwMode="auto">
          <a:xfrm>
            <a:off x="3415186" y="3933056"/>
            <a:ext cx="441813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المادية (الجسمية)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2" name="ZoneTexte 5"/>
          <p:cNvSpPr txBox="1">
            <a:spLocks noChangeArrowheads="1"/>
          </p:cNvSpPr>
          <p:nvPr/>
        </p:nvSpPr>
        <p:spPr bwMode="auto">
          <a:xfrm>
            <a:off x="3415186" y="5094288"/>
            <a:ext cx="441813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المالية (التكلفة)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14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  <p:bldP spid="4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6"/>
          <p:cNvSpPr txBox="1">
            <a:spLocks noChangeArrowheads="1"/>
          </p:cNvSpPr>
          <p:nvPr/>
        </p:nvSpPr>
        <p:spPr bwMode="auto">
          <a:xfrm>
            <a:off x="848544" y="1405336"/>
            <a:ext cx="8064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مثال: نريد الكشف عن عوامل تحفيز طلبة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الجامعة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اليابانية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3" name="ZoneTexte 7"/>
          <p:cNvSpPr txBox="1">
            <a:spLocks noChangeArrowheads="1"/>
          </p:cNvSpPr>
          <p:nvPr/>
        </p:nvSpPr>
        <p:spPr bwMode="auto">
          <a:xfrm>
            <a:off x="2183423" y="2841627"/>
            <a:ext cx="6009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هل نستطيع الحديث إلى كل طالب 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ياباني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؟ 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4098872" y="3717032"/>
            <a:ext cx="4022481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لو استطعنا، كم يستغرق </a:t>
            </a:r>
            <a:r>
              <a:rPr lang="ar-DZ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هذا ؟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ZoneTexte 9"/>
          <p:cNvSpPr txBox="1">
            <a:spLocks noChangeArrowheads="1"/>
          </p:cNvSpPr>
          <p:nvPr/>
        </p:nvSpPr>
        <p:spPr bwMode="auto">
          <a:xfrm>
            <a:off x="4088905" y="4725144"/>
            <a:ext cx="402248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وكم يكلفنا هذا ؟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3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1"/>
          <p:cNvSpPr txBox="1">
            <a:spLocks noChangeArrowheads="1"/>
          </p:cNvSpPr>
          <p:nvPr/>
        </p:nvSpPr>
        <p:spPr bwMode="auto">
          <a:xfrm>
            <a:off x="920552" y="612778"/>
            <a:ext cx="763284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لهذه الأسباب وأخرى، يلجأ الباحث في علوم الإدارة إلى العينة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2" name="ZoneTexte 1"/>
          <p:cNvSpPr txBox="1">
            <a:spLocks noChangeArrowheads="1"/>
          </p:cNvSpPr>
          <p:nvPr/>
        </p:nvSpPr>
        <p:spPr bwMode="auto">
          <a:xfrm>
            <a:off x="560513" y="2060849"/>
            <a:ext cx="792088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لا تخص العلوم الإدارية لوحدها، ولا العلوم الاجتماعية لوحدها. فهي تخص البحث العلمي في مختلف حقوب المعرفة. مثل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4" name="ZoneTexte 1"/>
          <p:cNvSpPr txBox="1">
            <a:spLocks noChangeArrowheads="1"/>
          </p:cNvSpPr>
          <p:nvPr/>
        </p:nvSpPr>
        <p:spPr bwMode="auto">
          <a:xfrm>
            <a:off x="6230020" y="4293098"/>
            <a:ext cx="2179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الزراعة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5" name="ZoneTexte 1"/>
          <p:cNvSpPr txBox="1">
            <a:spLocks noChangeArrowheads="1"/>
          </p:cNvSpPr>
          <p:nvPr/>
        </p:nvSpPr>
        <p:spPr bwMode="auto">
          <a:xfrm>
            <a:off x="6230020" y="4861995"/>
            <a:ext cx="2179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الطب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6" name="ZoneTexte 1"/>
          <p:cNvSpPr txBox="1">
            <a:spLocks noChangeArrowheads="1"/>
          </p:cNvSpPr>
          <p:nvPr/>
        </p:nvSpPr>
        <p:spPr bwMode="auto">
          <a:xfrm>
            <a:off x="6230020" y="5430892"/>
            <a:ext cx="2179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الصيدلة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7" name="ZoneTexte 1"/>
          <p:cNvSpPr txBox="1">
            <a:spLocks noChangeArrowheads="1"/>
          </p:cNvSpPr>
          <p:nvPr/>
        </p:nvSpPr>
        <p:spPr bwMode="auto">
          <a:xfrm>
            <a:off x="6230020" y="3789041"/>
            <a:ext cx="2179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الهندسة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8" name="ZoneTexte 1"/>
          <p:cNvSpPr txBox="1">
            <a:spLocks noChangeArrowheads="1"/>
          </p:cNvSpPr>
          <p:nvPr/>
        </p:nvSpPr>
        <p:spPr bwMode="auto">
          <a:xfrm>
            <a:off x="5149900" y="5364506"/>
            <a:ext cx="2179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......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5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ZoneTexte 4"/>
          <p:cNvSpPr txBox="1">
            <a:spLocks noChangeArrowheads="1"/>
          </p:cNvSpPr>
          <p:nvPr/>
        </p:nvSpPr>
        <p:spPr bwMode="auto">
          <a:xfrm>
            <a:off x="1502156" y="4068362"/>
            <a:ext cx="68352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فهذا يجعل تعميم النتائج على المجتمع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ممكن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272480" y="522049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u="sng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هي مجموعة الوحدات المختارة من مجتمع الدراسة (ص.145)</a:t>
            </a:r>
            <a:endParaRPr lang="fr-FR" altLang="en-US" sz="3200" u="sng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216697" y="822088"/>
            <a:ext cx="64807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إذا توفرت بعض الشروط في العينة مثل 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895025" y="2262852"/>
            <a:ext cx="440201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أن تكون كبيرة نسبيا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064048" y="2847053"/>
            <a:ext cx="52733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وأن تكون ممثلة للمجتمع المدروس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400496" y="3448714"/>
            <a:ext cx="4936881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وأن تختار بطريقة صحيحة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13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oneTexte 1"/>
          <p:cNvSpPr txBox="1">
            <a:spLocks noChangeArrowheads="1"/>
          </p:cNvSpPr>
          <p:nvPr/>
        </p:nvSpPr>
        <p:spPr bwMode="auto">
          <a:xfrm>
            <a:off x="5876194" y="368300"/>
            <a:ext cx="2571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أنواع العينة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2000673" y="1104901"/>
            <a:ext cx="5985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1- العينة العشوائية البسيطة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8" name="ZoneTexte 3"/>
          <p:cNvSpPr txBox="1">
            <a:spLocks noChangeArrowheads="1"/>
          </p:cNvSpPr>
          <p:nvPr/>
        </p:nvSpPr>
        <p:spPr bwMode="auto">
          <a:xfrm>
            <a:off x="704529" y="1963741"/>
            <a:ext cx="73477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هي العينة الأكثر استخداما في العلوم الاجتماعية</a:t>
            </a:r>
            <a:endParaRPr lang="fr-FR" altLang="en-US"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9" name="ZoneTexte 4"/>
          <p:cNvSpPr txBox="1">
            <a:spLocks noChangeArrowheads="1"/>
          </p:cNvSpPr>
          <p:nvPr/>
        </p:nvSpPr>
        <p:spPr bwMode="auto">
          <a:xfrm>
            <a:off x="2117482" y="2852740"/>
            <a:ext cx="46159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تتمثل في الاختيار عن طريق المعاينة مع الحفاظ على </a:t>
            </a: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بقاء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الاحتمالات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متساوية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بالنسبة لكل أفراد المجتمع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1214806" y="4719638"/>
            <a:ext cx="222445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مع الإعادة 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1616882" y="5656264"/>
            <a:ext cx="17652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بدون إعادة 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2" name="ZoneTexte 9"/>
          <p:cNvSpPr txBox="1">
            <a:spLocks noChangeArrowheads="1"/>
          </p:cNvSpPr>
          <p:nvPr/>
        </p:nvSpPr>
        <p:spPr bwMode="auto">
          <a:xfrm>
            <a:off x="4319954" y="5222875"/>
            <a:ext cx="1318846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طريقتان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cxnSp>
        <p:nvCxnSpPr>
          <p:cNvPr id="12" name="Connecteur droit avec flèche 11"/>
          <p:cNvCxnSpPr>
            <a:stCxn id="6152" idx="1"/>
            <a:endCxn id="6150" idx="3"/>
          </p:cNvCxnSpPr>
          <p:nvPr/>
        </p:nvCxnSpPr>
        <p:spPr>
          <a:xfrm flipH="1" flipV="1">
            <a:off x="3439259" y="5011741"/>
            <a:ext cx="880696" cy="503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6152" idx="1"/>
            <a:endCxn id="6151" idx="3"/>
          </p:cNvCxnSpPr>
          <p:nvPr/>
        </p:nvCxnSpPr>
        <p:spPr>
          <a:xfrm flipH="1">
            <a:off x="3382108" y="5515769"/>
            <a:ext cx="937846" cy="4328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37698" y="3501009"/>
            <a:ext cx="1547751" cy="197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6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0" grpId="0"/>
      <p:bldP spid="6151" grpId="0"/>
      <p:bldP spid="61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oneTexte 1"/>
          <p:cNvSpPr txBox="1">
            <a:spLocks noChangeArrowheads="1"/>
          </p:cNvSpPr>
          <p:nvPr/>
        </p:nvSpPr>
        <p:spPr bwMode="auto">
          <a:xfrm>
            <a:off x="1326174" y="642939"/>
            <a:ext cx="7443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1</a:t>
            </a:r>
            <a:r>
              <a:rPr lang="ar-SA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: تحديد عينة من 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15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طالبا من كلية معينة 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500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طالب 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1" name="ZoneTexte 2"/>
          <p:cNvSpPr txBox="1">
            <a:spLocks noChangeArrowheads="1"/>
          </p:cNvSpPr>
          <p:nvPr/>
        </p:nvSpPr>
        <p:spPr bwMode="auto">
          <a:xfrm>
            <a:off x="804700" y="1143003"/>
            <a:ext cx="79647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2</a:t>
            </a:r>
            <a:r>
              <a:rPr lang="ar-SA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: تحديد عينة من 30 عامل  من 100 عامل بمؤسسة معينة 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2" name="ZoneTexte 3"/>
          <p:cNvSpPr txBox="1">
            <a:spLocks noChangeArrowheads="1"/>
          </p:cNvSpPr>
          <p:nvPr/>
        </p:nvSpPr>
        <p:spPr bwMode="auto">
          <a:xfrm>
            <a:off x="7063154" y="2000253"/>
            <a:ext cx="131884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مع الإعادة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3" name="ZoneTexte 4"/>
          <p:cNvSpPr txBox="1">
            <a:spLocks noChangeArrowheads="1"/>
          </p:cNvSpPr>
          <p:nvPr/>
        </p:nvSpPr>
        <p:spPr bwMode="auto">
          <a:xfrm>
            <a:off x="1853714" y="2000253"/>
            <a:ext cx="487973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الأول) : احتمال كل فرد = 1/500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4" name="ZoneTexte 11"/>
          <p:cNvSpPr txBox="1">
            <a:spLocks noChangeArrowheads="1"/>
          </p:cNvSpPr>
          <p:nvPr/>
        </p:nvSpPr>
        <p:spPr bwMode="auto">
          <a:xfrm>
            <a:off x="1853714" y="2500313"/>
            <a:ext cx="4879731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الثاني) : احتمال كل فرد = 1/100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5" name="ZoneTexte 12"/>
          <p:cNvSpPr txBox="1">
            <a:spLocks noChangeArrowheads="1"/>
          </p:cNvSpPr>
          <p:nvPr/>
        </p:nvSpPr>
        <p:spPr bwMode="auto">
          <a:xfrm>
            <a:off x="7070481" y="3109913"/>
            <a:ext cx="131884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بدون إعادة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6" name="ZoneTexte 13"/>
          <p:cNvSpPr txBox="1">
            <a:spLocks noChangeArrowheads="1"/>
          </p:cNvSpPr>
          <p:nvPr/>
        </p:nvSpPr>
        <p:spPr bwMode="auto">
          <a:xfrm>
            <a:off x="2117484" y="3571878"/>
            <a:ext cx="487973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الأول) : احتمال كل فرد = 1/500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7" name="ZoneTexte 14"/>
          <p:cNvSpPr txBox="1">
            <a:spLocks noChangeArrowheads="1"/>
          </p:cNvSpPr>
          <p:nvPr/>
        </p:nvSpPr>
        <p:spPr bwMode="auto">
          <a:xfrm>
            <a:off x="2117484" y="4000503"/>
            <a:ext cx="487973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كل </a:t>
            </a:r>
            <a:r>
              <a:rPr lang="ar-DZ" altLang="en-US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1/49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9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8" name="ZoneTexte 15"/>
          <p:cNvSpPr txBox="1">
            <a:spLocks noChangeArrowheads="1"/>
          </p:cNvSpPr>
          <p:nvPr/>
        </p:nvSpPr>
        <p:spPr bwMode="auto">
          <a:xfrm>
            <a:off x="2117484" y="4500563"/>
            <a:ext cx="4879731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كل </a:t>
            </a:r>
            <a:r>
              <a:rPr lang="ar-DZ" altLang="en-US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1/49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8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9" name="ZoneTexte 16"/>
          <p:cNvSpPr txBox="1">
            <a:spLocks noChangeArrowheads="1"/>
          </p:cNvSpPr>
          <p:nvPr/>
        </p:nvSpPr>
        <p:spPr bwMode="auto">
          <a:xfrm>
            <a:off x="2117484" y="5000628"/>
            <a:ext cx="487973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كل </a:t>
            </a:r>
            <a:r>
              <a:rPr lang="ar-DZ" altLang="en-US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1/49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7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80" name="ZoneTexte 17"/>
          <p:cNvSpPr txBox="1">
            <a:spLocks noChangeArrowheads="1"/>
          </p:cNvSpPr>
          <p:nvPr/>
        </p:nvSpPr>
        <p:spPr bwMode="auto">
          <a:xfrm>
            <a:off x="2183425" y="5572128"/>
            <a:ext cx="487973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الخ...حتى يصبح احتمال كل </a:t>
            </a:r>
            <a:r>
              <a:rPr lang="ar-DZ" alt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1/48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6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9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72" grpId="0"/>
      <p:bldP spid="7173" grpId="0"/>
      <p:bldP spid="7174" grpId="0"/>
      <p:bldP spid="7175" grpId="0"/>
      <p:bldP spid="7176" grpId="0"/>
      <p:bldP spid="7177" grpId="0"/>
      <p:bldP spid="7178" grpId="0"/>
      <p:bldP spid="7179" grpId="0"/>
      <p:bldP spid="71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oneTexte 1"/>
          <p:cNvSpPr txBox="1">
            <a:spLocks noChangeArrowheads="1"/>
          </p:cNvSpPr>
          <p:nvPr/>
        </p:nvSpPr>
        <p:spPr bwMode="auto">
          <a:xfrm>
            <a:off x="2974733" y="893763"/>
            <a:ext cx="4879731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الثاني) :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1/100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5" name="ZoneTexte 2"/>
          <p:cNvSpPr txBox="1">
            <a:spLocks noChangeArrowheads="1"/>
          </p:cNvSpPr>
          <p:nvPr/>
        </p:nvSpPr>
        <p:spPr bwMode="auto">
          <a:xfrm>
            <a:off x="2974732" y="1625602"/>
            <a:ext cx="349494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9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2974732" y="2286003"/>
            <a:ext cx="349494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8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7" name="ZoneTexte 4"/>
          <p:cNvSpPr txBox="1">
            <a:spLocks noChangeArrowheads="1"/>
          </p:cNvSpPr>
          <p:nvPr/>
        </p:nvSpPr>
        <p:spPr bwMode="auto">
          <a:xfrm>
            <a:off x="2963009" y="2944813"/>
            <a:ext cx="349494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7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8" name="ZoneTexte 5"/>
          <p:cNvSpPr txBox="1">
            <a:spLocks noChangeArrowheads="1"/>
          </p:cNvSpPr>
          <p:nvPr/>
        </p:nvSpPr>
        <p:spPr bwMode="auto">
          <a:xfrm>
            <a:off x="2974732" y="3582988"/>
            <a:ext cx="349494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الخ...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9" name="ZoneTexte 6"/>
          <p:cNvSpPr txBox="1">
            <a:spLocks noChangeArrowheads="1"/>
          </p:cNvSpPr>
          <p:nvPr/>
        </p:nvSpPr>
        <p:spPr bwMode="auto">
          <a:xfrm>
            <a:off x="3040675" y="4221164"/>
            <a:ext cx="34949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حتى يكون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</a:t>
            </a:r>
            <a:r>
              <a:rPr lang="ar-DZ" alt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+mn-cs"/>
              </a:rPr>
              <a:t>71</a:t>
            </a:r>
            <a:endParaRPr lang="fr-FR" altLang="en-US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21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6" grpId="0"/>
      <p:bldP spid="8197" grpId="0"/>
      <p:bldP spid="8198" grpId="0"/>
      <p:bldP spid="81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16697" y="476674"/>
            <a:ext cx="612621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تطبيق في </a:t>
            </a:r>
            <a:r>
              <a:rPr lang="ar-DZ" altLang="en-US" sz="3200" dirty="0">
                <a:solidFill>
                  <a:srgbClr val="000000"/>
                </a:solidFill>
              </a:rPr>
              <a:t>العينة العشوائية البسيطة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08584" y="2375010"/>
            <a:ext cx="713433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يوجد بالمؤسسة </a:t>
            </a:r>
            <a:r>
              <a:rPr lang="en-US" sz="3200" dirty="0"/>
              <a:t>185</a:t>
            </a:r>
            <a:r>
              <a:rPr lang="ar-SA" sz="3200" dirty="0"/>
              <a:t> عامل. الفريق الذي يقوم بدراسة تحفيز العمال يحتاج إلى عينة مكونة من </a:t>
            </a:r>
            <a:r>
              <a:rPr lang="en-US" sz="3200" dirty="0"/>
              <a:t>37 </a:t>
            </a:r>
            <a:r>
              <a:rPr lang="ar-SA" sz="3200" dirty="0"/>
              <a:t> عامل ويشترط أن تكون هذه العينة محددة بالطريقة العشوائية البسيطة.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66018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14131" y="332658"/>
            <a:ext cx="19170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المطلوب: 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35434" y="1325978"/>
            <a:ext cx="714595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1- ما عدد الكيفيات التي يمكن أن تحدد بها العينة ؟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60512" y="3422317"/>
            <a:ext cx="784887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2- في حالة العينة العشوائية البسيطة بالإرجاع (الإعادة) ما هو حظ العامل الثامن أن يكون في العينة ؟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352601" y="2348881"/>
            <a:ext cx="637048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كيفيتان. بالإرجاع وبدون إرجاع</a:t>
            </a:r>
            <a:endParaRPr lang="ar-S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465" y="4872063"/>
            <a:ext cx="752261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حظ العامل الثامن هو حظ أي عامل </a:t>
            </a:r>
            <a:r>
              <a:rPr lang="ar-SA" sz="3200" dirty="0" err="1">
                <a:solidFill>
                  <a:schemeClr val="accent2">
                    <a:lumMod val="75000"/>
                  </a:schemeClr>
                </a:solidFill>
              </a:rPr>
              <a:t>آخر :</a:t>
            </a:r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 من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185</a:t>
            </a:r>
            <a:endParaRPr lang="ar-S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9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94580" y="726158"/>
            <a:ext cx="681663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3- في حالة العينة العشوائية البسيطة بدون إرجاع (الإعادة) ما هو حظ العامل الثامن أن يكون في العينة ؟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30148" y="2382020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7030A0"/>
                </a:solidFill>
              </a:rPr>
              <a:t>في هذه الحالة يكون حظ العامل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الأول:</a:t>
            </a:r>
            <a:r>
              <a:rPr lang="ar-SA" sz="3200" dirty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1 من  185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0148" y="2944726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7030A0"/>
                </a:solidFill>
              </a:rPr>
              <a:t>ويكون حظ العامل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الثاني              : 1 من  184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9968" y="3678164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7030A0"/>
                </a:solidFill>
              </a:rPr>
              <a:t>ويكون حظ العامل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الثالث             : 1 من  183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2624" y="4240870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7030A0"/>
                </a:solidFill>
              </a:rPr>
              <a:t>........................................................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4608" y="4860450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7030A0"/>
                </a:solidFill>
              </a:rPr>
              <a:t>ويكون حظ العامل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الثامن             : 1 من  178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4608" y="5796554"/>
            <a:ext cx="68166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وتكون إجابتنا أن حظ العامل الثامن هو 1 من 178</a:t>
            </a:r>
            <a:endParaRPr lang="ar-S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2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1"/>
          <p:cNvSpPr txBox="1">
            <a:spLocks noChangeArrowheads="1"/>
          </p:cNvSpPr>
          <p:nvPr/>
        </p:nvSpPr>
        <p:spPr bwMode="auto">
          <a:xfrm>
            <a:off x="4022484" y="714375"/>
            <a:ext cx="449140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من عيوب هذه الطريقة ما يلي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19" name="ZoneTexte 2"/>
          <p:cNvSpPr txBox="1">
            <a:spLocks noChangeArrowheads="1"/>
          </p:cNvSpPr>
          <p:nvPr/>
        </p:nvSpPr>
        <p:spPr bwMode="auto">
          <a:xfrm>
            <a:off x="704528" y="1484315"/>
            <a:ext cx="7200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كيف تكون </a:t>
            </a:r>
            <a:r>
              <a:rPr lang="ar-DZ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المعاينة ؟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إذا كان المجتمع صغيرا نسبيا فلا بأس أما إذا كان كبيرا فكيف نقوم </a:t>
            </a:r>
            <a:r>
              <a:rPr lang="ar-DZ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بالمعاينة ؟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الأعداد العشوائية </a:t>
            </a:r>
            <a:endParaRPr lang="fr-FR" altLang="en-US" sz="32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20" name="ZoneTexte 3"/>
          <p:cNvSpPr txBox="1">
            <a:spLocks noChangeArrowheads="1"/>
          </p:cNvSpPr>
          <p:nvPr/>
        </p:nvSpPr>
        <p:spPr bwMode="auto">
          <a:xfrm>
            <a:off x="704528" y="3500438"/>
            <a:ext cx="712879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تليق في حالة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مجتمع متجانس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ولا تليق في سواه، فالعينة قد لا تكون ممثلة </a:t>
            </a:r>
            <a:endParaRPr lang="fr-FR" altLang="en-US" sz="32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21" name="ZoneTexte 4"/>
          <p:cNvSpPr txBox="1">
            <a:spLocks noChangeArrowheads="1"/>
          </p:cNvSpPr>
          <p:nvPr/>
        </p:nvSpPr>
        <p:spPr bwMode="auto">
          <a:xfrm>
            <a:off x="560512" y="5085185"/>
            <a:ext cx="7200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قد تكون العينة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مبعثرة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DZ" alt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مكانيا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(البعد) وبالتالي ستكون   مكلفة</a:t>
            </a:r>
            <a:endParaRPr lang="fr-FR" altLang="en-US" sz="32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67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376990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549277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4478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84512" y="2971800"/>
            <a:ext cx="8932985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8288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</TotalTime>
  <Words>601</Words>
  <Application>Microsoft Office PowerPoint</Application>
  <PresentationFormat>A4 Paper (210x297 mm)</PresentationFormat>
  <Paragraphs>104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5</cp:lastModifiedBy>
  <cp:revision>11</cp:revision>
  <dcterms:created xsi:type="dcterms:W3CDTF">2014-09-11T06:47:01Z</dcterms:created>
  <dcterms:modified xsi:type="dcterms:W3CDTF">2016-10-09T05:10:33Z</dcterms:modified>
</cp:coreProperties>
</file>