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072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06439B9-3B8F-48E5-902D-127EB925BDE1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972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A415247-9E97-4EFC-95FB-9417CD1BC06F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36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EA6A439-A19A-4945-93C5-FA197F76CAA8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275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AD149A-A169-42A7-9BE2-6C333DEB2847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96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2229DF-3742-43D8-82AD-6BF4BDF0B3FE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39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584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3A61E85-ED3B-4609-9D17-FF6C3712EE33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456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686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B49197-EE4A-4E16-91D1-434E277E4F2A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976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08/01/1438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7212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 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حسان الغربي 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95850" y="5807473"/>
            <a:ext cx="361950" cy="296664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752601" y="2544171"/>
            <a:ext cx="6315075" cy="119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3575" b="1" spc="-122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3575" b="1" dirty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sz="3575" b="1" spc="-122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الثامنة</a:t>
            </a:r>
            <a:endParaRPr lang="en-US" sz="3575" b="1" spc="-122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2335925" y="4048125"/>
            <a:ext cx="5314950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altLang="en-US" sz="2925" b="1" dirty="0">
                <a:solidFill>
                  <a:schemeClr val="tx1"/>
                </a:solidFill>
              </a:rPr>
              <a:t>العينات</a:t>
            </a:r>
            <a:r>
              <a:rPr lang="ar-SA" altLang="en-US" sz="2925" b="1" dirty="0">
                <a:solidFill>
                  <a:schemeClr val="tx1"/>
                </a:solidFill>
              </a:rPr>
              <a:t> (2)</a:t>
            </a:r>
            <a:endParaRPr lang="ar-SA" sz="2925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20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1718" y="1003186"/>
            <a:ext cx="3429000" cy="492443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600" dirty="0">
                <a:solidFill>
                  <a:srgbClr val="000000"/>
                </a:solidFill>
              </a:rPr>
              <a:t>محتوى المحاضرة</a:t>
            </a:r>
          </a:p>
        </p:txBody>
      </p:sp>
      <p:sp>
        <p:nvSpPr>
          <p:cNvPr id="3" name="Rectangle 2"/>
          <p:cNvSpPr/>
          <p:nvPr/>
        </p:nvSpPr>
        <p:spPr>
          <a:xfrm>
            <a:off x="5748634" y="1698654"/>
            <a:ext cx="168347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altLang="en-US" sz="2600" dirty="0">
                <a:solidFill>
                  <a:srgbClr val="000000"/>
                </a:solidFill>
              </a:rPr>
              <a:t>ضرورة العينة</a:t>
            </a:r>
            <a:endParaRPr lang="fr-FR" altLang="en-US" sz="2600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00973" y="2164537"/>
            <a:ext cx="1473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altLang="en-US" sz="2600" dirty="0">
                <a:solidFill>
                  <a:srgbClr val="000000"/>
                </a:solidFill>
              </a:rPr>
              <a:t>أنواع العينة </a:t>
            </a:r>
            <a:endParaRPr lang="fr-FR" altLang="en-US" sz="2600" dirty="0">
              <a:solidFill>
                <a:srgbClr val="000000"/>
              </a:solidFill>
            </a:endParaRPr>
          </a:p>
        </p:txBody>
      </p:sp>
      <p:sp>
        <p:nvSpPr>
          <p:cNvPr id="5" name="ZoneTexte 2"/>
          <p:cNvSpPr txBox="1">
            <a:spLocks noChangeArrowheads="1"/>
          </p:cNvSpPr>
          <p:nvPr/>
        </p:nvSpPr>
        <p:spPr bwMode="auto">
          <a:xfrm>
            <a:off x="2720753" y="2641829"/>
            <a:ext cx="418472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1- العينة العشوائية البسيطة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3238501" y="3116491"/>
            <a:ext cx="373022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2- العينة العشوائية المنتظمة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4718447" y="3531033"/>
            <a:ext cx="225028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3- 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العينة الطبقية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ZoneTexte 2"/>
          <p:cNvSpPr txBox="1">
            <a:spLocks noChangeArrowheads="1"/>
          </p:cNvSpPr>
          <p:nvPr/>
        </p:nvSpPr>
        <p:spPr bwMode="auto">
          <a:xfrm>
            <a:off x="3238502" y="4295777"/>
            <a:ext cx="278725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latin typeface="Arial" panose="020B0604020202020204" pitchFamily="34" charset="0"/>
              </a:rPr>
              <a:t>التوزيع </a:t>
            </a:r>
            <a:r>
              <a:rPr lang="ar-SA" altLang="en-US" sz="2600" dirty="0">
                <a:latin typeface="Arial" panose="020B0604020202020204" pitchFamily="34" charset="0"/>
              </a:rPr>
              <a:t>المتساوي </a:t>
            </a:r>
            <a:endParaRPr lang="fr-FR" altLang="en-US" sz="2600" dirty="0">
              <a:latin typeface="Arial" panose="020B0604020202020204" pitchFamily="34" charset="0"/>
            </a:endParaRPr>
          </a:p>
        </p:txBody>
      </p:sp>
      <p:sp>
        <p:nvSpPr>
          <p:cNvPr id="9" name="ZoneTexte 2"/>
          <p:cNvSpPr txBox="1">
            <a:spLocks noChangeArrowheads="1"/>
          </p:cNvSpPr>
          <p:nvPr/>
        </p:nvSpPr>
        <p:spPr bwMode="auto">
          <a:xfrm>
            <a:off x="3901817" y="3945574"/>
            <a:ext cx="21145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latin typeface="Arial" panose="020B0604020202020204" pitchFamily="34" charset="0"/>
              </a:rPr>
              <a:t>التوزيع المتناسب</a:t>
            </a:r>
            <a:endParaRPr lang="fr-FR" altLang="en-US" sz="2600" dirty="0">
              <a:latin typeface="Arial" panose="020B0604020202020204" pitchFamily="34" charset="0"/>
            </a:endParaRPr>
          </a:p>
        </p:txBody>
      </p:sp>
      <p:sp>
        <p:nvSpPr>
          <p:cNvPr id="10" name="ZoneTexte 2"/>
          <p:cNvSpPr txBox="1">
            <a:spLocks noChangeArrowheads="1"/>
          </p:cNvSpPr>
          <p:nvPr/>
        </p:nvSpPr>
        <p:spPr bwMode="auto">
          <a:xfrm>
            <a:off x="4377929" y="4736454"/>
            <a:ext cx="166092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latin typeface="Arial" panose="020B0604020202020204" pitchFamily="34" charset="0"/>
              </a:rPr>
              <a:t>التوزيع </a:t>
            </a:r>
            <a:r>
              <a:rPr lang="ar-SA" altLang="en-US" sz="2600" dirty="0">
                <a:latin typeface="Arial" panose="020B0604020202020204" pitchFamily="34" charset="0"/>
              </a:rPr>
              <a:t>الأمثل</a:t>
            </a:r>
            <a:endParaRPr lang="fr-FR" altLang="en-US" sz="2600" dirty="0">
              <a:latin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181850" y="2639667"/>
            <a:ext cx="0" cy="1098899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5" idx="3"/>
          </p:cNvCxnSpPr>
          <p:nvPr/>
        </p:nvCxnSpPr>
        <p:spPr>
          <a:xfrm flipH="1">
            <a:off x="6905481" y="2871792"/>
            <a:ext cx="276372" cy="16259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903946" y="3339081"/>
            <a:ext cx="276370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903945" y="3734878"/>
            <a:ext cx="276370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353594" y="3935846"/>
            <a:ext cx="0" cy="1098899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077226" y="4167968"/>
            <a:ext cx="276370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075690" y="4635260"/>
            <a:ext cx="276370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075689" y="5031057"/>
            <a:ext cx="276370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99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oneTexte 1"/>
          <p:cNvSpPr txBox="1">
            <a:spLocks noChangeArrowheads="1"/>
          </p:cNvSpPr>
          <p:nvPr/>
        </p:nvSpPr>
        <p:spPr bwMode="auto">
          <a:xfrm>
            <a:off x="4223149" y="272262"/>
            <a:ext cx="373022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2- العينة العشوائية المنتظمة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43" name="ZoneTexte 2"/>
          <p:cNvSpPr txBox="1">
            <a:spLocks noChangeArrowheads="1"/>
          </p:cNvSpPr>
          <p:nvPr/>
        </p:nvSpPr>
        <p:spPr bwMode="auto">
          <a:xfrm>
            <a:off x="632520" y="1124745"/>
            <a:ext cx="72008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هذه العينة معروفة 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بدور 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مكان المفردة التي تؤخذ من المجتمع 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ZoneTexte 3"/>
          <p:cNvSpPr txBox="1">
            <a:spLocks noChangeArrowheads="1"/>
          </p:cNvSpPr>
          <p:nvPr/>
        </p:nvSpPr>
        <p:spPr bwMode="auto">
          <a:xfrm>
            <a:off x="1064568" y="1916833"/>
            <a:ext cx="676875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نأخذ من العينة دائمة المفردة الـتي توجد في المرتبة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L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ZoneTexte 4"/>
          <p:cNvSpPr txBox="1">
            <a:spLocks noChangeArrowheads="1"/>
          </p:cNvSpPr>
          <p:nvPr/>
        </p:nvSpPr>
        <p:spPr bwMode="auto">
          <a:xfrm>
            <a:off x="848545" y="2420888"/>
            <a:ext cx="7087681" cy="2973122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ar-SA" altLang="en-US" sz="2400" dirty="0">
                <a:solidFill>
                  <a:schemeClr val="bg1"/>
                </a:solidFill>
                <a:cs typeface="Monotype Koufi" pitchFamily="2" charset="-78"/>
              </a:rPr>
              <a:t>يتم اختيار العينة من خلال المفردة اللامية (</a:t>
            </a:r>
            <a:r>
              <a:rPr lang="en-US" altLang="en-US" sz="2400" dirty="0">
                <a:solidFill>
                  <a:schemeClr val="bg1"/>
                </a:solidFill>
                <a:cs typeface="Monotype Koufi" pitchFamily="2" charset="-78"/>
              </a:rPr>
              <a:t>L</a:t>
            </a:r>
            <a:r>
              <a:rPr lang="ar-SA" altLang="en-US" sz="2400" dirty="0">
                <a:solidFill>
                  <a:schemeClr val="bg1"/>
                </a:solidFill>
                <a:cs typeface="Monotype Koufi" pitchFamily="2" charset="-78"/>
              </a:rPr>
              <a:t>) والتي تمثل نسبة حجم المجتمع إلى حجم العينة .</a:t>
            </a:r>
          </a:p>
          <a:p>
            <a:pPr>
              <a:buFont typeface="Wingdings" panose="05000000000000000000" pitchFamily="2" charset="2"/>
              <a:buNone/>
            </a:pPr>
            <a:r>
              <a:rPr lang="ar-SA" altLang="en-US" sz="2400" dirty="0">
                <a:solidFill>
                  <a:schemeClr val="bg1"/>
                </a:solidFill>
                <a:cs typeface="Monotype Koufi" pitchFamily="2" charset="-78"/>
              </a:rPr>
              <a:t>                                                     </a:t>
            </a:r>
            <a:r>
              <a:rPr lang="en-US" altLang="en-US" sz="2400" dirty="0">
                <a:solidFill>
                  <a:srgbClr val="FFFF00"/>
                </a:solidFill>
                <a:cs typeface="Monotype Koufi" pitchFamily="2" charset="-78"/>
              </a:rPr>
              <a:t>N</a:t>
            </a:r>
            <a:r>
              <a:rPr lang="ar-SA" altLang="en-US" sz="2400" b="1" dirty="0">
                <a:solidFill>
                  <a:srgbClr val="FFFF00"/>
                </a:solidFill>
                <a:cs typeface="Monotype Koufi" pitchFamily="2" charset="-78"/>
              </a:rPr>
              <a:t>  حجم المجتمع</a:t>
            </a:r>
          </a:p>
          <a:p>
            <a:r>
              <a:rPr lang="ar-SA" altLang="en-US" sz="2400" b="1" dirty="0">
                <a:solidFill>
                  <a:srgbClr val="FFFF00"/>
                </a:solidFill>
                <a:cs typeface="Monotype Koufi" pitchFamily="2" charset="-78"/>
              </a:rPr>
              <a:t>المفردة اللامية (</a:t>
            </a:r>
            <a:r>
              <a:rPr lang="en-US" altLang="en-US" sz="2400" dirty="0">
                <a:solidFill>
                  <a:srgbClr val="FFFF00"/>
                </a:solidFill>
                <a:cs typeface="Monotype Koufi" pitchFamily="2" charset="-78"/>
              </a:rPr>
              <a:t>L</a:t>
            </a:r>
            <a:r>
              <a:rPr lang="ar-SA" altLang="en-US" sz="2400" b="1" dirty="0">
                <a:solidFill>
                  <a:srgbClr val="FFFF00"/>
                </a:solidFill>
                <a:cs typeface="Monotype Koufi" pitchFamily="2" charset="-78"/>
              </a:rPr>
              <a:t>) = ــــــــــــــــــــــــــــــــــــــ</a:t>
            </a:r>
          </a:p>
          <a:p>
            <a:pPr>
              <a:buFont typeface="Wingdings" panose="05000000000000000000" pitchFamily="2" charset="2"/>
              <a:buNone/>
            </a:pPr>
            <a:r>
              <a:rPr lang="ar-SA" altLang="en-US" sz="2400" b="1" dirty="0">
                <a:solidFill>
                  <a:srgbClr val="FFFF00"/>
                </a:solidFill>
                <a:cs typeface="Monotype Koufi" pitchFamily="2" charset="-78"/>
              </a:rPr>
              <a:t>                                                       </a:t>
            </a:r>
            <a:r>
              <a:rPr lang="en-US" altLang="en-US" sz="2400" dirty="0">
                <a:solidFill>
                  <a:srgbClr val="FFFF00"/>
                </a:solidFill>
                <a:cs typeface="Monotype Koufi" pitchFamily="2" charset="-78"/>
              </a:rPr>
              <a:t>n</a:t>
            </a:r>
            <a:r>
              <a:rPr lang="ar-SA" altLang="en-US" sz="2400" b="1" dirty="0">
                <a:solidFill>
                  <a:srgbClr val="FFFF00"/>
                </a:solidFill>
                <a:cs typeface="Monotype Koufi" pitchFamily="2" charset="-78"/>
              </a:rPr>
              <a:t> حجم العينة</a:t>
            </a:r>
          </a:p>
          <a:p>
            <a:pPr>
              <a:buFont typeface="Wingdings" panose="05000000000000000000" pitchFamily="2" charset="2"/>
              <a:buNone/>
            </a:pPr>
            <a:r>
              <a:rPr lang="ar-SA" altLang="en-US" sz="2400" b="1" dirty="0">
                <a:solidFill>
                  <a:schemeClr val="bg1"/>
                </a:solidFill>
                <a:cs typeface="Monotype Koufi" pitchFamily="2" charset="-78"/>
              </a:rPr>
              <a:t>ومن المفردة اللامية يتم تحديد نقطة البداية ثم يتم اختيار المفردة التالية بإضافة رقم </a:t>
            </a:r>
            <a:r>
              <a:rPr lang="en-US" altLang="en-US" sz="2400" b="1" dirty="0">
                <a:solidFill>
                  <a:schemeClr val="bg1"/>
                </a:solidFill>
                <a:cs typeface="Monotype Koufi" pitchFamily="2" charset="-78"/>
              </a:rPr>
              <a:t>L </a:t>
            </a:r>
            <a:r>
              <a:rPr lang="ar-SA" altLang="en-US" sz="2400" b="1" dirty="0">
                <a:solidFill>
                  <a:schemeClr val="bg1"/>
                </a:solidFill>
                <a:cs typeface="Monotype Koufi" pitchFamily="2" charset="-78"/>
              </a:rPr>
              <a:t> إلى نقطة البداية بالتتابع حتى ننتهي من العينة المطلوبة.</a:t>
            </a:r>
            <a:endParaRPr lang="en-US" altLang="en-US" sz="2400" b="1" dirty="0">
              <a:solidFill>
                <a:schemeClr val="bg1"/>
              </a:solidFill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870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/>
      <p:bldP spid="102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ZoneTexte 6"/>
          <p:cNvSpPr txBox="1">
            <a:spLocks noChangeArrowheads="1"/>
          </p:cNvSpPr>
          <p:nvPr/>
        </p:nvSpPr>
        <p:spPr bwMode="auto">
          <a:xfrm>
            <a:off x="2306242" y="1790901"/>
            <a:ext cx="595912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مثال : المجتمع 500 ونريد عينة بـ 25 وحدة 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ZoneTexte 7"/>
          <p:cNvSpPr txBox="1">
            <a:spLocks noChangeArrowheads="1"/>
          </p:cNvSpPr>
          <p:nvPr/>
        </p:nvSpPr>
        <p:spPr bwMode="auto">
          <a:xfrm>
            <a:off x="2550320" y="2747965"/>
            <a:ext cx="57150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L = 500 / 25 = 20</a:t>
            </a:r>
          </a:p>
        </p:txBody>
      </p:sp>
      <p:sp>
        <p:nvSpPr>
          <p:cNvPr id="4" name="ZoneTexte 8"/>
          <p:cNvSpPr txBox="1">
            <a:spLocks noChangeArrowheads="1"/>
          </p:cNvSpPr>
          <p:nvPr/>
        </p:nvSpPr>
        <p:spPr bwMode="auto">
          <a:xfrm>
            <a:off x="632521" y="3487045"/>
            <a:ext cx="763284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معناه أننا لدينا 20 مجموعة. نأخذ من الأولى وبطريقة عشوائية فردا ثم نأخذ آخر كل 20 فرد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03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oneTexte 1"/>
          <p:cNvSpPr txBox="1">
            <a:spLocks noChangeArrowheads="1"/>
          </p:cNvSpPr>
          <p:nvPr/>
        </p:nvSpPr>
        <p:spPr bwMode="auto">
          <a:xfrm>
            <a:off x="1496617" y="1544541"/>
            <a:ext cx="57602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لهذه الطريقة أيضا نفس العيوب حيث :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67" name="ZoneTexte 2"/>
          <p:cNvSpPr txBox="1">
            <a:spLocks noChangeArrowheads="1"/>
          </p:cNvSpPr>
          <p:nvPr/>
        </p:nvSpPr>
        <p:spPr bwMode="auto">
          <a:xfrm>
            <a:off x="776537" y="2603502"/>
            <a:ext cx="64087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قد تكون العينة مبعثرة في المكان وهذا يجعلها مكلفة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68" name="ZoneTexte 4"/>
          <p:cNvSpPr txBox="1">
            <a:spLocks noChangeArrowheads="1"/>
          </p:cNvSpPr>
          <p:nvPr/>
        </p:nvSpPr>
        <p:spPr bwMode="auto">
          <a:xfrm>
            <a:off x="3381202" y="3789041"/>
            <a:ext cx="380404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قد لا تكون العينة متجانسة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5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oneTexte 1"/>
          <p:cNvSpPr txBox="1">
            <a:spLocks noChangeArrowheads="1"/>
          </p:cNvSpPr>
          <p:nvPr/>
        </p:nvSpPr>
        <p:spPr bwMode="auto">
          <a:xfrm>
            <a:off x="5649518" y="1107284"/>
            <a:ext cx="225028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2600">
                <a:solidFill>
                  <a:srgbClr val="000000"/>
                </a:solidFill>
                <a:latin typeface="Arial" panose="020B0604020202020204" pitchFamily="34" charset="0"/>
              </a:rPr>
              <a:t>3- </a:t>
            </a:r>
            <a:r>
              <a:rPr lang="ar-DZ" altLang="en-US" sz="2600">
                <a:solidFill>
                  <a:srgbClr val="000000"/>
                </a:solidFill>
                <a:latin typeface="Arial" panose="020B0604020202020204" pitchFamily="34" charset="0"/>
              </a:rPr>
              <a:t>العينة الطبقية</a:t>
            </a:r>
            <a:endParaRPr lang="fr-FR" altLang="en-US" sz="2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1" name="ZoneTexte 2"/>
          <p:cNvSpPr txBox="1">
            <a:spLocks noChangeArrowheads="1"/>
          </p:cNvSpPr>
          <p:nvPr/>
        </p:nvSpPr>
        <p:spPr bwMode="auto">
          <a:xfrm>
            <a:off x="1712640" y="1830886"/>
            <a:ext cx="565137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تستعمل هذه العينة بكثرة هي الأخرى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2" name="ZoneTexte 3"/>
          <p:cNvSpPr txBox="1">
            <a:spLocks noChangeArrowheads="1"/>
          </p:cNvSpPr>
          <p:nvPr/>
        </p:nvSpPr>
        <p:spPr bwMode="auto">
          <a:xfrm>
            <a:off x="1496617" y="2489996"/>
            <a:ext cx="58769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تعتمد على تقسيم المجتمع إلى مجتمعات جزئية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3" name="ZoneTexte 4"/>
          <p:cNvSpPr txBox="1">
            <a:spLocks noChangeArrowheads="1"/>
          </p:cNvSpPr>
          <p:nvPr/>
        </p:nvSpPr>
        <p:spPr bwMode="auto">
          <a:xfrm>
            <a:off x="2346724" y="3136207"/>
            <a:ext cx="447848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تعتمد على تقسيم المجتمع إلى </a:t>
            </a:r>
            <a:r>
              <a:rPr lang="ar-DZ" altLang="en-US" sz="2600" b="1" dirty="0">
                <a:solidFill>
                  <a:srgbClr val="FF0000"/>
                </a:solidFill>
                <a:latin typeface="Arial" panose="020B0604020202020204" pitchFamily="34" charset="0"/>
              </a:rPr>
              <a:t>مجتمعات جزئية 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(طبقات) </a:t>
            </a:r>
            <a:r>
              <a:rPr lang="ar-DZ" altLang="en-US" sz="2600" b="1" dirty="0">
                <a:solidFill>
                  <a:srgbClr val="FF0000"/>
                </a:solidFill>
                <a:latin typeface="Arial" panose="020B0604020202020204" pitchFamily="34" charset="0"/>
              </a:rPr>
              <a:t>متجانسة 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من حيث الخصائص المطلوب دراستها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4" name="ZoneTexte 6"/>
          <p:cNvSpPr txBox="1">
            <a:spLocks noChangeArrowheads="1"/>
          </p:cNvSpPr>
          <p:nvPr/>
        </p:nvSpPr>
        <p:spPr bwMode="auto">
          <a:xfrm>
            <a:off x="2509194" y="4481514"/>
            <a:ext cx="431601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ثم تؤخذ عينة عشوائية بسيطة من كل طبقة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5" name="ZoneTexte 7"/>
          <p:cNvSpPr txBox="1">
            <a:spLocks noChangeArrowheads="1"/>
          </p:cNvSpPr>
          <p:nvPr/>
        </p:nvSpPr>
        <p:spPr bwMode="auto">
          <a:xfrm>
            <a:off x="2030017" y="5600854"/>
            <a:ext cx="26812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تكون لدنيا عينة الدراسة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Flèche gauche 8"/>
          <p:cNvSpPr/>
          <p:nvPr/>
        </p:nvSpPr>
        <p:spPr>
          <a:xfrm>
            <a:off x="4953002" y="5584874"/>
            <a:ext cx="482203" cy="5804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-FR" sz="2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29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/>
      <p:bldP spid="12293" grpId="0"/>
      <p:bldP spid="12294" grpId="0"/>
      <p:bldP spid="12295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oneTexte 1"/>
          <p:cNvSpPr txBox="1">
            <a:spLocks noChangeArrowheads="1"/>
          </p:cNvSpPr>
          <p:nvPr/>
        </p:nvSpPr>
        <p:spPr bwMode="auto">
          <a:xfrm>
            <a:off x="3728865" y="836713"/>
            <a:ext cx="418980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كيفية تحديد العينة في الطبقة الجزئية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5" name="ZoneTexte 2"/>
          <p:cNvSpPr txBox="1">
            <a:spLocks noChangeArrowheads="1"/>
          </p:cNvSpPr>
          <p:nvPr/>
        </p:nvSpPr>
        <p:spPr bwMode="auto">
          <a:xfrm>
            <a:off x="5842397" y="1628800"/>
            <a:ext cx="21145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B0F0"/>
                </a:solidFill>
                <a:latin typeface="Arial" panose="020B0604020202020204" pitchFamily="34" charset="0"/>
              </a:rPr>
              <a:t>التوزيع </a:t>
            </a:r>
            <a:r>
              <a:rPr lang="ar-DZ" altLang="en-US" dirty="0">
                <a:solidFill>
                  <a:srgbClr val="00B0F0"/>
                </a:solidFill>
                <a:latin typeface="Arial" panose="020B0604020202020204" pitchFamily="34" charset="0"/>
              </a:rPr>
              <a:t>المتناسب</a:t>
            </a:r>
            <a:endParaRPr lang="fr-FR" altLang="en-US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ZoneTexte 3"/>
          <p:cNvSpPr txBox="1">
            <a:spLocks noChangeArrowheads="1"/>
          </p:cNvSpPr>
          <p:nvPr/>
        </p:nvSpPr>
        <p:spPr bwMode="auto">
          <a:xfrm>
            <a:off x="560512" y="2464441"/>
            <a:ext cx="7344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تكون مفردات الطبقة الجزئية في العينة بنفس نسبة العينة في المجتمع 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ZoneTexte 4"/>
          <p:cNvSpPr txBox="1">
            <a:spLocks noChangeArrowheads="1"/>
          </p:cNvSpPr>
          <p:nvPr/>
        </p:nvSpPr>
        <p:spPr bwMode="auto">
          <a:xfrm>
            <a:off x="7212756" y="3429001"/>
            <a:ext cx="13406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مثال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8" name="ZoneTexte 5"/>
          <p:cNvSpPr txBox="1">
            <a:spLocks noChangeArrowheads="1"/>
          </p:cNvSpPr>
          <p:nvPr/>
        </p:nvSpPr>
        <p:spPr bwMode="auto">
          <a:xfrm>
            <a:off x="2144689" y="4304710"/>
            <a:ext cx="576064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قسمنا المجتمع (400 وحدة) إلى  4 طبقات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9" name="ZoneTexte 6"/>
          <p:cNvSpPr txBox="1">
            <a:spLocks noChangeArrowheads="1"/>
          </p:cNvSpPr>
          <p:nvPr/>
        </p:nvSpPr>
        <p:spPr bwMode="auto">
          <a:xfrm>
            <a:off x="2288704" y="5205095"/>
            <a:ext cx="56166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FontTx/>
              <a:buNone/>
            </a:pP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A = 200 ; B = </a:t>
            </a:r>
            <a:r>
              <a:rPr lang="en-US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0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; C = 80; D = </a:t>
            </a:r>
            <a:r>
              <a:rPr lang="en-US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0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85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  <p:bldP spid="13316" grpId="0"/>
      <p:bldP spid="13317" grpId="0"/>
      <p:bldP spid="13318" grpId="0"/>
      <p:bldP spid="133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8"/>
          <p:cNvSpPr txBox="1">
            <a:spLocks noChangeArrowheads="1"/>
          </p:cNvSpPr>
          <p:nvPr/>
        </p:nvSpPr>
        <p:spPr bwMode="auto">
          <a:xfrm>
            <a:off x="2786308" y="4304710"/>
            <a:ext cx="50470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A* =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10;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B* =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2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; C* =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4;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D* =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4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ZoneTexte 7"/>
          <p:cNvSpPr txBox="1">
            <a:spLocks noChangeArrowheads="1"/>
          </p:cNvSpPr>
          <p:nvPr/>
        </p:nvSpPr>
        <p:spPr bwMode="auto">
          <a:xfrm>
            <a:off x="3054300" y="2492897"/>
            <a:ext cx="43469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إذا أردنا عينة من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20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وحدة تكون عينتنا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390" name="ZoneTexte 6"/>
          <p:cNvSpPr txBox="1">
            <a:spLocks noChangeArrowheads="1"/>
          </p:cNvSpPr>
          <p:nvPr/>
        </p:nvSpPr>
        <p:spPr bwMode="auto">
          <a:xfrm>
            <a:off x="2432720" y="913807"/>
            <a:ext cx="568863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A = 200 ; B = </a:t>
            </a:r>
            <a:r>
              <a:rPr lang="en-US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0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; C = 80; D =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80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74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oneTexte 2"/>
          <p:cNvSpPr txBox="1">
            <a:spLocks noChangeArrowheads="1"/>
          </p:cNvSpPr>
          <p:nvPr/>
        </p:nvSpPr>
        <p:spPr bwMode="auto">
          <a:xfrm>
            <a:off x="5006581" y="764704"/>
            <a:ext cx="27872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B0F0"/>
                </a:solidFill>
                <a:latin typeface="Arial" panose="020B0604020202020204" pitchFamily="34" charset="0"/>
              </a:rPr>
              <a:t>التوزيع</a:t>
            </a:r>
            <a:r>
              <a:rPr lang="ar-DZ" altLang="en-US" sz="2600" dirty="0">
                <a:latin typeface="Arial" panose="020B0604020202020204" pitchFamily="34" charset="0"/>
              </a:rPr>
              <a:t> </a:t>
            </a:r>
            <a:r>
              <a:rPr lang="ar-SA" altLang="en-US" dirty="0">
                <a:solidFill>
                  <a:srgbClr val="00B0F0"/>
                </a:solidFill>
                <a:latin typeface="Arial" panose="020B0604020202020204" pitchFamily="34" charset="0"/>
              </a:rPr>
              <a:t>المتساوي</a:t>
            </a:r>
            <a:r>
              <a:rPr lang="ar-SA" altLang="en-US" sz="2600" dirty="0">
                <a:latin typeface="Arial" panose="020B0604020202020204" pitchFamily="34" charset="0"/>
              </a:rPr>
              <a:t> </a:t>
            </a:r>
            <a:endParaRPr lang="fr-FR" altLang="en-US" sz="2600" dirty="0">
              <a:latin typeface="Arial" panose="020B0604020202020204" pitchFamily="34" charset="0"/>
            </a:endParaRPr>
          </a:p>
        </p:txBody>
      </p:sp>
      <p:sp>
        <p:nvSpPr>
          <p:cNvPr id="14339" name="ZoneTexte 2"/>
          <p:cNvSpPr txBox="1">
            <a:spLocks noChangeArrowheads="1"/>
          </p:cNvSpPr>
          <p:nvPr/>
        </p:nvSpPr>
        <p:spPr bwMode="auto">
          <a:xfrm>
            <a:off x="992560" y="2000454"/>
            <a:ext cx="676875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يأخذ الباحث نفس العدد من المفردات من كل طبقة.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0" name="ZoneTexte 2"/>
          <p:cNvSpPr txBox="1">
            <a:spLocks noChangeArrowheads="1"/>
          </p:cNvSpPr>
          <p:nvPr/>
        </p:nvSpPr>
        <p:spPr bwMode="auto">
          <a:xfrm>
            <a:off x="5261570" y="2852937"/>
            <a:ext cx="25717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في المثال السابق :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1" name="ZoneTexte 6"/>
          <p:cNvSpPr txBox="1">
            <a:spLocks noChangeArrowheads="1"/>
          </p:cNvSpPr>
          <p:nvPr/>
        </p:nvSpPr>
        <p:spPr bwMode="auto">
          <a:xfrm>
            <a:off x="1943102" y="3760585"/>
            <a:ext cx="58182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FontTx/>
              <a:buNone/>
            </a:pP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A = 200 ; B =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40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; C = 80; D =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80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2" name="ZoneTexte 7"/>
          <p:cNvSpPr txBox="1">
            <a:spLocks noChangeArrowheads="1"/>
          </p:cNvSpPr>
          <p:nvPr/>
        </p:nvSpPr>
        <p:spPr bwMode="auto">
          <a:xfrm>
            <a:off x="1928814" y="4592742"/>
            <a:ext cx="583249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إذا أردنا عينة من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20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وحدة تكون عينتنا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3" name="ZoneTexte 8"/>
          <p:cNvSpPr txBox="1">
            <a:spLocks noChangeArrowheads="1"/>
          </p:cNvSpPr>
          <p:nvPr/>
        </p:nvSpPr>
        <p:spPr bwMode="auto">
          <a:xfrm>
            <a:off x="1938338" y="5416769"/>
            <a:ext cx="582297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FontTx/>
              <a:buNone/>
            </a:pP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A* = 5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; B* =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5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; C* = </a:t>
            </a:r>
            <a:r>
              <a:rPr lang="en-US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;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D* =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5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65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/>
      <p:bldP spid="14341" grpId="0"/>
      <p:bldP spid="14342" grpId="0"/>
      <p:bldP spid="143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oneTexte 2"/>
          <p:cNvSpPr txBox="1">
            <a:spLocks noChangeArrowheads="1"/>
          </p:cNvSpPr>
          <p:nvPr/>
        </p:nvSpPr>
        <p:spPr bwMode="auto">
          <a:xfrm>
            <a:off x="5889104" y="620688"/>
            <a:ext cx="25202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dirty="0">
                <a:solidFill>
                  <a:srgbClr val="00B0F0"/>
                </a:solidFill>
                <a:latin typeface="Arial" panose="020B0604020202020204" pitchFamily="34" charset="0"/>
              </a:rPr>
              <a:t>التوزيع </a:t>
            </a:r>
            <a:r>
              <a:rPr lang="ar-SA" altLang="en-US" dirty="0">
                <a:solidFill>
                  <a:srgbClr val="00B0F0"/>
                </a:solidFill>
                <a:latin typeface="Arial" panose="020B0604020202020204" pitchFamily="34" charset="0"/>
              </a:rPr>
              <a:t>الأمثل</a:t>
            </a:r>
            <a:endParaRPr lang="fr-FR" altLang="en-US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sp>
        <p:nvSpPr>
          <p:cNvPr id="18435" name="مربع نص 5"/>
          <p:cNvSpPr txBox="1">
            <a:spLocks noChangeArrowheads="1"/>
          </p:cNvSpPr>
          <p:nvPr/>
        </p:nvSpPr>
        <p:spPr bwMode="auto">
          <a:xfrm>
            <a:off x="1512418" y="1340769"/>
            <a:ext cx="6968975" cy="44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2275" dirty="0">
                <a:solidFill>
                  <a:srgbClr val="000000"/>
                </a:solidFill>
                <a:latin typeface="Arial" panose="020B0604020202020204" pitchFamily="34" charset="0"/>
              </a:rPr>
              <a:t>تبحث الطريقة عن تكوين عينة من كل طبقة مع ضمان الأعداد الصحيحة </a:t>
            </a:r>
          </a:p>
        </p:txBody>
      </p:sp>
      <p:sp>
        <p:nvSpPr>
          <p:cNvPr id="15364" name="ZoneTexte 5"/>
          <p:cNvSpPr txBox="1">
            <a:spLocks noChangeArrowheads="1"/>
          </p:cNvSpPr>
          <p:nvPr/>
        </p:nvSpPr>
        <p:spPr bwMode="auto">
          <a:xfrm>
            <a:off x="4232920" y="1916833"/>
            <a:ext cx="4248472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قسمنا المجتمع (</a:t>
            </a:r>
            <a:r>
              <a:rPr lang="ar-SA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  <a:r>
              <a:rPr lang="ar-DZ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00 وحدة) إلى  طبقات 4 </a:t>
            </a:r>
            <a:endParaRPr lang="fr-FR" altLang="en-US" sz="19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ZoneTexte 6"/>
          <p:cNvSpPr txBox="1">
            <a:spLocks noChangeArrowheads="1"/>
          </p:cNvSpPr>
          <p:nvPr/>
        </p:nvSpPr>
        <p:spPr bwMode="auto">
          <a:xfrm>
            <a:off x="2649142" y="2564905"/>
            <a:ext cx="5760243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FontTx/>
              <a:buNone/>
            </a:pP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A = 250 ; B = 30 ; C = 100; D = 120 </a:t>
            </a:r>
          </a:p>
        </p:txBody>
      </p:sp>
      <p:sp>
        <p:nvSpPr>
          <p:cNvPr id="15366" name="ZoneTexte 7"/>
          <p:cNvSpPr txBox="1">
            <a:spLocks noChangeArrowheads="1"/>
          </p:cNvSpPr>
          <p:nvPr/>
        </p:nvSpPr>
        <p:spPr bwMode="auto">
          <a:xfrm>
            <a:off x="2410806" y="3373835"/>
            <a:ext cx="6070587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إذا أخذنا أصغر عينة (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B</a:t>
            </a:r>
            <a:r>
              <a:rPr lang="ar-SA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) وأعطيناها </a:t>
            </a:r>
            <a:r>
              <a:rPr lang="en-US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ar-SA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ar-SA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، سيكون لدينا </a:t>
            </a:r>
            <a:endParaRPr lang="fr-FR" altLang="en-US" sz="19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367" name="ZoneTexte 8"/>
          <p:cNvSpPr txBox="1">
            <a:spLocks noChangeArrowheads="1"/>
          </p:cNvSpPr>
          <p:nvPr/>
        </p:nvSpPr>
        <p:spPr bwMode="auto">
          <a:xfrm>
            <a:off x="2434832" y="4067476"/>
            <a:ext cx="5974553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FontTx/>
              <a:buNone/>
            </a:pP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A* = </a:t>
            </a:r>
            <a:r>
              <a:rPr lang="en-US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8.33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; B* = </a:t>
            </a:r>
            <a:r>
              <a:rPr lang="en-US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; C* = </a:t>
            </a:r>
            <a:r>
              <a:rPr lang="en-US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3.30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;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D* = </a:t>
            </a:r>
            <a:r>
              <a:rPr lang="en-US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fr-FR" altLang="en-US" sz="19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368" name="ZoneTexte 9"/>
          <p:cNvSpPr txBox="1">
            <a:spLocks noChangeArrowheads="1"/>
          </p:cNvSpPr>
          <p:nvPr/>
        </p:nvSpPr>
        <p:spPr bwMode="auto">
          <a:xfrm>
            <a:off x="2220518" y="4589864"/>
            <a:ext cx="6188866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وهذا غير ممكن، فنأخذ </a:t>
            </a:r>
            <a:r>
              <a:rPr lang="ar-DZ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أكبر </a:t>
            </a:r>
            <a:r>
              <a:rPr lang="ar-SA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قاسم مشترك وهو </a:t>
            </a:r>
            <a:r>
              <a:rPr lang="en-US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10</a:t>
            </a:r>
            <a:r>
              <a:rPr lang="ar-SA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، </a:t>
            </a:r>
            <a:r>
              <a:rPr lang="ar-SA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فيصبح لدينا</a:t>
            </a:r>
            <a:endParaRPr lang="fr-FR" altLang="en-US" sz="19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369" name="ZoneTexte 10"/>
          <p:cNvSpPr txBox="1">
            <a:spLocks noChangeArrowheads="1"/>
          </p:cNvSpPr>
          <p:nvPr/>
        </p:nvSpPr>
        <p:spPr bwMode="auto">
          <a:xfrm>
            <a:off x="2506838" y="5286379"/>
            <a:ext cx="5830539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FontTx/>
              <a:buNone/>
            </a:pP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A* =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25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; B* =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3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; C* =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10 ;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D* = </a:t>
            </a:r>
            <a:r>
              <a:rPr lang="fr-FR" altLang="en-US" sz="1950" dirty="0">
                <a:solidFill>
                  <a:srgbClr val="000000"/>
                </a:solidFill>
                <a:latin typeface="Arial" panose="020B0604020202020204" pitchFamily="34" charset="0"/>
              </a:rPr>
              <a:t>12 </a:t>
            </a:r>
            <a:endParaRPr lang="fr-FR" altLang="en-US" sz="195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06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5364" grpId="0"/>
      <p:bldP spid="15365" grpId="0"/>
      <p:bldP spid="15366" grpId="0"/>
      <p:bldP spid="15367" grpId="0"/>
      <p:bldP spid="15368" grpId="0"/>
      <p:bldP spid="1536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oneTexte 1"/>
          <p:cNvSpPr txBox="1">
            <a:spLocks noChangeArrowheads="1"/>
          </p:cNvSpPr>
          <p:nvPr/>
        </p:nvSpPr>
        <p:spPr bwMode="auto">
          <a:xfrm>
            <a:off x="5274470" y="1165328"/>
            <a:ext cx="2571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تحديد حجم العينة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59" name="ZoneTexte 2"/>
          <p:cNvSpPr txBox="1">
            <a:spLocks noChangeArrowheads="1"/>
          </p:cNvSpPr>
          <p:nvPr/>
        </p:nvSpPr>
        <p:spPr bwMode="auto">
          <a:xfrm>
            <a:off x="2863456" y="2132709"/>
            <a:ext cx="498276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تتحكم متغيرات كثيرة في تحديد حجم العينة، وهي: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60" name="ZoneTexte 3"/>
          <p:cNvSpPr txBox="1">
            <a:spLocks noChangeArrowheads="1"/>
          </p:cNvSpPr>
          <p:nvPr/>
        </p:nvSpPr>
        <p:spPr bwMode="auto">
          <a:xfrm>
            <a:off x="1882540" y="3209929"/>
            <a:ext cx="41956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درجة الدقة التي يريدها الباحث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61" name="ZoneTexte 4"/>
          <p:cNvSpPr txBox="1">
            <a:spLocks noChangeArrowheads="1"/>
          </p:cNvSpPr>
          <p:nvPr/>
        </p:nvSpPr>
        <p:spPr bwMode="auto">
          <a:xfrm>
            <a:off x="1882540" y="3869595"/>
            <a:ext cx="41688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مستوى الثقة المطلوب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62" name="ZoneTexte 5"/>
          <p:cNvSpPr txBox="1">
            <a:spLocks noChangeArrowheads="1"/>
          </p:cNvSpPr>
          <p:nvPr/>
        </p:nvSpPr>
        <p:spPr bwMode="auto">
          <a:xfrm>
            <a:off x="3127072" y="4581130"/>
            <a:ext cx="289321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حجم المجتمع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Accolade fermante 6"/>
          <p:cNvSpPr/>
          <p:nvPr/>
        </p:nvSpPr>
        <p:spPr>
          <a:xfrm>
            <a:off x="6282379" y="3502314"/>
            <a:ext cx="132938" cy="1438854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rtl="0"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4294967295"/>
          </p:nvPr>
        </p:nvSpPr>
        <p:spPr>
          <a:xfrm>
            <a:off x="6562726" y="5866805"/>
            <a:ext cx="1733550" cy="263128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3647" indent="-232172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2868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00163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7163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4311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1458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8606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5753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732CF9-BF4B-4D4A-8257-C8666B92C46C}" type="slidenum">
              <a:rPr lang="en-US" altLang="ar-SA">
                <a:solidFill>
                  <a:srgbClr val="000000"/>
                </a:solidFill>
                <a:latin typeface="Century Gothic" panose="020B0502020202020204" pitchFamily="34" charset="0"/>
              </a:rPr>
              <a:pPr eaLnBrk="1" hangingPunct="1"/>
              <a:t>12</a:t>
            </a:fld>
            <a:endParaRPr lang="en-US" altLang="ar-SA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65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oneTexte 1"/>
          <p:cNvSpPr txBox="1">
            <a:spLocks noChangeArrowheads="1"/>
          </p:cNvSpPr>
          <p:nvPr/>
        </p:nvSpPr>
        <p:spPr bwMode="auto">
          <a:xfrm>
            <a:off x="848545" y="855611"/>
            <a:ext cx="74477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حسب  </a:t>
            </a:r>
            <a:r>
              <a:rPr lang="fr-FR" altLang="en-US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Uma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altLang="en-US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Sekaram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 يمكن تحديد العينة كما يلي :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483" name="ZoneTexte 2"/>
          <p:cNvSpPr txBox="1">
            <a:spLocks noChangeArrowheads="1"/>
          </p:cNvSpPr>
          <p:nvPr/>
        </p:nvSpPr>
        <p:spPr bwMode="auto">
          <a:xfrm>
            <a:off x="992561" y="1844824"/>
            <a:ext cx="743848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1- عدد عناصر العينة يقع بين 30 و 500 بالنسبة لمعظم الدراسات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484" name="ZoneTexte 3"/>
          <p:cNvSpPr txBox="1">
            <a:spLocks noChangeArrowheads="1"/>
          </p:cNvSpPr>
          <p:nvPr/>
        </p:nvSpPr>
        <p:spPr bwMode="auto">
          <a:xfrm>
            <a:off x="848545" y="3145345"/>
            <a:ext cx="756084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2- عند استعمال طريقة الطبقات يجب ألا تقل عناصر كل طبقة عن 30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485" name="ZoneTexte 5"/>
          <p:cNvSpPr txBox="1">
            <a:spLocks noChangeArrowheads="1"/>
          </p:cNvSpPr>
          <p:nvPr/>
        </p:nvSpPr>
        <p:spPr bwMode="auto">
          <a:xfrm>
            <a:off x="848545" y="4417193"/>
            <a:ext cx="756084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كما وضع </a:t>
            </a:r>
            <a:r>
              <a:rPr lang="fr-FR" altLang="en-US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Uma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altLang="en-US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Sekaram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 جدولا يبين فيه العينة حسب مستويات المجتمع، كالتالي :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4294967295"/>
          </p:nvPr>
        </p:nvSpPr>
        <p:spPr>
          <a:xfrm>
            <a:off x="6562726" y="5866805"/>
            <a:ext cx="1733550" cy="263128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3647" indent="-232172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2868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00163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7163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4311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1458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8606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5753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3297C76-C52E-47D3-A3FC-164055BAC5E8}" type="slidenum">
              <a:rPr lang="en-US" altLang="ar-SA">
                <a:solidFill>
                  <a:srgbClr val="000000"/>
                </a:solidFill>
                <a:latin typeface="Century Gothic" panose="020B0502020202020204" pitchFamily="34" charset="0"/>
              </a:rPr>
              <a:pPr eaLnBrk="1" hangingPunct="1"/>
              <a:t>13</a:t>
            </a:fld>
            <a:endParaRPr lang="en-US" altLang="ar-SA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4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2" y="1778000"/>
          <a:ext cx="4375546" cy="302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2996"/>
                <a:gridCol w="1142996"/>
                <a:gridCol w="1142996"/>
                <a:gridCol w="946558"/>
              </a:tblGrid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حجم العينة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حجم المجتمع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حجم العينة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حجم المجتمع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226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550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242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650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28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30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269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900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59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70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285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1100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86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110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322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2000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118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170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361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6000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136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210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375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15000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152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250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382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75000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186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360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384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100000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201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  <a:tc>
                  <a:txBody>
                    <a:bodyPr/>
                    <a:lstStyle/>
                    <a:p>
                      <a:r>
                        <a:rPr lang="ar-DZ" sz="1500" dirty="0" smtClean="0"/>
                        <a:t>420</a:t>
                      </a:r>
                      <a:endParaRPr lang="fr-FR" sz="1500" dirty="0"/>
                    </a:p>
                  </a:txBody>
                  <a:tcPr marL="68580" marR="68580" marT="37148" marB="37148"/>
                </a:tc>
              </a:tr>
            </a:tbl>
          </a:graphicData>
        </a:graphic>
      </p:graphicFrame>
      <p:sp>
        <p:nvSpPr>
          <p:cNvPr id="21563" name="ZoneTexte 2"/>
          <p:cNvSpPr txBox="1">
            <a:spLocks noChangeArrowheads="1"/>
          </p:cNvSpPr>
          <p:nvPr/>
        </p:nvSpPr>
        <p:spPr bwMode="auto">
          <a:xfrm>
            <a:off x="5970986" y="1397501"/>
            <a:ext cx="1232297" cy="31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ar-DZ" altLang="en-US" sz="1463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(ص.158 )</a:t>
            </a:r>
            <a:endParaRPr lang="fr-FR" altLang="en-US" sz="1463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562726" y="5866805"/>
            <a:ext cx="1733550" cy="263128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3647" indent="-232172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2868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00163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7163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4311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1458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8606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5753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B68931B-7F55-459B-89E0-54CFA1B42282}" type="slidenum">
              <a:rPr lang="en-US" altLang="ar-SA">
                <a:solidFill>
                  <a:srgbClr val="000000"/>
                </a:solidFill>
                <a:latin typeface="Century Gothic" panose="020B0502020202020204" pitchFamily="34" charset="0"/>
              </a:rPr>
              <a:pPr eaLnBrk="1" hangingPunct="1"/>
              <a:t>14</a:t>
            </a:fld>
            <a:endParaRPr lang="en-US" altLang="ar-SA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30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324100" y="6376990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1154723" y="549277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323244" y="1447800"/>
            <a:ext cx="785006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1154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12504" y="2971800"/>
            <a:ext cx="8932985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5963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89</TotalTime>
  <Words>646</Words>
  <Application>Microsoft Office PowerPoint</Application>
  <PresentationFormat>A4 Paper (210x297 mm)</PresentationFormat>
  <Paragraphs>133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ae_AlMateen</vt:lpstr>
      <vt:lpstr>AL-Battar</vt:lpstr>
      <vt:lpstr>AL-Mohanad Bold</vt:lpstr>
      <vt:lpstr>Arial</vt:lpstr>
      <vt:lpstr>AYM Wadiy S_U normal.</vt:lpstr>
      <vt:lpstr>Calibri</vt:lpstr>
      <vt:lpstr>Century Gothic</vt:lpstr>
      <vt:lpstr>Majalla UI</vt:lpstr>
      <vt:lpstr>Monotype Koufi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studio 5</cp:lastModifiedBy>
  <cp:revision>12</cp:revision>
  <dcterms:created xsi:type="dcterms:W3CDTF">2014-09-11T06:47:01Z</dcterms:created>
  <dcterms:modified xsi:type="dcterms:W3CDTF">2016-10-09T05:12:21Z</dcterms:modified>
</cp:coreProperties>
</file>