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A7"/>
    <a:srgbClr val="0053AC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5734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80C9845-18C5-4419-B1F3-3B314A92938D}" type="slidenum">
              <a:rPr lang="en-US">
                <a:solidFill>
                  <a:prstClr val="black"/>
                </a:solidFill>
              </a:rPr>
              <a:pPr eaLnBrk="1" hangingPunct="1"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953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5837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FB34273-3630-45C4-BAAB-6DB1C01BD5AC}" type="slidenum">
              <a:rPr lang="en-US">
                <a:solidFill>
                  <a:prstClr val="black"/>
                </a:solidFill>
              </a:rPr>
              <a:pPr eaLnBrk="1" hangingPunct="1"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312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5939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7DFB914-0233-4BEC-AE35-941B33B29735}" type="slidenum">
              <a:rPr lang="en-US">
                <a:solidFill>
                  <a:prstClr val="black"/>
                </a:solidFill>
              </a:rPr>
              <a:pPr eaLnBrk="1" hangingPunct="1"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027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6042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00C03DA-2FD6-4A35-AB36-32E23A813953}" type="slidenum">
              <a:rPr lang="en-US">
                <a:solidFill>
                  <a:prstClr val="black"/>
                </a:solidFill>
              </a:rPr>
              <a:pPr eaLnBrk="1" hangingPunct="1"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682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6144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30318C6-1F5F-4A85-9F6F-2D2CA4F5E1FC}" type="slidenum">
              <a:rPr lang="en-US">
                <a:solidFill>
                  <a:prstClr val="black"/>
                </a:solidFill>
              </a:rPr>
              <a:pPr eaLnBrk="1" hangingPunct="1"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419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6246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96FAC34-559E-490B-B434-82CC535B5588}" type="slidenum">
              <a:rPr lang="en-US">
                <a:solidFill>
                  <a:prstClr val="black"/>
                </a:solidFill>
              </a:rPr>
              <a:pPr eaLnBrk="1" hangingPunct="1"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39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6349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D1622E2-BDAE-4D93-A376-C23BCE2B9FE3}" type="slidenum">
              <a:rPr lang="en-US">
                <a:solidFill>
                  <a:prstClr val="black"/>
                </a:solidFill>
              </a:rPr>
              <a:pPr eaLnBrk="1" hangingPunct="1"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636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1B8ABB09-4A1D-463E-8065-109CC2B7EFAA}" type="datetimeFigureOut">
              <a:rPr lang="ar-SA" smtClean="0"/>
              <a:t>08/01/1438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83079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أساسيات البحث العلمي </a:t>
            </a:r>
          </a:p>
          <a:p>
            <a:pPr algn="ctr"/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حسان 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الغربي </a:t>
            </a:r>
            <a:endParaRPr lang="ar-SA" sz="37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95850" y="5624513"/>
            <a:ext cx="361950" cy="273844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661244" y="1102588"/>
            <a:ext cx="6315075" cy="1102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3300" b="1" spc="-113" dirty="0">
                <a:solidFill>
                  <a:srgbClr val="002060"/>
                </a:solidFill>
                <a:latin typeface="ae_AlMateen" pitchFamily="2" charset="-78"/>
                <a:cs typeface="+mj-cs"/>
              </a:rPr>
              <a:t>المحاضرة</a:t>
            </a:r>
            <a:r>
              <a:rPr lang="ar-EG" sz="3300" b="1" dirty="0">
                <a:solidFill>
                  <a:srgbClr val="002060"/>
                </a:solidFill>
                <a:cs typeface="+mj-cs"/>
              </a:rPr>
              <a:t> </a:t>
            </a:r>
            <a:r>
              <a:rPr lang="ar-TN" sz="3300" b="1" dirty="0">
                <a:solidFill>
                  <a:srgbClr val="002060"/>
                </a:solidFill>
                <a:cs typeface="+mj-cs"/>
              </a:rPr>
              <a:t>التاسعة</a:t>
            </a:r>
            <a:endParaRPr lang="en-US" sz="3300" b="1" spc="-113" dirty="0">
              <a:solidFill>
                <a:srgbClr val="002060"/>
              </a:solidFill>
              <a:latin typeface="ae_AlMateen" pitchFamily="2" charset="-78"/>
              <a:cs typeface="+mj-cs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2094117" y="2378833"/>
            <a:ext cx="53149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92" b="1" cap="all" dirty="0">
                <a:ln w="10541" cmpd="sng">
                  <a:solidFill>
                    <a:srgbClr val="72A376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a typeface="+mj-ea"/>
              </a:rPr>
              <a:t>مصادر وجمع البيانات</a:t>
            </a:r>
            <a:r>
              <a:rPr lang="ar-TN" sz="3692" b="1" cap="all" dirty="0">
                <a:ln w="10541" cmpd="sng">
                  <a:solidFill>
                    <a:srgbClr val="72A376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a typeface="+mj-ea"/>
              </a:rPr>
              <a:t> </a:t>
            </a:r>
            <a:r>
              <a:rPr lang="ar-SA" sz="3692" b="1" cap="all" dirty="0">
                <a:ln w="10541" cmpd="sng">
                  <a:solidFill>
                    <a:srgbClr val="72A376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a typeface="+mj-ea"/>
              </a:rPr>
              <a:t>(1)</a:t>
            </a:r>
            <a:endParaRPr lang="ar-SA" sz="2700" b="1" dirty="0">
              <a:solidFill>
                <a:srgbClr val="002060"/>
              </a:solidFill>
              <a:cs typeface="Arial" pitchFamily="34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84" y="3196553"/>
            <a:ext cx="4372708" cy="289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71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23271" y="1102588"/>
            <a:ext cx="2348720" cy="490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2585" dirty="0"/>
              <a:t>مصادر جمع البيانات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6270705" y="1900215"/>
            <a:ext cx="2231701" cy="490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585" dirty="0"/>
              <a:t>وسائل جمع البيانات</a:t>
            </a:r>
          </a:p>
        </p:txBody>
      </p:sp>
      <p:sp>
        <p:nvSpPr>
          <p:cNvPr id="6" name="Rectangle 5"/>
          <p:cNvSpPr/>
          <p:nvPr/>
        </p:nvSpPr>
        <p:spPr>
          <a:xfrm>
            <a:off x="6358734" y="2830781"/>
            <a:ext cx="1340432" cy="546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954" dirty="0"/>
              <a:t>الاستبيان </a:t>
            </a:r>
          </a:p>
        </p:txBody>
      </p:sp>
      <p:sp>
        <p:nvSpPr>
          <p:cNvPr id="7" name="Rectangle 6"/>
          <p:cNvSpPr/>
          <p:nvPr/>
        </p:nvSpPr>
        <p:spPr>
          <a:xfrm>
            <a:off x="6577544" y="3448835"/>
            <a:ext cx="1096775" cy="546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954" dirty="0"/>
              <a:t>المقابلة </a:t>
            </a:r>
          </a:p>
        </p:txBody>
      </p:sp>
      <p:sp>
        <p:nvSpPr>
          <p:cNvPr id="8" name="Rectangle 7"/>
          <p:cNvSpPr/>
          <p:nvPr/>
        </p:nvSpPr>
        <p:spPr>
          <a:xfrm>
            <a:off x="6418046" y="4066888"/>
            <a:ext cx="1281121" cy="546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954" dirty="0"/>
              <a:t>الملاحظة</a:t>
            </a:r>
          </a:p>
        </p:txBody>
      </p:sp>
      <p:sp>
        <p:nvSpPr>
          <p:cNvPr id="9" name="Rectangle 8"/>
          <p:cNvSpPr/>
          <p:nvPr/>
        </p:nvSpPr>
        <p:spPr>
          <a:xfrm>
            <a:off x="4625552" y="304962"/>
            <a:ext cx="1189749" cy="546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954" dirty="0"/>
              <a:t>المحتوى</a:t>
            </a:r>
          </a:p>
        </p:txBody>
      </p:sp>
    </p:spTree>
    <p:extLst>
      <p:ext uri="{BB962C8B-B14F-4D97-AF65-F5344CB8AC3E}">
        <p14:creationId xmlns:p14="http://schemas.microsoft.com/office/powerpoint/2010/main" val="245482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89944" y="188640"/>
            <a:ext cx="7174523" cy="1055077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مصادر جمع البيانات</a:t>
            </a:r>
            <a:endParaRPr lang="ar-SA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99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8047893" y="6131171"/>
            <a:ext cx="703385" cy="3370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685817" indent="-263776" eaLnBrk="0" hangingPunct="0">
              <a:spcBef>
                <a:spcPct val="20000"/>
              </a:spcBef>
              <a:buClr>
                <a:schemeClr val="tx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055103" indent="-211021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477145" indent="-211021" eaLnBrk="0" hangingPunct="0">
              <a:spcBef>
                <a:spcPct val="20000"/>
              </a:spcBef>
              <a:buClr>
                <a:schemeClr val="tx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1899186" indent="-211021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321227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743269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165310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587351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l" rtl="1" eaLnBrk="1" hangingPunct="1">
              <a:spcBef>
                <a:spcPct val="0"/>
              </a:spcBef>
              <a:buClrTx/>
              <a:buFontTx/>
              <a:buNone/>
            </a:pPr>
            <a:fld id="{2D7375BF-71FA-4E32-92C0-51BFAD157A65}" type="slidenum">
              <a:rPr lang="ar-SA" altLang="en-US" sz="1292">
                <a:solidFill>
                  <a:prstClr val="black"/>
                </a:solidFill>
                <a:cs typeface="Arial" pitchFamily="34" charset="0"/>
              </a:rPr>
              <a:pPr algn="l" rtl="1"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292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101" name="مربع نص 5"/>
          <p:cNvSpPr txBox="1">
            <a:spLocks noChangeArrowheads="1"/>
          </p:cNvSpPr>
          <p:nvPr/>
        </p:nvSpPr>
        <p:spPr bwMode="auto">
          <a:xfrm>
            <a:off x="4425461" y="4201260"/>
            <a:ext cx="3231174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 dirty="0">
                <a:solidFill>
                  <a:prstClr val="black"/>
                </a:solidFill>
                <a:cs typeface="Arial" pitchFamily="34" charset="0"/>
              </a:rPr>
              <a:t>البيانات الثانوية</a:t>
            </a:r>
          </a:p>
        </p:txBody>
      </p:sp>
      <p:sp>
        <p:nvSpPr>
          <p:cNvPr id="4102" name="مربع نص 6"/>
          <p:cNvSpPr txBox="1">
            <a:spLocks noChangeArrowheads="1"/>
          </p:cNvSpPr>
          <p:nvPr/>
        </p:nvSpPr>
        <p:spPr bwMode="auto">
          <a:xfrm>
            <a:off x="1216510" y="1616144"/>
            <a:ext cx="7696931" cy="88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585" dirty="0">
                <a:solidFill>
                  <a:prstClr val="black"/>
                </a:solidFill>
                <a:cs typeface="Arial" pitchFamily="34" charset="0"/>
              </a:rPr>
              <a:t>بعد وضع الفرضيات، يشرع الباحث في جمع البيانات من أجل اختبار صحة </a:t>
            </a:r>
            <a:r>
              <a:rPr lang="ar-TN" altLang="en-US" sz="2585" dirty="0">
                <a:solidFill>
                  <a:prstClr val="black"/>
                </a:solidFill>
                <a:cs typeface="Arial" pitchFamily="34" charset="0"/>
              </a:rPr>
              <a:t>هذه الاولى</a:t>
            </a:r>
            <a:endParaRPr lang="ar-SA" altLang="en-US" sz="2585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مربع نص 7"/>
          <p:cNvSpPr txBox="1">
            <a:spLocks noChangeArrowheads="1"/>
          </p:cNvSpPr>
          <p:nvPr/>
        </p:nvSpPr>
        <p:spPr bwMode="auto">
          <a:xfrm>
            <a:off x="2454521" y="3045071"/>
            <a:ext cx="5802923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 dirty="0">
                <a:solidFill>
                  <a:prstClr val="black"/>
                </a:solidFill>
                <a:cs typeface="Arial" pitchFamily="34" charset="0"/>
              </a:rPr>
              <a:t>هناك نوعان من البيانات</a:t>
            </a:r>
          </a:p>
        </p:txBody>
      </p:sp>
      <p:sp>
        <p:nvSpPr>
          <p:cNvPr id="4104" name="مربع نص 8"/>
          <p:cNvSpPr txBox="1">
            <a:spLocks noChangeArrowheads="1"/>
          </p:cNvSpPr>
          <p:nvPr/>
        </p:nvSpPr>
        <p:spPr bwMode="auto">
          <a:xfrm>
            <a:off x="4425461" y="4860683"/>
            <a:ext cx="3231174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>
                <a:solidFill>
                  <a:prstClr val="black"/>
                </a:solidFill>
                <a:cs typeface="Arial" pitchFamily="34" charset="0"/>
              </a:rPr>
              <a:t>البيانات الأولية</a:t>
            </a:r>
          </a:p>
        </p:txBody>
      </p:sp>
      <p:sp>
        <p:nvSpPr>
          <p:cNvPr id="10" name="معين 9"/>
          <p:cNvSpPr/>
          <p:nvPr/>
        </p:nvSpPr>
        <p:spPr>
          <a:xfrm>
            <a:off x="7656638" y="4333145"/>
            <a:ext cx="329711" cy="329711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defRPr/>
            </a:pPr>
            <a:endParaRPr lang="ar-SA" sz="2954">
              <a:solidFill>
                <a:prstClr val="white"/>
              </a:solidFill>
            </a:endParaRPr>
          </a:p>
        </p:txBody>
      </p:sp>
      <p:sp>
        <p:nvSpPr>
          <p:cNvPr id="11" name="معين 10"/>
          <p:cNvSpPr/>
          <p:nvPr/>
        </p:nvSpPr>
        <p:spPr>
          <a:xfrm>
            <a:off x="7656638" y="4992568"/>
            <a:ext cx="329711" cy="329711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defRPr/>
            </a:pPr>
            <a:endParaRPr lang="ar-SA" sz="2954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2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101" grpId="0"/>
      <p:bldP spid="4102" grpId="0"/>
      <p:bldP spid="3" grpId="0"/>
      <p:bldP spid="4104" grpId="0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صر نائب لرقم الشريحة 2"/>
          <p:cNvSpPr>
            <a:spLocks noGrp="1"/>
          </p:cNvSpPr>
          <p:nvPr>
            <p:ph type="sldNum" sz="quarter" idx="4294967295"/>
          </p:nvPr>
        </p:nvSpPr>
        <p:spPr>
          <a:xfrm>
            <a:off x="8047893" y="6131171"/>
            <a:ext cx="703385" cy="3370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685817" indent="-263776" eaLnBrk="0" hangingPunct="0">
              <a:spcBef>
                <a:spcPct val="20000"/>
              </a:spcBef>
              <a:buClr>
                <a:schemeClr val="tx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055103" indent="-211021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477145" indent="-211021" eaLnBrk="0" hangingPunct="0">
              <a:spcBef>
                <a:spcPct val="20000"/>
              </a:spcBef>
              <a:buClr>
                <a:schemeClr val="tx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1899186" indent="-211021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321227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743269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165310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587351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D109CD12-2508-4E47-9527-7FA753997D58}" type="slidenum">
              <a:rPr lang="ar-SA" altLang="en-US" sz="1400">
                <a:solidFill>
                  <a:prstClr val="black"/>
                </a:solidFill>
                <a:cs typeface="Arial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124" name="مربع نص 3"/>
          <p:cNvSpPr txBox="1">
            <a:spLocks noChangeArrowheads="1"/>
          </p:cNvSpPr>
          <p:nvPr/>
        </p:nvSpPr>
        <p:spPr bwMode="auto">
          <a:xfrm>
            <a:off x="5448300" y="485044"/>
            <a:ext cx="3231174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 dirty="0">
                <a:solidFill>
                  <a:prstClr val="black"/>
                </a:solidFill>
                <a:cs typeface="Arial" pitchFamily="34" charset="0"/>
              </a:rPr>
              <a:t>البيانات الثانوية</a:t>
            </a:r>
          </a:p>
        </p:txBody>
      </p:sp>
      <p:sp>
        <p:nvSpPr>
          <p:cNvPr id="5125" name="مربع نص 4"/>
          <p:cNvSpPr txBox="1">
            <a:spLocks noChangeArrowheads="1"/>
          </p:cNvSpPr>
          <p:nvPr/>
        </p:nvSpPr>
        <p:spPr bwMode="auto">
          <a:xfrm>
            <a:off x="776537" y="1434612"/>
            <a:ext cx="7902937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 dirty="0">
                <a:solidFill>
                  <a:prstClr val="black"/>
                </a:solidFill>
                <a:cs typeface="Arial" pitchFamily="34" charset="0"/>
              </a:rPr>
              <a:t>هي المراجع المنشورة وغير المنشورة التي يعتمد عليها الباحث في عمله، والتي تتضمن:</a:t>
            </a:r>
          </a:p>
        </p:txBody>
      </p:sp>
      <p:sp>
        <p:nvSpPr>
          <p:cNvPr id="5126" name="مربع نص 5"/>
          <p:cNvSpPr txBox="1">
            <a:spLocks noChangeArrowheads="1"/>
          </p:cNvSpPr>
          <p:nvPr/>
        </p:nvSpPr>
        <p:spPr bwMode="auto">
          <a:xfrm>
            <a:off x="5480538" y="2967406"/>
            <a:ext cx="3231174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>
                <a:solidFill>
                  <a:prstClr val="black"/>
                </a:solidFill>
                <a:cs typeface="Arial" pitchFamily="34" charset="0"/>
              </a:rPr>
              <a:t>الوثائق الرسمية</a:t>
            </a:r>
          </a:p>
        </p:txBody>
      </p:sp>
      <p:sp>
        <p:nvSpPr>
          <p:cNvPr id="5127" name="مربع نص 6"/>
          <p:cNvSpPr txBox="1">
            <a:spLocks noChangeArrowheads="1"/>
          </p:cNvSpPr>
          <p:nvPr/>
        </p:nvSpPr>
        <p:spPr bwMode="auto">
          <a:xfrm>
            <a:off x="5480538" y="3764575"/>
            <a:ext cx="3231174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>
                <a:solidFill>
                  <a:prstClr val="black"/>
                </a:solidFill>
                <a:cs typeface="Arial" pitchFamily="34" charset="0"/>
              </a:rPr>
              <a:t>السجلات الرسمية</a:t>
            </a:r>
          </a:p>
        </p:txBody>
      </p:sp>
      <p:sp>
        <p:nvSpPr>
          <p:cNvPr id="5128" name="مربع نص 7"/>
          <p:cNvSpPr txBox="1">
            <a:spLocks noChangeArrowheads="1"/>
          </p:cNvSpPr>
          <p:nvPr/>
        </p:nvSpPr>
        <p:spPr bwMode="auto">
          <a:xfrm>
            <a:off x="3963866" y="4503129"/>
            <a:ext cx="4747846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>
                <a:solidFill>
                  <a:prstClr val="black"/>
                </a:solidFill>
                <a:cs typeface="Arial" pitchFamily="34" charset="0"/>
              </a:rPr>
              <a:t>الأرقام والإحصاءات المنشورة </a:t>
            </a:r>
          </a:p>
        </p:txBody>
      </p:sp>
      <p:sp>
        <p:nvSpPr>
          <p:cNvPr id="5129" name="مربع نص 8"/>
          <p:cNvSpPr txBox="1">
            <a:spLocks noChangeArrowheads="1"/>
          </p:cNvSpPr>
          <p:nvPr/>
        </p:nvSpPr>
        <p:spPr bwMode="auto">
          <a:xfrm>
            <a:off x="1458059" y="5290040"/>
            <a:ext cx="7253654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>
                <a:solidFill>
                  <a:prstClr val="black"/>
                </a:solidFill>
                <a:cs typeface="Arial" pitchFamily="34" charset="0"/>
              </a:rPr>
              <a:t>الوثائق الصادرة عن أطراف رسمية (بنوك، وزارات، ...)</a:t>
            </a:r>
          </a:p>
        </p:txBody>
      </p:sp>
    </p:spTree>
    <p:extLst>
      <p:ext uri="{BB962C8B-B14F-4D97-AF65-F5344CB8AC3E}">
        <p14:creationId xmlns:p14="http://schemas.microsoft.com/office/powerpoint/2010/main" val="2084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5" grpId="0"/>
      <p:bldP spid="5126" grpId="0"/>
      <p:bldP spid="5127" grpId="0"/>
      <p:bldP spid="5128" grpId="0"/>
      <p:bldP spid="51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صر نائب لرقم الشريحة 2"/>
          <p:cNvSpPr>
            <a:spLocks noGrp="1"/>
          </p:cNvSpPr>
          <p:nvPr>
            <p:ph type="sldNum" sz="quarter" idx="4294967295"/>
          </p:nvPr>
        </p:nvSpPr>
        <p:spPr>
          <a:xfrm>
            <a:off x="8047893" y="6131171"/>
            <a:ext cx="703385" cy="3370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685817" indent="-263776" eaLnBrk="0" hangingPunct="0">
              <a:spcBef>
                <a:spcPct val="20000"/>
              </a:spcBef>
              <a:buClr>
                <a:schemeClr val="tx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055103" indent="-211021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477145" indent="-211021" eaLnBrk="0" hangingPunct="0">
              <a:spcBef>
                <a:spcPct val="20000"/>
              </a:spcBef>
              <a:buClr>
                <a:schemeClr val="tx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1899186" indent="-211021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321227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743269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165310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587351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51B18AD9-6044-4DF6-9DA9-54C0616F8A7C}" type="slidenum">
              <a:rPr lang="ar-SA" altLang="en-US" sz="1292">
                <a:solidFill>
                  <a:prstClr val="black"/>
                </a:solidFill>
                <a:cs typeface="Arial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292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148" name="مربع نص 3"/>
          <p:cNvSpPr txBox="1">
            <a:spLocks noChangeArrowheads="1"/>
          </p:cNvSpPr>
          <p:nvPr/>
        </p:nvSpPr>
        <p:spPr bwMode="auto">
          <a:xfrm>
            <a:off x="4359522" y="791309"/>
            <a:ext cx="4088423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 dirty="0">
                <a:solidFill>
                  <a:prstClr val="black"/>
                </a:solidFill>
                <a:cs typeface="Arial" pitchFamily="34" charset="0"/>
              </a:rPr>
              <a:t>مصادر جمع البيانات الثانوية</a:t>
            </a:r>
          </a:p>
        </p:txBody>
      </p:sp>
      <p:sp>
        <p:nvSpPr>
          <p:cNvPr id="6149" name="مربع نص 4"/>
          <p:cNvSpPr txBox="1">
            <a:spLocks noChangeArrowheads="1"/>
          </p:cNvSpPr>
          <p:nvPr/>
        </p:nvSpPr>
        <p:spPr bwMode="auto">
          <a:xfrm>
            <a:off x="2494086" y="1582617"/>
            <a:ext cx="5953858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>
                <a:solidFill>
                  <a:prstClr val="black"/>
                </a:solidFill>
                <a:cs typeface="Arial" pitchFamily="34" charset="0"/>
              </a:rPr>
              <a:t>يمكن جمع البيانات الثانوية من مصادر كثيرة</a:t>
            </a:r>
          </a:p>
        </p:txBody>
      </p:sp>
      <p:sp>
        <p:nvSpPr>
          <p:cNvPr id="6150" name="مربع نص 5"/>
          <p:cNvSpPr txBox="1">
            <a:spLocks noChangeArrowheads="1"/>
          </p:cNvSpPr>
          <p:nvPr/>
        </p:nvSpPr>
        <p:spPr bwMode="auto">
          <a:xfrm>
            <a:off x="2051541" y="2756802"/>
            <a:ext cx="5209443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>
                <a:solidFill>
                  <a:prstClr val="black"/>
                </a:solidFill>
                <a:cs typeface="Arial" pitchFamily="34" charset="0"/>
              </a:rPr>
              <a:t>المكتبات (مكتبة خاصة، مكتبة عمومية...)</a:t>
            </a:r>
          </a:p>
        </p:txBody>
      </p:sp>
      <p:sp>
        <p:nvSpPr>
          <p:cNvPr id="6151" name="مربع نص 6"/>
          <p:cNvSpPr txBox="1">
            <a:spLocks noChangeArrowheads="1"/>
          </p:cNvSpPr>
          <p:nvPr/>
        </p:nvSpPr>
        <p:spPr bwMode="auto">
          <a:xfrm>
            <a:off x="2058866" y="3407021"/>
            <a:ext cx="5209442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>
                <a:solidFill>
                  <a:prstClr val="black"/>
                </a:solidFill>
                <a:cs typeface="Arial" pitchFamily="34" charset="0"/>
              </a:rPr>
              <a:t>مواقع شبكة النت</a:t>
            </a:r>
          </a:p>
        </p:txBody>
      </p:sp>
      <p:sp>
        <p:nvSpPr>
          <p:cNvPr id="6152" name="مربع نص 7"/>
          <p:cNvSpPr txBox="1">
            <a:spLocks noChangeArrowheads="1"/>
          </p:cNvSpPr>
          <p:nvPr/>
        </p:nvSpPr>
        <p:spPr bwMode="auto">
          <a:xfrm>
            <a:off x="2051541" y="4027222"/>
            <a:ext cx="5209443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>
                <a:solidFill>
                  <a:prstClr val="black"/>
                </a:solidFill>
                <a:cs typeface="Arial" pitchFamily="34" charset="0"/>
              </a:rPr>
              <a:t>مجلات، منشورات، دوريات</a:t>
            </a:r>
          </a:p>
        </p:txBody>
      </p:sp>
      <p:sp>
        <p:nvSpPr>
          <p:cNvPr id="6153" name="مربع نص 8"/>
          <p:cNvSpPr txBox="1">
            <a:spLocks noChangeArrowheads="1"/>
          </p:cNvSpPr>
          <p:nvPr/>
        </p:nvSpPr>
        <p:spPr bwMode="auto">
          <a:xfrm>
            <a:off x="2044212" y="4644950"/>
            <a:ext cx="5209442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>
                <a:solidFill>
                  <a:prstClr val="black"/>
                </a:solidFill>
                <a:cs typeface="Arial" pitchFamily="34" charset="0"/>
              </a:rPr>
              <a:t>الأرشيف</a:t>
            </a:r>
          </a:p>
        </p:txBody>
      </p:sp>
      <p:sp>
        <p:nvSpPr>
          <p:cNvPr id="6154" name="مربع نص 9"/>
          <p:cNvSpPr txBox="1">
            <a:spLocks noChangeArrowheads="1"/>
          </p:cNvSpPr>
          <p:nvPr/>
        </p:nvSpPr>
        <p:spPr bwMode="auto">
          <a:xfrm>
            <a:off x="2058866" y="5109682"/>
            <a:ext cx="5209442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>
                <a:solidFill>
                  <a:prstClr val="black"/>
                </a:solidFill>
                <a:cs typeface="Arial" pitchFamily="34" charset="0"/>
              </a:rPr>
              <a:t>...</a:t>
            </a:r>
          </a:p>
        </p:txBody>
      </p:sp>
      <p:sp>
        <p:nvSpPr>
          <p:cNvPr id="11" name="شارة رتبة 10"/>
          <p:cNvSpPr/>
          <p:nvPr/>
        </p:nvSpPr>
        <p:spPr>
          <a:xfrm rot="10800000">
            <a:off x="7268310" y="2835934"/>
            <a:ext cx="461597" cy="32971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954">
              <a:solidFill>
                <a:prstClr val="black"/>
              </a:solidFill>
            </a:endParaRPr>
          </a:p>
        </p:txBody>
      </p:sp>
      <p:sp>
        <p:nvSpPr>
          <p:cNvPr id="12" name="شارة رتبة 11"/>
          <p:cNvSpPr/>
          <p:nvPr/>
        </p:nvSpPr>
        <p:spPr>
          <a:xfrm rot="10800000">
            <a:off x="7268310" y="3472962"/>
            <a:ext cx="461597" cy="32971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954">
              <a:solidFill>
                <a:prstClr val="black"/>
              </a:solidFill>
            </a:endParaRPr>
          </a:p>
        </p:txBody>
      </p:sp>
      <p:sp>
        <p:nvSpPr>
          <p:cNvPr id="13" name="شارة رتبة 12"/>
          <p:cNvSpPr/>
          <p:nvPr/>
        </p:nvSpPr>
        <p:spPr>
          <a:xfrm rot="10800000">
            <a:off x="7300548" y="4145916"/>
            <a:ext cx="461597" cy="32971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954">
              <a:solidFill>
                <a:prstClr val="black"/>
              </a:solidFill>
            </a:endParaRPr>
          </a:p>
        </p:txBody>
      </p:sp>
      <p:sp>
        <p:nvSpPr>
          <p:cNvPr id="14" name="شارة رتبة 13"/>
          <p:cNvSpPr/>
          <p:nvPr/>
        </p:nvSpPr>
        <p:spPr>
          <a:xfrm rot="10800000">
            <a:off x="7319596" y="4776835"/>
            <a:ext cx="461596" cy="32971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954">
              <a:solidFill>
                <a:prstClr val="black"/>
              </a:solidFill>
            </a:endParaRPr>
          </a:p>
        </p:txBody>
      </p:sp>
      <p:sp>
        <p:nvSpPr>
          <p:cNvPr id="15" name="شارة رتبة 14"/>
          <p:cNvSpPr/>
          <p:nvPr/>
        </p:nvSpPr>
        <p:spPr>
          <a:xfrm rot="10800000">
            <a:off x="7331320" y="5320696"/>
            <a:ext cx="461596" cy="32971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954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89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49" grpId="0"/>
      <p:bldP spid="6150" grpId="0"/>
      <p:bldP spid="6151" grpId="0"/>
      <p:bldP spid="6152" grpId="0"/>
      <p:bldP spid="6153" grpId="0"/>
      <p:bldP spid="6154" grpId="0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مربع نص 3"/>
          <p:cNvSpPr txBox="1">
            <a:spLocks noChangeArrowheads="1"/>
          </p:cNvSpPr>
          <p:nvPr/>
        </p:nvSpPr>
        <p:spPr bwMode="auto">
          <a:xfrm>
            <a:off x="5480538" y="594948"/>
            <a:ext cx="3231174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 b="1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البيانات الأولية</a:t>
            </a:r>
          </a:p>
        </p:txBody>
      </p:sp>
      <p:sp>
        <p:nvSpPr>
          <p:cNvPr id="7173" name="مربع نص 4"/>
          <p:cNvSpPr txBox="1">
            <a:spLocks noChangeArrowheads="1"/>
          </p:cNvSpPr>
          <p:nvPr/>
        </p:nvSpPr>
        <p:spPr bwMode="auto">
          <a:xfrm>
            <a:off x="888176" y="1268760"/>
            <a:ext cx="7737232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 dirty="0">
                <a:solidFill>
                  <a:prstClr val="black"/>
                </a:solidFill>
                <a:cs typeface="Arial" pitchFamily="34" charset="0"/>
              </a:rPr>
              <a:t>هي المعلومات التي يحصل عليها الباحث من موضوع البحث نفسه أو ممن له علاقة بالموضوع نفسه</a:t>
            </a:r>
          </a:p>
        </p:txBody>
      </p:sp>
      <p:sp>
        <p:nvSpPr>
          <p:cNvPr id="7174" name="مربع نص 5"/>
          <p:cNvSpPr txBox="1">
            <a:spLocks noChangeArrowheads="1"/>
          </p:cNvSpPr>
          <p:nvPr/>
        </p:nvSpPr>
        <p:spPr bwMode="auto">
          <a:xfrm>
            <a:off x="4722938" y="2631832"/>
            <a:ext cx="4088423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>
                <a:solidFill>
                  <a:prstClr val="black"/>
                </a:solidFill>
                <a:cs typeface="Arial" pitchFamily="34" charset="0"/>
              </a:rPr>
              <a:t>مصادر جمع البيانات الأولية</a:t>
            </a:r>
          </a:p>
        </p:txBody>
      </p:sp>
      <p:sp>
        <p:nvSpPr>
          <p:cNvPr id="7175" name="مربع نص 6"/>
          <p:cNvSpPr txBox="1">
            <a:spLocks noChangeArrowheads="1"/>
          </p:cNvSpPr>
          <p:nvPr/>
        </p:nvSpPr>
        <p:spPr bwMode="auto">
          <a:xfrm>
            <a:off x="1919654" y="3357198"/>
            <a:ext cx="6660174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 typeface="Courier New" pitchFamily="49" charset="0"/>
              <a:buChar char="o"/>
            </a:pPr>
            <a:r>
              <a:rPr lang="ar-SA" altLang="en-US" sz="2954" b="1" u="sng" dirty="0">
                <a:solidFill>
                  <a:prstClr val="black"/>
                </a:solidFill>
                <a:cs typeface="Arial" pitchFamily="34" charset="0"/>
              </a:rPr>
              <a:t> الملاحظة المباشرة :</a:t>
            </a:r>
          </a:p>
        </p:txBody>
      </p:sp>
      <p:sp>
        <p:nvSpPr>
          <p:cNvPr id="7176" name="مربع نص 9"/>
          <p:cNvSpPr txBox="1">
            <a:spLocks noChangeArrowheads="1"/>
          </p:cNvSpPr>
          <p:nvPr/>
        </p:nvSpPr>
        <p:spPr bwMode="auto">
          <a:xfrm>
            <a:off x="2435470" y="4026879"/>
            <a:ext cx="6283569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 typeface="Wingdings" pitchFamily="2" charset="2"/>
              <a:buChar char="ü"/>
            </a:pPr>
            <a:r>
              <a:rPr lang="ar-SA" altLang="en-US" sz="2954">
                <a:solidFill>
                  <a:prstClr val="black"/>
                </a:solidFill>
                <a:cs typeface="Arial" pitchFamily="34" charset="0"/>
              </a:rPr>
              <a:t> أداة مهمة لجمع هذا النوع من البيانات</a:t>
            </a:r>
          </a:p>
        </p:txBody>
      </p:sp>
      <p:sp>
        <p:nvSpPr>
          <p:cNvPr id="7177" name="مربع نص 10"/>
          <p:cNvSpPr txBox="1">
            <a:spLocks noChangeArrowheads="1"/>
          </p:cNvSpPr>
          <p:nvPr/>
        </p:nvSpPr>
        <p:spPr bwMode="auto">
          <a:xfrm>
            <a:off x="710711" y="4567605"/>
            <a:ext cx="7979020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 typeface="Wingdings" pitchFamily="2" charset="2"/>
              <a:buChar char="ü"/>
            </a:pPr>
            <a:r>
              <a:rPr lang="ar-SA" altLang="en-US" sz="2954">
                <a:solidFill>
                  <a:prstClr val="black"/>
                </a:solidFill>
                <a:cs typeface="Arial" pitchFamily="34" charset="0"/>
              </a:rPr>
              <a:t> يجب أن تنظم وأن تحضر جيدا حتى تمكن من المعلومات الدقيقة والمفيدة </a:t>
            </a:r>
          </a:p>
        </p:txBody>
      </p:sp>
      <p:sp>
        <p:nvSpPr>
          <p:cNvPr id="2" name="مربع نص 11"/>
          <p:cNvSpPr txBox="1">
            <a:spLocks noChangeArrowheads="1"/>
          </p:cNvSpPr>
          <p:nvPr/>
        </p:nvSpPr>
        <p:spPr bwMode="auto">
          <a:xfrm>
            <a:off x="725365" y="5556007"/>
            <a:ext cx="7979020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 typeface="Wingdings" pitchFamily="2" charset="2"/>
              <a:buChar char="ü"/>
            </a:pPr>
            <a:r>
              <a:rPr lang="ar-SA" altLang="en-US" sz="2954" dirty="0">
                <a:solidFill>
                  <a:prstClr val="black"/>
                </a:solidFill>
                <a:cs typeface="Arial" pitchFamily="34" charset="0"/>
              </a:rPr>
              <a:t> عن طريق المشاهدة المباشرة، أو غير المباشرة، التسجيل، ... </a:t>
            </a:r>
          </a:p>
        </p:txBody>
      </p:sp>
    </p:spTree>
    <p:extLst>
      <p:ext uri="{BB962C8B-B14F-4D97-AF65-F5344CB8AC3E}">
        <p14:creationId xmlns:p14="http://schemas.microsoft.com/office/powerpoint/2010/main" val="80276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4" grpId="0"/>
      <p:bldP spid="7175" grpId="0"/>
      <p:bldP spid="7176" grpId="0"/>
      <p:bldP spid="7177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2"/>
          <p:cNvSpPr>
            <a:spLocks noGrp="1"/>
          </p:cNvSpPr>
          <p:nvPr>
            <p:ph type="sldNum" sz="quarter" idx="4294967295"/>
          </p:nvPr>
        </p:nvSpPr>
        <p:spPr>
          <a:xfrm>
            <a:off x="8047893" y="6131171"/>
            <a:ext cx="703385" cy="3370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685817" indent="-263776" eaLnBrk="0" hangingPunct="0">
              <a:spcBef>
                <a:spcPct val="20000"/>
              </a:spcBef>
              <a:buClr>
                <a:schemeClr val="tx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055103" indent="-211021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477145" indent="-211021" eaLnBrk="0" hangingPunct="0">
              <a:spcBef>
                <a:spcPct val="20000"/>
              </a:spcBef>
              <a:buClr>
                <a:schemeClr val="tx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1899186" indent="-211021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321227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743269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165310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587351" indent="-211021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954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l" rtl="1" eaLnBrk="1" hangingPunct="1">
              <a:spcBef>
                <a:spcPct val="0"/>
              </a:spcBef>
              <a:buClrTx/>
              <a:buFontTx/>
              <a:buNone/>
            </a:pPr>
            <a:fld id="{E0CAEE85-BD70-4C86-A6EB-0C46BCF1DB74}" type="slidenum">
              <a:rPr lang="ar-SA" altLang="en-US" sz="1292">
                <a:solidFill>
                  <a:prstClr val="black"/>
                </a:solidFill>
                <a:cs typeface="Arial" pitchFamily="34" charset="0"/>
              </a:rPr>
              <a:pPr algn="l" rtl="1"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292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195" name="مربع نص 3"/>
          <p:cNvSpPr txBox="1">
            <a:spLocks noChangeArrowheads="1"/>
          </p:cNvSpPr>
          <p:nvPr/>
        </p:nvSpPr>
        <p:spPr bwMode="auto">
          <a:xfrm>
            <a:off x="6535615" y="791309"/>
            <a:ext cx="2439866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 typeface="Courier New" pitchFamily="49" charset="0"/>
              <a:buChar char="o"/>
            </a:pPr>
            <a:r>
              <a:rPr lang="ar-SA" altLang="en-US" sz="2954" b="1" u="sng" dirty="0">
                <a:solidFill>
                  <a:prstClr val="black"/>
                </a:solidFill>
                <a:cs typeface="Arial" pitchFamily="34" charset="0"/>
              </a:rPr>
              <a:t> المقابلة: </a:t>
            </a:r>
          </a:p>
        </p:txBody>
      </p:sp>
      <p:sp>
        <p:nvSpPr>
          <p:cNvPr id="8197" name="مربع نص 4"/>
          <p:cNvSpPr txBox="1">
            <a:spLocks noChangeArrowheads="1"/>
          </p:cNvSpPr>
          <p:nvPr/>
        </p:nvSpPr>
        <p:spPr bwMode="auto">
          <a:xfrm>
            <a:off x="6733444" y="3291917"/>
            <a:ext cx="2242038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 typeface="Courier New" pitchFamily="49" charset="0"/>
              <a:buChar char="o"/>
            </a:pPr>
            <a:r>
              <a:rPr lang="ar-SA" altLang="en-US" sz="2954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altLang="en-US" sz="2954" b="1" u="sng" dirty="0">
                <a:solidFill>
                  <a:prstClr val="black"/>
                </a:solidFill>
                <a:cs typeface="Arial" pitchFamily="34" charset="0"/>
              </a:rPr>
              <a:t>الاستبيان</a:t>
            </a:r>
          </a:p>
        </p:txBody>
      </p:sp>
      <p:sp>
        <p:nvSpPr>
          <p:cNvPr id="8198" name="مربع نص 5"/>
          <p:cNvSpPr txBox="1">
            <a:spLocks noChangeArrowheads="1"/>
          </p:cNvSpPr>
          <p:nvPr/>
        </p:nvSpPr>
        <p:spPr bwMode="auto">
          <a:xfrm>
            <a:off x="996462" y="1494693"/>
            <a:ext cx="7385538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 dirty="0">
                <a:solidFill>
                  <a:prstClr val="black"/>
                </a:solidFill>
                <a:cs typeface="Arial" pitchFamily="34" charset="0"/>
              </a:rPr>
              <a:t> هي محادثة مباشرة هادفة بين شخصين أو أكثر حول موضوع البحث</a:t>
            </a:r>
          </a:p>
        </p:txBody>
      </p:sp>
      <p:sp>
        <p:nvSpPr>
          <p:cNvPr id="8199" name="مربع نص 6"/>
          <p:cNvSpPr txBox="1">
            <a:spLocks noChangeArrowheads="1"/>
          </p:cNvSpPr>
          <p:nvPr/>
        </p:nvSpPr>
        <p:spPr bwMode="auto">
          <a:xfrm>
            <a:off x="2776904" y="2476598"/>
            <a:ext cx="5605097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 dirty="0">
                <a:solidFill>
                  <a:prstClr val="black"/>
                </a:solidFill>
                <a:cs typeface="Arial" pitchFamily="34" charset="0"/>
              </a:rPr>
              <a:t> تعتمد على القدرة على إدارة المقابلة</a:t>
            </a:r>
          </a:p>
        </p:txBody>
      </p:sp>
      <p:sp>
        <p:nvSpPr>
          <p:cNvPr id="8201" name="مربع نص 8"/>
          <p:cNvSpPr txBox="1">
            <a:spLocks noChangeArrowheads="1"/>
          </p:cNvSpPr>
          <p:nvPr/>
        </p:nvSpPr>
        <p:spPr bwMode="auto">
          <a:xfrm>
            <a:off x="1326176" y="4026878"/>
            <a:ext cx="6989885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>
                <a:solidFill>
                  <a:prstClr val="black"/>
                </a:solidFill>
                <a:cs typeface="Arial" pitchFamily="34" charset="0"/>
              </a:rPr>
              <a:t>مجموعة من الأسئلة التي يضعها الباحث لمن لهم علاقة بالموضوع قصد الحصول على المعلومات </a:t>
            </a:r>
          </a:p>
        </p:txBody>
      </p:sp>
      <p:sp>
        <p:nvSpPr>
          <p:cNvPr id="8202" name="مربع نص 9"/>
          <p:cNvSpPr txBox="1">
            <a:spLocks noChangeArrowheads="1"/>
          </p:cNvSpPr>
          <p:nvPr/>
        </p:nvSpPr>
        <p:spPr bwMode="auto">
          <a:xfrm>
            <a:off x="1491508" y="5300299"/>
            <a:ext cx="6989885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954" dirty="0">
                <a:solidFill>
                  <a:prstClr val="black"/>
                </a:solidFill>
                <a:cs typeface="Arial" pitchFamily="34" charset="0"/>
              </a:rPr>
              <a:t> يعتمد على مدى الحصر الجيد للباحث لهدف البحث</a:t>
            </a:r>
          </a:p>
        </p:txBody>
      </p:sp>
    </p:spTree>
    <p:extLst>
      <p:ext uri="{BB962C8B-B14F-4D97-AF65-F5344CB8AC3E}">
        <p14:creationId xmlns:p14="http://schemas.microsoft.com/office/powerpoint/2010/main" val="258848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  <p:bldP spid="8198" grpId="0"/>
      <p:bldP spid="8199" grpId="0"/>
      <p:bldP spid="8201" grpId="0"/>
      <p:bldP spid="820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047893" y="6131171"/>
            <a:ext cx="703385" cy="3370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50A99E9-22E8-4E56-8710-9D1933FD86B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30291" y="1561548"/>
            <a:ext cx="3516923" cy="774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431" b="1" dirty="0">
                <a:cs typeface="+mj-cs"/>
              </a:rPr>
              <a:t>الاستبيان </a:t>
            </a:r>
            <a:endParaRPr lang="en-US" sz="4431" b="1" dirty="0"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35044" y="3030187"/>
            <a:ext cx="1659430" cy="7741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4431" b="1" dirty="0">
                <a:solidFill>
                  <a:prstClr val="black"/>
                </a:solidFill>
                <a:cs typeface="+mj-cs"/>
              </a:rPr>
              <a:t>المقابلة </a:t>
            </a:r>
            <a:endParaRPr lang="en-US" sz="1662" dirty="0"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80490" y="4492503"/>
            <a:ext cx="1816524" cy="7741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DZ" sz="4431" b="1" dirty="0">
                <a:solidFill>
                  <a:prstClr val="black"/>
                </a:solidFill>
                <a:cs typeface="+mj-cs"/>
              </a:rPr>
              <a:t>الملاحظة</a:t>
            </a:r>
            <a:endParaRPr lang="en-US" sz="4431" b="1" dirty="0">
              <a:solidFill>
                <a:prstClr val="black"/>
              </a:solidFill>
              <a:cs typeface="+mj-cs"/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5551221" y="1945086"/>
            <a:ext cx="199407" cy="3012701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sz="1662"/>
          </a:p>
        </p:txBody>
      </p:sp>
    </p:spTree>
    <p:extLst>
      <p:ext uri="{BB962C8B-B14F-4D97-AF65-F5344CB8AC3E}">
        <p14:creationId xmlns:p14="http://schemas.microsoft.com/office/powerpoint/2010/main" val="403302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047893" y="6131171"/>
            <a:ext cx="703385" cy="3370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50A99E9-22E8-4E56-8710-9D1933FD86B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10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05555" y="2866293"/>
            <a:ext cx="3516923" cy="774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431" b="1" dirty="0">
                <a:cs typeface="Old Antic Outline Shaded" panose="02010400000000000000" pitchFamily="2" charset="-78"/>
              </a:rPr>
              <a:t>1- الاستبيان </a:t>
            </a:r>
            <a:endParaRPr lang="en-US" sz="4431" b="1" dirty="0">
              <a:cs typeface="Old Antic Outline Shaded" panose="02010400000000000000" pitchFamily="2" charset="-78"/>
            </a:endParaRPr>
          </a:p>
        </p:txBody>
      </p:sp>
      <p:pic>
        <p:nvPicPr>
          <p:cNvPr id="4" name="Picture 2" descr="https://encrypted-tbn3.gstatic.com/images?q=tbn:ANd9GcRHDsK_NL6IC-EQxUq0nGSW_qWF_clqVVSoMJ2fT7p0cDLA-QVUv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15" y="836713"/>
            <a:ext cx="3124389" cy="46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72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ZoneTexte 1"/>
          <p:cNvSpPr txBox="1">
            <a:spLocks noChangeArrowheads="1"/>
          </p:cNvSpPr>
          <p:nvPr/>
        </p:nvSpPr>
        <p:spPr bwMode="auto">
          <a:xfrm>
            <a:off x="678805" y="203672"/>
            <a:ext cx="8440614" cy="717440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4062" b="1" dirty="0">
                <a:solidFill>
                  <a:prstClr val="black"/>
                </a:solidFill>
                <a:ea typeface="Majalla UI"/>
              </a:rPr>
              <a:t>1- الاستبيان</a:t>
            </a:r>
            <a:endParaRPr lang="fr-FR" sz="4062" b="1" dirty="0">
              <a:solidFill>
                <a:prstClr val="black"/>
              </a:solidFill>
            </a:endParaRPr>
          </a:p>
        </p:txBody>
      </p:sp>
      <p:sp>
        <p:nvSpPr>
          <p:cNvPr id="23555" name="ZoneTexte 2"/>
          <p:cNvSpPr txBox="1">
            <a:spLocks noChangeArrowheads="1"/>
          </p:cNvSpPr>
          <p:nvPr/>
        </p:nvSpPr>
        <p:spPr bwMode="auto">
          <a:xfrm>
            <a:off x="1966593" y="1321231"/>
            <a:ext cx="6330462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الاستبيان يمكن من جمع المعلومات الأولية، أي المتعلقة مباشرة بالموضوع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23556" name="ZoneTexte 3"/>
          <p:cNvSpPr txBox="1">
            <a:spLocks noChangeArrowheads="1"/>
          </p:cNvSpPr>
          <p:nvPr/>
        </p:nvSpPr>
        <p:spPr bwMode="auto">
          <a:xfrm>
            <a:off x="3385700" y="2584939"/>
            <a:ext cx="4347796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يتمثل الاستبيان في مجموعة أسئلة تطرح لأفراد العينة المحددة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23557" name="ZoneTexte 4"/>
          <p:cNvSpPr txBox="1">
            <a:spLocks noChangeArrowheads="1"/>
          </p:cNvSpPr>
          <p:nvPr/>
        </p:nvSpPr>
        <p:spPr bwMode="auto">
          <a:xfrm>
            <a:off x="2690114" y="3819608"/>
            <a:ext cx="6264520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لوضع استبيان يجب مراعاة ما يلي: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23558" name="ZoneTexte 5"/>
          <p:cNvSpPr txBox="1">
            <a:spLocks noChangeArrowheads="1"/>
          </p:cNvSpPr>
          <p:nvPr/>
        </p:nvSpPr>
        <p:spPr bwMode="auto">
          <a:xfrm>
            <a:off x="5262289" y="4374091"/>
            <a:ext cx="2505808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عدد الأسئلة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23559" name="ZoneTexte 6"/>
          <p:cNvSpPr txBox="1">
            <a:spLocks noChangeArrowheads="1"/>
          </p:cNvSpPr>
          <p:nvPr/>
        </p:nvSpPr>
        <p:spPr bwMode="auto">
          <a:xfrm>
            <a:off x="5282711" y="4962042"/>
            <a:ext cx="2505808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طبيعة الأسئلة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23560" name="ZoneTexte 7"/>
          <p:cNvSpPr txBox="1">
            <a:spLocks noChangeArrowheads="1"/>
          </p:cNvSpPr>
          <p:nvPr/>
        </p:nvSpPr>
        <p:spPr bwMode="auto">
          <a:xfrm>
            <a:off x="4777863" y="5501835"/>
            <a:ext cx="3033346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الصيغة العامة للاستبيان 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4294967295"/>
          </p:nvPr>
        </p:nvSpPr>
        <p:spPr>
          <a:xfrm>
            <a:off x="8047893" y="6131171"/>
            <a:ext cx="703385" cy="3370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07BDCCC-C688-4D6B-975F-BE57010D8B81}" type="slidenum">
              <a:rPr lang="en-US" sz="1292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11</a:t>
            </a:fld>
            <a:endParaRPr lang="en-US" sz="1292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ZoneTexte 5"/>
          <p:cNvSpPr txBox="1">
            <a:spLocks noChangeArrowheads="1"/>
          </p:cNvSpPr>
          <p:nvPr/>
        </p:nvSpPr>
        <p:spPr bwMode="auto">
          <a:xfrm>
            <a:off x="6448827" y="2546212"/>
            <a:ext cx="2505808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تذكير: </a:t>
            </a:r>
            <a:endParaRPr lang="fr-FR" sz="2954" dirty="0">
              <a:solidFill>
                <a:prstClr val="black"/>
              </a:solidFill>
            </a:endParaRPr>
          </a:p>
        </p:txBody>
      </p:sp>
      <p:pic>
        <p:nvPicPr>
          <p:cNvPr id="1026" name="Picture 2" descr="https://encrypted-tbn3.gstatic.com/images?q=tbn:ANd9GcRHDsK_NL6IC-EQxUq0nGSW_qWF_clqVVSoMJ2fT7p0cDLA-QVUv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16" y="2478955"/>
            <a:ext cx="3124389" cy="322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33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6" grpId="0"/>
      <p:bldP spid="23557" grpId="0"/>
      <p:bldP spid="23558" grpId="0"/>
      <p:bldP spid="23559" grpId="0"/>
      <p:bldP spid="23560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047893" y="6131171"/>
            <a:ext cx="703385" cy="3370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50A99E9-22E8-4E56-8710-9D1933FD86B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ZoneTexte 1"/>
          <p:cNvSpPr txBox="1">
            <a:spLocks noChangeArrowheads="1"/>
          </p:cNvSpPr>
          <p:nvPr/>
        </p:nvSpPr>
        <p:spPr bwMode="auto">
          <a:xfrm>
            <a:off x="6148755" y="577062"/>
            <a:ext cx="2505808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srgbClr val="FF0000"/>
                </a:solidFill>
                <a:ea typeface="Majalla UI"/>
              </a:rPr>
              <a:t>عدد الأسئلة</a:t>
            </a:r>
            <a:endParaRPr lang="fr-FR" sz="2954" dirty="0">
              <a:solidFill>
                <a:srgbClr val="FF0000"/>
              </a:solidFill>
            </a:endParaRPr>
          </a:p>
        </p:txBody>
      </p:sp>
      <p:sp>
        <p:nvSpPr>
          <p:cNvPr id="4" name="ZoneTexte 1"/>
          <p:cNvSpPr txBox="1">
            <a:spLocks noChangeArrowheads="1"/>
          </p:cNvSpPr>
          <p:nvPr/>
        </p:nvSpPr>
        <p:spPr bwMode="auto">
          <a:xfrm>
            <a:off x="920553" y="1459524"/>
            <a:ext cx="7734011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عدد الأسئلة لا يجب أن يكون مملا بالنسبة للمستجيب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5" name="ZoneTexte 1"/>
          <p:cNvSpPr txBox="1">
            <a:spLocks noChangeArrowheads="1"/>
          </p:cNvSpPr>
          <p:nvPr/>
        </p:nvSpPr>
        <p:spPr bwMode="auto">
          <a:xfrm>
            <a:off x="3512906" y="3851033"/>
            <a:ext cx="5249008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يحدد عدد الأسئلة حسب الموضوع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1424609" y="4791201"/>
            <a:ext cx="7348651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عموما يعتمد على قياس المتغيرات في تحديد عدد الأسئلة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7" name="ZoneTexte 1"/>
          <p:cNvSpPr txBox="1">
            <a:spLocks noChangeArrowheads="1"/>
          </p:cNvSpPr>
          <p:nvPr/>
        </p:nvSpPr>
        <p:spPr bwMode="auto">
          <a:xfrm>
            <a:off x="704529" y="2655278"/>
            <a:ext cx="7950035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يجب أن يكون كافيا للحصول على المعلومات المرغوبة</a:t>
            </a:r>
            <a:endParaRPr lang="fr-FR" sz="2954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05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oneTexte 1"/>
          <p:cNvSpPr txBox="1">
            <a:spLocks noChangeArrowheads="1"/>
          </p:cNvSpPr>
          <p:nvPr/>
        </p:nvSpPr>
        <p:spPr bwMode="auto">
          <a:xfrm>
            <a:off x="6148755" y="577062"/>
            <a:ext cx="2505808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srgbClr val="FF0000"/>
                </a:solidFill>
                <a:ea typeface="Majalla UI"/>
              </a:rPr>
              <a:t>طبيعة الأسئلة</a:t>
            </a:r>
            <a:endParaRPr lang="fr-FR" sz="2954" dirty="0">
              <a:solidFill>
                <a:srgbClr val="FF0000"/>
              </a:solidFill>
            </a:endParaRPr>
          </a:p>
        </p:txBody>
      </p:sp>
      <p:sp>
        <p:nvSpPr>
          <p:cNvPr id="24579" name="ZoneTexte 2"/>
          <p:cNvSpPr txBox="1">
            <a:spLocks noChangeArrowheads="1"/>
          </p:cNvSpPr>
          <p:nvPr/>
        </p:nvSpPr>
        <p:spPr bwMode="auto">
          <a:xfrm>
            <a:off x="2590991" y="1582617"/>
            <a:ext cx="5952392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عند صياغة الأسئلة لابد من مراعاة ما يلي: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24580" name="ZoneTexte 3"/>
          <p:cNvSpPr txBox="1">
            <a:spLocks noChangeArrowheads="1"/>
          </p:cNvSpPr>
          <p:nvPr/>
        </p:nvSpPr>
        <p:spPr bwMode="auto">
          <a:xfrm>
            <a:off x="3733069" y="2860029"/>
            <a:ext cx="4681903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1- وضوح الأسئلة (تجنب الغموض)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24581" name="ZoneTexte 4"/>
          <p:cNvSpPr txBox="1">
            <a:spLocks noChangeArrowheads="1"/>
          </p:cNvSpPr>
          <p:nvPr/>
        </p:nvSpPr>
        <p:spPr bwMode="auto">
          <a:xfrm>
            <a:off x="3733069" y="3453510"/>
            <a:ext cx="4681903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>
                <a:solidFill>
                  <a:prstClr val="black"/>
                </a:solidFill>
                <a:ea typeface="Majalla UI"/>
              </a:rPr>
              <a:t>2- عدم تكرار الأسئلة</a:t>
            </a:r>
            <a:endParaRPr lang="fr-FR" sz="2954">
              <a:solidFill>
                <a:prstClr val="black"/>
              </a:solidFill>
            </a:endParaRPr>
          </a:p>
        </p:txBody>
      </p:sp>
      <p:sp>
        <p:nvSpPr>
          <p:cNvPr id="24582" name="ZoneTexte 5"/>
          <p:cNvSpPr txBox="1">
            <a:spLocks noChangeArrowheads="1"/>
          </p:cNvSpPr>
          <p:nvPr/>
        </p:nvSpPr>
        <p:spPr bwMode="auto">
          <a:xfrm>
            <a:off x="3733069" y="4046991"/>
            <a:ext cx="4681903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>
                <a:solidFill>
                  <a:prstClr val="black"/>
                </a:solidFill>
                <a:ea typeface="Majalla UI"/>
              </a:rPr>
              <a:t>3- حسن اختيار الألفاظ والمصطلحات</a:t>
            </a:r>
            <a:endParaRPr lang="fr-FR" sz="2954">
              <a:solidFill>
                <a:prstClr val="black"/>
              </a:solidFill>
            </a:endParaRPr>
          </a:p>
        </p:txBody>
      </p:sp>
      <p:sp>
        <p:nvSpPr>
          <p:cNvPr id="24583" name="ZoneTexte 6"/>
          <p:cNvSpPr txBox="1">
            <a:spLocks noChangeArrowheads="1"/>
          </p:cNvSpPr>
          <p:nvPr/>
        </p:nvSpPr>
        <p:spPr bwMode="auto">
          <a:xfrm>
            <a:off x="3733069" y="4640472"/>
            <a:ext cx="4681903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>
                <a:solidFill>
                  <a:prstClr val="black"/>
                </a:solidFill>
                <a:ea typeface="Majalla UI"/>
              </a:rPr>
              <a:t>4- الابتعاد عن الأحكام والتقييم</a:t>
            </a:r>
            <a:endParaRPr lang="fr-FR" sz="2954">
              <a:solidFill>
                <a:prstClr val="black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4294967295"/>
          </p:nvPr>
        </p:nvSpPr>
        <p:spPr>
          <a:xfrm>
            <a:off x="8047893" y="6131171"/>
            <a:ext cx="703385" cy="3370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E73F1F8-14FD-41A7-BBB1-AFDA1B721E48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94" y="2394573"/>
            <a:ext cx="3000376" cy="3988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68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0" grpId="0"/>
      <p:bldP spid="24581" grpId="0"/>
      <p:bldP spid="24582" grpId="0"/>
      <p:bldP spid="2458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oneTexte 1"/>
          <p:cNvSpPr txBox="1">
            <a:spLocks noChangeArrowheads="1"/>
          </p:cNvSpPr>
          <p:nvPr/>
        </p:nvSpPr>
        <p:spPr bwMode="auto">
          <a:xfrm>
            <a:off x="2491155" y="850906"/>
            <a:ext cx="6163408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عند صياغة الإجابة لابد من مراعاة ما يلي: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25603" name="ZoneTexte 2"/>
          <p:cNvSpPr txBox="1">
            <a:spLocks noChangeArrowheads="1"/>
          </p:cNvSpPr>
          <p:nvPr/>
        </p:nvSpPr>
        <p:spPr bwMode="auto">
          <a:xfrm>
            <a:off x="1744235" y="2197861"/>
            <a:ext cx="5407269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لا تصاغ الإجابة عند الأسئلة المفتوحة 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25604" name="ZoneTexte 3"/>
          <p:cNvSpPr txBox="1">
            <a:spLocks noChangeArrowheads="1"/>
          </p:cNvSpPr>
          <p:nvPr/>
        </p:nvSpPr>
        <p:spPr bwMode="auto">
          <a:xfrm>
            <a:off x="2974449" y="3638768"/>
            <a:ext cx="5407269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أما عند الأسئلة ال</a:t>
            </a:r>
            <a:r>
              <a:rPr lang="ar-SA" sz="2954" dirty="0">
                <a:solidFill>
                  <a:prstClr val="black"/>
                </a:solidFill>
                <a:ea typeface="Majalla UI"/>
              </a:rPr>
              <a:t>مغلقة</a:t>
            </a:r>
            <a:r>
              <a:rPr lang="ar-DZ" sz="2954" dirty="0">
                <a:solidFill>
                  <a:prstClr val="black"/>
                </a:solidFill>
                <a:ea typeface="Majalla UI"/>
              </a:rPr>
              <a:t>، فلا بد من : 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25605" name="ZoneTexte 4"/>
          <p:cNvSpPr txBox="1">
            <a:spLocks noChangeArrowheads="1"/>
          </p:cNvSpPr>
          <p:nvPr/>
        </p:nvSpPr>
        <p:spPr bwMode="auto">
          <a:xfrm>
            <a:off x="2992602" y="4387930"/>
            <a:ext cx="5407269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422041" indent="-422041" eaLnBrk="1" hangingPunct="1">
              <a:buFont typeface="Wingdings" panose="05000000000000000000" pitchFamily="2" charset="2"/>
              <a:buChar char="v"/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كتابة كل الإجابات الممكنة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25606" name="ZoneTexte 5"/>
          <p:cNvSpPr txBox="1">
            <a:spLocks noChangeArrowheads="1"/>
          </p:cNvSpPr>
          <p:nvPr/>
        </p:nvSpPr>
        <p:spPr bwMode="auto">
          <a:xfrm>
            <a:off x="2992601" y="5117126"/>
            <a:ext cx="5407269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422041" indent="-422041" eaLnBrk="1" hangingPunct="1">
              <a:buFont typeface="Wingdings" panose="05000000000000000000" pitchFamily="2" charset="2"/>
              <a:buChar char="v"/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تحديد سلما للإجابات حتى يمكن القياس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4294967295"/>
          </p:nvPr>
        </p:nvSpPr>
        <p:spPr>
          <a:xfrm>
            <a:off x="8047893" y="6131171"/>
            <a:ext cx="703385" cy="3370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1D519D8-7AFB-4763-966D-4326291C9AF7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14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3074" name="Picture 2" descr="https://encrypted-tbn1.gstatic.com/images?q=tbn:ANd9GcQ0_VekMN7OqsvX2TQQgQBZYNfQiIYLJ8nzHCy-stxSz5Z8Iw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" y="3638766"/>
            <a:ext cx="2672862" cy="2857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encrypted-tbn1.gstatic.com/images?q=tbn:ANd9GcS1lzUVp-LqhKOpds41GXAaXMgX4RoWdpzH7TiYVGACOXNqk4u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510" y="1589280"/>
            <a:ext cx="1470101" cy="175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97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0"/>
      <p:bldP spid="25605" grpId="0"/>
      <p:bldP spid="2560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مربع نص 1"/>
          <p:cNvSpPr txBox="1">
            <a:spLocks noChangeArrowheads="1"/>
          </p:cNvSpPr>
          <p:nvPr/>
        </p:nvSpPr>
        <p:spPr bwMode="auto">
          <a:xfrm>
            <a:off x="4694763" y="837599"/>
            <a:ext cx="3560885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954" b="1" dirty="0">
                <a:solidFill>
                  <a:prstClr val="black"/>
                </a:solidFill>
                <a:ea typeface="Majalla UI"/>
              </a:rPr>
              <a:t>مثال عن الأسئلة المغلقة</a:t>
            </a:r>
          </a:p>
        </p:txBody>
      </p:sp>
      <p:sp>
        <p:nvSpPr>
          <p:cNvPr id="26627" name="مربع نص 2"/>
          <p:cNvSpPr txBox="1">
            <a:spLocks noChangeArrowheads="1"/>
          </p:cNvSpPr>
          <p:nvPr/>
        </p:nvSpPr>
        <p:spPr bwMode="auto">
          <a:xfrm>
            <a:off x="2420817" y="1951895"/>
            <a:ext cx="5829300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954" dirty="0">
                <a:solidFill>
                  <a:prstClr val="black"/>
                </a:solidFill>
                <a:ea typeface="Majalla UI"/>
              </a:rPr>
              <a:t>قلة الالتزام </a:t>
            </a:r>
            <a:r>
              <a:rPr lang="ar-DZ" sz="2954" dirty="0">
                <a:solidFill>
                  <a:prstClr val="black"/>
                </a:solidFill>
                <a:ea typeface="Majalla UI"/>
              </a:rPr>
              <a:t>ت</a:t>
            </a:r>
            <a:r>
              <a:rPr lang="ar-SA" sz="2954" dirty="0" err="1">
                <a:solidFill>
                  <a:prstClr val="black"/>
                </a:solidFill>
                <a:ea typeface="Majalla UI"/>
              </a:rPr>
              <a:t>ؤدي</a:t>
            </a:r>
            <a:r>
              <a:rPr lang="ar-SA" sz="2954" dirty="0">
                <a:solidFill>
                  <a:prstClr val="black"/>
                </a:solidFill>
                <a:ea typeface="Majalla UI"/>
              </a:rPr>
              <a:t> إلى سوء </a:t>
            </a:r>
            <a:r>
              <a:rPr lang="ar-DZ" sz="2954" dirty="0">
                <a:solidFill>
                  <a:prstClr val="black"/>
                </a:solidFill>
                <a:ea typeface="Majalla UI"/>
              </a:rPr>
              <a:t>إنجاز </a:t>
            </a:r>
            <a:r>
              <a:rPr lang="ar-SA" sz="2954" dirty="0">
                <a:solidFill>
                  <a:prstClr val="black"/>
                </a:solidFill>
                <a:ea typeface="Majalla UI"/>
              </a:rPr>
              <a:t>العمل </a:t>
            </a:r>
          </a:p>
        </p:txBody>
      </p:sp>
      <p:grpSp>
        <p:nvGrpSpPr>
          <p:cNvPr id="26628" name="مجموعة 13"/>
          <p:cNvGrpSpPr>
            <a:grpSpLocks/>
          </p:cNvGrpSpPr>
          <p:nvPr/>
        </p:nvGrpSpPr>
        <p:grpSpPr bwMode="auto">
          <a:xfrm>
            <a:off x="3993222" y="2907571"/>
            <a:ext cx="4022481" cy="2327866"/>
            <a:chOff x="2000232" y="2143116"/>
            <a:chExt cx="4357718" cy="2521195"/>
          </a:xfrm>
        </p:grpSpPr>
        <p:sp>
          <p:nvSpPr>
            <p:cNvPr id="4" name="شكل بيضاوي 3"/>
            <p:cNvSpPr/>
            <p:nvPr/>
          </p:nvSpPr>
          <p:spPr>
            <a:xfrm>
              <a:off x="6000760" y="2214535"/>
              <a:ext cx="357190" cy="35709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ar-SA" sz="2954">
                <a:solidFill>
                  <a:prstClr val="white"/>
                </a:solidFill>
              </a:endParaRPr>
            </a:p>
          </p:txBody>
        </p:sp>
        <p:sp>
          <p:nvSpPr>
            <p:cNvPr id="26631" name="مربع نص 4"/>
            <p:cNvSpPr txBox="1">
              <a:spLocks noChangeArrowheads="1"/>
            </p:cNvSpPr>
            <p:nvPr/>
          </p:nvSpPr>
          <p:spPr bwMode="auto">
            <a:xfrm>
              <a:off x="2000232" y="2143116"/>
              <a:ext cx="3857652" cy="592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rtl="1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ar-SA" sz="2954" dirty="0">
                  <a:solidFill>
                    <a:prstClr val="black"/>
                  </a:solidFill>
                  <a:ea typeface="Majalla UI"/>
                </a:rPr>
                <a:t>موافق بشدة</a:t>
              </a:r>
            </a:p>
          </p:txBody>
        </p:sp>
        <p:sp>
          <p:nvSpPr>
            <p:cNvPr id="6" name="شكل بيضاوي 5"/>
            <p:cNvSpPr/>
            <p:nvPr/>
          </p:nvSpPr>
          <p:spPr>
            <a:xfrm>
              <a:off x="6000760" y="2643048"/>
              <a:ext cx="357190" cy="35709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ar-SA" sz="2954">
                <a:solidFill>
                  <a:prstClr val="white"/>
                </a:solidFill>
              </a:endParaRPr>
            </a:p>
          </p:txBody>
        </p:sp>
        <p:sp>
          <p:nvSpPr>
            <p:cNvPr id="26633" name="مربع نص 6"/>
            <p:cNvSpPr txBox="1">
              <a:spLocks noChangeArrowheads="1"/>
            </p:cNvSpPr>
            <p:nvPr/>
          </p:nvSpPr>
          <p:spPr bwMode="auto">
            <a:xfrm>
              <a:off x="2000232" y="2571744"/>
              <a:ext cx="3857652" cy="592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rtl="1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ar-SA" sz="2954">
                  <a:solidFill>
                    <a:prstClr val="black"/>
                  </a:solidFill>
                  <a:ea typeface="Majalla UI"/>
                </a:rPr>
                <a:t>موافق</a:t>
              </a:r>
            </a:p>
          </p:txBody>
        </p:sp>
        <p:sp>
          <p:nvSpPr>
            <p:cNvPr id="8" name="شكل بيضاوي 7"/>
            <p:cNvSpPr/>
            <p:nvPr/>
          </p:nvSpPr>
          <p:spPr>
            <a:xfrm>
              <a:off x="6000760" y="3142979"/>
              <a:ext cx="357190" cy="357095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ar-SA" sz="2954">
                <a:solidFill>
                  <a:prstClr val="white"/>
                </a:solidFill>
              </a:endParaRPr>
            </a:p>
          </p:txBody>
        </p:sp>
        <p:sp>
          <p:nvSpPr>
            <p:cNvPr id="26635" name="مربع نص 8"/>
            <p:cNvSpPr txBox="1">
              <a:spLocks noChangeArrowheads="1"/>
            </p:cNvSpPr>
            <p:nvPr/>
          </p:nvSpPr>
          <p:spPr bwMode="auto">
            <a:xfrm>
              <a:off x="2000232" y="3071810"/>
              <a:ext cx="3857652" cy="592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rtl="1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ar-SA" sz="2954">
                  <a:solidFill>
                    <a:prstClr val="black"/>
                  </a:solidFill>
                  <a:ea typeface="Majalla UI"/>
                </a:rPr>
                <a:t>لا أدري</a:t>
              </a:r>
            </a:p>
          </p:txBody>
        </p:sp>
        <p:sp>
          <p:nvSpPr>
            <p:cNvPr id="10" name="شكل بيضاوي 9"/>
            <p:cNvSpPr/>
            <p:nvPr/>
          </p:nvSpPr>
          <p:spPr>
            <a:xfrm>
              <a:off x="6000760" y="3642911"/>
              <a:ext cx="357190" cy="35709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ar-SA" sz="2954">
                <a:solidFill>
                  <a:prstClr val="white"/>
                </a:solidFill>
              </a:endParaRPr>
            </a:p>
          </p:txBody>
        </p:sp>
        <p:sp>
          <p:nvSpPr>
            <p:cNvPr id="26637" name="مربع نص 10"/>
            <p:cNvSpPr txBox="1">
              <a:spLocks noChangeArrowheads="1"/>
            </p:cNvSpPr>
            <p:nvPr/>
          </p:nvSpPr>
          <p:spPr bwMode="auto">
            <a:xfrm>
              <a:off x="2000232" y="3571875"/>
              <a:ext cx="3857652" cy="592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rtl="1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ar-SA" sz="2954">
                  <a:solidFill>
                    <a:prstClr val="black"/>
                  </a:solidFill>
                  <a:ea typeface="Majalla UI"/>
                </a:rPr>
                <a:t>لا أوافق</a:t>
              </a:r>
            </a:p>
          </p:txBody>
        </p:sp>
        <p:sp>
          <p:nvSpPr>
            <p:cNvPr id="12" name="شكل بيضاوي 11"/>
            <p:cNvSpPr/>
            <p:nvPr/>
          </p:nvSpPr>
          <p:spPr>
            <a:xfrm>
              <a:off x="6000760" y="4142842"/>
              <a:ext cx="357190" cy="357095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ar-SA" sz="2954">
                <a:solidFill>
                  <a:prstClr val="white"/>
                </a:solidFill>
              </a:endParaRPr>
            </a:p>
          </p:txBody>
        </p:sp>
        <p:sp>
          <p:nvSpPr>
            <p:cNvPr id="26639" name="مربع نص 12"/>
            <p:cNvSpPr txBox="1">
              <a:spLocks noChangeArrowheads="1"/>
            </p:cNvSpPr>
            <p:nvPr/>
          </p:nvSpPr>
          <p:spPr bwMode="auto">
            <a:xfrm>
              <a:off x="2000232" y="4071942"/>
              <a:ext cx="3857652" cy="592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rtl="1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ar-SA" sz="2954" dirty="0">
                  <a:solidFill>
                    <a:prstClr val="black"/>
                  </a:solidFill>
                  <a:ea typeface="Majalla UI"/>
                </a:rPr>
                <a:t>لا أوافق بشدة</a:t>
              </a:r>
            </a:p>
          </p:txBody>
        </p:sp>
      </p:grpSp>
      <p:sp>
        <p:nvSpPr>
          <p:cNvPr id="15" name="عنصر نائب لرقم الشريحة 14"/>
          <p:cNvSpPr>
            <a:spLocks noGrp="1"/>
          </p:cNvSpPr>
          <p:nvPr>
            <p:ph type="sldNum" sz="quarter" idx="4294967295"/>
          </p:nvPr>
        </p:nvSpPr>
        <p:spPr>
          <a:xfrm>
            <a:off x="8047893" y="6131171"/>
            <a:ext cx="703385" cy="3370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383A02-5367-47FD-AC95-06F5CD88E1EA}" type="slidenum">
              <a:rPr lang="en-US" sz="1292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15</a:t>
            </a:fld>
            <a:endParaRPr lang="en-US" sz="1292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69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مربع نص 1"/>
          <p:cNvSpPr txBox="1">
            <a:spLocks noChangeArrowheads="1"/>
          </p:cNvSpPr>
          <p:nvPr/>
        </p:nvSpPr>
        <p:spPr bwMode="auto">
          <a:xfrm>
            <a:off x="2315308" y="1121020"/>
            <a:ext cx="6382108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954" dirty="0">
                <a:solidFill>
                  <a:prstClr val="black"/>
                </a:solidFill>
                <a:ea typeface="Majalla UI"/>
              </a:rPr>
              <a:t>عند الأسئلة المغلقة تعطى الخيارات في سلم حتى يتمكن الباحث من الترتيب والتحليل</a:t>
            </a:r>
          </a:p>
        </p:txBody>
      </p:sp>
      <p:sp>
        <p:nvSpPr>
          <p:cNvPr id="27651" name="مربع نص 2"/>
          <p:cNvSpPr txBox="1">
            <a:spLocks noChangeArrowheads="1"/>
          </p:cNvSpPr>
          <p:nvPr/>
        </p:nvSpPr>
        <p:spPr bwMode="auto">
          <a:xfrm>
            <a:off x="1392116" y="2242039"/>
            <a:ext cx="7233293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954" dirty="0">
                <a:solidFill>
                  <a:prstClr val="black"/>
                </a:solidFill>
                <a:ea typeface="Majalla UI"/>
              </a:rPr>
              <a:t>أشهر سلم يستعمل هو سلم  </a:t>
            </a:r>
            <a:r>
              <a:rPr lang="fr-FR" sz="2954" dirty="0">
                <a:solidFill>
                  <a:prstClr val="black"/>
                </a:solidFill>
              </a:rPr>
              <a:t>LIKERT</a:t>
            </a:r>
            <a:r>
              <a:rPr lang="ar-SA" sz="2954" dirty="0">
                <a:solidFill>
                  <a:prstClr val="black"/>
                </a:solidFill>
                <a:ea typeface="Majalla UI"/>
              </a:rPr>
              <a:t>  الذي يحتوي على 5 مستويات</a:t>
            </a:r>
          </a:p>
        </p:txBody>
      </p:sp>
      <p:sp>
        <p:nvSpPr>
          <p:cNvPr id="27652" name="مربع نص 4"/>
          <p:cNvSpPr txBox="1">
            <a:spLocks noChangeArrowheads="1"/>
          </p:cNvSpPr>
          <p:nvPr/>
        </p:nvSpPr>
        <p:spPr bwMode="auto">
          <a:xfrm>
            <a:off x="7138284" y="3453235"/>
            <a:ext cx="1055077" cy="77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215" dirty="0">
                <a:solidFill>
                  <a:prstClr val="black"/>
                </a:solidFill>
                <a:ea typeface="Majalla UI"/>
              </a:rPr>
              <a:t>موافق جدا</a:t>
            </a:r>
          </a:p>
        </p:txBody>
      </p:sp>
      <p:sp>
        <p:nvSpPr>
          <p:cNvPr id="27653" name="مربع نص 5"/>
          <p:cNvSpPr txBox="1">
            <a:spLocks noChangeArrowheads="1"/>
          </p:cNvSpPr>
          <p:nvPr/>
        </p:nvSpPr>
        <p:spPr bwMode="auto">
          <a:xfrm>
            <a:off x="5819438" y="3692770"/>
            <a:ext cx="1055077" cy="43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215">
                <a:solidFill>
                  <a:prstClr val="black"/>
                </a:solidFill>
                <a:ea typeface="Majalla UI"/>
              </a:rPr>
              <a:t>موافق</a:t>
            </a:r>
          </a:p>
        </p:txBody>
      </p:sp>
      <p:sp>
        <p:nvSpPr>
          <p:cNvPr id="27654" name="مربع نص 6"/>
          <p:cNvSpPr txBox="1">
            <a:spLocks noChangeArrowheads="1"/>
          </p:cNvSpPr>
          <p:nvPr/>
        </p:nvSpPr>
        <p:spPr bwMode="auto">
          <a:xfrm>
            <a:off x="4566533" y="3692770"/>
            <a:ext cx="1055077" cy="43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215">
                <a:solidFill>
                  <a:prstClr val="black"/>
                </a:solidFill>
                <a:ea typeface="Majalla UI"/>
              </a:rPr>
              <a:t>حيادي</a:t>
            </a:r>
          </a:p>
        </p:txBody>
      </p:sp>
      <p:sp>
        <p:nvSpPr>
          <p:cNvPr id="27655" name="مربع نص 7"/>
          <p:cNvSpPr txBox="1">
            <a:spLocks noChangeArrowheads="1"/>
          </p:cNvSpPr>
          <p:nvPr/>
        </p:nvSpPr>
        <p:spPr bwMode="auto">
          <a:xfrm>
            <a:off x="3379572" y="3363761"/>
            <a:ext cx="1055077" cy="77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215" dirty="0">
                <a:solidFill>
                  <a:prstClr val="black"/>
                </a:solidFill>
                <a:ea typeface="Majalla UI"/>
              </a:rPr>
              <a:t>غير موافق</a:t>
            </a:r>
          </a:p>
        </p:txBody>
      </p:sp>
      <p:sp>
        <p:nvSpPr>
          <p:cNvPr id="27656" name="مربع نص 8"/>
          <p:cNvSpPr txBox="1">
            <a:spLocks noChangeArrowheads="1"/>
          </p:cNvSpPr>
          <p:nvPr/>
        </p:nvSpPr>
        <p:spPr bwMode="auto">
          <a:xfrm>
            <a:off x="1698043" y="3363761"/>
            <a:ext cx="1516673" cy="77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215" dirty="0">
                <a:solidFill>
                  <a:prstClr val="black"/>
                </a:solidFill>
                <a:ea typeface="Majalla UI"/>
              </a:rPr>
              <a:t>غير موافق بشدة</a:t>
            </a:r>
          </a:p>
        </p:txBody>
      </p:sp>
      <p:cxnSp>
        <p:nvCxnSpPr>
          <p:cNvPr id="11" name="رابط مستقيم 10"/>
          <p:cNvCxnSpPr/>
          <p:nvPr/>
        </p:nvCxnSpPr>
        <p:spPr>
          <a:xfrm rot="10800000">
            <a:off x="2390439" y="4418135"/>
            <a:ext cx="5407269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rot="5400000">
            <a:off x="7665822" y="4352192"/>
            <a:ext cx="263769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rot="5400000">
            <a:off x="6412918" y="4352192"/>
            <a:ext cx="263769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rot="5400000">
            <a:off x="5160015" y="4352192"/>
            <a:ext cx="263769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رابط مستقيم 15"/>
          <p:cNvCxnSpPr/>
          <p:nvPr/>
        </p:nvCxnSpPr>
        <p:spPr>
          <a:xfrm rot="5400000">
            <a:off x="3907110" y="4352192"/>
            <a:ext cx="263769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 rot="5400000">
            <a:off x="2258553" y="4352192"/>
            <a:ext cx="263769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663" name="مربع نص 17"/>
          <p:cNvSpPr txBox="1">
            <a:spLocks noChangeArrowheads="1"/>
          </p:cNvSpPr>
          <p:nvPr/>
        </p:nvSpPr>
        <p:spPr bwMode="auto">
          <a:xfrm>
            <a:off x="1568625" y="5011617"/>
            <a:ext cx="6984776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954" dirty="0">
                <a:solidFill>
                  <a:prstClr val="black"/>
                </a:solidFill>
                <a:ea typeface="Majalla UI"/>
              </a:rPr>
              <a:t>تستعمل لأسئلة المغلقة كلما أمكن تحديد الخيارات للإجابة</a:t>
            </a:r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294967295"/>
          </p:nvPr>
        </p:nvSpPr>
        <p:spPr>
          <a:xfrm>
            <a:off x="8047893" y="6131171"/>
            <a:ext cx="703385" cy="3370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C592906-5623-4649-B335-A79FC7FF8DED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16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43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/>
      <p:bldP spid="27652" grpId="0"/>
      <p:bldP spid="27653" grpId="0"/>
      <p:bldP spid="27654" grpId="0"/>
      <p:bldP spid="27655" grpId="0"/>
      <p:bldP spid="27656" grpId="0"/>
      <p:bldP spid="276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مربع نص 1"/>
          <p:cNvSpPr txBox="1">
            <a:spLocks noChangeArrowheads="1"/>
          </p:cNvSpPr>
          <p:nvPr/>
        </p:nvSpPr>
        <p:spPr bwMode="auto">
          <a:xfrm>
            <a:off x="4689233" y="791309"/>
            <a:ext cx="3560885" cy="49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585" b="1" dirty="0">
                <a:solidFill>
                  <a:prstClr val="black"/>
                </a:solidFill>
                <a:ea typeface="Majalla UI"/>
              </a:rPr>
              <a:t>مثال </a:t>
            </a:r>
            <a:r>
              <a:rPr lang="ar-DZ" sz="2585" b="1" dirty="0">
                <a:solidFill>
                  <a:prstClr val="black"/>
                </a:solidFill>
                <a:ea typeface="Majalla UI"/>
              </a:rPr>
              <a:t>عن الأسئلة المفتوحة </a:t>
            </a:r>
            <a:r>
              <a:rPr lang="ar-SA" sz="2585" b="1" dirty="0">
                <a:solidFill>
                  <a:prstClr val="black"/>
                </a:solidFill>
                <a:ea typeface="Majalla UI"/>
              </a:rPr>
              <a:t>:</a:t>
            </a:r>
          </a:p>
        </p:txBody>
      </p:sp>
      <p:sp>
        <p:nvSpPr>
          <p:cNvPr id="28675" name="مربع نص 3"/>
          <p:cNvSpPr txBox="1">
            <a:spLocks noChangeArrowheads="1"/>
          </p:cNvSpPr>
          <p:nvPr/>
        </p:nvSpPr>
        <p:spPr bwMode="auto">
          <a:xfrm>
            <a:off x="992561" y="1660587"/>
            <a:ext cx="7710359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954" dirty="0">
                <a:solidFill>
                  <a:prstClr val="black"/>
                </a:solidFill>
                <a:ea typeface="Majalla UI"/>
              </a:rPr>
              <a:t>ما هي أهم الإجراءات المتخذة عندكم من أجل تحسين الإنتاجية ؟</a:t>
            </a:r>
          </a:p>
        </p:txBody>
      </p:sp>
      <p:sp>
        <p:nvSpPr>
          <p:cNvPr id="28676" name="مربع نص 4"/>
          <p:cNvSpPr txBox="1">
            <a:spLocks noChangeArrowheads="1"/>
          </p:cNvSpPr>
          <p:nvPr/>
        </p:nvSpPr>
        <p:spPr bwMode="auto">
          <a:xfrm>
            <a:off x="2834055" y="2715665"/>
            <a:ext cx="5934808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954" dirty="0">
                <a:solidFill>
                  <a:prstClr val="black"/>
                </a:solidFill>
                <a:ea typeface="Majalla UI"/>
              </a:rPr>
              <a:t>كيف عالجتم مشكلة نقص المادة الأولية ؟</a:t>
            </a:r>
          </a:p>
        </p:txBody>
      </p:sp>
      <p:sp>
        <p:nvSpPr>
          <p:cNvPr id="28677" name="مربع نص 5"/>
          <p:cNvSpPr txBox="1">
            <a:spLocks noChangeArrowheads="1"/>
          </p:cNvSpPr>
          <p:nvPr/>
        </p:nvSpPr>
        <p:spPr bwMode="auto">
          <a:xfrm>
            <a:off x="992561" y="3375087"/>
            <a:ext cx="7710359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954" dirty="0">
                <a:solidFill>
                  <a:prstClr val="black"/>
                </a:solidFill>
                <a:ea typeface="Majalla UI"/>
              </a:rPr>
              <a:t>ماذا تفعل المؤسسة مع الشريك الاجتماعي عند تغيير موقعها ؟</a:t>
            </a:r>
          </a:p>
        </p:txBody>
      </p:sp>
      <p:sp>
        <p:nvSpPr>
          <p:cNvPr id="28678" name="مربع نص 6"/>
          <p:cNvSpPr txBox="1">
            <a:spLocks noChangeArrowheads="1"/>
          </p:cNvSpPr>
          <p:nvPr/>
        </p:nvSpPr>
        <p:spPr bwMode="auto">
          <a:xfrm>
            <a:off x="2576736" y="4491118"/>
            <a:ext cx="46085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800" i="1" dirty="0">
                <a:solidFill>
                  <a:srgbClr val="FF0000"/>
                </a:solidFill>
                <a:ea typeface="Majalla UI"/>
              </a:rPr>
              <a:t>تستعمل الأسئلة </a:t>
            </a:r>
            <a:r>
              <a:rPr lang="ar-DZ" sz="2800" i="1" dirty="0">
                <a:solidFill>
                  <a:srgbClr val="FF0000"/>
                </a:solidFill>
                <a:ea typeface="Majalla UI"/>
              </a:rPr>
              <a:t>المفتوحة </a:t>
            </a:r>
            <a:r>
              <a:rPr lang="ar-SA" sz="2800" i="1" dirty="0">
                <a:solidFill>
                  <a:srgbClr val="FF0000"/>
                </a:solidFill>
                <a:ea typeface="Majalla UI"/>
              </a:rPr>
              <a:t>عندما لا يمكن تحديد الإجابات في خيارات محددة </a:t>
            </a: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4294967295"/>
          </p:nvPr>
        </p:nvSpPr>
        <p:spPr>
          <a:xfrm>
            <a:off x="8047893" y="6131171"/>
            <a:ext cx="703385" cy="3370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61425C6-CA42-4CED-84F0-11273366CB31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03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8676" grpId="0"/>
      <p:bldP spid="28677" grpId="0"/>
      <p:bldP spid="2867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ZoneTexte 1"/>
          <p:cNvSpPr txBox="1">
            <a:spLocks noChangeArrowheads="1"/>
          </p:cNvSpPr>
          <p:nvPr/>
        </p:nvSpPr>
        <p:spPr bwMode="auto">
          <a:xfrm>
            <a:off x="4671648" y="604290"/>
            <a:ext cx="3974123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b="1" dirty="0">
                <a:solidFill>
                  <a:prstClr val="black"/>
                </a:solidFill>
                <a:ea typeface="Majalla UI"/>
              </a:rPr>
              <a:t>الصيغة العامة للاستبيان </a:t>
            </a:r>
            <a:endParaRPr lang="fr-FR" sz="2954" b="1" dirty="0">
              <a:solidFill>
                <a:prstClr val="black"/>
              </a:solidFill>
            </a:endParaRPr>
          </a:p>
        </p:txBody>
      </p:sp>
      <p:sp>
        <p:nvSpPr>
          <p:cNvPr id="29699" name="ZoneTexte 2"/>
          <p:cNvSpPr txBox="1">
            <a:spLocks noChangeArrowheads="1"/>
          </p:cNvSpPr>
          <p:nvPr/>
        </p:nvSpPr>
        <p:spPr bwMode="auto">
          <a:xfrm>
            <a:off x="3320326" y="1459525"/>
            <a:ext cx="5341327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عموما ينقسم لاستبيان إلى قسمين :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29700" name="ZoneTexte 3"/>
          <p:cNvSpPr txBox="1">
            <a:spLocks noChangeArrowheads="1"/>
          </p:cNvSpPr>
          <p:nvPr/>
        </p:nvSpPr>
        <p:spPr bwMode="auto">
          <a:xfrm>
            <a:off x="3757248" y="2301857"/>
            <a:ext cx="5125915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قسم يخص للمستجيب (الجنس، العمر، المستوى التعليمي، الوظيفة، الأقدمية ...)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29701" name="ZoneTexte 4"/>
          <p:cNvSpPr txBox="1">
            <a:spLocks noChangeArrowheads="1"/>
          </p:cNvSpPr>
          <p:nvPr/>
        </p:nvSpPr>
        <p:spPr bwMode="auto">
          <a:xfrm>
            <a:off x="3432926" y="4202726"/>
            <a:ext cx="5341326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قسم يخص موضوع الدراسة (الأسئلة)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29702" name="ZoneTexte 5"/>
          <p:cNvSpPr txBox="1">
            <a:spLocks noChangeArrowheads="1"/>
          </p:cNvSpPr>
          <p:nvPr/>
        </p:nvSpPr>
        <p:spPr bwMode="auto">
          <a:xfrm>
            <a:off x="704528" y="4948955"/>
            <a:ext cx="8112692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2954" dirty="0">
                <a:solidFill>
                  <a:prstClr val="black"/>
                </a:solidFill>
                <a:ea typeface="Majalla UI"/>
              </a:rPr>
              <a:t>ويرفق عموما الاستبيان بمراسلة للمسؤول الأول لمكان الاستبيان </a:t>
            </a:r>
            <a:endParaRPr lang="fr-FR" sz="2954" dirty="0">
              <a:solidFill>
                <a:prstClr val="black"/>
              </a:solidFill>
            </a:endParaRPr>
          </a:p>
        </p:txBody>
      </p:sp>
      <p:sp>
        <p:nvSpPr>
          <p:cNvPr id="29703" name="ZoneTexte 4"/>
          <p:cNvSpPr txBox="1">
            <a:spLocks noChangeArrowheads="1"/>
          </p:cNvSpPr>
          <p:nvPr/>
        </p:nvSpPr>
        <p:spPr bwMode="auto">
          <a:xfrm>
            <a:off x="2507178" y="3513863"/>
            <a:ext cx="6396404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954" b="1" u="sng" dirty="0">
                <a:solidFill>
                  <a:prstClr val="black"/>
                </a:solidFill>
                <a:ea typeface="Majalla UI"/>
              </a:rPr>
              <a:t>ملاحظة هامة جدا : لا يطلب اسم المستجيب</a:t>
            </a:r>
            <a:endParaRPr lang="fr-FR" sz="2954" b="1" u="sng" dirty="0">
              <a:solidFill>
                <a:prstClr val="black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4294967295"/>
          </p:nvPr>
        </p:nvSpPr>
        <p:spPr>
          <a:xfrm>
            <a:off x="8047893" y="6131171"/>
            <a:ext cx="703385" cy="3370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04690C8-8A33-4CB8-86C5-21D1C1997DE2}" type="slidenum">
              <a:rPr lang="en-US" sz="1292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</a:t>
            </a:fld>
            <a:endParaRPr lang="en-US" sz="1292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rot="20135717">
            <a:off x="293800" y="2810222"/>
            <a:ext cx="3067260" cy="111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323" dirty="0"/>
              <a:t>الأسئلة الانتقائية أو المصفاة </a:t>
            </a:r>
            <a:endParaRPr lang="en-US" sz="3323" dirty="0"/>
          </a:p>
        </p:txBody>
      </p:sp>
    </p:spTree>
    <p:extLst>
      <p:ext uri="{BB962C8B-B14F-4D97-AF65-F5344CB8AC3E}">
        <p14:creationId xmlns:p14="http://schemas.microsoft.com/office/powerpoint/2010/main" val="137836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29700" grpId="0"/>
      <p:bldP spid="29701" grpId="0"/>
      <p:bldP spid="29702" grpId="0"/>
      <p:bldP spid="29703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324100" y="6150220"/>
            <a:ext cx="527538" cy="33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108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19</a:t>
            </a:fld>
            <a:endParaRPr lang="en-US" sz="1108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1154723" y="770793"/>
            <a:ext cx="7877908" cy="70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5908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323244" y="1600200"/>
            <a:ext cx="7850065" cy="4220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52052" indent="-252052" algn="just">
              <a:spcBef>
                <a:spcPct val="20000"/>
              </a:spcBef>
              <a:buFont typeface="Arial" pitchFamily="34" charset="0"/>
              <a:buChar char="•"/>
            </a:pPr>
            <a:endParaRPr lang="ar-SA" sz="2769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1154723" y="375138"/>
            <a:ext cx="7877908" cy="1096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5908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1031" y="3006970"/>
            <a:ext cx="8932985" cy="1055077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5539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تمنياتي للجميع بالنجاح 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06237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89</TotalTime>
  <Words>596</Words>
  <Application>Microsoft Office PowerPoint</Application>
  <PresentationFormat>A4 Paper (210x297 mm)</PresentationFormat>
  <Paragraphs>134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ae_AlMateen</vt:lpstr>
      <vt:lpstr>AL-Battar</vt:lpstr>
      <vt:lpstr>AL-Mohanad Bold</vt:lpstr>
      <vt:lpstr>Arial</vt:lpstr>
      <vt:lpstr>AYM Wadiy S_U normal.</vt:lpstr>
      <vt:lpstr>Calibri</vt:lpstr>
      <vt:lpstr>Courier New</vt:lpstr>
      <vt:lpstr>Majalla UI</vt:lpstr>
      <vt:lpstr>Old Antic Outline Shaded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مصادر جمع البيانات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studio 5</cp:lastModifiedBy>
  <cp:revision>15</cp:revision>
  <dcterms:created xsi:type="dcterms:W3CDTF">2014-09-11T06:47:01Z</dcterms:created>
  <dcterms:modified xsi:type="dcterms:W3CDTF">2016-10-09T06:17:14Z</dcterms:modified>
</cp:coreProperties>
</file>