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A7"/>
    <a:srgbClr val="0053AC"/>
    <a:srgbClr val="013E36"/>
    <a:srgbClr val="009900"/>
    <a:srgbClr val="AD9968"/>
    <a:srgbClr val="D9791B"/>
    <a:srgbClr val="AB1A25"/>
    <a:srgbClr val="00263A"/>
    <a:srgbClr val="FF3300"/>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4" d="100"/>
          <a:sy n="74" d="100"/>
        </p:scale>
        <p:origin x="1032"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a:ln/>
        </p:spPr>
      </p:sp>
      <p:sp>
        <p:nvSpPr>
          <p:cNvPr id="645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
        <p:nvSpPr>
          <p:cNvPr id="645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E8EAD6-9A38-4239-9C29-33C57B1ADD09}" type="slidenum">
              <a:rPr lang="en-US">
                <a:solidFill>
                  <a:prstClr val="black"/>
                </a:solidFill>
              </a:rPr>
              <a:pPr eaLnBrk="1" hangingPunct="1"/>
              <a:t>5</a:t>
            </a:fld>
            <a:endParaRPr lang="en-US">
              <a:solidFill>
                <a:prstClr val="black"/>
              </a:solidFill>
            </a:endParaRPr>
          </a:p>
        </p:txBody>
      </p:sp>
    </p:spTree>
    <p:extLst>
      <p:ext uri="{BB962C8B-B14F-4D97-AF65-F5344CB8AC3E}">
        <p14:creationId xmlns:p14="http://schemas.microsoft.com/office/powerpoint/2010/main" val="2136776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a:ln/>
        </p:spPr>
      </p:sp>
      <p:sp>
        <p:nvSpPr>
          <p:cNvPr id="655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
        <p:nvSpPr>
          <p:cNvPr id="6554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D33AED9-B883-4F95-9706-0BF38EA647F9}" type="slidenum">
              <a:rPr lang="en-US">
                <a:solidFill>
                  <a:prstClr val="black"/>
                </a:solidFill>
              </a:rPr>
              <a:pPr eaLnBrk="1" hangingPunct="1"/>
              <a:t>6</a:t>
            </a:fld>
            <a:endParaRPr lang="en-US">
              <a:solidFill>
                <a:prstClr val="black"/>
              </a:solidFill>
            </a:endParaRPr>
          </a:p>
        </p:txBody>
      </p:sp>
    </p:spTree>
    <p:extLst>
      <p:ext uri="{BB962C8B-B14F-4D97-AF65-F5344CB8AC3E}">
        <p14:creationId xmlns:p14="http://schemas.microsoft.com/office/powerpoint/2010/main" val="1340543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a:ln/>
        </p:spPr>
      </p:sp>
      <p:sp>
        <p:nvSpPr>
          <p:cNvPr id="665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
        <p:nvSpPr>
          <p:cNvPr id="665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EA1D10E-6C02-4E1B-BFA2-D3698C0EA347}" type="slidenum">
              <a:rPr lang="en-US">
                <a:solidFill>
                  <a:prstClr val="black"/>
                </a:solidFill>
              </a:rPr>
              <a:pPr eaLnBrk="1" hangingPunct="1"/>
              <a:t>8</a:t>
            </a:fld>
            <a:endParaRPr lang="en-US">
              <a:solidFill>
                <a:prstClr val="black"/>
              </a:solidFill>
            </a:endParaRPr>
          </a:p>
        </p:txBody>
      </p:sp>
    </p:spTree>
    <p:extLst>
      <p:ext uri="{BB962C8B-B14F-4D97-AF65-F5344CB8AC3E}">
        <p14:creationId xmlns:p14="http://schemas.microsoft.com/office/powerpoint/2010/main" val="265358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a:ln/>
        </p:spPr>
      </p:sp>
      <p:sp>
        <p:nvSpPr>
          <p:cNvPr id="675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
        <p:nvSpPr>
          <p:cNvPr id="6758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0D73C3C-DB9D-4CAB-B40C-AE919A6C71F2}" type="slidenum">
              <a:rPr lang="en-US">
                <a:solidFill>
                  <a:prstClr val="black"/>
                </a:solidFill>
              </a:rPr>
              <a:pPr eaLnBrk="1" hangingPunct="1"/>
              <a:t>9</a:t>
            </a:fld>
            <a:endParaRPr lang="en-US">
              <a:solidFill>
                <a:prstClr val="black"/>
              </a:solidFill>
            </a:endParaRPr>
          </a:p>
        </p:txBody>
      </p:sp>
    </p:spTree>
    <p:extLst>
      <p:ext uri="{BB962C8B-B14F-4D97-AF65-F5344CB8AC3E}">
        <p14:creationId xmlns:p14="http://schemas.microsoft.com/office/powerpoint/2010/main" val="975284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a:ln/>
        </p:spPr>
      </p:sp>
      <p:sp>
        <p:nvSpPr>
          <p:cNvPr id="686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
        <p:nvSpPr>
          <p:cNvPr id="6861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93D07DC-B6FC-4980-B977-80A0B17DFD50}" type="slidenum">
              <a:rPr lang="en-US">
                <a:solidFill>
                  <a:prstClr val="black"/>
                </a:solidFill>
              </a:rPr>
              <a:pPr eaLnBrk="1" hangingPunct="1"/>
              <a:t>10</a:t>
            </a:fld>
            <a:endParaRPr lang="en-US">
              <a:solidFill>
                <a:prstClr val="black"/>
              </a:solidFill>
            </a:endParaRPr>
          </a:p>
        </p:txBody>
      </p:sp>
    </p:spTree>
    <p:extLst>
      <p:ext uri="{BB962C8B-B14F-4D97-AF65-F5344CB8AC3E}">
        <p14:creationId xmlns:p14="http://schemas.microsoft.com/office/powerpoint/2010/main" val="2917347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143000"/>
          </a:xfrm>
          <a:prstGeom prst="rect">
            <a:avLst/>
          </a:prstGeom>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a:xfrm>
            <a:off x="7099300" y="6356351"/>
            <a:ext cx="2311400" cy="365125"/>
          </a:xfrm>
          <a:prstGeom prst="rect">
            <a:avLst/>
          </a:prstGeom>
        </p:spPr>
        <p:txBody>
          <a:bodyPr/>
          <a:lstStyle/>
          <a:p>
            <a:fld id="{1B8ABB09-4A1D-463E-8065-109CC2B7EFAA}" type="datetimeFigureOut">
              <a:rPr lang="ar-SA" smtClean="0"/>
              <a:t>08/01/1438</a:t>
            </a:fld>
            <a:endParaRPr lang="ar-SA"/>
          </a:p>
        </p:txBody>
      </p:sp>
      <p:sp>
        <p:nvSpPr>
          <p:cNvPr id="5" name="عنصر نائب للتذييل 4"/>
          <p:cNvSpPr>
            <a:spLocks noGrp="1"/>
          </p:cNvSpPr>
          <p:nvPr>
            <p:ph type="ftr" sz="quarter" idx="11"/>
          </p:nvPr>
        </p:nvSpPr>
        <p:spPr>
          <a:xfrm>
            <a:off x="3384550" y="6356351"/>
            <a:ext cx="31369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40795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992560" y="6324600"/>
            <a:ext cx="891344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sz="1000" dirty="0">
              <a:solidFill>
                <a:srgbClr val="0053AC"/>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20" name="Rectangle 19"/>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21" name="Rectangle 20"/>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1" name="Picture 10"/>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en-US" sz="3700" b="1" dirty="0" smtClean="0">
              <a:solidFill>
                <a:srgbClr val="AD9968"/>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أساسيات البحث العلمي </a:t>
            </a:r>
          </a:p>
          <a:p>
            <a:pPr algn="ctr"/>
            <a:r>
              <a:rPr lang="ar-SA" sz="4000" b="1" dirty="0">
                <a:solidFill>
                  <a:srgbClr val="7F7F7F"/>
                </a:solidFill>
                <a:latin typeface="Calibri" pitchFamily="34" charset="0"/>
                <a:cs typeface="Times New Roman" pitchFamily="18" charset="0"/>
              </a:rPr>
              <a:t>د/ </a:t>
            </a:r>
            <a:r>
              <a:rPr lang="ar-SA" sz="3700" b="1" dirty="0" smtClean="0">
                <a:solidFill>
                  <a:srgbClr val="AD9968"/>
                </a:solidFill>
                <a:latin typeface="AYM Wadiy S_U normal."/>
                <a:cs typeface="Times New Roman" pitchFamily="18" charset="0"/>
              </a:rPr>
              <a:t>حسان الغربي </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95850" y="5624513"/>
            <a:ext cx="361950" cy="273844"/>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1661244" y="1102588"/>
            <a:ext cx="6315075" cy="1102518"/>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3300" b="1" spc="-113" dirty="0">
                <a:solidFill>
                  <a:srgbClr val="002060"/>
                </a:solidFill>
                <a:latin typeface="ae_AlMateen" pitchFamily="2" charset="-78"/>
                <a:cs typeface="ae_AlMateen" pitchFamily="2" charset="-78"/>
              </a:rPr>
              <a:t>المحاضرة</a:t>
            </a:r>
            <a:r>
              <a:rPr lang="ar-EG" sz="3300" b="1" dirty="0">
                <a:solidFill>
                  <a:srgbClr val="002060"/>
                </a:solidFill>
                <a:cs typeface="Arial" pitchFamily="34" charset="0"/>
              </a:rPr>
              <a:t> </a:t>
            </a:r>
            <a:r>
              <a:rPr lang="ar-SA" sz="3300" b="1" spc="-113" dirty="0">
                <a:solidFill>
                  <a:srgbClr val="002060"/>
                </a:solidFill>
                <a:latin typeface="ae_AlMateen" pitchFamily="2" charset="-78"/>
                <a:cs typeface="ae_AlMateen" pitchFamily="2" charset="-78"/>
              </a:rPr>
              <a:t>الع</a:t>
            </a:r>
            <a:r>
              <a:rPr lang="ar-TN" sz="3300" b="1" spc="-113" dirty="0">
                <a:solidFill>
                  <a:srgbClr val="002060"/>
                </a:solidFill>
                <a:latin typeface="ae_AlMateen" pitchFamily="2" charset="-78"/>
                <a:cs typeface="ae_AlMateen" pitchFamily="2" charset="-78"/>
              </a:rPr>
              <a:t>ا</a:t>
            </a:r>
            <a:r>
              <a:rPr lang="ar-SA" sz="3300" b="1" spc="-113" dirty="0">
                <a:solidFill>
                  <a:srgbClr val="002060"/>
                </a:solidFill>
                <a:latin typeface="ae_AlMateen" pitchFamily="2" charset="-78"/>
                <a:cs typeface="ae_AlMateen" pitchFamily="2" charset="-78"/>
              </a:rPr>
              <a:t>شر</a:t>
            </a:r>
            <a:r>
              <a:rPr lang="ar-TN" sz="3300" b="1" spc="-113" dirty="0">
                <a:solidFill>
                  <a:srgbClr val="002060"/>
                </a:solidFill>
                <a:latin typeface="ae_AlMateen" pitchFamily="2" charset="-78"/>
                <a:cs typeface="ae_AlMateen" pitchFamily="2" charset="-78"/>
              </a:rPr>
              <a:t>ة</a:t>
            </a:r>
            <a:endParaRPr lang="en-US" sz="3300" b="1" spc="-113" dirty="0">
              <a:solidFill>
                <a:srgbClr val="002060"/>
              </a:solidFill>
              <a:latin typeface="ae_AlMateen" pitchFamily="2" charset="-78"/>
              <a:cs typeface="ae_AlMateen" pitchFamily="2" charset="-78"/>
            </a:endParaRPr>
          </a:p>
        </p:txBody>
      </p:sp>
      <p:sp>
        <p:nvSpPr>
          <p:cNvPr id="6" name="Title 4"/>
          <p:cNvSpPr txBox="1">
            <a:spLocks/>
          </p:cNvSpPr>
          <p:nvPr/>
        </p:nvSpPr>
        <p:spPr bwMode="auto">
          <a:xfrm>
            <a:off x="2094117" y="2378833"/>
            <a:ext cx="5314950" cy="62865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92" b="1" cap="all" dirty="0">
                <a:ln w="10541" cmpd="sng">
                  <a:solidFill>
                    <a:srgbClr val="72A376">
                      <a:shade val="88000"/>
                      <a:satMod val="110000"/>
                    </a:srgbClr>
                  </a:solidFill>
                  <a:prstDash val="solid"/>
                </a:ln>
                <a:solidFill>
                  <a:srgbClr val="002060"/>
                </a:solidFill>
                <a:ea typeface="+mj-ea"/>
              </a:rPr>
              <a:t>جمع البيانات (2)</a:t>
            </a:r>
            <a:endParaRPr lang="ar-SA" sz="2700" b="1" dirty="0">
              <a:solidFill>
                <a:srgbClr val="002060"/>
              </a:solidFill>
              <a:cs typeface="Arial" pitchFamily="34" charset="0"/>
            </a:endParaRPr>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884" y="3196553"/>
            <a:ext cx="4372708" cy="2899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4571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4" name="Rectangle 3"/>
          <p:cNvSpPr/>
          <p:nvPr/>
        </p:nvSpPr>
        <p:spPr>
          <a:xfrm>
            <a:off x="6223271" y="1102588"/>
            <a:ext cx="2348720" cy="490134"/>
          </a:xfrm>
          <a:prstGeom prst="rect">
            <a:avLst/>
          </a:prstGeom>
        </p:spPr>
        <p:txBody>
          <a:bodyPr wrap="none">
            <a:spAutoFit/>
          </a:bodyPr>
          <a:lstStyle/>
          <a:p>
            <a:pPr algn="ctr">
              <a:defRPr/>
            </a:pPr>
            <a:r>
              <a:rPr lang="ar-SA" sz="2585" dirty="0"/>
              <a:t>مصادر جمع البيانات</a:t>
            </a:r>
          </a:p>
        </p:txBody>
      </p:sp>
      <p:sp>
        <p:nvSpPr>
          <p:cNvPr id="5" name="Rectangle 4"/>
          <p:cNvSpPr/>
          <p:nvPr/>
        </p:nvSpPr>
        <p:spPr>
          <a:xfrm>
            <a:off x="6270705" y="1900215"/>
            <a:ext cx="2231701" cy="490134"/>
          </a:xfrm>
          <a:prstGeom prst="rect">
            <a:avLst/>
          </a:prstGeom>
        </p:spPr>
        <p:txBody>
          <a:bodyPr wrap="none">
            <a:spAutoFit/>
          </a:bodyPr>
          <a:lstStyle/>
          <a:p>
            <a:r>
              <a:rPr lang="ar-SA" sz="2585" dirty="0"/>
              <a:t>وسائل جمع البيانات</a:t>
            </a:r>
          </a:p>
        </p:txBody>
      </p:sp>
      <p:sp>
        <p:nvSpPr>
          <p:cNvPr id="6" name="Rectangle 5"/>
          <p:cNvSpPr/>
          <p:nvPr/>
        </p:nvSpPr>
        <p:spPr>
          <a:xfrm>
            <a:off x="6358734" y="2830781"/>
            <a:ext cx="1340432" cy="546945"/>
          </a:xfrm>
          <a:prstGeom prst="rect">
            <a:avLst/>
          </a:prstGeom>
        </p:spPr>
        <p:txBody>
          <a:bodyPr wrap="none">
            <a:spAutoFit/>
          </a:bodyPr>
          <a:lstStyle/>
          <a:p>
            <a:r>
              <a:rPr lang="ar-SA" sz="2954" dirty="0"/>
              <a:t>الاستبيان </a:t>
            </a:r>
          </a:p>
        </p:txBody>
      </p:sp>
      <p:sp>
        <p:nvSpPr>
          <p:cNvPr id="7" name="Rectangle 6"/>
          <p:cNvSpPr/>
          <p:nvPr/>
        </p:nvSpPr>
        <p:spPr>
          <a:xfrm>
            <a:off x="6577544" y="3448835"/>
            <a:ext cx="1096775" cy="546945"/>
          </a:xfrm>
          <a:prstGeom prst="rect">
            <a:avLst/>
          </a:prstGeom>
        </p:spPr>
        <p:txBody>
          <a:bodyPr wrap="none">
            <a:spAutoFit/>
          </a:bodyPr>
          <a:lstStyle/>
          <a:p>
            <a:r>
              <a:rPr lang="ar-SA" sz="2954" dirty="0"/>
              <a:t>المقابلة </a:t>
            </a:r>
          </a:p>
        </p:txBody>
      </p:sp>
      <p:sp>
        <p:nvSpPr>
          <p:cNvPr id="8" name="Rectangle 7"/>
          <p:cNvSpPr/>
          <p:nvPr/>
        </p:nvSpPr>
        <p:spPr>
          <a:xfrm>
            <a:off x="6418046" y="4066888"/>
            <a:ext cx="1281121" cy="546945"/>
          </a:xfrm>
          <a:prstGeom prst="rect">
            <a:avLst/>
          </a:prstGeom>
        </p:spPr>
        <p:txBody>
          <a:bodyPr wrap="none">
            <a:spAutoFit/>
          </a:bodyPr>
          <a:lstStyle/>
          <a:p>
            <a:r>
              <a:rPr lang="ar-SA" sz="2954" dirty="0"/>
              <a:t>الملاحظة</a:t>
            </a:r>
          </a:p>
        </p:txBody>
      </p:sp>
      <p:sp>
        <p:nvSpPr>
          <p:cNvPr id="9" name="Rectangle 8"/>
          <p:cNvSpPr/>
          <p:nvPr/>
        </p:nvSpPr>
        <p:spPr>
          <a:xfrm>
            <a:off x="4625552" y="304962"/>
            <a:ext cx="1189749" cy="546945"/>
          </a:xfrm>
          <a:prstGeom prst="rect">
            <a:avLst/>
          </a:prstGeom>
        </p:spPr>
        <p:txBody>
          <a:bodyPr wrap="none">
            <a:spAutoFit/>
          </a:bodyPr>
          <a:lstStyle/>
          <a:p>
            <a:r>
              <a:rPr lang="ar-SA" sz="2954" dirty="0"/>
              <a:t>المحتوى</a:t>
            </a:r>
          </a:p>
        </p:txBody>
      </p:sp>
    </p:spTree>
    <p:extLst>
      <p:ext uri="{BB962C8B-B14F-4D97-AF65-F5344CB8AC3E}">
        <p14:creationId xmlns:p14="http://schemas.microsoft.com/office/powerpoint/2010/main" val="395558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 calcmode="lin" valueType="num">
                                      <p:cBhvr additive="base">
                                        <p:cTn id="2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1"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7"/>
                                        </p:tgtEl>
                                        <p:attrNameLst>
                                          <p:attrName>fillcolor</p:attrName>
                                        </p:attrNameLst>
                                      </p:cBhvr>
                                      <p:to>
                                        <a:schemeClr val="accent2"/>
                                      </p:to>
                                    </p:animClr>
                                    <p:set>
                                      <p:cBhvr>
                                        <p:cTn id="42" dur="2000" fill="hold"/>
                                        <p:tgtEl>
                                          <p:spTgt spid="7"/>
                                        </p:tgtEl>
                                        <p:attrNameLst>
                                          <p:attrName>fill.type</p:attrName>
                                        </p:attrNameLst>
                                      </p:cBhvr>
                                      <p:to>
                                        <p:strVal val="solid"/>
                                      </p:to>
                                    </p:set>
                                    <p:set>
                                      <p:cBhvr>
                                        <p:cTn id="43" dur="2000" fill="hold"/>
                                        <p:tgtEl>
                                          <p:spTgt spid="7"/>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8">
                                            <p:txEl>
                                              <p:pRg st="0" end="0"/>
                                            </p:txEl>
                                          </p:spTgt>
                                        </p:tgtEl>
                                        <p:attrNameLst>
                                          <p:attrName>style.visibility</p:attrName>
                                        </p:attrNameLst>
                                      </p:cBhvr>
                                      <p:to>
                                        <p:strVal val="visible"/>
                                      </p:to>
                                    </p:set>
                                    <p:anim calcmode="lin" valueType="num">
                                      <p:cBhvr>
                                        <p:cTn id="48"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8">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mph" presetSubtype="2" fill="hold" nodeType="clickEffect">
                                  <p:stCondLst>
                                    <p:cond delay="0"/>
                                  </p:stCondLst>
                                  <p:childTnLst>
                                    <p:animClr clrSpc="rgb" dir="cw">
                                      <p:cBhvr>
                                        <p:cTn id="54" dur="2000" fill="hold"/>
                                        <p:tgtEl>
                                          <p:spTgt spid="8"/>
                                        </p:tgtEl>
                                        <p:attrNameLst>
                                          <p:attrName>fillcolor</p:attrName>
                                        </p:attrNameLst>
                                      </p:cBhvr>
                                      <p:to>
                                        <a:schemeClr val="accent2"/>
                                      </p:to>
                                    </p:animClr>
                                    <p:set>
                                      <p:cBhvr>
                                        <p:cTn id="55" dur="2000" fill="hold"/>
                                        <p:tgtEl>
                                          <p:spTgt spid="8"/>
                                        </p:tgtEl>
                                        <p:attrNameLst>
                                          <p:attrName>fill.type</p:attrName>
                                        </p:attrNameLst>
                                      </p:cBhvr>
                                      <p:to>
                                        <p:strVal val="solid"/>
                                      </p:to>
                                    </p:set>
                                    <p:set>
                                      <p:cBhvr>
                                        <p:cTn id="56" dur="2000"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7" grpId="1"/>
      <p:bldP spid="8"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047893" y="6131171"/>
            <a:ext cx="703385" cy="337038"/>
          </a:xfrm>
          <a:prstGeom prst="rect">
            <a:avLst/>
          </a:prstGeom>
        </p:spPr>
        <p:txBody>
          <a:bodyPr/>
          <a:lstStyle/>
          <a:p>
            <a:pPr>
              <a:defRPr/>
            </a:pPr>
            <a:fld id="{350A99E9-22E8-4E56-8710-9D1933FD86BF}" type="slidenum">
              <a:rPr lang="en-US" smtClean="0">
                <a:solidFill>
                  <a:srgbClr val="04617B">
                    <a:shade val="90000"/>
                  </a:srgbClr>
                </a:solidFill>
              </a:rPr>
              <a:pPr>
                <a:defRPr/>
              </a:pPr>
              <a:t>4</a:t>
            </a:fld>
            <a:endParaRPr lang="en-US">
              <a:solidFill>
                <a:srgbClr val="04617B">
                  <a:shade val="90000"/>
                </a:srgbClr>
              </a:solidFill>
            </a:endParaRPr>
          </a:p>
        </p:txBody>
      </p:sp>
      <p:sp>
        <p:nvSpPr>
          <p:cNvPr id="3" name="Rectangle 2"/>
          <p:cNvSpPr/>
          <p:nvPr/>
        </p:nvSpPr>
        <p:spPr>
          <a:xfrm>
            <a:off x="3801933" y="3013778"/>
            <a:ext cx="2666114" cy="774186"/>
          </a:xfrm>
          <a:prstGeom prst="rect">
            <a:avLst/>
          </a:prstGeom>
        </p:spPr>
        <p:txBody>
          <a:bodyPr wrap="none">
            <a:spAutoFit/>
          </a:bodyPr>
          <a:lstStyle/>
          <a:p>
            <a:pPr lvl="0" algn="ctr"/>
            <a:r>
              <a:rPr lang="ar-DZ" sz="4431" b="1" dirty="0">
                <a:solidFill>
                  <a:srgbClr val="013E36"/>
                </a:solidFill>
                <a:cs typeface="Old Antic Outline Shaded" panose="02010400000000000000" pitchFamily="2" charset="-78"/>
              </a:rPr>
              <a:t> </a:t>
            </a:r>
            <a:r>
              <a:rPr lang="ar-SA" sz="4431" b="1" dirty="0">
                <a:solidFill>
                  <a:srgbClr val="013E36"/>
                </a:solidFill>
                <a:cs typeface="Old Antic Outline Shaded" panose="02010400000000000000" pitchFamily="2" charset="-78"/>
              </a:rPr>
              <a:t>2- </a:t>
            </a:r>
            <a:r>
              <a:rPr lang="ar-DZ" sz="4431" b="1" dirty="0">
                <a:solidFill>
                  <a:srgbClr val="013E36"/>
                </a:solidFill>
                <a:cs typeface="Old Antic Outline Shaded" panose="02010400000000000000" pitchFamily="2" charset="-78"/>
              </a:rPr>
              <a:t>المقابلة</a:t>
            </a:r>
            <a:endParaRPr lang="en-US" sz="4431" b="1" dirty="0">
              <a:solidFill>
                <a:srgbClr val="013E36"/>
              </a:solidFill>
              <a:cs typeface="Old Antic Outline Shaded" panose="02010400000000000000" pitchFamily="2" charset="-78"/>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583" y="836712"/>
            <a:ext cx="3165231" cy="3207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3477" y="4975136"/>
            <a:ext cx="875594" cy="88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8581" y="4957786"/>
            <a:ext cx="875594" cy="88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0005" y="1102589"/>
            <a:ext cx="875594" cy="88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3085" y="4963165"/>
            <a:ext cx="875594" cy="88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3280" y="4975136"/>
            <a:ext cx="875594" cy="88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0441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oneTexte 1"/>
          <p:cNvSpPr txBox="1">
            <a:spLocks noChangeArrowheads="1"/>
          </p:cNvSpPr>
          <p:nvPr/>
        </p:nvSpPr>
        <p:spPr bwMode="auto">
          <a:xfrm>
            <a:off x="732694" y="245617"/>
            <a:ext cx="8440614" cy="717440"/>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rtl="1" eaLnBrk="1" fontAlgn="base" hangingPunct="1">
              <a:spcBef>
                <a:spcPct val="0"/>
              </a:spcBef>
              <a:spcAft>
                <a:spcPct val="0"/>
              </a:spcAft>
            </a:pPr>
            <a:r>
              <a:rPr lang="ar-SA" sz="4062" b="1" dirty="0">
                <a:solidFill>
                  <a:prstClr val="black"/>
                </a:solidFill>
                <a:ea typeface="Majalla UI"/>
              </a:rPr>
              <a:t>2</a:t>
            </a:r>
            <a:r>
              <a:rPr lang="ar-DZ" sz="4062" b="1" dirty="0">
                <a:solidFill>
                  <a:prstClr val="black"/>
                </a:solidFill>
                <a:ea typeface="Majalla UI"/>
              </a:rPr>
              <a:t>- </a:t>
            </a:r>
            <a:r>
              <a:rPr lang="ar-SA" sz="4062" b="1" dirty="0">
                <a:solidFill>
                  <a:prstClr val="black"/>
                </a:solidFill>
                <a:ea typeface="Majalla UI"/>
              </a:rPr>
              <a:t>المقابلة</a:t>
            </a:r>
            <a:endParaRPr lang="fr-FR" sz="4062" b="1" dirty="0">
              <a:solidFill>
                <a:prstClr val="black"/>
              </a:solidFill>
              <a:ea typeface="Majalla UI"/>
            </a:endParaRPr>
          </a:p>
        </p:txBody>
      </p:sp>
      <p:sp>
        <p:nvSpPr>
          <p:cNvPr id="30723" name="مربع نص 2"/>
          <p:cNvSpPr txBox="1">
            <a:spLocks noChangeArrowheads="1"/>
          </p:cNvSpPr>
          <p:nvPr/>
        </p:nvSpPr>
        <p:spPr bwMode="auto">
          <a:xfrm>
            <a:off x="4530969" y="1600523"/>
            <a:ext cx="4387362" cy="145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هي لقاء بين المقابل (الشخص الذي يقوم بالمقابلة) والمستجيب (المستجيبين) وجها لوجه </a:t>
            </a:r>
          </a:p>
        </p:txBody>
      </p:sp>
      <p:sp>
        <p:nvSpPr>
          <p:cNvPr id="30724" name="مربع نص 3"/>
          <p:cNvSpPr txBox="1">
            <a:spLocks noChangeArrowheads="1"/>
          </p:cNvSpPr>
          <p:nvPr/>
        </p:nvSpPr>
        <p:spPr bwMode="auto">
          <a:xfrm>
            <a:off x="4671646" y="3147969"/>
            <a:ext cx="4312628" cy="145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يطرح أثناء اللقاء مجموعة من الأسئلة من طرف المقابل الذي يسجل إجابة المستجيب </a:t>
            </a:r>
          </a:p>
        </p:txBody>
      </p:sp>
      <p:sp>
        <p:nvSpPr>
          <p:cNvPr id="30725" name="مربع نص 5"/>
          <p:cNvSpPr txBox="1">
            <a:spLocks noChangeArrowheads="1"/>
          </p:cNvSpPr>
          <p:nvPr/>
        </p:nvSpPr>
        <p:spPr bwMode="auto">
          <a:xfrm>
            <a:off x="4882664" y="4835769"/>
            <a:ext cx="4035669"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على المقابل أن </a:t>
            </a:r>
            <a:r>
              <a:rPr lang="ar-SA" sz="2954" dirty="0" err="1">
                <a:solidFill>
                  <a:prstClr val="black"/>
                </a:solidFill>
                <a:ea typeface="Majalla UI"/>
              </a:rPr>
              <a:t>يح</a:t>
            </a:r>
            <a:r>
              <a:rPr lang="ar-DZ" sz="2954" dirty="0">
                <a:solidFill>
                  <a:prstClr val="black"/>
                </a:solidFill>
                <a:ea typeface="Majalla UI"/>
              </a:rPr>
              <a:t>ض</a:t>
            </a:r>
            <a:r>
              <a:rPr lang="ar-SA" sz="2954" dirty="0">
                <a:solidFill>
                  <a:prstClr val="black"/>
                </a:solidFill>
                <a:ea typeface="Majalla UI"/>
              </a:rPr>
              <a:t>ر المقابلة حتى يتمكن من إدارتها</a:t>
            </a:r>
          </a:p>
        </p:txBody>
      </p:sp>
      <p:sp>
        <p:nvSpPr>
          <p:cNvPr id="6" name="عنصر نائب لرقم الشريحة 5"/>
          <p:cNvSpPr>
            <a:spLocks noGrp="1"/>
          </p:cNvSpPr>
          <p:nvPr>
            <p:ph type="sldNum" sz="quarter" idx="4294967295"/>
          </p:nvPr>
        </p:nvSpPr>
        <p:spPr>
          <a:xfrm>
            <a:off x="8047893" y="6131171"/>
            <a:ext cx="703385" cy="337038"/>
          </a:xfrm>
          <a:prstGeom prst="rect">
            <a:avLst/>
          </a:prstGeom>
        </p:spPr>
        <p:txBody>
          <a:bodyPr/>
          <a:lstStyle/>
          <a:p>
            <a:pPr>
              <a:defRPr/>
            </a:pPr>
            <a:fld id="{2E349FA4-411F-4FD8-9617-809C9A51D06D}" type="slidenum">
              <a:rPr lang="en-US">
                <a:solidFill>
                  <a:srgbClr val="04617B">
                    <a:shade val="90000"/>
                  </a:srgbClr>
                </a:solidFill>
              </a:rPr>
              <a:pPr>
                <a:defRPr/>
              </a:pPr>
              <a:t>5</a:t>
            </a:fld>
            <a:endParaRPr lang="en-US">
              <a:solidFill>
                <a:srgbClr val="04617B">
                  <a:shade val="90000"/>
                </a:srgbClr>
              </a:solidFill>
            </a:endParaRPr>
          </a:p>
        </p:txBody>
      </p:sp>
      <p:sp>
        <p:nvSpPr>
          <p:cNvPr id="2" name="AutoShape 2" descr="data:image/jpeg;base64,/9j/4AAQSkZJRgABAQAAAQABAAD/2wCEAAkGBxMTEBUUEhQWFRUVGB8bGRgYFxcWGhYeFxYXHxsYGhYcHCggHCYlHRYUIjEhJSorLi4uHx82ODMtNygtLisBCgoKDg0OGxAQGzUkICQwNCwuMCwsLDAxLiwvLCwtMSwsLTYsKyw0LC83LCwwLCwsLCwsLCw0LCwsLCwsLDQsLP/AABEIAOIA3wMBEQACEQEDEQH/xAAcAAEAAwADAQEAAAAAAAAAAAAABgcIAgQFAwH/xABLEAACAQMABwQFCgMDCgcBAAABAgMABBEFBgcSITFBE1FhcQgiMoGRFDVCUnOCkqGxwSNysjRikxczQ1NUY6Kj0dIkRIOzwsPwFv/EABsBAQACAwEBAAAAAAAAAAAAAAADBAIFBgEH/8QANxEBAAEDAQQHBgQHAQEAAAAAAAECAxEEBQYhMRIyQVFxkbETNGGBodEUIjPhFiNCUmLB8PFy/9oADAMBAAIRAxEAPwC8aBQKCP69a1R6Ns3uJBvH2Y0yAZHPJcnpzJPHAB4GgpK4286QLepDbKO4rIx+PaCg7Nlt9uwf4ttA467heM/ElqC39RNcE0nbmZI3jwcEMUbj4FTn8QU+FBJaBQKBQKBQKBQKBQKBQVprHtpsLaVoo1kuGQkMYwoTIOCA7Hjx6gEeNB5EW361z61pOB4MjfkcUE41M1/stJFlt2YSIMmOQbrYPUYJDDPPB4cO8UEqoFAoFAoFAoFAoMrbZdOyXOlpkdj2duxijXJwu7jeOO9mGSfADoKCC0Cgl2yjS8lvpe1MZbEsixOoJwyykKcjrgkN5rQa1oFAoFAoFAoFAoFAoKm9IXWKa3tYYIXKfKS++VyCUjCZXeHIEuMjqOHLOQzrQKDt6K0lLbTJPA5SSNt5WHQ/uCMgjkQSKDX2pmnfl1hBdYAMqZYDkGUlXA8N5WoPaoFAoFAoFAoFBjrX1HGlL3tBhvlEhI8DIxH5EUHg0Cg+kEzIyuhKspBVgcFSDkEHoQaDVeyvW+TSNnvzRMkkZCs26QkvD20PLpxA5HzFBNKBQKBQKBQKBQKBQUJ6St8pns4R7SI7nwEjKB/7TUFL0CgUGk/R5vGfRTIw4RTuqnwZUc/8TtQWhQKBQKBQKBQKCjdveooAbSUAcsWUTqOIAC4Eo6j2VB8weHGgo6gUHKMAkZOBnieePHFBqnY/bsmjVU3LXCA4jLQtD2a4HqrvgM44k73LjgcqCcUCgUCgUCgUCgUCgzHt30XNHpRppnRhOMxKrMWRIwqjeUj1cnePDIJ3qCuKBQKDV+yHV/5HoqFSSWm/jNwxumVVwvuUKPPNBNKBQKBQKBQKBQcJoldSrgMrAhlIBDAjBBB5gjpQZF2laNhttK3MNvjslfgAchCVUsn3WLDHTFBGgKCbJsl0uUVxan1hndMkSsP5lZxjy50GjtRYrpNHW6XqhZ0TdYAg8FOFyQSM7oXOOGc0HvUCg4CVd4rkbwAJGRkA5wSO47rfA0HIsBzoPyNwwBUggjIIOQQeoNByoFAoFAoKq9IKzUWC3CrCJN9Y2do0aQowc7iOVJX1jnhjrx5ghnGgUCgv7ZJtQa4ltrCZFXdgKLJkkyPGPVyOQ/hqc88keOKC5aBQKBQKBQKDjJIFBZiAAMkk4AA5knpQZ02ibYJrrtba0HZQbwAlUsJXCE5OQRuhjunHPAweZFBVcjliWYkknJJOSSeZJ60H4jEEEcxxFBp3YxrpLpC1dbqRGnifHDdV3TdXDlB4kjIGKCxaBQQradr+mioUwnaTy57NDkKAuMu5HQZHDmfiQEd2X3iR2s+mNI3KCS8bG8xACLEWAjUDqSD6ozwVfGgjGsGnrnTWlHh0WSYTbdg0jKVVEkkVpZOPFd7cROIyQCAONBb+gzBaW0VrCzTGBAmEG+cgD2yPVQnnhiOdB3+0uX9lY4h3uTI3vRSFHuc0HKzuXDmKXG/jeVlGBIuRkhSTgqSARk81PXADvUCgUHnad0Hb3kXZXUSyx5zhs8CARkEEEHBPEHqaCitq+y61sYTc29wI1JwIJSWLHuibmcc8NnzoKioFB2LC8eGVJYmKyRsGVh0KnINBpzZltLi0koikxFdqOKfRkxzaPPxK8x4jjQT+gUCgUCgUFNekHrc0UaWETYaYb8xB47mcKn3iCT4ADkaCgaBQKCV7K9IiDTFo7NuqZNxjnAxIrLxPdlhQa4oPL1n05HZWktzLkrEucDmxJAVR5kgUGYdqOuQ0neCVFZYUQJGrY3u9iQCRksSOfICg+Gp2z+90iQYY92LPGaTKx8+ODzcjjwXPjig0ZqpquNFWIhto+3lY5kfKpvsebnJ4Ko4BRk8u8tQdiDtLcFgHXeJZ0dVEJJ5lDGWEHHjlvVPHPElqD2tH6QSYZU8RjKnG8ueRPQg4OGGQehNBw0vAWj3kGZIjvp4lQcr95Sy/eoO1BMHRXU5VgCD3gjINB9KBQKCjPSS0nCTbW2GMyZkzn1Qj5XBXqSU59AD9ago+gUCg7Ojr54JkmiYq8bBlI6FTkUGy9A6VjuraK4iOUlQMPDPNT4g5B8QaDv0CgUCgUGRdp+kzcaXu3ycCUxjyi9QY/Bn30EWoFAoP0Cg2roOFktYEkJLrEisTxJYIAST55oKJ29a8LPILCA5jhfMzA+1IuQEHeFyc/wB7+Wgp+gt/YK+kZrjcS4kWyg4upwyktnESBgd3JyTu44Z5Eg0GhKBQVJtH1vGjtIKvYlFMPaJIhKl3aX+IORUcBk8OJ3d4EYwHeu9q62t0Ir2IiGRFaOeIFs5UFt9M8OYOFLcCp4hgaCW6j6agurXftpFkRXdRjIKgSNuKVIBX1CnAgUEgoFAoMv7dtLpcaXcR8RBGsJI6spdm+Bcr5qaCvKBQKBQX16OOni0U9mx/zZEsfHo3BwB3Bt0/eNBdNAoFAoPxmwMnkKDEd5cGSR5Dzdix82JJ/Wg+NAoFB3NDXSxXMMsil0jkR2UcCyq4JUHxAIoNBbVdqEdvbLFZSBridAwZT/mY3XIf+YgjA6Zz3ZDORNB2dF6PkuJo4YVLSSMFUDvJ69wHMnoM0GvNStWY9H2UdvHgkDLtjHaOcbzn4ADuAA6UHu0CgjuvWqUOkrRoZAA4BMUmOMb44HyPAEdR7sBlrSd7dQJLYXGSEZQVkBYxGMnHZE+yCGPLgQfGgkOyDXZNG3bmbPYTJh90ElWTJRgOvNl+94UGhtS9bbfSVv20BIIOHjbG/GegYDvHEHr5ggBIKDwtd9YFsLCa5OMouEB+k7cEH4iM+GaDHs8zOzO5LMxJYnmSTkk++g+dAoFAoJdsp078j0tbyE4R27J+7dl9XJ8A263uoNa0CgUCg8bXLSi22j7mZiAEibGTjLFSEXzLFR76DGtAoFAoFAoFBoPYJqR2MPy+df4ky4hB+hGeb+Bfp/d/mNBcFAoFAoK323waOFiZLxMzYK27Jwk38Egb31RzIbh3ccUGZKD19WNZbmwnE1tIUb6Q5q4+q69R+Y6EGg0ts+2k22klCZEVyB60LHn3mNvpDw5jqOpCB+krpB82kAOIzvyEfWYbqqT5At+I0FHUCgUCgUCg2Ds+098t0bbzk5dk3ZP509V/iQT5EUEioFBGteNcodGwhpBvyPns4gcFscyT9EDhk/ka2ezNl3ddc6NPCI5z3fuwrrimFEa9a/3Ok4hDIqRRB9/dj3ssQCAGYk5AyTyHGurjdTS4411Z+X2Qe3qQR7HuPxqjqN06442bmfhMY+sZ9GUX++Hxe2YdPhxrS6jYeuscZozH+PH9/oki7TPa+NaqYmJxKQrwKBQXBsk2VG43Ly+XEHtRQnnN3O46J3D6Xl7QaCVQAABgDkB0oP2gUCgUHQ03oeG7gaC4QSRuOIPTuIPMEdCKDMe0jZzPoyTeGZbVj6kuOK55JIByPjyPTqAEHoOUUhVgykhgcgg4II5EHpQejpvT9zdmM3MzSmJNxS2CQuSeJ5sck+sck9/Cg8ygUCgUCvYiZnED7JbMenx4VttPsLXXuMUYj/Lh9Of0RzdpjtWXs82iPoyze37ESlpC6kvuhcqoIxukniuenOtxZ3Trn9W5EeEZ+vD0RzfjshIbbbhcB/4ltEU7lZ1b4nI/KrVe6dno/luTn4xH7PPbz3La1Y1igvrcTwHIPBlPBkYc1Yd/EedcjrdFd0d2bV2OPZ3THfCemqKozCodv9hILuGc5MbxbgPHCsjMSPDIYHxwe6uw3UvUTYrtf1ROflMR9le/HHKq66tAUCg4SRA8xVPVaDTamP5tET8e3z5sqa5p5OrJY/VPxrmdXupHPT1/Kr7/ALJqb/e6/YNvBcHJOAO8nurldVor+lq6N6nHpPhKemqKuS6NnOxiQSrPpNVCLxW3yGLHp2uOGB9UE568Mg1WS9QKD9oFAoFAoFB8L20jljaOVFdHGGVhkMD0IoM6bUNk8llvXNpvSWvNl5vAPH6yj63Mde8hV1AoFAoOccRbkKuaPZ+o1dWLNOfj2R8/+ljVXFPN247H6x+FdVpN1aY46ivPwp+/7Qgqv9zspGByGK6XTaHT6aMWaIj18+aGapnm51bYlAoLs9HyykWK5lORG7Iq+LIG3iPxKM/9K4jey7RNdu3HWjMz4TjHos2InEysrWTQcV7bPBMMqw4Ec0YcnU9CP+o5GuZ0eruaW9F23zj6x3SmqpiqMSzBrTq/LY3LwTcxxVhydTnDjzwfIgjpX1HQ623rLMXbfzjunuUqqZpnEvIq4xKBQKDlE5VlYc1II4A4IOQcGob+nt36Jt3YzEvYmYnMNIbONf49IJ2cmEuUGWUcnA+mn7jpXzrbGxq9DV0qeNE8p7vhP37Vu3c6Xim9aRKUCgUCgUCgUA0FSbQNjEVwzT2BWCU8TERiJz3rj/Nk/DwHE0FBaW0bLbTPBOhSWM4ZSQcHAPMEg8CDkUHUoO1a229xPL9a6XYuwp1X869wo7I7av2/6ENy70eEO+oxyrvbdqi3TFFEYiOyFWZzzftSPCgUCgkeouqcmkbkRLlY1wZX+ovh4niAPPoDWt2ptGjQ2enPGZ5R3z9o7WdFHSlpvRWjo7eFIYVCRxjCgfqT1JOST1Oa+YX71d+5Ny5OZnmuxERGIduonqkfSJg3ZrKT6yyIfulCv9TfGt/u7rZsauLcz+Wvh8+z7fNFepzTlUlfR1MoFAoFB2dG38kEyTRMUkjYMpHQj9QeRHUZqK9ZovW5t1xmJ4S9icTmGpNTNY0v7NJ0wGPqyKPoOMby/mCPAivlm0dDVo9RNqrlzie+P++q9RV0oy9yqLIoFAoFAoFAoFBn30hdVnS5W/RSY5VCSkfRdBhS3cGUKB4r4igqS1h3j4DnW32Ns38bfxV1KeNX2+fplHcr6MPUAr6bTTFMRTEYiFIrIKBQKBQXZ6Ot8HtruPhlJlb3OmB+aGvlm19bOr1VVefyxwp8I+/Net09GlbtaxmUFC+kpe/x7OIHiiO5H8zKB/Q1Z265oqiunnE58ieKsK+xROYy1xXoUCgUCg9bQet15YBjaS7gYgspVXVsZ5hgcc+Ywa5veXRRe03taY/NRx+Xb9/PvTWasThMtE7fbleFzbRSeMbNEceR3gTz7q+erabaC22aOnYLL2lsT1kUMn40Jx5kCgsOxvopkEkMiSIeTIwZT7xwoOxQKBQKBQQ7WXaZo2zyHnEkg/0cOJGyOhIO6vvIoKl1t22z3CPFb28UcTgg9qomZge9T6g8iGoK8tkwvieJ99fTtiaL8LpKYnrVfmn59nyhSuVdKp9a3CMoFAoFBwlOFJ8Kqa65NvTXK45xTM/RlTGZhbnozpwvj3mIfDtf+tfJF9eFAoM07fGL6a3T9GGMDy9Zj+bGrWh006nUUWo7Z+nb9GNU4jKGV9bUCvQoFAoFB+EZrC5RFyiaKuUxjzexOHjsMEjur5BetTauVW55xMx5L8TmMvyo3r0NC6buLSTtLaZ4m6lTgNjoy8mHgQRQaT2U7Rl0nGY5QEuoxlgPZkXl2ijpxIyOmR38AsCgUEH2i7SINFqE3e2uGGViDY3R9Z247o7hjJ/OgoHWzaNf3+VllKRH/RRZRMdzccv94mgiVB9IEywHjV7Zun/Eaq3bnlM8fCOM/RjXOKZl61fV1Ar0KBQKBQfjrkEd9Q6i1F61Vbn+qJjzjD2JxOVy+jdYSJBdyspCSOioT9Ixh97HfjeAz357jXyK5RVbqmirnE4nxhsInK5awCgo70gtHwrcW0wz2zoyt3FUIKnzy5Hl5V1u6mn6V2u9PZGI+f8A4gvzwiFT13KqUCgUCgUCg8q59s+dfK9r4/HXcf3SvW+rD5VrWZQTHZDK66atOz5lyD4qUbez93J91BrKg87WTSBt7O4nUAtDC7gHkSiEgH4UGNtI38k8rzTOXkkO8zHmSf08hwAoOtQKDsWPt1vt28fj6c90+iK91XpV9IUygUCgUCgUGi9imlO20WqHnA7R+72l/J8e6vm+8emi1rZqjlVGfnyn0yuWZzSn1aFKUFNekHo9v/CzgeoN6MnuJwy/EBvhXZ7p3qf5lrt4T/qf9K9+OUqbrs1YoFAoFAoPV1X0HJe3UdvGDlz6x6Io9pz5D88DrVTW6ujSWKrtfZ9Z7IZU09KcPX2u6iW2i/k/YyyyNMXLdpuYATcxjdUcy5+FfJ7lyq5XNdXOZzPzX4jCuawCgtn0dtCdpfy3LD1bePC/zy5Ax5IJPiKDRVB5OtkO/YXSfWgkHxjagxlQKBQexq3q/dXcoW1geUg8SB6q5+s59VfeataHVTpdRRejsn6dv0Y1U9KMOzf2bwyvFKpV0YqynoR/+519YtXaLtEV0TmJ4wozGOD4VI8KBQKBQKC/NgliyWEkjDAllO74hFCk/i3h7q4Dem9TVqqaI/pjj8+K3Yj8qza5hMUHT0vouK5haGdA8bjBB/IgjiCDxBFTafUXLFyLlucTDyYiYxKJHZNov/Uv/iyf91bb+I9f/fHlH2R+xoeJrjssso7G4ltkdZY4y65dmHqeswweeVDCr2z94dVc1NFF2YmmZxPCO3hH1Y12qYpmYUVXeKpQXTs/2ZWdxo+Ke5VzJJluDlRu7xC8PIA++uJ2rt7U2NVVaszGI4cu3HFZt2omnMpF/kh0Z9SX/Fatd/Euv748mfsaUi1Y1TtbBWFtHul/aZiWZschvHoO4cK12t2jqNZMTeqzjlHKGdNEU8lCbf8AS/baV7IH1beNU+83rsfgyD3VRZKzoFBo30crfGjJnx7dy3vCxRfuWoLWoOMsYZSp4gjBHeDzoMW6e0ebe6ngPOKV0/CxGfyoOhQKDUOwizVNCwsBxmeR28SJGQflGtB7WtOoVlfuJJ0YSAY34zulh0DcCDj41tNDtjVaOmaLc8O6eOPBhVbpq5vD/wAjWju+f/EH/ZV7+J9b/j5fuw9jSh21HZ3b2Nok9t2h/iBX32DcGBweQ6gD31udibbvau/Nq9jlmMQjuW4pjMKrrq0BXg0Bo7Y7YCKPtu1Mm4u/iTA3t0b2BjgM5r59e3m1fTq9njo5nHDs7FuLNOOLuLsh0Z9SQ/8AqtUU7y6/+6PKHvsaU3s7VIo1jjUIiAKqjkAOQrR3LlVyua65zM8ZSxGH2rAKBQKDjIgIIIyCMEd4NexMxOYGetd9mDWFs9x8oV1DgBdwg4Y4GWz08q+h7M2/TrL0Wehicc89ypXa6MZcdS9mL6QtBcLcLHlmXdMZb2ccc7w7+6vdpbfp0V/2M0Z4ROc9/wAii10ozlf+irJYIIoV9mJFQfdUD9q+f37s3btVyedUzPmtRGIw7VRPXxvblYonkb2UUsfJQSf0oMX6a0k1zcyzv7Urs545xvEnHu5UHSoFBq/Y9oprfQ9sre1IDKemO1JZR+ErQTSgUGVttlp2em7nufccfeiXP/EGoILQKDRXo76f7WxktGPrWz5Uf3JSW9+H7T4igtmgUHi646D+W2U1vkKZAN0nOAysGBOPEVd2fq/wmppvc8enJjXT0owoLXrUCTRscTyTJJ2jFcKpGMDPM13+y9s0a+uqmmmYxGeKpXb6KR6h7LpJPkl40ydkSspTDbxCtndzjHHFa3am8FFHtdNTTPS4057PFnRaziV6Vwq0UCgUCgUCgUEC23fND/aJ/VW/3a9/jwn0RXuq4bDvmkfav+1e7ze/T4QWeqsCufSlBGtpN0I9EXrEgZgdcnhxkXcHvywx40GQaBQd3QtoJbmGI8pJUQ47ncD96DakcYVQqjAAwB3AchQcqBQUt6RmrW9FDfIOMf8ACl/lYko3uYsPvjuoKFoFBMtkmsBs9KwsTiOU9lJ5SEAH3NuH3Gg1jQKBQVN6Qn9ntftG/pFdbun+rc8I9UF/lCa7N/mm0+yH71pNse/XfFJb6sJJWtZlAoFAoFAoFBAtt3zQ/wBon9Vb/dr3+PCfRFe6rhsO+aR9q/7V7vN79PhBZ6qwK59KUFQekbpox2cFqpIM7l28ViA9U+bOh+7QZ7oFBJdmtn2ul7NP98rf4Z3z/TQa+oFAoIJtvXOg7nwMZ/58dBlegUH6rEHI4EUGztVtJ/KbK3n6yxIx8CVG8Pccig9SgUFTekJ/Z7X7Rv6RXW7p/q3PCPVBf5Qmuzf5ptPsh+9aTbHv13xSW+rCSVrWZQKBQKBQKBQQHbf80v8AaJ+tb/dr36PCUV7quOw75pH2r/tXu83v0+EFnqrArn0pQZw9IjSQk0nHEpz2EIDeDOxbH4dygqugUFk+j/ZCTTAY/wChhdx5ndT/AOw0GmqBQKDwNf7Dt9F3ceMloXI81Usv5qKDHdAoFBqfYfc7+hLcZyUMin3SuR+TCgnlAoKm9IT+z2v2jf0iut3T/VueEeqC/wAoTTZt802n2Q/U1pNse/XfFJb6sJLWtZlAoFAoFAoFBAdt/wA0v9on61v92vfo8JRXuq47Dvmkfav+1e7ze/T4QWeqsCufSvjeXSRRvJIwVI1LMx5AKMkn3A0GN9adMG8vZ7k5HayFgDzC8lX3KFHuoPKoFBeHo02JzeTEcMRxqe/22YfknxoLzoFAoOMiAgg8iMH30GKdL2fY3E0X+qkdPwMR+1B1KBQX56N+mg0FxaH2kcSr4q4CsB5FV/FQXPQKCpvSE/s9r9o39Irrd0/1bnhHqgv8oTTZt802n2Q/U1pNse/XfFJb6sJLWtZlAoFAoFAoFBANt/zS32qfqa3+7Xv0eEor3Vfmw75pH2r/ALV7vN79PhBZ6qwK59KrXb/pRodE7iHHbyrG2OHqgM5+JRQfAmgzNQKBQaR9HW2K6KkY/TuHI8hHEv6hqC0qBQKBQZN2vWXZaau1AwGcP59oiuT8WNBDqBQS7ZVpz5Jpa3cnCO3ZP/LL6vHwDbre6g1rQKCpvSE/s9r9o39Irrd0/wBW54R6oL/KEz2a/NNp9kP1NaXbPv13xSW+rCTVrGZQKBQKBQKBQQDbf80t9qn6mug3a9+jwlFe6r82HfNI+1f9qbze/T4QWeqsCufSqs266tXt7Hbi1j30iLtJ66JgkIFPrsOQD8aDOLrgkHHA44EEe4jgfMUHGgUGpdhkO7oSA/WaQ/8ANcf/ABoJ9QKBQKDLO2wM2nLrAJCiIDAJx/4eI/qTQQRlIOCMHxoONB9baB3dVjVmdjhVUFmJ7gBxNBszVqeZ7OBrhCkxiXtFPAh90b3DJxxycUHpUFTekJ/Z7X7Rv6RXW7p/q3PCPVBf5QmezT5ptPsh+prS7Z9+u+KS31YSatYzKBQKBQKBQRLalpWa20ZJLA5jkVkAYAHGXAPAgjlW32Jp7eo1lNu7GYxPojuTMU5hQOmNcr66i7K4naSMkHdKoOI5HIUGu/0+y9Jp6/aWqMT8/uqzXVPCXHRGt17bR9lb3DxpkndG7jJ5niK91GzdLqK+ndoiZIrqjhC7djOm7i7s5XuZGldZioLY4Ds0OOA7ya4jeLSWdNqKabNOImnP1lZs1TMcXk+kTpKWPR8UcZZVmlxIwOAQqEiNv5ic4/uVz6VnKgUHsasayT2MvaQlSCMPG678cg6B0646HgR30Fv6t7c7VEWOayMAH+z7hTickhDu7uSSetBKP8tGidze7WTP1eyfe/Td/OgkGp2vFnpJW+TO28ntI67rKDyOORHiCaCSUHm6b0/bWib9zNHEP7zAE/yrzbyANBTetu3ZiWTR8IA5dtKMk8+KxDgOhBYnxWgpm9u3lkaSV2d3OWZjksT1JoPhQfSCZkYOjFWU5DKSpBHUEcRQbH1Ovnn0fazS535II2bPUlBlvfz99BBttOs93Ztai1mMW+JN7AU53THj2ge811O7mg0+qi57anOMY5/FBeqmnGFQad1pu7xVW5mMgQkqCqDBIwfZUV2Gl2fptLMzZpxnnz+6vVXNXN3tHbQNIwRJFFcFY0GFXs4jgd2ShNQXtjaK9XNyujMzz4z93sXKojES0TqbePNo+2llbeeSJWZsAZJHE4AxXznaFqi1qrlFEYiJmIXKJzTEvZqmyKBQKBQRzWHWsW+Vjtbq5fuigk3R5yld34ZrY6TZ3t+NVymiPjVGfLOfPDCqvHYq/WXWbTt0CiWk1vGfopC5b3yFc58V3a6jRaDZOnxVVdiur41Rjyz65Q1VXJ7Hkag6FvrbSUEstnOULbshaJiN2T1SzZHQkN7qubV1Wkv6Su3RdpzjMYmOcccfPkxopqirOHf2paIvZ9Js1vazdnEFSNkjYA7vrFgQPrMePgKg2HqdLZ0cU3bkZqzMxMx4Y8ntymqauEO3q1rRpy1wsllLcR9zQur8ukirx82DVDrNn7J1HGi7FE/CqJjymfTD2mq5HYmOmHi0zZPaz21zbSNxQywSBUkAO6wkA3ccSDkgkE1y+r2fNjjTcprj/GqM+Wc+qamvPYoGTZ/pMEj5FOcEjhGSOHcevnWvZpTJsQ0h8nSWNomZkDGJiY5FJUEpxG7kE45igiM2o2klYqbG5yOHCJ2HuIBB91B+pqLpI8rG5/wnH7UH2XZ3pQ/+Rn/Dj9aCzNhmpV9a3ktxcxNAnZFArYy5ZlPs55Dd5nvGOtB8NeNZdYpJpYobaaCIMyqYIWZnUEgN2uCQSOOV3aCtbnVPSkjF5LS8djzZopWY+ZIyaD5f/wAXpH/Ybr/Ak/7aD19DbK9K3B4WxiX60xEY/CfWPuFB3NaNkl9ZxRsAbl3YgpbxySbgAzlm3e/hyoOGoeza6ub6NLq3mhgX1pGeN48qv0FYgcWOBw5DJ6UF86c1yjtV3ILW5uGUYCxQSBBgcB2hXGP5d6trpNlVXuNdymiPjVGfLPrhhVXjsVdrRrRpm8OBZywpggBLd2fB/wB6ybw+7u11Wh2fszTcZuxVPxqjHlnHnlBVXXPY7+xewmhuZo7q0kWOSPeDSwPgNGeQLL1DN54FV9471q7Zors3ImYnGIqjlPz+D2zExPGEM0ro7SEl5JcpaXMZaQuuIJF3AT6oGF6DArdWL+jo09Nmq7TOIxP5o49/ajmKpnOE41a180vAFS5sJp0HDIgeJwPupunHdgedaPW7H2demarN6KZ/+omPXP1+SSm5XHOFn6B1kjuRwjnif6k0Lxn3MRun3E1y+q0Nen51U1R301RP7+cJ6aol7VUmRQKBQKBQKBQKBQKBQKBQKBQKBQKBQKBQKBQKBQKBQKBQf//Z"/>
          <p:cNvSpPr>
            <a:spLocks noChangeAspect="1" noChangeArrowheads="1"/>
          </p:cNvSpPr>
          <p:nvPr/>
        </p:nvSpPr>
        <p:spPr bwMode="auto">
          <a:xfrm>
            <a:off x="732695" y="-685800"/>
            <a:ext cx="1960685" cy="19870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en-US" sz="1662"/>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09" y="1801737"/>
            <a:ext cx="3165231" cy="3207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2279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0725"/>
                                        </p:tgtEl>
                                        <p:attrNameLst>
                                          <p:attrName>style.visibility</p:attrName>
                                        </p:attrNameLst>
                                      </p:cBhvr>
                                      <p:to>
                                        <p:strVal val="visible"/>
                                      </p:to>
                                    </p:set>
                                    <p:anim calcmode="lin" valueType="num">
                                      <p:cBhvr>
                                        <p:cTn id="15" dur="500" fill="hold"/>
                                        <p:tgtEl>
                                          <p:spTgt spid="30725"/>
                                        </p:tgtEl>
                                        <p:attrNameLst>
                                          <p:attrName>ppt_w</p:attrName>
                                        </p:attrNameLst>
                                      </p:cBhvr>
                                      <p:tavLst>
                                        <p:tav tm="0">
                                          <p:val>
                                            <p:fltVal val="0"/>
                                          </p:val>
                                        </p:tav>
                                        <p:tav tm="100000">
                                          <p:val>
                                            <p:strVal val="#ppt_w"/>
                                          </p:val>
                                        </p:tav>
                                      </p:tavLst>
                                    </p:anim>
                                    <p:anim calcmode="lin" valueType="num">
                                      <p:cBhvr>
                                        <p:cTn id="16" dur="500" fill="hold"/>
                                        <p:tgtEl>
                                          <p:spTgt spid="30725"/>
                                        </p:tgtEl>
                                        <p:attrNameLst>
                                          <p:attrName>ppt_h</p:attrName>
                                        </p:attrNameLst>
                                      </p:cBhvr>
                                      <p:tavLst>
                                        <p:tav tm="0">
                                          <p:val>
                                            <p:fltVal val="0"/>
                                          </p:val>
                                        </p:tav>
                                        <p:tav tm="100000">
                                          <p:val>
                                            <p:strVal val="#ppt_h"/>
                                          </p:val>
                                        </p:tav>
                                      </p:tavLst>
                                    </p:anim>
                                    <p:animEffect transition="in" filter="fade">
                                      <p:cBhvr>
                                        <p:cTn id="17" dur="5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30724" grpId="0"/>
      <p:bldP spid="307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مربع نص 2"/>
          <p:cNvSpPr txBox="1">
            <a:spLocks noChangeArrowheads="1"/>
          </p:cNvSpPr>
          <p:nvPr/>
        </p:nvSpPr>
        <p:spPr bwMode="auto">
          <a:xfrm>
            <a:off x="5876194" y="791309"/>
            <a:ext cx="2505808"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585" b="1">
                <a:solidFill>
                  <a:prstClr val="black"/>
                </a:solidFill>
                <a:ea typeface="Majalla UI"/>
              </a:rPr>
              <a:t>أنواع المقابلة</a:t>
            </a:r>
          </a:p>
        </p:txBody>
      </p:sp>
      <p:sp>
        <p:nvSpPr>
          <p:cNvPr id="31747" name="مربع نص 3"/>
          <p:cNvSpPr txBox="1">
            <a:spLocks noChangeArrowheads="1"/>
          </p:cNvSpPr>
          <p:nvPr/>
        </p:nvSpPr>
        <p:spPr bwMode="auto">
          <a:xfrm>
            <a:off x="5018944" y="1648559"/>
            <a:ext cx="2505808"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585" b="1" dirty="0">
                <a:solidFill>
                  <a:prstClr val="black"/>
                </a:solidFill>
                <a:ea typeface="Majalla UI"/>
              </a:rPr>
              <a:t>المقابلة المفتوحة</a:t>
            </a:r>
          </a:p>
        </p:txBody>
      </p:sp>
      <p:sp>
        <p:nvSpPr>
          <p:cNvPr id="31748" name="مربع نص 4"/>
          <p:cNvSpPr txBox="1">
            <a:spLocks noChangeArrowheads="1"/>
          </p:cNvSpPr>
          <p:nvPr/>
        </p:nvSpPr>
        <p:spPr bwMode="auto">
          <a:xfrm>
            <a:off x="2051540" y="2044212"/>
            <a:ext cx="4154366"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هي المقابلة التي لا يحدد فيها المقابل الإجابة عن أسئلته</a:t>
            </a:r>
          </a:p>
        </p:txBody>
      </p:sp>
      <p:sp>
        <p:nvSpPr>
          <p:cNvPr id="31749" name="مربع نص 5"/>
          <p:cNvSpPr txBox="1">
            <a:spLocks noChangeArrowheads="1"/>
          </p:cNvSpPr>
          <p:nvPr/>
        </p:nvSpPr>
        <p:spPr bwMode="auto">
          <a:xfrm>
            <a:off x="5084886" y="2901463"/>
            <a:ext cx="2505808"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585" b="1" dirty="0">
                <a:solidFill>
                  <a:prstClr val="black"/>
                </a:solidFill>
                <a:ea typeface="Majalla UI"/>
              </a:rPr>
              <a:t>المقابلة المغلقة</a:t>
            </a:r>
          </a:p>
        </p:txBody>
      </p:sp>
      <p:sp>
        <p:nvSpPr>
          <p:cNvPr id="31750" name="مربع نص 6"/>
          <p:cNvSpPr txBox="1">
            <a:spLocks noChangeArrowheads="1"/>
          </p:cNvSpPr>
          <p:nvPr/>
        </p:nvSpPr>
        <p:spPr bwMode="auto">
          <a:xfrm>
            <a:off x="1985596" y="3363058"/>
            <a:ext cx="4220308"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هي المقابلة التي يحدد فيها المقابل اختيارات الإجابة عن أسئلته</a:t>
            </a:r>
          </a:p>
        </p:txBody>
      </p:sp>
      <p:sp>
        <p:nvSpPr>
          <p:cNvPr id="31751" name="مربع نص 7"/>
          <p:cNvSpPr txBox="1">
            <a:spLocks noChangeArrowheads="1"/>
          </p:cNvSpPr>
          <p:nvPr/>
        </p:nvSpPr>
        <p:spPr bwMode="auto">
          <a:xfrm>
            <a:off x="5084886" y="4220309"/>
            <a:ext cx="2505808"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585" b="1" dirty="0">
                <a:solidFill>
                  <a:prstClr val="black"/>
                </a:solidFill>
                <a:ea typeface="Majalla UI"/>
              </a:rPr>
              <a:t>المقابلة شبه المغلقة</a:t>
            </a:r>
          </a:p>
        </p:txBody>
      </p:sp>
      <p:sp>
        <p:nvSpPr>
          <p:cNvPr id="31752" name="مربع نص 8"/>
          <p:cNvSpPr txBox="1">
            <a:spLocks noChangeArrowheads="1"/>
          </p:cNvSpPr>
          <p:nvPr/>
        </p:nvSpPr>
        <p:spPr bwMode="auto">
          <a:xfrm>
            <a:off x="1919655" y="4747846"/>
            <a:ext cx="4352192" cy="145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هي المقابلة التي يحدد فيها المقابل اختيارات الإجابة عن بعض أسئلته دون </a:t>
            </a:r>
            <a:r>
              <a:rPr lang="ar-QA" sz="2954" dirty="0">
                <a:solidFill>
                  <a:prstClr val="black"/>
                </a:solidFill>
                <a:ea typeface="Majalla UI"/>
              </a:rPr>
              <a:t>اخرى</a:t>
            </a:r>
            <a:r>
              <a:rPr lang="ar-SA" sz="2954" dirty="0">
                <a:solidFill>
                  <a:prstClr val="black"/>
                </a:solidFill>
                <a:ea typeface="Majalla UI"/>
              </a:rPr>
              <a:t> </a:t>
            </a:r>
          </a:p>
        </p:txBody>
      </p:sp>
      <p:sp>
        <p:nvSpPr>
          <p:cNvPr id="9" name="عنصر نائب لرقم الشريحة 8"/>
          <p:cNvSpPr>
            <a:spLocks noGrp="1"/>
          </p:cNvSpPr>
          <p:nvPr>
            <p:ph type="sldNum" sz="quarter" idx="4294967295"/>
          </p:nvPr>
        </p:nvSpPr>
        <p:spPr>
          <a:xfrm>
            <a:off x="8047893" y="6131171"/>
            <a:ext cx="703385" cy="337038"/>
          </a:xfrm>
          <a:prstGeom prst="rect">
            <a:avLst/>
          </a:prstGeom>
        </p:spPr>
        <p:txBody>
          <a:bodyPr/>
          <a:lstStyle/>
          <a:p>
            <a:pPr>
              <a:defRPr/>
            </a:pPr>
            <a:fld id="{9A48C03F-59E0-4996-86C8-84B46C1BA1D5}" type="slidenum">
              <a:rPr lang="en-US">
                <a:solidFill>
                  <a:srgbClr val="04617B">
                    <a:shade val="90000"/>
                  </a:srgbClr>
                </a:solidFill>
              </a:rPr>
              <a:pPr>
                <a:defRPr/>
              </a:pPr>
              <a:t>6</a:t>
            </a:fld>
            <a:endParaRPr lang="en-US">
              <a:solidFill>
                <a:srgbClr val="04617B">
                  <a:shade val="90000"/>
                </a:srgbClr>
              </a:solidFill>
            </a:endParaRPr>
          </a:p>
        </p:txBody>
      </p:sp>
    </p:spTree>
    <p:extLst>
      <p:ext uri="{BB962C8B-B14F-4D97-AF65-F5344CB8AC3E}">
        <p14:creationId xmlns:p14="http://schemas.microsoft.com/office/powerpoint/2010/main" val="3411647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1748"/>
                                        </p:tgtEl>
                                        <p:attrNameLst>
                                          <p:attrName>style.visibility</p:attrName>
                                        </p:attrNameLst>
                                      </p:cBhvr>
                                      <p:to>
                                        <p:strVal val="visible"/>
                                      </p:to>
                                    </p:set>
                                    <p:anim calcmode="lin" valueType="num">
                                      <p:cBhvr additive="base">
                                        <p:cTn id="11" dur="500" fill="hold"/>
                                        <p:tgtEl>
                                          <p:spTgt spid="31748"/>
                                        </p:tgtEl>
                                        <p:attrNameLst>
                                          <p:attrName>ppt_x</p:attrName>
                                        </p:attrNameLst>
                                      </p:cBhvr>
                                      <p:tavLst>
                                        <p:tav tm="0">
                                          <p:val>
                                            <p:strVal val="#ppt_x"/>
                                          </p:val>
                                        </p:tav>
                                        <p:tav tm="100000">
                                          <p:val>
                                            <p:strVal val="#ppt_x"/>
                                          </p:val>
                                        </p:tav>
                                      </p:tavLst>
                                    </p:anim>
                                    <p:anim calcmode="lin" valueType="num">
                                      <p:cBhvr additive="base">
                                        <p:cTn id="12"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1750"/>
                                        </p:tgtEl>
                                        <p:attrNameLst>
                                          <p:attrName>style.visibility</p:attrName>
                                        </p:attrNameLst>
                                      </p:cBhvr>
                                      <p:to>
                                        <p:strVal val="visible"/>
                                      </p:to>
                                    </p:set>
                                    <p:anim calcmode="lin" valueType="num">
                                      <p:cBhvr additive="base">
                                        <p:cTn id="21" dur="500" fill="hold"/>
                                        <p:tgtEl>
                                          <p:spTgt spid="31750"/>
                                        </p:tgtEl>
                                        <p:attrNameLst>
                                          <p:attrName>ppt_x</p:attrName>
                                        </p:attrNameLst>
                                      </p:cBhvr>
                                      <p:tavLst>
                                        <p:tav tm="0">
                                          <p:val>
                                            <p:strVal val="#ppt_x"/>
                                          </p:val>
                                        </p:tav>
                                        <p:tav tm="100000">
                                          <p:val>
                                            <p:strVal val="#ppt_x"/>
                                          </p:val>
                                        </p:tav>
                                      </p:tavLst>
                                    </p:anim>
                                    <p:anim calcmode="lin" valueType="num">
                                      <p:cBhvr additive="base">
                                        <p:cTn id="22" dur="500" fill="hold"/>
                                        <p:tgtEl>
                                          <p:spTgt spid="31750"/>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752"/>
                                        </p:tgtEl>
                                        <p:attrNameLst>
                                          <p:attrName>style.visibility</p:attrName>
                                        </p:attrNameLst>
                                      </p:cBhvr>
                                      <p:to>
                                        <p:strVal val="visible"/>
                                      </p:to>
                                    </p:set>
                                    <p:anim calcmode="lin" valueType="num">
                                      <p:cBhvr additive="base">
                                        <p:cTn id="31" dur="500" fill="hold"/>
                                        <p:tgtEl>
                                          <p:spTgt spid="31752"/>
                                        </p:tgtEl>
                                        <p:attrNameLst>
                                          <p:attrName>ppt_x</p:attrName>
                                        </p:attrNameLst>
                                      </p:cBhvr>
                                      <p:tavLst>
                                        <p:tav tm="0">
                                          <p:val>
                                            <p:strVal val="#ppt_x"/>
                                          </p:val>
                                        </p:tav>
                                        <p:tav tm="100000">
                                          <p:val>
                                            <p:strVal val="#ppt_x"/>
                                          </p:val>
                                        </p:tav>
                                      </p:tavLst>
                                    </p:anim>
                                    <p:anim calcmode="lin" valueType="num">
                                      <p:cBhvr additive="base">
                                        <p:cTn id="32" dur="500" fill="hold"/>
                                        <p:tgtEl>
                                          <p:spTgt spid="317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48" grpId="0"/>
      <p:bldP spid="31749" grpId="0"/>
      <p:bldP spid="31750" grpId="0"/>
      <p:bldP spid="31751" grpId="0"/>
      <p:bldP spid="317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047893" y="6131171"/>
            <a:ext cx="703385" cy="337038"/>
          </a:xfrm>
          <a:prstGeom prst="rect">
            <a:avLst/>
          </a:prstGeom>
        </p:spPr>
        <p:txBody>
          <a:bodyPr/>
          <a:lstStyle/>
          <a:p>
            <a:pPr>
              <a:defRPr/>
            </a:pPr>
            <a:fld id="{350A99E9-22E8-4E56-8710-9D1933FD86BF}" type="slidenum">
              <a:rPr lang="en-US" smtClean="0">
                <a:solidFill>
                  <a:srgbClr val="04617B">
                    <a:shade val="90000"/>
                  </a:srgbClr>
                </a:solidFill>
              </a:rPr>
              <a:pPr>
                <a:defRPr/>
              </a:pPr>
              <a:t>7</a:t>
            </a:fld>
            <a:endParaRPr lang="en-US">
              <a:solidFill>
                <a:srgbClr val="04617B">
                  <a:shade val="90000"/>
                </a:srgbClr>
              </a:solidFill>
            </a:endParaRPr>
          </a:p>
        </p:txBody>
      </p:sp>
      <p:sp>
        <p:nvSpPr>
          <p:cNvPr id="3" name="Rectangle 2"/>
          <p:cNvSpPr/>
          <p:nvPr/>
        </p:nvSpPr>
        <p:spPr>
          <a:xfrm>
            <a:off x="3692928" y="3013778"/>
            <a:ext cx="2884124" cy="774186"/>
          </a:xfrm>
          <a:prstGeom prst="rect">
            <a:avLst/>
          </a:prstGeom>
        </p:spPr>
        <p:txBody>
          <a:bodyPr wrap="none">
            <a:spAutoFit/>
          </a:bodyPr>
          <a:lstStyle/>
          <a:p>
            <a:pPr algn="ctr"/>
            <a:r>
              <a:rPr lang="ar-SA" sz="4431" b="1" dirty="0">
                <a:solidFill>
                  <a:prstClr val="black"/>
                </a:solidFill>
                <a:cs typeface="Old Antic Outline Shaded" panose="02010400000000000000" pitchFamily="2" charset="-78"/>
              </a:rPr>
              <a:t>3- </a:t>
            </a:r>
            <a:r>
              <a:rPr lang="ar-DZ" sz="4431" b="1" dirty="0">
                <a:solidFill>
                  <a:prstClr val="black"/>
                </a:solidFill>
                <a:cs typeface="Old Antic Outline Shaded" panose="02010400000000000000" pitchFamily="2" charset="-78"/>
              </a:rPr>
              <a:t>الملاحظة</a:t>
            </a:r>
            <a:endParaRPr lang="en-US" sz="4431" b="1" dirty="0">
              <a:solidFill>
                <a:prstClr val="black"/>
              </a:solidFill>
              <a:cs typeface="Old Antic Outline Shaded" panose="02010400000000000000" pitchFamily="2" charset="-78"/>
            </a:endParaRPr>
          </a:p>
        </p:txBody>
      </p:sp>
    </p:spTree>
    <p:extLst>
      <p:ext uri="{BB962C8B-B14F-4D97-AF65-F5344CB8AC3E}">
        <p14:creationId xmlns:p14="http://schemas.microsoft.com/office/powerpoint/2010/main" val="34583422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oneTexte 1"/>
          <p:cNvSpPr txBox="1">
            <a:spLocks noChangeArrowheads="1"/>
          </p:cNvSpPr>
          <p:nvPr/>
        </p:nvSpPr>
        <p:spPr bwMode="auto">
          <a:xfrm>
            <a:off x="730426" y="319170"/>
            <a:ext cx="8440614" cy="717440"/>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defPPr>
              <a:defRPr lang="en-US"/>
            </a:defPPr>
            <a:lvl1pPr algn="ctr" rtl="1" fontAlgn="base">
              <a:spcBef>
                <a:spcPct val="0"/>
              </a:spcBef>
              <a:spcAft>
                <a:spcPct val="0"/>
              </a:spcAft>
              <a:defRPr sz="4400" b="1">
                <a:solidFill>
                  <a:prstClr val="black"/>
                </a:solidFill>
                <a:latin typeface="Arial" pitchFamily="34" charset="0"/>
                <a:ea typeface="Majalla UI"/>
              </a:defRPr>
            </a:lvl1pPr>
            <a:lvl2pPr marL="742950" indent="-285750" eaLnBrk="0" hangingPunct="0">
              <a:defRPr>
                <a:latin typeface="Arial" pitchFamily="34" charset="0"/>
              </a:defRPr>
            </a:lvl2pPr>
            <a:lvl3pPr marL="1143000" indent="-228600" eaLnBrk="0" hangingPunct="0">
              <a:defRPr>
                <a:latin typeface="Arial" pitchFamily="34" charset="0"/>
              </a:defRPr>
            </a:lvl3pPr>
            <a:lvl4pPr marL="1600200" indent="-228600" eaLnBrk="0" hangingPunct="0">
              <a:defRPr>
                <a:latin typeface="Arial" pitchFamily="34" charset="0"/>
              </a:defRPr>
            </a:lvl4pPr>
            <a:lvl5pPr marL="2057400" indent="-228600" eaLnBrk="0" hangingPunct="0">
              <a:defRPr>
                <a:latin typeface="Arial" pitchFamily="34" charset="0"/>
              </a:defRPr>
            </a:lvl5pPr>
            <a:lvl6pPr marL="2514600" indent="-228600" eaLnBrk="0" fontAlgn="base" hangingPunct="0">
              <a:spcBef>
                <a:spcPct val="0"/>
              </a:spcBef>
              <a:spcAft>
                <a:spcPct val="0"/>
              </a:spcAft>
              <a:defRPr>
                <a:latin typeface="Arial" pitchFamily="34" charset="0"/>
              </a:defRPr>
            </a:lvl6pPr>
            <a:lvl7pPr marL="2971800" indent="-228600" eaLnBrk="0" fontAlgn="base" hangingPunct="0">
              <a:spcBef>
                <a:spcPct val="0"/>
              </a:spcBef>
              <a:spcAft>
                <a:spcPct val="0"/>
              </a:spcAft>
              <a:defRPr>
                <a:latin typeface="Arial" pitchFamily="34" charset="0"/>
              </a:defRPr>
            </a:lvl7pPr>
            <a:lvl8pPr marL="3429000" indent="-228600" eaLnBrk="0" fontAlgn="base" hangingPunct="0">
              <a:spcBef>
                <a:spcPct val="0"/>
              </a:spcBef>
              <a:spcAft>
                <a:spcPct val="0"/>
              </a:spcAft>
              <a:defRPr>
                <a:latin typeface="Arial" pitchFamily="34" charset="0"/>
              </a:defRPr>
            </a:lvl8pPr>
            <a:lvl9pPr marL="3886200" indent="-228600" eaLnBrk="0" fontAlgn="base" hangingPunct="0">
              <a:spcBef>
                <a:spcPct val="0"/>
              </a:spcBef>
              <a:spcAft>
                <a:spcPct val="0"/>
              </a:spcAft>
              <a:defRPr>
                <a:latin typeface="Arial" pitchFamily="34" charset="0"/>
              </a:defRPr>
            </a:lvl9pPr>
          </a:lstStyle>
          <a:p>
            <a:r>
              <a:rPr lang="ar-DZ" sz="4062" dirty="0"/>
              <a:t>3- الملاحظة</a:t>
            </a:r>
            <a:endParaRPr lang="fr-FR" sz="4062" dirty="0"/>
          </a:p>
        </p:txBody>
      </p:sp>
      <p:sp>
        <p:nvSpPr>
          <p:cNvPr id="32771" name="ZoneTexte 3"/>
          <p:cNvSpPr txBox="1">
            <a:spLocks noChangeArrowheads="1"/>
          </p:cNvSpPr>
          <p:nvPr/>
        </p:nvSpPr>
        <p:spPr bwMode="auto">
          <a:xfrm>
            <a:off x="4834306" y="3218159"/>
            <a:ext cx="4022480"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a:solidFill>
                  <a:prstClr val="black"/>
                </a:solidFill>
                <a:ea typeface="Majalla UI"/>
              </a:rPr>
              <a:t>تستعمل الملاحظة عموما:</a:t>
            </a:r>
            <a:endParaRPr lang="fr-FR" sz="2954">
              <a:solidFill>
                <a:prstClr val="black"/>
              </a:solidFill>
            </a:endParaRPr>
          </a:p>
        </p:txBody>
      </p:sp>
      <p:sp>
        <p:nvSpPr>
          <p:cNvPr id="32772" name="ZoneTexte 4"/>
          <p:cNvSpPr txBox="1">
            <a:spLocks noChangeArrowheads="1"/>
          </p:cNvSpPr>
          <p:nvPr/>
        </p:nvSpPr>
        <p:spPr bwMode="auto">
          <a:xfrm>
            <a:off x="4482614" y="1880261"/>
            <a:ext cx="4352192"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a:solidFill>
                  <a:prstClr val="black"/>
                </a:solidFill>
                <a:ea typeface="Majalla UI"/>
              </a:rPr>
              <a:t>الملاحظة هي أداة من بين الأدوات التي يستعملها الباحث لجمع البيانات</a:t>
            </a:r>
            <a:endParaRPr lang="fr-FR" sz="2954">
              <a:solidFill>
                <a:prstClr val="black"/>
              </a:solidFill>
            </a:endParaRPr>
          </a:p>
        </p:txBody>
      </p:sp>
      <p:sp>
        <p:nvSpPr>
          <p:cNvPr id="32773" name="ZoneTexte 5"/>
          <p:cNvSpPr txBox="1">
            <a:spLocks noChangeArrowheads="1"/>
          </p:cNvSpPr>
          <p:nvPr/>
        </p:nvSpPr>
        <p:spPr bwMode="auto">
          <a:xfrm>
            <a:off x="4812324" y="4073941"/>
            <a:ext cx="4022481" cy="145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a:solidFill>
                  <a:prstClr val="black"/>
                </a:solidFill>
                <a:ea typeface="Majalla UI"/>
              </a:rPr>
              <a:t>للحصول على البيانات التي يصعب الحصول عليها بالطرق الأخرى</a:t>
            </a:r>
            <a:endParaRPr lang="fr-FR" sz="2954">
              <a:solidFill>
                <a:prstClr val="black"/>
              </a:solidFill>
            </a:endParaRPr>
          </a:p>
        </p:txBody>
      </p:sp>
      <p:sp>
        <p:nvSpPr>
          <p:cNvPr id="6" name="عنصر نائب لرقم الشريحة 5"/>
          <p:cNvSpPr>
            <a:spLocks noGrp="1"/>
          </p:cNvSpPr>
          <p:nvPr>
            <p:ph type="sldNum" sz="quarter" idx="4294967295"/>
          </p:nvPr>
        </p:nvSpPr>
        <p:spPr>
          <a:xfrm>
            <a:off x="8047893" y="6131171"/>
            <a:ext cx="703385" cy="337038"/>
          </a:xfrm>
          <a:prstGeom prst="rect">
            <a:avLst/>
          </a:prstGeom>
        </p:spPr>
        <p:txBody>
          <a:bodyPr/>
          <a:lstStyle/>
          <a:p>
            <a:pPr>
              <a:defRPr/>
            </a:pPr>
            <a:fld id="{A581794E-75B2-4936-9A45-6A0AA677A317}" type="slidenum">
              <a:rPr lang="en-US">
                <a:solidFill>
                  <a:srgbClr val="04617B">
                    <a:shade val="90000"/>
                  </a:srgbClr>
                </a:solidFill>
              </a:rPr>
              <a:pPr>
                <a:defRPr/>
              </a:pPr>
              <a:t>8</a:t>
            </a:fld>
            <a:endParaRPr lang="en-US">
              <a:solidFill>
                <a:srgbClr val="04617B">
                  <a:shade val="90000"/>
                </a:srgbClr>
              </a:solidFill>
            </a:endParaRPr>
          </a:p>
        </p:txBody>
      </p:sp>
      <p:pic>
        <p:nvPicPr>
          <p:cNvPr id="6146" name="Picture 2" descr="https://encrypted-tbn3.gstatic.com/images?q=tbn:ANd9GcQskxbBfIrdceaYts5ky6Yx-lNgABsnnE162nILlDgfzxiR0IHD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452" y="1158741"/>
            <a:ext cx="3522738" cy="519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949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p:bldP spid="32772" grpId="0"/>
      <p:bldP spid="327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oneTexte 1"/>
          <p:cNvSpPr txBox="1">
            <a:spLocks noChangeArrowheads="1"/>
          </p:cNvSpPr>
          <p:nvPr/>
        </p:nvSpPr>
        <p:spPr bwMode="auto">
          <a:xfrm>
            <a:off x="848545" y="1556948"/>
            <a:ext cx="7872245"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dirty="0">
                <a:solidFill>
                  <a:prstClr val="black"/>
                </a:solidFill>
                <a:ea typeface="Majalla UI"/>
              </a:rPr>
              <a:t>مثل : دراسة سلوك الأطفال الرضع، ودراسة تطور المنظمات، ودراسة تطور النباتات ...</a:t>
            </a:r>
            <a:endParaRPr lang="fr-FR" sz="2954" dirty="0">
              <a:solidFill>
                <a:prstClr val="black"/>
              </a:solidFill>
            </a:endParaRPr>
          </a:p>
        </p:txBody>
      </p:sp>
      <p:sp>
        <p:nvSpPr>
          <p:cNvPr id="33795" name="ZoneTexte 2"/>
          <p:cNvSpPr txBox="1">
            <a:spLocks noChangeArrowheads="1"/>
          </p:cNvSpPr>
          <p:nvPr/>
        </p:nvSpPr>
        <p:spPr bwMode="auto">
          <a:xfrm>
            <a:off x="2602335" y="778804"/>
            <a:ext cx="6541477"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buFont typeface="Wingdings" pitchFamily="2" charset="2"/>
              <a:buChar char="ü"/>
            </a:pPr>
            <a:r>
              <a:rPr lang="ar-DZ" sz="2954" dirty="0">
                <a:solidFill>
                  <a:prstClr val="black"/>
                </a:solidFill>
                <a:ea typeface="Majalla UI"/>
              </a:rPr>
              <a:t> حالة عدم التمكن من التحدث مع موضوع البحث</a:t>
            </a:r>
            <a:endParaRPr lang="fr-FR" sz="2954" dirty="0">
              <a:solidFill>
                <a:prstClr val="black"/>
              </a:solidFill>
            </a:endParaRPr>
          </a:p>
        </p:txBody>
      </p:sp>
      <p:sp>
        <p:nvSpPr>
          <p:cNvPr id="33796" name="ZoneTexte 3"/>
          <p:cNvSpPr txBox="1">
            <a:spLocks noChangeArrowheads="1"/>
          </p:cNvSpPr>
          <p:nvPr/>
        </p:nvSpPr>
        <p:spPr bwMode="auto">
          <a:xfrm>
            <a:off x="3934369" y="2836575"/>
            <a:ext cx="5209442"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buFont typeface="Wingdings" pitchFamily="2" charset="2"/>
              <a:buChar char="ü"/>
            </a:pPr>
            <a:r>
              <a:rPr lang="ar-DZ" sz="2954" dirty="0">
                <a:solidFill>
                  <a:prstClr val="black"/>
                </a:solidFill>
                <a:ea typeface="Majalla UI"/>
              </a:rPr>
              <a:t> حالة رفض الموضوع الاستجواب</a:t>
            </a:r>
            <a:endParaRPr lang="fr-FR" sz="2954" dirty="0">
              <a:solidFill>
                <a:prstClr val="black"/>
              </a:solidFill>
            </a:endParaRPr>
          </a:p>
        </p:txBody>
      </p:sp>
      <p:sp>
        <p:nvSpPr>
          <p:cNvPr id="33797" name="ZoneTexte 4"/>
          <p:cNvSpPr txBox="1">
            <a:spLocks noChangeArrowheads="1"/>
          </p:cNvSpPr>
          <p:nvPr/>
        </p:nvSpPr>
        <p:spPr bwMode="auto">
          <a:xfrm>
            <a:off x="848545" y="3572515"/>
            <a:ext cx="8295267"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buFont typeface="Wingdings" pitchFamily="2" charset="2"/>
              <a:buChar char="ü"/>
            </a:pPr>
            <a:r>
              <a:rPr lang="ar-DZ" sz="2954" dirty="0">
                <a:solidFill>
                  <a:prstClr val="black"/>
                </a:solidFill>
                <a:ea typeface="Majalla UI"/>
              </a:rPr>
              <a:t> حالة عدم الحصول على ما يكفي من البيانات بالاستجواب والمقابلة</a:t>
            </a:r>
            <a:endParaRPr lang="fr-FR" sz="2954" dirty="0">
              <a:solidFill>
                <a:prstClr val="black"/>
              </a:solidFill>
            </a:endParaRPr>
          </a:p>
        </p:txBody>
      </p:sp>
      <p:sp>
        <p:nvSpPr>
          <p:cNvPr id="33798" name="ZoneTexte 5"/>
          <p:cNvSpPr txBox="1">
            <a:spLocks noChangeArrowheads="1"/>
          </p:cNvSpPr>
          <p:nvPr/>
        </p:nvSpPr>
        <p:spPr bwMode="auto">
          <a:xfrm>
            <a:off x="3121082" y="4813538"/>
            <a:ext cx="6022731"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buFont typeface="Wingdings" pitchFamily="2" charset="2"/>
              <a:buChar char="ü"/>
            </a:pPr>
            <a:r>
              <a:rPr lang="ar-DZ" sz="2954" dirty="0">
                <a:solidFill>
                  <a:prstClr val="black"/>
                </a:solidFill>
                <a:ea typeface="Majalla UI"/>
              </a:rPr>
              <a:t> حالة رغبة الباحث التعمق أكثر في الموضوع </a:t>
            </a:r>
            <a:endParaRPr lang="fr-FR" sz="2954" dirty="0">
              <a:solidFill>
                <a:prstClr val="black"/>
              </a:solidFill>
            </a:endParaRPr>
          </a:p>
        </p:txBody>
      </p:sp>
      <p:sp>
        <p:nvSpPr>
          <p:cNvPr id="33799" name="ZoneTexte 6"/>
          <p:cNvSpPr txBox="1">
            <a:spLocks noChangeArrowheads="1"/>
          </p:cNvSpPr>
          <p:nvPr/>
        </p:nvSpPr>
        <p:spPr bwMode="auto">
          <a:xfrm>
            <a:off x="3963866" y="5372729"/>
            <a:ext cx="5209442"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buFont typeface="Wingdings" pitchFamily="2" charset="2"/>
              <a:buChar char="ü"/>
            </a:pPr>
            <a:r>
              <a:rPr lang="ar-DZ" sz="2954">
                <a:solidFill>
                  <a:prstClr val="black"/>
                </a:solidFill>
                <a:ea typeface="Majalla UI"/>
              </a:rPr>
              <a:t> ...</a:t>
            </a:r>
            <a:endParaRPr lang="fr-FR" sz="2954">
              <a:solidFill>
                <a:prstClr val="black"/>
              </a:solidFill>
            </a:endParaRPr>
          </a:p>
        </p:txBody>
      </p:sp>
      <p:sp>
        <p:nvSpPr>
          <p:cNvPr id="8" name="عنصر نائب لرقم الشريحة 7"/>
          <p:cNvSpPr>
            <a:spLocks noGrp="1"/>
          </p:cNvSpPr>
          <p:nvPr>
            <p:ph type="sldNum" sz="quarter" idx="4294967295"/>
          </p:nvPr>
        </p:nvSpPr>
        <p:spPr>
          <a:xfrm>
            <a:off x="8047893" y="6131171"/>
            <a:ext cx="703385" cy="337038"/>
          </a:xfrm>
          <a:prstGeom prst="rect">
            <a:avLst/>
          </a:prstGeom>
        </p:spPr>
        <p:txBody>
          <a:bodyPr/>
          <a:lstStyle/>
          <a:p>
            <a:pPr>
              <a:defRPr/>
            </a:pPr>
            <a:fld id="{091853D1-1300-4E55-8B56-6953F90F697D}" type="slidenum">
              <a:rPr lang="en-US" sz="2954">
                <a:solidFill>
                  <a:srgbClr val="04617B">
                    <a:shade val="90000"/>
                  </a:srgbClr>
                </a:solidFill>
              </a:rPr>
              <a:pPr>
                <a:defRPr/>
              </a:pPr>
              <a:t>9</a:t>
            </a:fld>
            <a:endParaRPr lang="en-US" sz="2954">
              <a:solidFill>
                <a:srgbClr val="04617B">
                  <a:shade val="90000"/>
                </a:srgbClr>
              </a:solidFill>
            </a:endParaRPr>
          </a:p>
        </p:txBody>
      </p:sp>
    </p:spTree>
    <p:extLst>
      <p:ext uri="{BB962C8B-B14F-4D97-AF65-F5344CB8AC3E}">
        <p14:creationId xmlns:p14="http://schemas.microsoft.com/office/powerpoint/2010/main" val="110124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ppt_x"/>
                                          </p:val>
                                        </p:tav>
                                        <p:tav tm="100000">
                                          <p:val>
                                            <p:strVal val="#ppt_x"/>
                                          </p:val>
                                        </p:tav>
                                      </p:tavLst>
                                    </p:anim>
                                    <p:anim calcmode="lin" valueType="num">
                                      <p:cBhvr additive="base">
                                        <p:cTn id="8"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79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3796"/>
                                        </p:tgtEl>
                                        <p:attrNameLst>
                                          <p:attrName>style.visibility</p:attrName>
                                        </p:attrNameLst>
                                      </p:cBhvr>
                                      <p:to>
                                        <p:strVal val="visible"/>
                                      </p:to>
                                    </p:set>
                                    <p:anim calcmode="lin" valueType="num">
                                      <p:cBhvr additive="base">
                                        <p:cTn id="17" dur="500" fill="hold"/>
                                        <p:tgtEl>
                                          <p:spTgt spid="33796"/>
                                        </p:tgtEl>
                                        <p:attrNameLst>
                                          <p:attrName>ppt_x</p:attrName>
                                        </p:attrNameLst>
                                      </p:cBhvr>
                                      <p:tavLst>
                                        <p:tav tm="0">
                                          <p:val>
                                            <p:strVal val="#ppt_x"/>
                                          </p:val>
                                        </p:tav>
                                        <p:tav tm="100000">
                                          <p:val>
                                            <p:strVal val="#ppt_x"/>
                                          </p:val>
                                        </p:tav>
                                      </p:tavLst>
                                    </p:anim>
                                    <p:anim calcmode="lin" valueType="num">
                                      <p:cBhvr additive="base">
                                        <p:cTn id="18" dur="500" fill="hold"/>
                                        <p:tgtEl>
                                          <p:spTgt spid="3379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3797"/>
                                        </p:tgtEl>
                                        <p:attrNameLst>
                                          <p:attrName>style.visibility</p:attrName>
                                        </p:attrNameLst>
                                      </p:cBhvr>
                                      <p:to>
                                        <p:strVal val="visible"/>
                                      </p:to>
                                    </p:set>
                                    <p:anim calcmode="lin" valueType="num">
                                      <p:cBhvr additive="base">
                                        <p:cTn id="23" dur="500" fill="hold"/>
                                        <p:tgtEl>
                                          <p:spTgt spid="33797"/>
                                        </p:tgtEl>
                                        <p:attrNameLst>
                                          <p:attrName>ppt_x</p:attrName>
                                        </p:attrNameLst>
                                      </p:cBhvr>
                                      <p:tavLst>
                                        <p:tav tm="0">
                                          <p:val>
                                            <p:strVal val="#ppt_x"/>
                                          </p:val>
                                        </p:tav>
                                        <p:tav tm="100000">
                                          <p:val>
                                            <p:strVal val="#ppt_x"/>
                                          </p:val>
                                        </p:tav>
                                      </p:tavLst>
                                    </p:anim>
                                    <p:anim calcmode="lin" valueType="num">
                                      <p:cBhvr additive="base">
                                        <p:cTn id="24" dur="500" fill="hold"/>
                                        <p:tgtEl>
                                          <p:spTgt spid="3379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3798"/>
                                        </p:tgtEl>
                                        <p:attrNameLst>
                                          <p:attrName>style.visibility</p:attrName>
                                        </p:attrNameLst>
                                      </p:cBhvr>
                                      <p:to>
                                        <p:strVal val="visible"/>
                                      </p:to>
                                    </p:set>
                                    <p:anim calcmode="lin" valueType="num">
                                      <p:cBhvr additive="base">
                                        <p:cTn id="29" dur="500" fill="hold"/>
                                        <p:tgtEl>
                                          <p:spTgt spid="33798"/>
                                        </p:tgtEl>
                                        <p:attrNameLst>
                                          <p:attrName>ppt_x</p:attrName>
                                        </p:attrNameLst>
                                      </p:cBhvr>
                                      <p:tavLst>
                                        <p:tav tm="0">
                                          <p:val>
                                            <p:strVal val="#ppt_x"/>
                                          </p:val>
                                        </p:tav>
                                        <p:tav tm="100000">
                                          <p:val>
                                            <p:strVal val="#ppt_x"/>
                                          </p:val>
                                        </p:tav>
                                      </p:tavLst>
                                    </p:anim>
                                    <p:anim calcmode="lin" valueType="num">
                                      <p:cBhvr additive="base">
                                        <p:cTn id="30" dur="500" fill="hold"/>
                                        <p:tgtEl>
                                          <p:spTgt spid="33798"/>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3799"/>
                                        </p:tgtEl>
                                        <p:attrNameLst>
                                          <p:attrName>style.visibility</p:attrName>
                                        </p:attrNameLst>
                                      </p:cBhvr>
                                      <p:to>
                                        <p:strVal val="visible"/>
                                      </p:to>
                                    </p:set>
                                    <p:anim calcmode="lin" valueType="num">
                                      <p:cBhvr additive="base">
                                        <p:cTn id="35" dur="500" fill="hold"/>
                                        <p:tgtEl>
                                          <p:spTgt spid="33799"/>
                                        </p:tgtEl>
                                        <p:attrNameLst>
                                          <p:attrName>ppt_x</p:attrName>
                                        </p:attrNameLst>
                                      </p:cBhvr>
                                      <p:tavLst>
                                        <p:tav tm="0">
                                          <p:val>
                                            <p:strVal val="#ppt_x"/>
                                          </p:val>
                                        </p:tav>
                                        <p:tav tm="100000">
                                          <p:val>
                                            <p:strVal val="#ppt_x"/>
                                          </p:val>
                                        </p:tav>
                                      </p:tavLst>
                                    </p:anim>
                                    <p:anim calcmode="lin" valueType="num">
                                      <p:cBhvr additive="base">
                                        <p:cTn id="36" dur="500" fill="hold"/>
                                        <p:tgtEl>
                                          <p:spTgt spid="337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p:bldP spid="33796" grpId="0"/>
      <p:bldP spid="33797" grpId="0"/>
      <p:bldP spid="33798" grpId="0"/>
      <p:bldP spid="3379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ZoneTexte 1"/>
          <p:cNvSpPr txBox="1">
            <a:spLocks noChangeArrowheads="1"/>
          </p:cNvSpPr>
          <p:nvPr/>
        </p:nvSpPr>
        <p:spPr bwMode="auto">
          <a:xfrm>
            <a:off x="6337790" y="725368"/>
            <a:ext cx="2373923"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a:solidFill>
                  <a:prstClr val="black"/>
                </a:solidFill>
                <a:ea typeface="Majalla UI"/>
              </a:rPr>
              <a:t>أنواع الملاحظة</a:t>
            </a:r>
            <a:endParaRPr lang="fr-FR" sz="2954">
              <a:solidFill>
                <a:prstClr val="black"/>
              </a:solidFill>
            </a:endParaRPr>
          </a:p>
        </p:txBody>
      </p:sp>
      <p:sp>
        <p:nvSpPr>
          <p:cNvPr id="34819" name="ZoneTexte 2"/>
          <p:cNvSpPr txBox="1">
            <a:spLocks noChangeArrowheads="1"/>
          </p:cNvSpPr>
          <p:nvPr/>
        </p:nvSpPr>
        <p:spPr bwMode="auto">
          <a:xfrm>
            <a:off x="1506417" y="2022232"/>
            <a:ext cx="3666392" cy="60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3323" dirty="0">
                <a:solidFill>
                  <a:prstClr val="black"/>
                </a:solidFill>
                <a:ea typeface="Majalla UI"/>
              </a:rPr>
              <a:t>الملاحظة البسيطة</a:t>
            </a:r>
            <a:endParaRPr lang="fr-FR" sz="3323" dirty="0">
              <a:solidFill>
                <a:prstClr val="black"/>
              </a:solidFill>
            </a:endParaRPr>
          </a:p>
        </p:txBody>
      </p:sp>
      <p:sp>
        <p:nvSpPr>
          <p:cNvPr id="34820" name="ZoneTexte 3"/>
          <p:cNvSpPr txBox="1">
            <a:spLocks noChangeArrowheads="1"/>
          </p:cNvSpPr>
          <p:nvPr/>
        </p:nvSpPr>
        <p:spPr bwMode="auto">
          <a:xfrm>
            <a:off x="1458768" y="3851111"/>
            <a:ext cx="3700427" cy="60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3323" dirty="0">
                <a:solidFill>
                  <a:prstClr val="black"/>
                </a:solidFill>
                <a:ea typeface="Majalla UI"/>
              </a:rPr>
              <a:t>الملاحظة المنتظمة</a:t>
            </a:r>
            <a:endParaRPr lang="fr-FR" sz="3323" dirty="0">
              <a:solidFill>
                <a:prstClr val="black"/>
              </a:solidFill>
            </a:endParaRPr>
          </a:p>
        </p:txBody>
      </p:sp>
      <p:sp>
        <p:nvSpPr>
          <p:cNvPr id="5" name="عنصر نائب لرقم الشريحة 4"/>
          <p:cNvSpPr>
            <a:spLocks noGrp="1"/>
          </p:cNvSpPr>
          <p:nvPr>
            <p:ph type="sldNum" sz="quarter" idx="4294967295"/>
          </p:nvPr>
        </p:nvSpPr>
        <p:spPr>
          <a:xfrm>
            <a:off x="8047893" y="6131171"/>
            <a:ext cx="703385" cy="337038"/>
          </a:xfrm>
          <a:prstGeom prst="rect">
            <a:avLst/>
          </a:prstGeom>
        </p:spPr>
        <p:txBody>
          <a:bodyPr/>
          <a:lstStyle/>
          <a:p>
            <a:pPr>
              <a:defRPr/>
            </a:pPr>
            <a:fld id="{8C40D173-5836-44F2-878C-353EA6A2D11F}" type="slidenum">
              <a:rPr lang="en-US">
                <a:solidFill>
                  <a:srgbClr val="04617B">
                    <a:shade val="90000"/>
                  </a:srgbClr>
                </a:solidFill>
              </a:rPr>
              <a:pPr>
                <a:defRPr/>
              </a:pPr>
              <a:t>10</a:t>
            </a:fld>
            <a:endParaRPr lang="en-US">
              <a:solidFill>
                <a:srgbClr val="04617B">
                  <a:shade val="90000"/>
                </a:srgbClr>
              </a:solidFill>
            </a:endParaRPr>
          </a:p>
        </p:txBody>
      </p:sp>
      <p:sp>
        <p:nvSpPr>
          <p:cNvPr id="6" name="ZoneTexte 2"/>
          <p:cNvSpPr txBox="1">
            <a:spLocks noChangeArrowheads="1"/>
          </p:cNvSpPr>
          <p:nvPr/>
        </p:nvSpPr>
        <p:spPr bwMode="auto">
          <a:xfrm>
            <a:off x="6641124" y="3007688"/>
            <a:ext cx="2373923" cy="60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3323" dirty="0">
                <a:solidFill>
                  <a:prstClr val="black"/>
                </a:solidFill>
                <a:ea typeface="Majalla UI"/>
              </a:rPr>
              <a:t>الملاحظة نوعان</a:t>
            </a:r>
            <a:endParaRPr lang="fr-FR" sz="3323" dirty="0">
              <a:solidFill>
                <a:prstClr val="black"/>
              </a:solidFill>
            </a:endParaRPr>
          </a:p>
        </p:txBody>
      </p:sp>
      <p:cxnSp>
        <p:nvCxnSpPr>
          <p:cNvPr id="3" name="Straight Arrow Connector 2"/>
          <p:cNvCxnSpPr>
            <a:stCxn id="6" idx="1"/>
            <a:endCxn id="34819" idx="3"/>
          </p:cNvCxnSpPr>
          <p:nvPr/>
        </p:nvCxnSpPr>
        <p:spPr>
          <a:xfrm flipH="1" flipV="1">
            <a:off x="5172809" y="2324077"/>
            <a:ext cx="1468314" cy="9854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7" name="Straight Arrow Connector 6"/>
          <p:cNvCxnSpPr>
            <a:stCxn id="6" idx="1"/>
            <a:endCxn id="34820" idx="3"/>
          </p:cNvCxnSpPr>
          <p:nvPr/>
        </p:nvCxnSpPr>
        <p:spPr>
          <a:xfrm flipH="1">
            <a:off x="5159195" y="3309534"/>
            <a:ext cx="1481929" cy="84342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129057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3" fill="hold" grpId="0" nodeType="clickEffect">
                                  <p:stCondLst>
                                    <p:cond delay="0"/>
                                  </p:stCondLst>
                                  <p:childTnLst>
                                    <p:set>
                                      <p:cBhvr>
                                        <p:cTn id="15" dur="1" fill="hold">
                                          <p:stCondLst>
                                            <p:cond delay="0"/>
                                          </p:stCondLst>
                                        </p:cTn>
                                        <p:tgtEl>
                                          <p:spTgt spid="34819"/>
                                        </p:tgtEl>
                                        <p:attrNameLst>
                                          <p:attrName>style.visibility</p:attrName>
                                        </p:attrNameLst>
                                      </p:cBhvr>
                                      <p:to>
                                        <p:strVal val="visible"/>
                                      </p:to>
                                    </p:set>
                                    <p:anim calcmode="lin" valueType="num">
                                      <p:cBhvr additive="base">
                                        <p:cTn id="16" dur="500" fill="hold"/>
                                        <p:tgtEl>
                                          <p:spTgt spid="34819"/>
                                        </p:tgtEl>
                                        <p:attrNameLst>
                                          <p:attrName>ppt_x</p:attrName>
                                        </p:attrNameLst>
                                      </p:cBhvr>
                                      <p:tavLst>
                                        <p:tav tm="0">
                                          <p:val>
                                            <p:strVal val="1+#ppt_w/2"/>
                                          </p:val>
                                        </p:tav>
                                        <p:tav tm="100000">
                                          <p:val>
                                            <p:strVal val="#ppt_x"/>
                                          </p:val>
                                        </p:tav>
                                      </p:tavLst>
                                    </p:anim>
                                    <p:anim calcmode="lin" valueType="num">
                                      <p:cBhvr additive="base">
                                        <p:cTn id="17" dur="500" fill="hold"/>
                                        <p:tgtEl>
                                          <p:spTgt spid="34819"/>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grpId="0" nodeType="clickEffect">
                                  <p:stCondLst>
                                    <p:cond delay="0"/>
                                  </p:stCondLst>
                                  <p:childTnLst>
                                    <p:set>
                                      <p:cBhvr>
                                        <p:cTn id="26" dur="1" fill="hold">
                                          <p:stCondLst>
                                            <p:cond delay="0"/>
                                          </p:stCondLst>
                                        </p:cTn>
                                        <p:tgtEl>
                                          <p:spTgt spid="34820"/>
                                        </p:tgtEl>
                                        <p:attrNameLst>
                                          <p:attrName>style.visibility</p:attrName>
                                        </p:attrNameLst>
                                      </p:cBhvr>
                                      <p:to>
                                        <p:strVal val="visible"/>
                                      </p:to>
                                    </p:set>
                                    <p:anim calcmode="lin" valueType="num">
                                      <p:cBhvr additive="base">
                                        <p:cTn id="27" dur="500" fill="hold"/>
                                        <p:tgtEl>
                                          <p:spTgt spid="34820"/>
                                        </p:tgtEl>
                                        <p:attrNameLst>
                                          <p:attrName>ppt_x</p:attrName>
                                        </p:attrNameLst>
                                      </p:cBhvr>
                                      <p:tavLst>
                                        <p:tav tm="0">
                                          <p:val>
                                            <p:strVal val="1+#ppt_w/2"/>
                                          </p:val>
                                        </p:tav>
                                        <p:tav tm="100000">
                                          <p:val>
                                            <p:strVal val="#ppt_x"/>
                                          </p:val>
                                        </p:tav>
                                      </p:tavLst>
                                    </p:anim>
                                    <p:anim calcmode="lin" valueType="num">
                                      <p:cBhvr additive="base">
                                        <p:cTn id="28" dur="500" fill="hold"/>
                                        <p:tgtEl>
                                          <p:spTgt spid="348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oneTexte 2"/>
          <p:cNvSpPr txBox="1">
            <a:spLocks noChangeArrowheads="1"/>
          </p:cNvSpPr>
          <p:nvPr/>
        </p:nvSpPr>
        <p:spPr bwMode="auto">
          <a:xfrm>
            <a:off x="6323494" y="989137"/>
            <a:ext cx="2373923"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dirty="0">
                <a:solidFill>
                  <a:prstClr val="black"/>
                </a:solidFill>
                <a:ea typeface="Majalla UI"/>
              </a:rPr>
              <a:t>الملاحظة البسيطة</a:t>
            </a:r>
            <a:endParaRPr lang="fr-FR" sz="2954" dirty="0">
              <a:solidFill>
                <a:prstClr val="black"/>
              </a:solidFill>
            </a:endParaRPr>
          </a:p>
        </p:txBody>
      </p:sp>
      <p:sp>
        <p:nvSpPr>
          <p:cNvPr id="35843" name="ZoneTexte 2"/>
          <p:cNvSpPr txBox="1">
            <a:spLocks noChangeArrowheads="1"/>
          </p:cNvSpPr>
          <p:nvPr/>
        </p:nvSpPr>
        <p:spPr bwMode="auto">
          <a:xfrm>
            <a:off x="848545" y="1714501"/>
            <a:ext cx="7848872" cy="145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تتمثل في ملاحظة الظاهرة بكيفية طبيعية وفي ظروفها الطبيعية، أي دون حصرها بضوابط علمية ودون استخدام  أدوات التسجيل (صوت، صورة، ...)</a:t>
            </a:r>
            <a:endParaRPr lang="fr-FR" sz="2954" dirty="0">
              <a:solidFill>
                <a:prstClr val="black"/>
              </a:solidFill>
            </a:endParaRPr>
          </a:p>
        </p:txBody>
      </p:sp>
      <p:sp>
        <p:nvSpPr>
          <p:cNvPr id="35844" name="ZoneTexte 2"/>
          <p:cNvSpPr txBox="1">
            <a:spLocks noChangeArrowheads="1"/>
          </p:cNvSpPr>
          <p:nvPr/>
        </p:nvSpPr>
        <p:spPr bwMode="auto">
          <a:xfrm>
            <a:off x="3350024" y="3782160"/>
            <a:ext cx="5275385"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954" dirty="0">
                <a:solidFill>
                  <a:prstClr val="black"/>
                </a:solidFill>
                <a:ea typeface="Majalla UI"/>
              </a:rPr>
              <a:t>تنقسم الملاحظة البسيطة إلى نوعين:</a:t>
            </a:r>
            <a:endParaRPr lang="fr-FR" sz="2954" dirty="0">
              <a:solidFill>
                <a:prstClr val="black"/>
              </a:solidFill>
            </a:endParaRPr>
          </a:p>
        </p:txBody>
      </p:sp>
      <p:sp>
        <p:nvSpPr>
          <p:cNvPr id="35845" name="ZoneTexte 2"/>
          <p:cNvSpPr txBox="1">
            <a:spLocks noChangeArrowheads="1"/>
          </p:cNvSpPr>
          <p:nvPr/>
        </p:nvSpPr>
        <p:spPr bwMode="auto">
          <a:xfrm>
            <a:off x="4532588" y="4617429"/>
            <a:ext cx="4092820"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dirty="0">
                <a:solidFill>
                  <a:prstClr val="black"/>
                </a:solidFill>
                <a:ea typeface="Majalla UI"/>
              </a:rPr>
              <a:t>الملاحظة البسيطة</a:t>
            </a:r>
            <a:r>
              <a:rPr lang="ar-SA" sz="2954" dirty="0">
                <a:solidFill>
                  <a:prstClr val="black"/>
                </a:solidFill>
                <a:ea typeface="Majalla UI"/>
              </a:rPr>
              <a:t> بمشاركة</a:t>
            </a:r>
            <a:endParaRPr lang="fr-FR" sz="2954" dirty="0">
              <a:solidFill>
                <a:prstClr val="black"/>
              </a:solidFill>
            </a:endParaRPr>
          </a:p>
        </p:txBody>
      </p:sp>
      <p:sp>
        <p:nvSpPr>
          <p:cNvPr id="35846" name="ZoneTexte 2"/>
          <p:cNvSpPr txBox="1">
            <a:spLocks noChangeArrowheads="1"/>
          </p:cNvSpPr>
          <p:nvPr/>
        </p:nvSpPr>
        <p:spPr bwMode="auto">
          <a:xfrm>
            <a:off x="4199946" y="5276852"/>
            <a:ext cx="4425462"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954">
                <a:solidFill>
                  <a:prstClr val="black"/>
                </a:solidFill>
                <a:ea typeface="Majalla UI"/>
              </a:rPr>
              <a:t>الملاحظة البسيطة</a:t>
            </a:r>
            <a:r>
              <a:rPr lang="ar-SA" sz="2954">
                <a:solidFill>
                  <a:prstClr val="black"/>
                </a:solidFill>
                <a:ea typeface="Majalla UI"/>
              </a:rPr>
              <a:t> بدون مشاركة</a:t>
            </a:r>
            <a:endParaRPr lang="fr-FR" sz="2954">
              <a:solidFill>
                <a:prstClr val="black"/>
              </a:solidFill>
            </a:endParaRPr>
          </a:p>
        </p:txBody>
      </p:sp>
      <p:sp>
        <p:nvSpPr>
          <p:cNvPr id="7" name="عنصر نائب لرقم الشريحة 6"/>
          <p:cNvSpPr>
            <a:spLocks noGrp="1"/>
          </p:cNvSpPr>
          <p:nvPr>
            <p:ph type="sldNum" sz="quarter" idx="4294967295"/>
          </p:nvPr>
        </p:nvSpPr>
        <p:spPr>
          <a:xfrm>
            <a:off x="8047893" y="6131171"/>
            <a:ext cx="703385" cy="337038"/>
          </a:xfrm>
          <a:prstGeom prst="rect">
            <a:avLst/>
          </a:prstGeom>
        </p:spPr>
        <p:txBody>
          <a:bodyPr/>
          <a:lstStyle/>
          <a:p>
            <a:pPr>
              <a:defRPr/>
            </a:pPr>
            <a:fld id="{6AD49312-99FF-4844-8E03-E63653614F78}" type="slidenum">
              <a:rPr lang="en-US">
                <a:solidFill>
                  <a:srgbClr val="04617B">
                    <a:shade val="90000"/>
                  </a:srgbClr>
                </a:solidFill>
              </a:rPr>
              <a:pPr>
                <a:defRPr/>
              </a:pPr>
              <a:t>11</a:t>
            </a:fld>
            <a:endParaRPr lang="en-US">
              <a:solidFill>
                <a:srgbClr val="04617B">
                  <a:shade val="90000"/>
                </a:srgbClr>
              </a:solidFill>
            </a:endParaRPr>
          </a:p>
        </p:txBody>
      </p:sp>
    </p:spTree>
    <p:extLst>
      <p:ext uri="{BB962C8B-B14F-4D97-AF65-F5344CB8AC3E}">
        <p14:creationId xmlns:p14="http://schemas.microsoft.com/office/powerpoint/2010/main" val="967095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35845"/>
                                        </p:tgtEl>
                                        <p:attrNameLst>
                                          <p:attrName>style.visibility</p:attrName>
                                        </p:attrNameLst>
                                      </p:cBhvr>
                                      <p:to>
                                        <p:strVal val="visible"/>
                                      </p:to>
                                    </p:set>
                                    <p:anim calcmode="lin" valueType="num">
                                      <p:cBhvr additive="base">
                                        <p:cTn id="15" dur="500" fill="hold"/>
                                        <p:tgtEl>
                                          <p:spTgt spid="35845"/>
                                        </p:tgtEl>
                                        <p:attrNameLst>
                                          <p:attrName>ppt_x</p:attrName>
                                        </p:attrNameLst>
                                      </p:cBhvr>
                                      <p:tavLst>
                                        <p:tav tm="0">
                                          <p:val>
                                            <p:strVal val="1+#ppt_w/2"/>
                                          </p:val>
                                        </p:tav>
                                        <p:tav tm="100000">
                                          <p:val>
                                            <p:strVal val="#ppt_x"/>
                                          </p:val>
                                        </p:tav>
                                      </p:tavLst>
                                    </p:anim>
                                    <p:anim calcmode="lin" valueType="num">
                                      <p:cBhvr additive="base">
                                        <p:cTn id="16" dur="500" fill="hold"/>
                                        <p:tgtEl>
                                          <p:spTgt spid="35845"/>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35846"/>
                                        </p:tgtEl>
                                        <p:attrNameLst>
                                          <p:attrName>style.visibility</p:attrName>
                                        </p:attrNameLst>
                                      </p:cBhvr>
                                      <p:to>
                                        <p:strVal val="visible"/>
                                      </p:to>
                                    </p:set>
                                    <p:anim calcmode="lin" valueType="num">
                                      <p:cBhvr additive="base">
                                        <p:cTn id="21" dur="500" fill="hold"/>
                                        <p:tgtEl>
                                          <p:spTgt spid="35846"/>
                                        </p:tgtEl>
                                        <p:attrNameLst>
                                          <p:attrName>ppt_x</p:attrName>
                                        </p:attrNameLst>
                                      </p:cBhvr>
                                      <p:tavLst>
                                        <p:tav tm="0">
                                          <p:val>
                                            <p:strVal val="1+#ppt_w/2"/>
                                          </p:val>
                                        </p:tav>
                                        <p:tav tm="100000">
                                          <p:val>
                                            <p:strVal val="#ppt_x"/>
                                          </p:val>
                                        </p:tav>
                                      </p:tavLst>
                                    </p:anim>
                                    <p:anim calcmode="lin" valueType="num">
                                      <p:cBhvr additive="base">
                                        <p:cTn id="22" dur="500" fill="hold"/>
                                        <p:tgtEl>
                                          <p:spTgt spid="358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P spid="35844" grpId="0"/>
      <p:bldP spid="35845" grpId="0"/>
      <p:bldP spid="358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oneTexte 2"/>
          <p:cNvSpPr txBox="1">
            <a:spLocks noChangeArrowheads="1"/>
          </p:cNvSpPr>
          <p:nvPr/>
        </p:nvSpPr>
        <p:spPr bwMode="auto">
          <a:xfrm>
            <a:off x="4448945" y="725367"/>
            <a:ext cx="4196825"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215" b="1" dirty="0">
                <a:solidFill>
                  <a:prstClr val="black"/>
                </a:solidFill>
                <a:ea typeface="Majalla UI"/>
              </a:rPr>
              <a:t>الملاحظة</a:t>
            </a:r>
            <a:r>
              <a:rPr lang="ar-DZ" sz="2585" b="1" dirty="0">
                <a:solidFill>
                  <a:prstClr val="black"/>
                </a:solidFill>
                <a:ea typeface="Majalla UI"/>
              </a:rPr>
              <a:t> البسيطة</a:t>
            </a:r>
            <a:r>
              <a:rPr lang="ar-SA" sz="2585" b="1" dirty="0">
                <a:solidFill>
                  <a:prstClr val="black"/>
                </a:solidFill>
                <a:ea typeface="Majalla UI"/>
              </a:rPr>
              <a:t> بمشاركة</a:t>
            </a:r>
            <a:endParaRPr lang="fr-FR" sz="2585" b="1" dirty="0">
              <a:solidFill>
                <a:prstClr val="black"/>
              </a:solidFill>
            </a:endParaRPr>
          </a:p>
        </p:txBody>
      </p:sp>
      <p:sp>
        <p:nvSpPr>
          <p:cNvPr id="36867" name="ZoneTexte 2"/>
          <p:cNvSpPr txBox="1">
            <a:spLocks noChangeArrowheads="1"/>
          </p:cNvSpPr>
          <p:nvPr/>
        </p:nvSpPr>
        <p:spPr bwMode="auto">
          <a:xfrm>
            <a:off x="776536" y="1516676"/>
            <a:ext cx="7848872" cy="191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rtl="1" eaLnBrk="1" fontAlgn="base" hangingPunct="1">
              <a:spcBef>
                <a:spcPct val="0"/>
              </a:spcBef>
              <a:spcAft>
                <a:spcPct val="0"/>
              </a:spcAft>
            </a:pPr>
            <a:r>
              <a:rPr lang="ar-SA" sz="2954" dirty="0">
                <a:solidFill>
                  <a:prstClr val="black"/>
                </a:solidFill>
                <a:ea typeface="Majalla UI"/>
              </a:rPr>
              <a:t>هذه </a:t>
            </a:r>
            <a:r>
              <a:rPr lang="ar-DZ" sz="2954" dirty="0">
                <a:solidFill>
                  <a:prstClr val="black"/>
                </a:solidFill>
                <a:ea typeface="Majalla UI"/>
              </a:rPr>
              <a:t>الملاحظة </a:t>
            </a:r>
            <a:r>
              <a:rPr lang="ar-SA" sz="2954" dirty="0">
                <a:solidFill>
                  <a:prstClr val="black"/>
                </a:solidFill>
                <a:ea typeface="Majalla UI"/>
              </a:rPr>
              <a:t>يشارك فيها الباحث مجتمع الدراسة، حيث يعيش معهم، ويسلك سلوكهم ولا يظهر أنه غريب عنهم حتى تسير الأمور بكيفية طبيعية، تمكن هذه الطريقة من تسجيل سلوك الأفراد وأخذ البيانات من الموضوع نفسه </a:t>
            </a:r>
            <a:endParaRPr lang="fr-FR" sz="2954" dirty="0">
              <a:solidFill>
                <a:prstClr val="black"/>
              </a:solidFill>
            </a:endParaRPr>
          </a:p>
        </p:txBody>
      </p:sp>
      <p:sp>
        <p:nvSpPr>
          <p:cNvPr id="36868" name="ZoneTexte 2"/>
          <p:cNvSpPr txBox="1">
            <a:spLocks noChangeArrowheads="1"/>
          </p:cNvSpPr>
          <p:nvPr/>
        </p:nvSpPr>
        <p:spPr bwMode="auto">
          <a:xfrm>
            <a:off x="5723946" y="4116267"/>
            <a:ext cx="2901462"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585" dirty="0">
                <a:solidFill>
                  <a:prstClr val="black"/>
                </a:solidFill>
                <a:ea typeface="Majalla UI"/>
              </a:rPr>
              <a:t>أمثلة:</a:t>
            </a:r>
            <a:endParaRPr lang="fr-FR" sz="2585" dirty="0">
              <a:solidFill>
                <a:prstClr val="black"/>
              </a:solidFill>
            </a:endParaRPr>
          </a:p>
        </p:txBody>
      </p:sp>
      <p:sp>
        <p:nvSpPr>
          <p:cNvPr id="36869" name="ZoneTexte 2"/>
          <p:cNvSpPr txBox="1">
            <a:spLocks noChangeArrowheads="1"/>
          </p:cNvSpPr>
          <p:nvPr/>
        </p:nvSpPr>
        <p:spPr bwMode="auto">
          <a:xfrm>
            <a:off x="920552" y="4807560"/>
            <a:ext cx="7704856" cy="88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585" dirty="0">
                <a:solidFill>
                  <a:prstClr val="black"/>
                </a:solidFill>
                <a:ea typeface="Majalla UI"/>
              </a:rPr>
              <a:t>الانضمام لصفوف فريق </a:t>
            </a:r>
            <a:r>
              <a:rPr lang="ar-SA" sz="2585" dirty="0">
                <a:solidFill>
                  <a:prstClr val="black"/>
                </a:solidFill>
                <a:ea typeface="Majalla UI"/>
              </a:rPr>
              <a:t>معين</a:t>
            </a:r>
            <a:r>
              <a:rPr lang="ar-TN" sz="2585" dirty="0">
                <a:solidFill>
                  <a:prstClr val="black"/>
                </a:solidFill>
                <a:ea typeface="Majalla UI"/>
              </a:rPr>
              <a:t> </a:t>
            </a:r>
            <a:r>
              <a:rPr lang="ar-SA" sz="2585" dirty="0">
                <a:solidFill>
                  <a:prstClr val="black"/>
                </a:solidFill>
                <a:ea typeface="Majalla UI"/>
              </a:rPr>
              <a:t>أو </a:t>
            </a:r>
            <a:r>
              <a:rPr lang="ar-SA" sz="2585" dirty="0">
                <a:solidFill>
                  <a:prstClr val="black"/>
                </a:solidFill>
                <a:ea typeface="Majalla UI"/>
              </a:rPr>
              <a:t>وظيفة معينة للاطلاع </a:t>
            </a:r>
            <a:r>
              <a:rPr lang="ar-DZ" sz="2585" dirty="0">
                <a:solidFill>
                  <a:prstClr val="black"/>
                </a:solidFill>
                <a:ea typeface="Majalla UI"/>
              </a:rPr>
              <a:t>على</a:t>
            </a:r>
            <a:r>
              <a:rPr lang="ar-SA" sz="2585" dirty="0">
                <a:solidFill>
                  <a:prstClr val="black"/>
                </a:solidFill>
                <a:ea typeface="Majalla UI"/>
              </a:rPr>
              <a:t> كيفية العمل أو دراسة سلوك الموضوع ... </a:t>
            </a:r>
            <a:endParaRPr lang="fr-FR" sz="2585" dirty="0">
              <a:solidFill>
                <a:prstClr val="black"/>
              </a:solidFill>
            </a:endParaRPr>
          </a:p>
        </p:txBody>
      </p:sp>
      <p:sp>
        <p:nvSpPr>
          <p:cNvPr id="6" name="عنصر نائب لرقم الشريحة 5"/>
          <p:cNvSpPr>
            <a:spLocks noGrp="1"/>
          </p:cNvSpPr>
          <p:nvPr>
            <p:ph type="sldNum" sz="quarter" idx="4294967295"/>
          </p:nvPr>
        </p:nvSpPr>
        <p:spPr>
          <a:xfrm>
            <a:off x="8047893" y="6131171"/>
            <a:ext cx="703385" cy="337038"/>
          </a:xfrm>
          <a:prstGeom prst="rect">
            <a:avLst/>
          </a:prstGeom>
        </p:spPr>
        <p:txBody>
          <a:bodyPr/>
          <a:lstStyle/>
          <a:p>
            <a:pPr>
              <a:defRPr/>
            </a:pPr>
            <a:fld id="{3D406843-70FB-4FA1-97B3-616934EFB4FB}" type="slidenum">
              <a:rPr lang="en-US">
                <a:solidFill>
                  <a:srgbClr val="04617B">
                    <a:shade val="90000"/>
                  </a:srgbClr>
                </a:solidFill>
              </a:rPr>
              <a:pPr>
                <a:defRPr/>
              </a:pPr>
              <a:t>12</a:t>
            </a:fld>
            <a:endParaRPr lang="en-US">
              <a:solidFill>
                <a:srgbClr val="04617B">
                  <a:shade val="90000"/>
                </a:srgbClr>
              </a:solidFill>
            </a:endParaRPr>
          </a:p>
        </p:txBody>
      </p:sp>
    </p:spTree>
    <p:extLst>
      <p:ext uri="{BB962C8B-B14F-4D97-AF65-F5344CB8AC3E}">
        <p14:creationId xmlns:p14="http://schemas.microsoft.com/office/powerpoint/2010/main" val="7565803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8" grpId="0"/>
      <p:bldP spid="368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ZoneTexte 2"/>
          <p:cNvSpPr txBox="1">
            <a:spLocks noChangeArrowheads="1"/>
          </p:cNvSpPr>
          <p:nvPr/>
        </p:nvSpPr>
        <p:spPr bwMode="auto">
          <a:xfrm>
            <a:off x="3623897" y="725367"/>
            <a:ext cx="5021873"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954" b="1">
                <a:solidFill>
                  <a:prstClr val="black"/>
                </a:solidFill>
                <a:ea typeface="Majalla UI"/>
              </a:rPr>
              <a:t>مراحل </a:t>
            </a:r>
            <a:r>
              <a:rPr lang="ar-DZ" sz="2954" b="1">
                <a:solidFill>
                  <a:prstClr val="black"/>
                </a:solidFill>
                <a:ea typeface="Majalla UI"/>
              </a:rPr>
              <a:t>الملاحظة البسيطة</a:t>
            </a:r>
            <a:r>
              <a:rPr lang="ar-SA" sz="2954" b="1">
                <a:solidFill>
                  <a:prstClr val="black"/>
                </a:solidFill>
                <a:ea typeface="Majalla UI"/>
              </a:rPr>
              <a:t> بمشاركة</a:t>
            </a:r>
            <a:endParaRPr lang="fr-FR" sz="2954" b="1">
              <a:solidFill>
                <a:prstClr val="black"/>
              </a:solidFill>
            </a:endParaRPr>
          </a:p>
        </p:txBody>
      </p:sp>
      <p:sp>
        <p:nvSpPr>
          <p:cNvPr id="37891" name="ZoneTexte 2"/>
          <p:cNvSpPr txBox="1">
            <a:spLocks noChangeArrowheads="1"/>
          </p:cNvSpPr>
          <p:nvPr/>
        </p:nvSpPr>
        <p:spPr bwMode="auto">
          <a:xfrm>
            <a:off x="2710962" y="1582617"/>
            <a:ext cx="3956538"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422041" indent="-422041" eaLnBrk="1" hangingPunct="1">
              <a:buFont typeface="Wingdings" panose="05000000000000000000" pitchFamily="2" charset="2"/>
              <a:buChar char="v"/>
            </a:pPr>
            <a:r>
              <a:rPr lang="ar-SA" sz="2954" dirty="0">
                <a:solidFill>
                  <a:prstClr val="black"/>
                </a:solidFill>
                <a:ea typeface="Majalla UI"/>
              </a:rPr>
              <a:t>تحديد الهدف من الملاحظة </a:t>
            </a:r>
            <a:endParaRPr lang="fr-FR" sz="2954" dirty="0">
              <a:solidFill>
                <a:prstClr val="black"/>
              </a:solidFill>
            </a:endParaRPr>
          </a:p>
        </p:txBody>
      </p:sp>
      <p:sp>
        <p:nvSpPr>
          <p:cNvPr id="37892" name="ZoneTexte 2"/>
          <p:cNvSpPr txBox="1">
            <a:spLocks noChangeArrowheads="1"/>
          </p:cNvSpPr>
          <p:nvPr/>
        </p:nvSpPr>
        <p:spPr bwMode="auto">
          <a:xfrm>
            <a:off x="2710962" y="2176098"/>
            <a:ext cx="3956538"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422041" indent="-422041" eaLnBrk="1" hangingPunct="1">
              <a:buFont typeface="Wingdings" panose="05000000000000000000" pitchFamily="2" charset="2"/>
              <a:buChar char="v"/>
            </a:pPr>
            <a:r>
              <a:rPr lang="ar-SA" sz="2954" dirty="0">
                <a:solidFill>
                  <a:prstClr val="black"/>
                </a:solidFill>
                <a:ea typeface="Majalla UI"/>
              </a:rPr>
              <a:t>تحديد مجتمع الدراسة</a:t>
            </a:r>
            <a:endParaRPr lang="fr-FR" sz="2954" dirty="0">
              <a:solidFill>
                <a:prstClr val="black"/>
              </a:solidFill>
            </a:endParaRPr>
          </a:p>
        </p:txBody>
      </p:sp>
      <p:sp>
        <p:nvSpPr>
          <p:cNvPr id="37893" name="ZoneTexte 2"/>
          <p:cNvSpPr txBox="1">
            <a:spLocks noChangeArrowheads="1"/>
          </p:cNvSpPr>
          <p:nvPr/>
        </p:nvSpPr>
        <p:spPr bwMode="auto">
          <a:xfrm>
            <a:off x="2710962" y="2897068"/>
            <a:ext cx="3956538"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422041" indent="-422041" eaLnBrk="1" hangingPunct="1">
              <a:buFont typeface="Wingdings" panose="05000000000000000000" pitchFamily="2" charset="2"/>
              <a:buChar char="v"/>
            </a:pPr>
            <a:r>
              <a:rPr lang="ar-SA" sz="2954" dirty="0">
                <a:solidFill>
                  <a:prstClr val="black"/>
                </a:solidFill>
                <a:ea typeface="Majalla UI"/>
              </a:rPr>
              <a:t>دخول مجتمع الدراسة</a:t>
            </a:r>
            <a:endParaRPr lang="fr-FR" sz="2954" dirty="0">
              <a:solidFill>
                <a:prstClr val="black"/>
              </a:solidFill>
            </a:endParaRPr>
          </a:p>
        </p:txBody>
      </p:sp>
      <p:sp>
        <p:nvSpPr>
          <p:cNvPr id="37894" name="ZoneTexte 2"/>
          <p:cNvSpPr txBox="1">
            <a:spLocks noChangeArrowheads="1"/>
          </p:cNvSpPr>
          <p:nvPr/>
        </p:nvSpPr>
        <p:spPr bwMode="auto">
          <a:xfrm>
            <a:off x="964866" y="3628294"/>
            <a:ext cx="5702635"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422041" indent="-422041" eaLnBrk="1" hangingPunct="1">
              <a:buFont typeface="Wingdings" panose="05000000000000000000" pitchFamily="2" charset="2"/>
              <a:buChar char="v"/>
            </a:pPr>
            <a:r>
              <a:rPr lang="ar-SA" sz="2954" dirty="0">
                <a:solidFill>
                  <a:prstClr val="black"/>
                </a:solidFill>
                <a:ea typeface="Majalla UI"/>
              </a:rPr>
              <a:t>مراقبة مجتمع الدراسة وتسجيل المعلومات</a:t>
            </a:r>
            <a:endParaRPr lang="fr-FR" sz="2954" dirty="0">
              <a:solidFill>
                <a:prstClr val="black"/>
              </a:solidFill>
            </a:endParaRPr>
          </a:p>
        </p:txBody>
      </p:sp>
      <p:sp>
        <p:nvSpPr>
          <p:cNvPr id="37895" name="ZoneTexte 2"/>
          <p:cNvSpPr txBox="1">
            <a:spLocks noChangeArrowheads="1"/>
          </p:cNvSpPr>
          <p:nvPr/>
        </p:nvSpPr>
        <p:spPr bwMode="auto">
          <a:xfrm>
            <a:off x="2687516" y="4355125"/>
            <a:ext cx="3956538"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422041" indent="-422041" eaLnBrk="1" hangingPunct="1">
              <a:buFont typeface="Wingdings" panose="05000000000000000000" pitchFamily="2" charset="2"/>
              <a:buChar char="v"/>
            </a:pPr>
            <a:r>
              <a:rPr lang="ar-SA" sz="2954" dirty="0">
                <a:solidFill>
                  <a:prstClr val="black"/>
                </a:solidFill>
                <a:ea typeface="Majalla UI"/>
              </a:rPr>
              <a:t>الخروج من مجتمع الدراسة</a:t>
            </a:r>
            <a:endParaRPr lang="fr-FR" sz="2954" dirty="0">
              <a:solidFill>
                <a:prstClr val="black"/>
              </a:solidFill>
            </a:endParaRPr>
          </a:p>
        </p:txBody>
      </p:sp>
      <p:sp>
        <p:nvSpPr>
          <p:cNvPr id="37896" name="ZoneTexte 2"/>
          <p:cNvSpPr txBox="1">
            <a:spLocks noChangeArrowheads="1"/>
          </p:cNvSpPr>
          <p:nvPr/>
        </p:nvSpPr>
        <p:spPr bwMode="auto">
          <a:xfrm>
            <a:off x="2640623" y="5023340"/>
            <a:ext cx="3956538"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422041" indent="-422041" eaLnBrk="1" hangingPunct="1">
              <a:buFont typeface="Wingdings" panose="05000000000000000000" pitchFamily="2" charset="2"/>
              <a:buChar char="v"/>
            </a:pPr>
            <a:r>
              <a:rPr lang="ar-SA" sz="2954" dirty="0">
                <a:solidFill>
                  <a:prstClr val="black"/>
                </a:solidFill>
                <a:ea typeface="Majalla UI"/>
              </a:rPr>
              <a:t>تحليل المعلومات</a:t>
            </a:r>
            <a:endParaRPr lang="fr-FR" sz="2954" dirty="0">
              <a:solidFill>
                <a:prstClr val="black"/>
              </a:solidFill>
            </a:endParaRPr>
          </a:p>
        </p:txBody>
      </p:sp>
      <p:sp>
        <p:nvSpPr>
          <p:cNvPr id="9" name="عنصر نائب لرقم الشريحة 8"/>
          <p:cNvSpPr>
            <a:spLocks noGrp="1"/>
          </p:cNvSpPr>
          <p:nvPr>
            <p:ph type="sldNum" sz="quarter" idx="4294967295"/>
          </p:nvPr>
        </p:nvSpPr>
        <p:spPr>
          <a:xfrm>
            <a:off x="8047893" y="6131171"/>
            <a:ext cx="703385" cy="337038"/>
          </a:xfrm>
          <a:prstGeom prst="rect">
            <a:avLst/>
          </a:prstGeom>
        </p:spPr>
        <p:txBody>
          <a:bodyPr/>
          <a:lstStyle/>
          <a:p>
            <a:pPr>
              <a:defRPr/>
            </a:pPr>
            <a:fld id="{110DCF61-1B7E-4B20-969D-994C06955432}" type="slidenum">
              <a:rPr lang="en-US">
                <a:solidFill>
                  <a:srgbClr val="04617B">
                    <a:shade val="90000"/>
                  </a:srgbClr>
                </a:solidFill>
              </a:rPr>
              <a:pPr>
                <a:defRPr/>
              </a:pPr>
              <a:t>13</a:t>
            </a:fld>
            <a:endParaRPr lang="en-US">
              <a:solidFill>
                <a:srgbClr val="04617B">
                  <a:shade val="90000"/>
                </a:srgbClr>
              </a:solidFill>
            </a:endParaRPr>
          </a:p>
        </p:txBody>
      </p:sp>
    </p:spTree>
    <p:extLst>
      <p:ext uri="{BB962C8B-B14F-4D97-AF65-F5344CB8AC3E}">
        <p14:creationId xmlns:p14="http://schemas.microsoft.com/office/powerpoint/2010/main" val="2076715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additive="base">
                                        <p:cTn id="11" dur="500" fill="hold"/>
                                        <p:tgtEl>
                                          <p:spTgt spid="37891"/>
                                        </p:tgtEl>
                                        <p:attrNameLst>
                                          <p:attrName>ppt_x</p:attrName>
                                        </p:attrNameLst>
                                      </p:cBhvr>
                                      <p:tavLst>
                                        <p:tav tm="0">
                                          <p:val>
                                            <p:strVal val="#ppt_x"/>
                                          </p:val>
                                        </p:tav>
                                        <p:tav tm="100000">
                                          <p:val>
                                            <p:strVal val="#ppt_x"/>
                                          </p:val>
                                        </p:tav>
                                      </p:tavLst>
                                    </p:anim>
                                    <p:anim calcmode="lin" valueType="num">
                                      <p:cBhvr additive="base">
                                        <p:cTn id="12"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7892"/>
                                        </p:tgtEl>
                                        <p:attrNameLst>
                                          <p:attrName>style.visibility</p:attrName>
                                        </p:attrNameLst>
                                      </p:cBhvr>
                                      <p:to>
                                        <p:strVal val="visible"/>
                                      </p:to>
                                    </p:set>
                                    <p:anim calcmode="lin" valueType="num">
                                      <p:cBhvr additive="base">
                                        <p:cTn id="17" dur="500" fill="hold"/>
                                        <p:tgtEl>
                                          <p:spTgt spid="37892"/>
                                        </p:tgtEl>
                                        <p:attrNameLst>
                                          <p:attrName>ppt_x</p:attrName>
                                        </p:attrNameLst>
                                      </p:cBhvr>
                                      <p:tavLst>
                                        <p:tav tm="0">
                                          <p:val>
                                            <p:strVal val="#ppt_x"/>
                                          </p:val>
                                        </p:tav>
                                        <p:tav tm="100000">
                                          <p:val>
                                            <p:strVal val="#ppt_x"/>
                                          </p:val>
                                        </p:tav>
                                      </p:tavLst>
                                    </p:anim>
                                    <p:anim calcmode="lin" valueType="num">
                                      <p:cBhvr additive="base">
                                        <p:cTn id="1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7893"/>
                                        </p:tgtEl>
                                        <p:attrNameLst>
                                          <p:attrName>style.visibility</p:attrName>
                                        </p:attrNameLst>
                                      </p:cBhvr>
                                      <p:to>
                                        <p:strVal val="visible"/>
                                      </p:to>
                                    </p:set>
                                    <p:anim calcmode="lin" valueType="num">
                                      <p:cBhvr additive="base">
                                        <p:cTn id="23" dur="500" fill="hold"/>
                                        <p:tgtEl>
                                          <p:spTgt spid="37893"/>
                                        </p:tgtEl>
                                        <p:attrNameLst>
                                          <p:attrName>ppt_x</p:attrName>
                                        </p:attrNameLst>
                                      </p:cBhvr>
                                      <p:tavLst>
                                        <p:tav tm="0">
                                          <p:val>
                                            <p:strVal val="#ppt_x"/>
                                          </p:val>
                                        </p:tav>
                                        <p:tav tm="100000">
                                          <p:val>
                                            <p:strVal val="#ppt_x"/>
                                          </p:val>
                                        </p:tav>
                                      </p:tavLst>
                                    </p:anim>
                                    <p:anim calcmode="lin" valueType="num">
                                      <p:cBhvr additive="base">
                                        <p:cTn id="24"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7894"/>
                                        </p:tgtEl>
                                        <p:attrNameLst>
                                          <p:attrName>style.visibility</p:attrName>
                                        </p:attrNameLst>
                                      </p:cBhvr>
                                      <p:to>
                                        <p:strVal val="visible"/>
                                      </p:to>
                                    </p:set>
                                    <p:anim calcmode="lin" valueType="num">
                                      <p:cBhvr additive="base">
                                        <p:cTn id="29" dur="500" fill="hold"/>
                                        <p:tgtEl>
                                          <p:spTgt spid="37894"/>
                                        </p:tgtEl>
                                        <p:attrNameLst>
                                          <p:attrName>ppt_x</p:attrName>
                                        </p:attrNameLst>
                                      </p:cBhvr>
                                      <p:tavLst>
                                        <p:tav tm="0">
                                          <p:val>
                                            <p:strVal val="#ppt_x"/>
                                          </p:val>
                                        </p:tav>
                                        <p:tav tm="100000">
                                          <p:val>
                                            <p:strVal val="#ppt_x"/>
                                          </p:val>
                                        </p:tav>
                                      </p:tavLst>
                                    </p:anim>
                                    <p:anim calcmode="lin" valueType="num">
                                      <p:cBhvr additive="base">
                                        <p:cTn id="30" dur="500" fill="hold"/>
                                        <p:tgtEl>
                                          <p:spTgt spid="37894"/>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7895"/>
                                        </p:tgtEl>
                                        <p:attrNameLst>
                                          <p:attrName>style.visibility</p:attrName>
                                        </p:attrNameLst>
                                      </p:cBhvr>
                                      <p:to>
                                        <p:strVal val="visible"/>
                                      </p:to>
                                    </p:set>
                                    <p:anim calcmode="lin" valueType="num">
                                      <p:cBhvr additive="base">
                                        <p:cTn id="35" dur="500" fill="hold"/>
                                        <p:tgtEl>
                                          <p:spTgt spid="37895"/>
                                        </p:tgtEl>
                                        <p:attrNameLst>
                                          <p:attrName>ppt_x</p:attrName>
                                        </p:attrNameLst>
                                      </p:cBhvr>
                                      <p:tavLst>
                                        <p:tav tm="0">
                                          <p:val>
                                            <p:strVal val="#ppt_x"/>
                                          </p:val>
                                        </p:tav>
                                        <p:tav tm="100000">
                                          <p:val>
                                            <p:strVal val="#ppt_x"/>
                                          </p:val>
                                        </p:tav>
                                      </p:tavLst>
                                    </p:anim>
                                    <p:anim calcmode="lin" valueType="num">
                                      <p:cBhvr additive="base">
                                        <p:cTn id="36" dur="500" fill="hold"/>
                                        <p:tgtEl>
                                          <p:spTgt spid="37895"/>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7896"/>
                                        </p:tgtEl>
                                        <p:attrNameLst>
                                          <p:attrName>style.visibility</p:attrName>
                                        </p:attrNameLst>
                                      </p:cBhvr>
                                      <p:to>
                                        <p:strVal val="visible"/>
                                      </p:to>
                                    </p:set>
                                    <p:anim calcmode="lin" valueType="num">
                                      <p:cBhvr additive="base">
                                        <p:cTn id="41" dur="500" fill="hold"/>
                                        <p:tgtEl>
                                          <p:spTgt spid="37896"/>
                                        </p:tgtEl>
                                        <p:attrNameLst>
                                          <p:attrName>ppt_x</p:attrName>
                                        </p:attrNameLst>
                                      </p:cBhvr>
                                      <p:tavLst>
                                        <p:tav tm="0">
                                          <p:val>
                                            <p:strVal val="#ppt_x"/>
                                          </p:val>
                                        </p:tav>
                                        <p:tav tm="100000">
                                          <p:val>
                                            <p:strVal val="#ppt_x"/>
                                          </p:val>
                                        </p:tav>
                                      </p:tavLst>
                                    </p:anim>
                                    <p:anim calcmode="lin" valueType="num">
                                      <p:cBhvr additive="base">
                                        <p:cTn id="42" dur="500" fill="hold"/>
                                        <p:tgtEl>
                                          <p:spTgt spid="378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p:bldP spid="37892" grpId="0"/>
      <p:bldP spid="37893" grpId="0"/>
      <p:bldP spid="37894" grpId="0"/>
      <p:bldP spid="37895" grpId="0"/>
      <p:bldP spid="378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ZoneTexte 2"/>
          <p:cNvSpPr txBox="1">
            <a:spLocks noChangeArrowheads="1"/>
          </p:cNvSpPr>
          <p:nvPr/>
        </p:nvSpPr>
        <p:spPr bwMode="auto">
          <a:xfrm>
            <a:off x="4095753" y="725367"/>
            <a:ext cx="4550019" cy="49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DZ" sz="2215" b="1" dirty="0">
                <a:solidFill>
                  <a:prstClr val="black"/>
                </a:solidFill>
                <a:ea typeface="Majalla UI"/>
              </a:rPr>
              <a:t>الملاحظة</a:t>
            </a:r>
            <a:r>
              <a:rPr lang="ar-DZ" sz="2585" b="1" dirty="0">
                <a:solidFill>
                  <a:prstClr val="black"/>
                </a:solidFill>
                <a:ea typeface="Majalla UI"/>
              </a:rPr>
              <a:t> البسيطة</a:t>
            </a:r>
            <a:r>
              <a:rPr lang="ar-SA" sz="2585" b="1" dirty="0">
                <a:solidFill>
                  <a:prstClr val="black"/>
                </a:solidFill>
                <a:ea typeface="Majalla UI"/>
              </a:rPr>
              <a:t> بدون مشاركة</a:t>
            </a:r>
            <a:endParaRPr lang="fr-FR" sz="2585" b="1" dirty="0">
              <a:solidFill>
                <a:prstClr val="black"/>
              </a:solidFill>
            </a:endParaRPr>
          </a:p>
        </p:txBody>
      </p:sp>
      <p:sp>
        <p:nvSpPr>
          <p:cNvPr id="38915" name="مربع نص 2"/>
          <p:cNvSpPr txBox="1">
            <a:spLocks noChangeArrowheads="1"/>
          </p:cNvSpPr>
          <p:nvPr/>
        </p:nvSpPr>
        <p:spPr bwMode="auto">
          <a:xfrm>
            <a:off x="1260232" y="1846386"/>
            <a:ext cx="5802923"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954">
                <a:solidFill>
                  <a:prstClr val="black"/>
                </a:solidFill>
                <a:ea typeface="Majalla UI"/>
              </a:rPr>
              <a:t>يراقب الباحث مجتمع دراسته دون أن يدخل ضمن هذا المجتمع</a:t>
            </a:r>
          </a:p>
        </p:txBody>
      </p:sp>
      <p:sp>
        <p:nvSpPr>
          <p:cNvPr id="38916" name="مربع نص 3"/>
          <p:cNvSpPr txBox="1">
            <a:spLocks noChangeArrowheads="1"/>
          </p:cNvSpPr>
          <p:nvPr/>
        </p:nvSpPr>
        <p:spPr bwMode="auto">
          <a:xfrm>
            <a:off x="1194290" y="3562351"/>
            <a:ext cx="5802923" cy="145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rtl="1" eaLnBrk="1" fontAlgn="base" hangingPunct="1">
              <a:spcBef>
                <a:spcPct val="0"/>
              </a:spcBef>
              <a:spcAft>
                <a:spcPct val="0"/>
              </a:spcAft>
            </a:pPr>
            <a:r>
              <a:rPr lang="ar-SA" sz="2954">
                <a:solidFill>
                  <a:prstClr val="black"/>
                </a:solidFill>
                <a:ea typeface="Majalla UI"/>
              </a:rPr>
              <a:t>هذه الطريقة تعطي فهما ناقصا عن الظاهرة وعن مجتمع الدراسة لأن سلوك هذا المجتمع لا يمكن فهمه من ال</a:t>
            </a:r>
            <a:r>
              <a:rPr lang="ar-QA" sz="2954">
                <a:solidFill>
                  <a:prstClr val="black"/>
                </a:solidFill>
                <a:ea typeface="Majalla UI"/>
              </a:rPr>
              <a:t>خ</a:t>
            </a:r>
            <a:r>
              <a:rPr lang="ar-SA" sz="2954">
                <a:solidFill>
                  <a:prstClr val="black"/>
                </a:solidFill>
                <a:ea typeface="Majalla UI"/>
              </a:rPr>
              <a:t>ارج.</a:t>
            </a:r>
          </a:p>
        </p:txBody>
      </p:sp>
      <p:sp>
        <p:nvSpPr>
          <p:cNvPr id="5" name="عنصر نائب لرقم الشريحة 4"/>
          <p:cNvSpPr>
            <a:spLocks noGrp="1"/>
          </p:cNvSpPr>
          <p:nvPr>
            <p:ph type="sldNum" sz="quarter" idx="4294967295"/>
          </p:nvPr>
        </p:nvSpPr>
        <p:spPr>
          <a:xfrm>
            <a:off x="8047893" y="6131171"/>
            <a:ext cx="703385" cy="337038"/>
          </a:xfrm>
          <a:prstGeom prst="rect">
            <a:avLst/>
          </a:prstGeom>
        </p:spPr>
        <p:txBody>
          <a:bodyPr/>
          <a:lstStyle/>
          <a:p>
            <a:pPr>
              <a:defRPr/>
            </a:pPr>
            <a:fld id="{99CE9A29-2EFA-4CE5-A454-1A0E8F6C6706}" type="slidenum">
              <a:rPr lang="en-US">
                <a:solidFill>
                  <a:srgbClr val="04617B">
                    <a:shade val="90000"/>
                  </a:srgbClr>
                </a:solidFill>
              </a:rPr>
              <a:pPr>
                <a:defRPr/>
              </a:pPr>
              <a:t>14</a:t>
            </a:fld>
            <a:endParaRPr lang="en-US">
              <a:solidFill>
                <a:srgbClr val="04617B">
                  <a:shade val="90000"/>
                </a:srgbClr>
              </a:solidFill>
            </a:endParaRPr>
          </a:p>
        </p:txBody>
      </p:sp>
    </p:spTree>
    <p:extLst>
      <p:ext uri="{BB962C8B-B14F-4D97-AF65-F5344CB8AC3E}">
        <p14:creationId xmlns:p14="http://schemas.microsoft.com/office/powerpoint/2010/main" val="10261410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047893" y="6131171"/>
            <a:ext cx="703385" cy="337038"/>
          </a:xfrm>
          <a:prstGeom prst="rect">
            <a:avLst/>
          </a:prstGeom>
        </p:spPr>
        <p:txBody>
          <a:bodyPr/>
          <a:lstStyle/>
          <a:p>
            <a:pPr>
              <a:defRPr/>
            </a:pPr>
            <a:fld id="{350A99E9-22E8-4E56-8710-9D1933FD86BF}" type="slidenum">
              <a:rPr lang="en-US" smtClean="0">
                <a:solidFill>
                  <a:srgbClr val="04617B">
                    <a:shade val="90000"/>
                  </a:srgbClr>
                </a:solidFill>
              </a:rPr>
              <a:pPr>
                <a:defRPr/>
              </a:pPr>
              <a:t>15</a:t>
            </a:fld>
            <a:endParaRPr lang="en-US">
              <a:solidFill>
                <a:srgbClr val="04617B">
                  <a:shade val="90000"/>
                </a:srgbClr>
              </a:solidFill>
            </a:endParaRPr>
          </a:p>
        </p:txBody>
      </p:sp>
      <p:sp>
        <p:nvSpPr>
          <p:cNvPr id="3" name="Rectangle 2"/>
          <p:cNvSpPr/>
          <p:nvPr/>
        </p:nvSpPr>
        <p:spPr>
          <a:xfrm>
            <a:off x="2702170" y="2584940"/>
            <a:ext cx="5064369" cy="2820003"/>
          </a:xfrm>
          <a:prstGeom prst="rect">
            <a:avLst/>
          </a:prstGeom>
        </p:spPr>
        <p:txBody>
          <a:bodyPr wrap="square">
            <a:spAutoFit/>
          </a:bodyPr>
          <a:lstStyle/>
          <a:p>
            <a:pPr algn="just" rtl="1"/>
            <a:r>
              <a:rPr lang="ar-DZ" sz="2954" dirty="0"/>
              <a:t>هي عملية مخططة مسبقا، تخضع لدرجة عالية من الضبط العلمي</a:t>
            </a:r>
          </a:p>
          <a:p>
            <a:pPr algn="just" rtl="1"/>
            <a:endParaRPr lang="ar-DZ" sz="2954" dirty="0"/>
          </a:p>
          <a:p>
            <a:pPr algn="just" rtl="1"/>
            <a:r>
              <a:rPr lang="ar-DZ" sz="2954" dirty="0"/>
              <a:t>يحدد فيها المكان والزمان وتستعمل فيها الوسائل المناسبة (كمسجل الصوت، والتصوير وغير ذلك)</a:t>
            </a:r>
          </a:p>
        </p:txBody>
      </p:sp>
      <p:sp>
        <p:nvSpPr>
          <p:cNvPr id="4" name="Rectangle 3"/>
          <p:cNvSpPr/>
          <p:nvPr/>
        </p:nvSpPr>
        <p:spPr>
          <a:xfrm>
            <a:off x="4038601" y="1353586"/>
            <a:ext cx="4995497" cy="546945"/>
          </a:xfrm>
          <a:prstGeom prst="rect">
            <a:avLst/>
          </a:prstGeom>
        </p:spPr>
        <p:txBody>
          <a:bodyPr wrap="square">
            <a:spAutoFit/>
          </a:bodyPr>
          <a:lstStyle/>
          <a:p>
            <a:pPr lvl="0" algn="r" rtl="1"/>
            <a:r>
              <a:rPr lang="ar-DZ" sz="2954" dirty="0">
                <a:solidFill>
                  <a:prstClr val="black"/>
                </a:solidFill>
              </a:rPr>
              <a:t>الملاحظة المنتظمة أو الموجهة</a:t>
            </a:r>
          </a:p>
        </p:txBody>
      </p:sp>
    </p:spTree>
    <p:extLst>
      <p:ext uri="{BB962C8B-B14F-4D97-AF65-F5344CB8AC3E}">
        <p14:creationId xmlns:p14="http://schemas.microsoft.com/office/powerpoint/2010/main" val="35156491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324100" y="6150220"/>
            <a:ext cx="527538" cy="3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108" b="0">
                <a:solidFill>
                  <a:schemeClr val="bg1"/>
                </a:solidFill>
                <a:latin typeface="Calibri" pitchFamily="34" charset="0"/>
              </a:rPr>
              <a:pPr rtl="0" eaLnBrk="1" hangingPunct="1"/>
              <a:t>16</a:t>
            </a:fld>
            <a:endParaRPr lang="en-US" sz="1108" b="0">
              <a:solidFill>
                <a:schemeClr val="bg1"/>
              </a:solidFill>
              <a:latin typeface="Calibri" pitchFamily="34" charset="0"/>
            </a:endParaRPr>
          </a:p>
        </p:txBody>
      </p:sp>
      <p:sp>
        <p:nvSpPr>
          <p:cNvPr id="16387" name="عنوان 1"/>
          <p:cNvSpPr>
            <a:spLocks/>
          </p:cNvSpPr>
          <p:nvPr/>
        </p:nvSpPr>
        <p:spPr bwMode="auto">
          <a:xfrm>
            <a:off x="1154723" y="770793"/>
            <a:ext cx="7877908" cy="700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5908">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323244" y="1600200"/>
            <a:ext cx="7850065" cy="4220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52052" indent="-252052" algn="just">
              <a:spcBef>
                <a:spcPct val="20000"/>
              </a:spcBef>
              <a:buFont typeface="Arial" pitchFamily="34" charset="0"/>
              <a:buChar char="•"/>
            </a:pPr>
            <a:endParaRPr lang="ar-SA" sz="2769">
              <a:solidFill>
                <a:srgbClr val="376092"/>
              </a:solidFill>
              <a:latin typeface="Calibri" pitchFamily="34" charset="0"/>
              <a:cs typeface="AL-Mohanad Bold" pitchFamily="2" charset="-78"/>
            </a:endParaRPr>
          </a:p>
        </p:txBody>
      </p:sp>
      <p:sp>
        <p:nvSpPr>
          <p:cNvPr id="6" name="Title 1"/>
          <p:cNvSpPr>
            <a:spLocks/>
          </p:cNvSpPr>
          <p:nvPr/>
        </p:nvSpPr>
        <p:spPr bwMode="auto">
          <a:xfrm>
            <a:off x="1154723" y="375138"/>
            <a:ext cx="7877908" cy="1096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5908">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12504" y="3006970"/>
            <a:ext cx="8932985" cy="1055077"/>
          </a:xfrm>
          <a:prstGeom prst="rect">
            <a:avLst/>
          </a:prstGeom>
        </p:spPr>
        <p:txBody>
          <a:bodyPr/>
          <a:lstStyle/>
          <a:p>
            <a:pPr eaLnBrk="1" hangingPunct="1"/>
            <a:r>
              <a:rPr lang="ar-SA" sz="5539" dirty="0">
                <a:solidFill>
                  <a:schemeClr val="tx2">
                    <a:lumMod val="75000"/>
                  </a:schemeClr>
                </a:solidFill>
                <a:cs typeface="Arial" pitchFamily="34" charset="0"/>
              </a:rPr>
              <a:t>مع تمنياتي للجميع بالنجاح والتوفيق</a:t>
            </a:r>
          </a:p>
        </p:txBody>
      </p:sp>
    </p:spTree>
    <p:extLst>
      <p:ext uri="{BB962C8B-B14F-4D97-AF65-F5344CB8AC3E}">
        <p14:creationId xmlns:p14="http://schemas.microsoft.com/office/powerpoint/2010/main" val="35006133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89</TotalTime>
  <Words>460</Words>
  <Application>Microsoft Office PowerPoint</Application>
  <PresentationFormat>A4 Paper (210x297 mm)</PresentationFormat>
  <Paragraphs>94</Paragraphs>
  <Slides>17</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ae_AlMateen</vt:lpstr>
      <vt:lpstr>AL-Battar</vt:lpstr>
      <vt:lpstr>AL-Mohanad Bold</vt:lpstr>
      <vt:lpstr>Arial</vt:lpstr>
      <vt:lpstr>AYM Wadiy S_U normal.</vt:lpstr>
      <vt:lpstr>Calibri</vt:lpstr>
      <vt:lpstr>Majalla UI</vt:lpstr>
      <vt:lpstr>Old Antic Outline Shaded</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studio 5</cp:lastModifiedBy>
  <cp:revision>16</cp:revision>
  <dcterms:created xsi:type="dcterms:W3CDTF">2014-09-11T06:47:01Z</dcterms:created>
  <dcterms:modified xsi:type="dcterms:W3CDTF">2016-10-09T06:55:49Z</dcterms:modified>
</cp:coreProperties>
</file>