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ar-SA" smtClean="0"/>
              <a:t>08/01/1438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127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 </a:t>
            </a:r>
          </a:p>
          <a:p>
            <a:pPr algn="ctr"/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حسان الغربي 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82663" y="6131170"/>
            <a:ext cx="445477" cy="337038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014046" y="2423747"/>
            <a:ext cx="7772400" cy="135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406" tIns="42203" rIns="84406" bIns="42203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4062" b="1" spc="-138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4062" b="1" dirty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TN" sz="4062" b="1" spc="-138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الحادي عشر</a:t>
            </a:r>
            <a:endParaRPr lang="en-US" sz="4062" b="1" spc="-138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731985" y="3880340"/>
            <a:ext cx="6541477" cy="77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323" b="1" dirty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تبويب </a:t>
            </a:r>
            <a:r>
              <a:rPr lang="ar-SA" sz="3323" b="1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وعرض البيانات (1)</a:t>
            </a:r>
            <a:endParaRPr lang="fr-FR" altLang="en-US" sz="3323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469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المحتوى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53593" y="1984552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مقدمة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3336" y="2426149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تبويب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6504" y="3065622"/>
            <a:ext cx="2440153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عرض البيانات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1842" y="3824097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طريقة الجداول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8311" y="4355290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الطريقة البيانية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79" y="2588035"/>
            <a:ext cx="2206869" cy="17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1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2435" y="1289636"/>
            <a:ext cx="4382424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البيانات التي يجمعها الباحث تكون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6612" y="2065566"/>
            <a:ext cx="2096588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غير مرتبة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56612" y="2504148"/>
            <a:ext cx="2096588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مبعثرة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56612" y="2942729"/>
            <a:ext cx="2096588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فيها تكرارات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56611" y="3410363"/>
            <a:ext cx="2096588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76652" y="4316578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لا </a:t>
            </a:r>
            <a:r>
              <a:rPr lang="ar-SA" sz="2954" dirty="0"/>
              <a:t>ي</a:t>
            </a:r>
            <a:r>
              <a:rPr lang="ar-TN" sz="2954" dirty="0"/>
              <a:t>مكن</a:t>
            </a:r>
            <a:r>
              <a:rPr lang="ar-SA" sz="2954" dirty="0"/>
              <a:t> </a:t>
            </a:r>
            <a:r>
              <a:rPr lang="ar-SA" sz="2954" dirty="0"/>
              <a:t>استغلالها كما هي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76652" y="4852155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يصعب معالجتها وتحليلها </a:t>
            </a:r>
          </a:p>
        </p:txBody>
      </p:sp>
    </p:spTree>
    <p:extLst>
      <p:ext uri="{BB962C8B-B14F-4D97-AF65-F5344CB8AC3E}">
        <p14:creationId xmlns:p14="http://schemas.microsoft.com/office/powerpoint/2010/main" val="375576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6577" y="1154107"/>
            <a:ext cx="7171541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العملية التي تهدف إلى جعل هذه البيانات قابلة للتعامل والاستغلال قصد المعالجة والتحليل هي </a:t>
            </a:r>
            <a:r>
              <a:rPr lang="ar-SA" sz="2954" dirty="0">
                <a:solidFill>
                  <a:srgbClr val="FF0000"/>
                </a:solidFill>
              </a:rPr>
              <a:t>تبويب</a:t>
            </a:r>
            <a:r>
              <a:rPr lang="ar-SA" sz="2954" dirty="0"/>
              <a:t> البيانات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96617" y="3343290"/>
            <a:ext cx="6835405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قبل معالجتها واستغلالها يجري الباحث على البيانات عمليتين 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96178" y="4623092"/>
            <a:ext cx="143038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954" dirty="0"/>
              <a:t>تبويبها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0953" y="5164301"/>
            <a:ext cx="1923361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954" dirty="0"/>
              <a:t>عرضها</a:t>
            </a:r>
          </a:p>
        </p:txBody>
      </p:sp>
    </p:spTree>
    <p:extLst>
      <p:ext uri="{BB962C8B-B14F-4D97-AF65-F5344CB8AC3E}">
        <p14:creationId xmlns:p14="http://schemas.microsoft.com/office/powerpoint/2010/main" val="115071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5994" y="2225260"/>
            <a:ext cx="5327406" cy="14561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تبويب البيانات هي تلك العملية التي تتمثل في تحويلها من شكلها الأول (الخام) إلى شكل قابل للقراءة والتحليل.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20655" y="1169058"/>
            <a:ext cx="3703320" cy="6036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323" b="1" dirty="0">
                <a:solidFill>
                  <a:srgbClr val="D9791B"/>
                </a:solidFill>
              </a:rPr>
              <a:t>تبويب البيانات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4216" y="4057651"/>
            <a:ext cx="4729185" cy="19107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يكمن التبويب في اختصار البيانات، وجمعها، وتبويبها بحيث تكون المعلومات التي نحصل عليها ذات معنى ومفيدة </a:t>
            </a:r>
            <a:r>
              <a:rPr lang="ar-TN" sz="2954" dirty="0"/>
              <a:t>و </a:t>
            </a:r>
            <a:r>
              <a:rPr lang="ar-SA" sz="2954" dirty="0"/>
              <a:t>متجانسة</a:t>
            </a:r>
            <a:r>
              <a:rPr lang="ar-SA" sz="2954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28" y="2498435"/>
            <a:ext cx="1793631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9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2560" y="903181"/>
            <a:ext cx="7343112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تنتهي عملية تبويب البيانات إلى إظهارها في شكل مناسب من الأشكال المختلفة الممكنة.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7096" y="2564905"/>
            <a:ext cx="2518576" cy="6036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323" b="1" dirty="0">
                <a:solidFill>
                  <a:srgbClr val="D9791B"/>
                </a:solidFill>
              </a:rPr>
              <a:t>عرض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55374" y="3796394"/>
            <a:ext cx="4259283" cy="23653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عرض البيانات هي الكيفية التي تظهر بها البيانات بعد تبويبها حيث يحاول الباحث أن يجعلها سهلة القراءة وواضحة المعنى بالنسبة للقارئ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03" y="2830780"/>
            <a:ext cx="2951220" cy="245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8680" y="1169058"/>
            <a:ext cx="3703320" cy="6036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323" b="1" dirty="0">
                <a:solidFill>
                  <a:srgbClr val="D9791B"/>
                </a:solidFill>
              </a:rPr>
              <a:t>طرق عرض البيانات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21842" y="2498437"/>
            <a:ext cx="4160158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هناك طريقتان لعرض البيانات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69402" y="3290287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954" dirty="0"/>
              <a:t>طريقة الجداول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6577" y="3943327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954" dirty="0"/>
              <a:t>الطريقة البيانية</a:t>
            </a:r>
          </a:p>
        </p:txBody>
      </p:sp>
    </p:spTree>
    <p:extLst>
      <p:ext uri="{BB962C8B-B14F-4D97-AF65-F5344CB8AC3E}">
        <p14:creationId xmlns:p14="http://schemas.microsoft.com/office/powerpoint/2010/main" val="213671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8876" y="749975"/>
            <a:ext cx="37033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b="1" dirty="0">
                <a:solidFill>
                  <a:srgbClr val="3B84AF"/>
                </a:solidFill>
              </a:rPr>
              <a:t>طريقة الجداول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3671" y="2129236"/>
            <a:ext cx="5295972" cy="4901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85" dirty="0"/>
              <a:t>للباحث أكثر من كيفية لعرض البيانات في جدول.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51660" y="3144699"/>
            <a:ext cx="508798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b="1" dirty="0">
                <a:solidFill>
                  <a:srgbClr val="D9791B"/>
                </a:solidFill>
              </a:rPr>
              <a:t>عرض البيانات في جدول تكراري بسيط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520" y="4160160"/>
            <a:ext cx="8536124" cy="8879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85" dirty="0"/>
              <a:t>يتمثل عرض البيانات في جدول تكراري بسيط في عرض هذه  البيانات بكيفية تبين تكرار كل متغير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5074">
            <a:off x="639961" y="710593"/>
            <a:ext cx="3506954" cy="198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1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8876" y="884408"/>
            <a:ext cx="3703320" cy="4901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85" dirty="0"/>
              <a:t>مثال في الجدول التكراري البسيط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7776" y="1700786"/>
            <a:ext cx="6701211" cy="4901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85" dirty="0"/>
              <a:t>في مادة أساسيات البحث العلمي كانت تقديرات الطلبة كالتالي: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0662" y="2878241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أحمد:  مقبول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80662" y="3316822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سالم :  مقبول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80662" y="3755403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محمد :  ممتاز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80662" y="4193985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فريد :  مقبول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80662" y="4632566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فريد :  جيد جدا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80662" y="5026551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واصل:  ممتاز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80662" y="5420535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أمين:  مقبول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6612" y="2862219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سمير:  مقبول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56612" y="3300801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سامي:  جيد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6612" y="3739382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فؤاد:  جيد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6612" y="4177963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صالح:  مقبول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6612" y="4616545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موسى:  جيد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81846" y="5010530"/>
            <a:ext cx="23121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عبد القادر:  ممتاز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6612" y="5404514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ناصر:  جيد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2338" y="2854479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جمال:  مقبول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2338" y="3293060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طارق:  جيد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2338" y="3731642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فاتح:  جيد جدا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1" y="4170222"/>
            <a:ext cx="21814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عبد العزيز :  مقبول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2338" y="4608804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حامد :  مقبول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7573" y="5002789"/>
            <a:ext cx="23121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عبد القادر:  ممتاز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2338" y="5396774"/>
            <a:ext cx="17373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عبد الله:  ممتاز</a:t>
            </a:r>
          </a:p>
        </p:txBody>
      </p:sp>
    </p:spTree>
    <p:extLst>
      <p:ext uri="{BB962C8B-B14F-4D97-AF65-F5344CB8AC3E}">
        <p14:creationId xmlns:p14="http://schemas.microsoft.com/office/powerpoint/2010/main" val="79751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4568" y="903182"/>
            <a:ext cx="769236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المطلوب : عرض هذه البيانات في جدول تكراري بسيط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0552" y="2089311"/>
            <a:ext cx="7836376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لإعداد الجدول التكراري البسيط، نصنف المتغير ثم نبين عدد تكراراته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5296" y="3458120"/>
            <a:ext cx="55321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في مثالنا، المتغير هو التقدير</a:t>
            </a:r>
          </a:p>
        </p:txBody>
      </p:sp>
      <p:sp>
        <p:nvSpPr>
          <p:cNvPr id="7" name="Rectangle 6"/>
          <p:cNvSpPr/>
          <p:nvPr/>
        </p:nvSpPr>
        <p:spPr>
          <a:xfrm>
            <a:off x="5468982" y="5324383"/>
            <a:ext cx="2240280" cy="490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62"/>
          </a:p>
        </p:txBody>
      </p:sp>
      <p:sp>
        <p:nvSpPr>
          <p:cNvPr id="8" name="TextBox 7"/>
          <p:cNvSpPr txBox="1"/>
          <p:nvPr/>
        </p:nvSpPr>
        <p:spPr>
          <a:xfrm>
            <a:off x="1064569" y="4610248"/>
            <a:ext cx="768706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نحسب عدد التكرارات بالنسبة لكل تقدير فنجد أن : </a:t>
            </a:r>
          </a:p>
        </p:txBody>
      </p:sp>
    </p:spTree>
    <p:extLst>
      <p:ext uri="{BB962C8B-B14F-4D97-AF65-F5344CB8AC3E}">
        <p14:creationId xmlns:p14="http://schemas.microsoft.com/office/powerpoint/2010/main" val="234869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4237" y="1399680"/>
            <a:ext cx="55321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التقدير «مقبول» تكرر </a:t>
            </a:r>
            <a:r>
              <a:rPr lang="en-US" sz="2954" dirty="0"/>
              <a:t>9</a:t>
            </a:r>
            <a:r>
              <a:rPr lang="ar-SA" sz="2954" dirty="0"/>
              <a:t> مرات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4237" y="2168312"/>
            <a:ext cx="55321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التقدير «ممتاز» تكرر </a:t>
            </a:r>
            <a:r>
              <a:rPr lang="en-US" sz="2954" dirty="0"/>
              <a:t>5</a:t>
            </a:r>
            <a:r>
              <a:rPr lang="ar-SA" sz="2954" dirty="0"/>
              <a:t> مرات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11853" y="2888945"/>
            <a:ext cx="55321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التقدير «جيد جدا» تكرر </a:t>
            </a:r>
            <a:r>
              <a:rPr lang="en-US" sz="2954" dirty="0"/>
              <a:t>2</a:t>
            </a:r>
            <a:r>
              <a:rPr lang="ar-SA" sz="2954" dirty="0"/>
              <a:t> (مرتان)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9174" y="3508204"/>
            <a:ext cx="5532120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التقدير «جيد» تكرر </a:t>
            </a:r>
            <a:r>
              <a:rPr lang="en-US" sz="2954" dirty="0"/>
              <a:t>5</a:t>
            </a:r>
            <a:r>
              <a:rPr lang="ar-SA" sz="2954" dirty="0"/>
              <a:t> مرات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954" y="4616749"/>
            <a:ext cx="8063478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نبين هذه البيانات في جدول مع الحرص على ترتيبها تصاعديا أم تنازليا</a:t>
            </a:r>
          </a:p>
        </p:txBody>
      </p:sp>
    </p:spTree>
    <p:extLst>
      <p:ext uri="{BB962C8B-B14F-4D97-AF65-F5344CB8AC3E}">
        <p14:creationId xmlns:p14="http://schemas.microsoft.com/office/powerpoint/2010/main" val="226284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320941" y="2145722"/>
          <a:ext cx="1310640" cy="23528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10640"/>
              </a:tblGrid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التقدير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ممتاز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جيد جدا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جيد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مقبول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المجموع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035241" y="2145722"/>
          <a:ext cx="1310640" cy="23528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10640"/>
              </a:tblGrid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التكرار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5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2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5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9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21  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57746" y="1169057"/>
            <a:ext cx="5532120" cy="4901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85" dirty="0"/>
              <a:t>يظهر جدول التكرار البسيط في بالكيفية التالية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5418282" y="4094921"/>
            <a:ext cx="3338646" cy="398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62"/>
          </a:p>
        </p:txBody>
      </p:sp>
    </p:spTree>
    <p:extLst>
      <p:ext uri="{BB962C8B-B14F-4D97-AF65-F5344CB8AC3E}">
        <p14:creationId xmlns:p14="http://schemas.microsoft.com/office/powerpoint/2010/main" val="264984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0343" y="770245"/>
            <a:ext cx="508798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b="1" dirty="0">
                <a:solidFill>
                  <a:srgbClr val="D9791B"/>
                </a:solidFill>
              </a:rPr>
              <a:t>عرض البيانات في جدول تكراري نسبي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7442" y="1652973"/>
            <a:ext cx="5532120" cy="4901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85" dirty="0"/>
              <a:t>الجدول التكراري النسبي يبين نسبة كل تكرار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520" y="2302053"/>
            <a:ext cx="8177042" cy="8879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585" dirty="0"/>
              <a:t>يعني هذا أننا نزيد لجدول التكرار البسيط عمودا نبين فيه نسبة كل متغير في المجموع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912231" y="3316432"/>
          <a:ext cx="1310640" cy="23528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10640"/>
              </a:tblGrid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التقدير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ممتاز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جيد جدا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جيد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مقبول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المجموع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5698574" y="3316432"/>
          <a:ext cx="1310640" cy="23528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10640"/>
              </a:tblGrid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التكرار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5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2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5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9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algn="ctr" rtl="1"/>
                      <a:r>
                        <a:rPr lang="en-US" sz="2100" b="0" dirty="0" smtClean="0"/>
                        <a:t>21  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4387934" y="3316432"/>
          <a:ext cx="1310640" cy="23528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10640"/>
              </a:tblGrid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0" dirty="0" smtClean="0"/>
                        <a:t>التكرار النسي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b="0" dirty="0" smtClean="0"/>
                        <a:t>0.238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b="0" dirty="0" smtClean="0"/>
                        <a:t>0.095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b="0" dirty="0" smtClean="0"/>
                        <a:t>0.238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b="0" dirty="0" smtClean="0"/>
                        <a:t>0.428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b="0" dirty="0" smtClean="0"/>
                        <a:t>1</a:t>
                      </a:r>
                      <a:endParaRPr lang="ar-SA" sz="2100" b="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022436" y="5290130"/>
            <a:ext cx="4519887" cy="465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62"/>
          </a:p>
        </p:txBody>
      </p:sp>
    </p:spTree>
    <p:extLst>
      <p:ext uri="{BB962C8B-B14F-4D97-AF65-F5344CB8AC3E}">
        <p14:creationId xmlns:p14="http://schemas.microsoft.com/office/powerpoint/2010/main" val="33069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24809" y="1102589"/>
            <a:ext cx="5680082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b="1" dirty="0">
                <a:solidFill>
                  <a:srgbClr val="D9791B"/>
                </a:solidFill>
              </a:rPr>
              <a:t>عرض البيانات في جدول تكراري ذي فئات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8545" y="2253913"/>
            <a:ext cx="8037201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في كثير من الحالات يصعب التعامل مع كل البيانات لكثرتها.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0553" y="3628407"/>
            <a:ext cx="7984339" cy="10015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عندها يضطر الباحث إلى اختصار هذه البيانات في فئات فيبين الجدول الذي يعرض فيه البيانات تكرار هذه الفئات</a:t>
            </a:r>
          </a:p>
        </p:txBody>
      </p:sp>
    </p:spTree>
    <p:extLst>
      <p:ext uri="{BB962C8B-B14F-4D97-AF65-F5344CB8AC3E}">
        <p14:creationId xmlns:p14="http://schemas.microsoft.com/office/powerpoint/2010/main" val="33496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6689" y="630792"/>
            <a:ext cx="80613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مثال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798619" y="1767277"/>
          <a:ext cx="6096000" cy="313710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50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95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75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48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51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30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24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54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46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69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59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48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45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72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46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92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89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20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59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15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84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46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94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34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kern="1200" dirty="0" smtClean="0"/>
                        <a:t>55</a:t>
                      </a:r>
                      <a:endParaRPr lang="ar-SA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12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51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92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56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88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15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19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28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59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52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15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15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89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62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100" dirty="0" smtClean="0"/>
                        <a:t>98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95432" y="1110013"/>
            <a:ext cx="6558415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dirty="0"/>
              <a:t>إذا كانت درجات لطلبة في مقرر معين تظهر كالآتي، </a:t>
            </a:r>
          </a:p>
        </p:txBody>
      </p:sp>
      <p:sp>
        <p:nvSpPr>
          <p:cNvPr id="3" name="Rectangle 2"/>
          <p:cNvSpPr/>
          <p:nvPr/>
        </p:nvSpPr>
        <p:spPr>
          <a:xfrm>
            <a:off x="2478582" y="5157194"/>
            <a:ext cx="6101350" cy="546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954" dirty="0"/>
              <a:t>كيف يمكن عرضها في جدول تكراري ذي فئات ؟</a:t>
            </a:r>
          </a:p>
        </p:txBody>
      </p:sp>
    </p:spTree>
    <p:extLst>
      <p:ext uri="{BB962C8B-B14F-4D97-AF65-F5344CB8AC3E}">
        <p14:creationId xmlns:p14="http://schemas.microsoft.com/office/powerpoint/2010/main" val="319147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905000" y="1397000"/>
          <a:ext cx="6096000" cy="34747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43434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الفئات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التكرار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 marL="68580" marR="68580" marT="34290" marB="34290"/>
                </a:tc>
              </a:tr>
              <a:tr h="43434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أقل</a:t>
                      </a:r>
                      <a:r>
                        <a:rPr lang="ar-SA" sz="2400" baseline="0" dirty="0" smtClean="0"/>
                        <a:t> من </a:t>
                      </a:r>
                      <a:r>
                        <a:rPr lang="en-US" sz="2400" baseline="0" dirty="0" smtClean="0"/>
                        <a:t>60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47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 marL="68580" marR="68580" marT="34290" marB="34290"/>
                </a:tc>
              </a:tr>
              <a:tr h="434341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60-64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9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 marL="68580" marR="68580" marT="34290" marB="34290"/>
                </a:tc>
              </a:tr>
              <a:tr h="434341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65-69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9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 marL="68580" marR="68580" marT="34290" marB="34290"/>
                </a:tc>
              </a:tr>
              <a:tr h="434341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70-74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1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 marL="68580" marR="68580" marT="34290" marB="34290"/>
                </a:tc>
              </a:tr>
              <a:tr h="434341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75-79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1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 marL="68580" marR="68580" marT="34290" marB="34290"/>
                </a:tc>
              </a:tr>
              <a:tr h="434341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80-84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1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 marL="68580" marR="68580" marT="34290" marB="34290"/>
                </a:tc>
              </a:tr>
              <a:tr h="434341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85-89</a:t>
                      </a:r>
                      <a:endParaRPr lang="ar-SA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7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905000" y="4871720"/>
          <a:ext cx="6096000" cy="434341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032000"/>
                <a:gridCol w="2032000"/>
                <a:gridCol w="2032000"/>
              </a:tblGrid>
              <a:tr h="434341">
                <a:tc>
                  <a:txBody>
                    <a:bodyPr/>
                    <a:lstStyle/>
                    <a:p>
                      <a:r>
                        <a:rPr lang="en-US" sz="2400" b="0" kern="1200" dirty="0" smtClean="0"/>
                        <a:t>90-94</a:t>
                      </a:r>
                      <a:endParaRPr lang="ar-SA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3</a:t>
                      </a:r>
                      <a:endParaRPr lang="ar-SA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05000" y="5306060"/>
          <a:ext cx="6096000" cy="434341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2032000"/>
                <a:gridCol w="2032000"/>
                <a:gridCol w="2032000"/>
              </a:tblGrid>
              <a:tr h="434341">
                <a:tc>
                  <a:txBody>
                    <a:bodyPr/>
                    <a:lstStyle/>
                    <a:p>
                      <a:r>
                        <a:rPr lang="en-US" sz="2400" b="0" kern="1200" dirty="0" smtClean="0"/>
                        <a:t>95-100</a:t>
                      </a:r>
                      <a:endParaRPr lang="ar-SA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ar-SA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endParaRPr lang="ar-SA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475509" y="1134342"/>
            <a:ext cx="2445328" cy="477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62"/>
          </a:p>
        </p:txBody>
      </p:sp>
      <p:sp>
        <p:nvSpPr>
          <p:cNvPr id="6" name="Rectangle 5"/>
          <p:cNvSpPr/>
          <p:nvPr/>
        </p:nvSpPr>
        <p:spPr>
          <a:xfrm>
            <a:off x="3690092" y="1235525"/>
            <a:ext cx="2259943" cy="4586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62"/>
          </a:p>
        </p:txBody>
      </p:sp>
    </p:spTree>
    <p:extLst>
      <p:ext uri="{BB962C8B-B14F-4D97-AF65-F5344CB8AC3E}">
        <p14:creationId xmlns:p14="http://schemas.microsoft.com/office/powerpoint/2010/main" val="364113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966" y="417371"/>
            <a:ext cx="4916656" cy="546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954" b="1" dirty="0">
                <a:solidFill>
                  <a:srgbClr val="D9791B"/>
                </a:solidFill>
              </a:rPr>
              <a:t>عرض البيانات في جدول مزدوج</a:t>
            </a:r>
          </a:p>
        </p:txBody>
      </p:sp>
      <p:sp>
        <p:nvSpPr>
          <p:cNvPr id="2" name="Rectangle 1"/>
          <p:cNvSpPr/>
          <p:nvPr/>
        </p:nvSpPr>
        <p:spPr>
          <a:xfrm>
            <a:off x="4300622" y="1062357"/>
            <a:ext cx="4572000" cy="9435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58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الجدول المزدوج يربط بين متغيرين </a:t>
            </a:r>
            <a:r>
              <a:rPr lang="ar-SA" sz="2585" dirty="0" err="1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فى</a:t>
            </a:r>
            <a:r>
              <a:rPr lang="ar-SA" sz="258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نفس الوقت حيث أن كل متغير يكون له فئاته </a:t>
            </a:r>
            <a:endParaRPr lang="en-US" sz="1846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2526" y="2267382"/>
            <a:ext cx="5230919" cy="490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58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يتم إعداد الجدول المزدوج حسب الخطوات التالية:</a:t>
            </a:r>
            <a:endParaRPr lang="ar-SA" sz="2585" dirty="0"/>
          </a:p>
        </p:txBody>
      </p:sp>
      <p:sp>
        <p:nvSpPr>
          <p:cNvPr id="6" name="Rectangle 5"/>
          <p:cNvSpPr/>
          <p:nvPr/>
        </p:nvSpPr>
        <p:spPr>
          <a:xfrm>
            <a:off x="5460076" y="2988969"/>
            <a:ext cx="1933543" cy="457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21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1- تحديد المتغيرين</a:t>
            </a:r>
            <a:endParaRPr lang="en-US" sz="1662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91504" y="3357036"/>
            <a:ext cx="3945311" cy="457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21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2- تحديد المتغير المستقل والمتغير التابع </a:t>
            </a:r>
            <a:endParaRPr lang="en-US" sz="1662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1475" y="3760091"/>
            <a:ext cx="2492990" cy="457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21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3- تحديد فئات كل متغير</a:t>
            </a:r>
            <a:endParaRPr lang="en-US" sz="1662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09622" y="4175108"/>
            <a:ext cx="4873450" cy="433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21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4- تكوين الجدول بحيث يكون المتغير المستقل أفقياً </a:t>
            </a:r>
            <a:endParaRPr lang="ar-SA" sz="2215" dirty="0"/>
          </a:p>
        </p:txBody>
      </p:sp>
      <p:sp>
        <p:nvSpPr>
          <p:cNvPr id="10" name="Rectangle 9"/>
          <p:cNvSpPr/>
          <p:nvPr/>
        </p:nvSpPr>
        <p:spPr>
          <a:xfrm>
            <a:off x="4329313" y="4578165"/>
            <a:ext cx="3094117" cy="457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21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5- جعل المتغير التابع عمودياً. </a:t>
            </a:r>
            <a:endParaRPr lang="en-US" sz="2215" dirty="0">
              <a:latin typeface="Calibri" panose="020F0502020204030204" pitchFamily="34" charset="0"/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91460" y="5003822"/>
            <a:ext cx="1771639" cy="433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21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6- إظهار التكرار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71619">
            <a:off x="685129" y="656979"/>
            <a:ext cx="2999824" cy="241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9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63775" y="570836"/>
            <a:ext cx="72648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1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مثال: 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1279" y="1068886"/>
            <a:ext cx="62417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1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في شعبة معينة، جمعنا بيانات حول درجات الطلبة وتخصصاتهم. يطلب إعداد جدول مزدوج لهذه البيانات حيث تظهر العلاقة بين التخصص والتقديرات 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2576242" y="2431966"/>
          <a:ext cx="5560019" cy="32496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48305"/>
                <a:gridCol w="1340915"/>
                <a:gridCol w="1441069"/>
                <a:gridCol w="1729730"/>
              </a:tblGrid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التخصص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التقدير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التخصص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التقدير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تسويق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ممتاز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تسويق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جيد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مالية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جيد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تسويق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متوسط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تسويق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ممتاز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محاسبة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جيد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تسويق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متوسط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تسويق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جيد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محاسبة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ممتاز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مالية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دون المتوسط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مالية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دون المتوسط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تسويق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ممتاز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  <a:tr h="406206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محاسبة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دون المتوسط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مالية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دون التوسط</a:t>
                      </a:r>
                      <a:endParaRPr lang="ar-SA" sz="22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11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4201884" y="1390468"/>
          <a:ext cx="3890556" cy="23528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54332"/>
                <a:gridCol w="777240"/>
                <a:gridCol w="803366"/>
                <a:gridCol w="855618"/>
              </a:tblGrid>
              <a:tr h="392138">
                <a:tc>
                  <a:txBody>
                    <a:bodyPr/>
                    <a:lstStyle/>
                    <a:p>
                      <a:pPr algn="l" rtl="1"/>
                      <a:r>
                        <a:rPr lang="ar-SA" sz="2100" dirty="0" smtClean="0"/>
                        <a:t>التخصص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تسويق</a:t>
                      </a:r>
                      <a:endParaRPr lang="ar-SA" sz="21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مالية</a:t>
                      </a:r>
                      <a:endParaRPr lang="ar-SA" sz="21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محاسبة</a:t>
                      </a:r>
                      <a:endParaRPr lang="ar-SA" sz="2100" dirty="0"/>
                    </a:p>
                  </a:txBody>
                  <a:tcPr marL="68580" marR="68580" marT="34290" marB="34290" anchor="ctr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التقدير</a:t>
                      </a:r>
                      <a:endParaRPr lang="ar-SA" sz="2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ممتاز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0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1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جيد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1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1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متوسط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2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0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0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  <a:tr h="392138">
                <a:tc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دون المتوسط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0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1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201884" y="3723072"/>
          <a:ext cx="3890556" cy="3886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54332"/>
                <a:gridCol w="777240"/>
                <a:gridCol w="803366"/>
                <a:gridCol w="855618"/>
              </a:tblGrid>
              <a:tr h="354000">
                <a:tc>
                  <a:txBody>
                    <a:bodyPr/>
                    <a:lstStyle/>
                    <a:p>
                      <a:pPr rtl="1"/>
                      <a:r>
                        <a:rPr lang="ar-SA" sz="2100" dirty="0" smtClean="0"/>
                        <a:t>المجموع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7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4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100" dirty="0" smtClean="0"/>
                        <a:t>3</a:t>
                      </a:r>
                      <a:endParaRPr lang="ar-SA" sz="21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793095" y="1409496"/>
          <a:ext cx="1408791" cy="237954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08791"/>
              </a:tblGrid>
              <a:tr h="747692"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المجموع</a:t>
                      </a:r>
                      <a:endParaRPr lang="ar-SA" sz="1700" dirty="0"/>
                    </a:p>
                  </a:txBody>
                  <a:tcPr marL="84406" marR="84406" marT="42203" marB="42203" anchor="ctr"/>
                </a:tc>
              </a:tr>
              <a:tr h="40796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ar-SA" sz="2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marT="42203" marB="42203"/>
                </a:tc>
              </a:tr>
              <a:tr h="40796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ar-SA" sz="2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marT="42203" marB="42203"/>
                </a:tc>
              </a:tr>
              <a:tr h="40796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ar-SA" sz="2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marT="42203" marB="42203"/>
                </a:tc>
              </a:tr>
              <a:tr h="40796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ar-SA" sz="2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793095" y="3728964"/>
            <a:ext cx="1408790" cy="34810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62" b="1" dirty="0">
                <a:solidFill>
                  <a:schemeClr val="bg1"/>
                </a:solidFill>
              </a:rPr>
              <a:t>14</a:t>
            </a:r>
            <a:endParaRPr lang="ar-SA" sz="1662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86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324100" y="6150220"/>
            <a:ext cx="527538" cy="3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108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21</a:t>
            </a:fld>
            <a:endParaRPr lang="en-US" sz="1108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1154723" y="770793"/>
            <a:ext cx="7877908" cy="70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5908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323244" y="1600200"/>
            <a:ext cx="7850065" cy="422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52052" indent="-252052" algn="just">
              <a:spcBef>
                <a:spcPct val="20000"/>
              </a:spcBef>
              <a:buFont typeface="Arial" pitchFamily="34" charset="0"/>
              <a:buChar char="•"/>
            </a:pPr>
            <a:endParaRPr lang="ar-SA" sz="2769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1154723" y="375138"/>
            <a:ext cx="7877908" cy="109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5908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12504" y="3006970"/>
            <a:ext cx="8932985" cy="105507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5539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تمنياتي للجميع بالنجاح 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47409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89</TotalTime>
  <Words>790</Words>
  <Application>Microsoft Office PowerPoint</Application>
  <PresentationFormat>A4 Paper (210x297 mm)</PresentationFormat>
  <Paragraphs>298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ae_AlMateen</vt:lpstr>
      <vt:lpstr>AL-Battar</vt:lpstr>
      <vt:lpstr>AL-Mohanad Bold</vt:lpstr>
      <vt:lpstr>Arial</vt:lpstr>
      <vt:lpstr>AYM Wadiy S_U normal.</vt:lpstr>
      <vt:lpstr>Bookman Old Style</vt:lpstr>
      <vt:lpstr>Calibri</vt:lpstr>
      <vt:lpstr>Simplified Arabic</vt:lpstr>
      <vt:lpstr>Times New Roman</vt:lpstr>
      <vt:lpstr>Office Theme</vt:lpstr>
      <vt:lpstr>PowerPoint Presentation</vt:lpstr>
      <vt:lpstr>PowerPoint Presentation</vt:lpstr>
      <vt:lpstr>المحتوى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Bassim Ali Yoseif Alsabbgh</cp:lastModifiedBy>
  <cp:revision>17</cp:revision>
  <dcterms:created xsi:type="dcterms:W3CDTF">2014-09-11T06:47:01Z</dcterms:created>
  <dcterms:modified xsi:type="dcterms:W3CDTF">2016-10-09T09:08:29Z</dcterms:modified>
</cp:coreProperties>
</file>