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128404669260701E-2"/>
          <c:y val="0.14338374820713634"/>
          <c:w val="0.90838097572433796"/>
          <c:h val="0.7812076694996271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ورقة1!$E$6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ورقة1!$F$5:$J$5</c:f>
              <c:strCache>
                <c:ptCount val="5"/>
                <c:pt idx="0">
                  <c:v>أقل من 60</c:v>
                </c:pt>
                <c:pt idx="1">
                  <c:v>60-69</c:v>
                </c:pt>
                <c:pt idx="2">
                  <c:v>70-79</c:v>
                </c:pt>
                <c:pt idx="3">
                  <c:v>80-89</c:v>
                </c:pt>
                <c:pt idx="4">
                  <c:v>90-100</c:v>
                </c:pt>
              </c:strCache>
            </c:strRef>
          </c:cat>
          <c:val>
            <c:numRef>
              <c:f>ورقة1!$F$6:$J$6</c:f>
              <c:numCache>
                <c:formatCode>General</c:formatCode>
                <c:ptCount val="5"/>
                <c:pt idx="0">
                  <c:v>6</c:v>
                </c:pt>
                <c:pt idx="1">
                  <c:v>10</c:v>
                </c:pt>
                <c:pt idx="2">
                  <c:v>16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6093984"/>
        <c:axId val="221428384"/>
        <c:axId val="0"/>
      </c:bar3DChart>
      <c:catAx>
        <c:axId val="296093984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28384"/>
        <c:crosses val="autoZero"/>
        <c:auto val="1"/>
        <c:lblAlgn val="ctr"/>
        <c:lblOffset val="100"/>
        <c:noMultiLvlLbl val="0"/>
      </c:catAx>
      <c:valAx>
        <c:axId val="221428384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9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ورقة1!$O$15</c:f>
              <c:strCache>
                <c:ptCount val="1"/>
                <c:pt idx="0">
                  <c:v>التكرار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</c:dPt>
          <c:cat>
            <c:strRef>
              <c:f>ورقة1!$N$16:$N$19</c:f>
              <c:strCache>
                <c:ptCount val="4"/>
                <c:pt idx="0">
                  <c:v>السنة الأولى</c:v>
                </c:pt>
                <c:pt idx="1">
                  <c:v>السنة الثانية</c:v>
                </c:pt>
                <c:pt idx="2">
                  <c:v>السنة الثالثة</c:v>
                </c:pt>
                <c:pt idx="3">
                  <c:v>السنة الرابعة</c:v>
                </c:pt>
              </c:strCache>
            </c:strRef>
          </c:cat>
          <c:val>
            <c:numRef>
              <c:f>ورقة1!$O$16:$O$19</c:f>
              <c:numCache>
                <c:formatCode>General</c:formatCode>
                <c:ptCount val="4"/>
                <c:pt idx="0">
                  <c:v>600</c:v>
                </c:pt>
                <c:pt idx="1">
                  <c:v>450</c:v>
                </c:pt>
                <c:pt idx="2">
                  <c:v>350</c:v>
                </c:pt>
                <c:pt idx="3">
                  <c:v>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00651344"/>
        <c:axId val="300650952"/>
        <c:axId val="0"/>
      </c:bar3DChart>
      <c:catAx>
        <c:axId val="300651344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50952"/>
        <c:crosses val="autoZero"/>
        <c:auto val="1"/>
        <c:lblAlgn val="ctr"/>
        <c:lblOffset val="100"/>
        <c:noMultiLvlLbl val="0"/>
      </c:catAx>
      <c:valAx>
        <c:axId val="300650952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51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ورقة1!$J$51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ورقة1!$I$52:$I$55</c:f>
              <c:strCache>
                <c:ptCount val="4"/>
                <c:pt idx="0">
                  <c:v>السنة الأولى</c:v>
                </c:pt>
                <c:pt idx="1">
                  <c:v>السنة الثانية</c:v>
                </c:pt>
                <c:pt idx="2">
                  <c:v>السنة الثالثة</c:v>
                </c:pt>
                <c:pt idx="3">
                  <c:v>السنة الرابعة</c:v>
                </c:pt>
              </c:strCache>
            </c:strRef>
          </c:cat>
          <c:val>
            <c:numRef>
              <c:f>ورقة1!$J$52:$J$55</c:f>
              <c:numCache>
                <c:formatCode>General</c:formatCode>
                <c:ptCount val="4"/>
                <c:pt idx="0">
                  <c:v>400</c:v>
                </c:pt>
                <c:pt idx="1">
                  <c:v>350</c:v>
                </c:pt>
                <c:pt idx="2">
                  <c:v>300</c:v>
                </c:pt>
                <c:pt idx="3">
                  <c:v>180</c:v>
                </c:pt>
              </c:numCache>
            </c:numRef>
          </c:val>
        </c:ser>
        <c:ser>
          <c:idx val="1"/>
          <c:order val="1"/>
          <c:tx>
            <c:strRef>
              <c:f>ورقة1!$K$51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AB1A25"/>
            </a:solidFill>
            <a:ln>
              <a:noFill/>
            </a:ln>
            <a:effectLst/>
          </c:spPr>
          <c:invertIfNegative val="0"/>
          <c:cat>
            <c:strRef>
              <c:f>ورقة1!$I$52:$I$55</c:f>
              <c:strCache>
                <c:ptCount val="4"/>
                <c:pt idx="0">
                  <c:v>السنة الأولى</c:v>
                </c:pt>
                <c:pt idx="1">
                  <c:v>السنة الثانية</c:v>
                </c:pt>
                <c:pt idx="2">
                  <c:v>السنة الثالثة</c:v>
                </c:pt>
                <c:pt idx="3">
                  <c:v>السنة الرابعة</c:v>
                </c:pt>
              </c:strCache>
            </c:strRef>
          </c:cat>
          <c:val>
            <c:numRef>
              <c:f>ورقة1!$K$52:$K$55</c:f>
              <c:numCache>
                <c:formatCode>General</c:formatCode>
                <c:ptCount val="4"/>
                <c:pt idx="0">
                  <c:v>600</c:v>
                </c:pt>
                <c:pt idx="1">
                  <c:v>450</c:v>
                </c:pt>
                <c:pt idx="2">
                  <c:v>350</c:v>
                </c:pt>
                <c:pt idx="3">
                  <c:v>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658792"/>
        <c:axId val="300658400"/>
      </c:barChart>
      <c:catAx>
        <c:axId val="300658792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58400"/>
        <c:crosses val="autoZero"/>
        <c:auto val="1"/>
        <c:lblAlgn val="ctr"/>
        <c:lblOffset val="100"/>
        <c:noMultiLvlLbl val="0"/>
      </c:catAx>
      <c:valAx>
        <c:axId val="300658400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5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ورقة1!$H$75:$H$79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ورقة1!$I$75:$I$79</c:f>
              <c:numCache>
                <c:formatCode>General</c:formatCode>
                <c:ptCount val="5"/>
                <c:pt idx="0">
                  <c:v>2500</c:v>
                </c:pt>
                <c:pt idx="1">
                  <c:v>2650</c:v>
                </c:pt>
                <c:pt idx="2">
                  <c:v>2800</c:v>
                </c:pt>
                <c:pt idx="3">
                  <c:v>1200</c:v>
                </c:pt>
                <c:pt idx="4">
                  <c:v>1800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21664"/>
        <c:axId val="301621272"/>
      </c:lineChart>
      <c:catAx>
        <c:axId val="301621664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21272"/>
        <c:crosses val="autoZero"/>
        <c:auto val="1"/>
        <c:lblAlgn val="ctr"/>
        <c:lblOffset val="100"/>
        <c:noMultiLvlLbl val="0"/>
      </c:catAx>
      <c:valAx>
        <c:axId val="301621272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21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ورقة1!$N$88</c:f>
              <c:strCache>
                <c:ptCount val="1"/>
                <c:pt idx="0">
                  <c:v>مبيعات فرع الأحساء</c:v>
                </c:pt>
              </c:strCache>
            </c:strRef>
          </c:tx>
          <c:spPr>
            <a:ln w="28575" cap="rnd">
              <a:solidFill>
                <a:srgbClr val="AB1A25"/>
              </a:solidFill>
              <a:round/>
            </a:ln>
            <a:effectLst/>
          </c:spPr>
          <c:marker>
            <c:symbol val="none"/>
          </c:marker>
          <c:cat>
            <c:numRef>
              <c:f>ورقة1!$M$89:$M$95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ورقة1!$N$89:$N$95</c:f>
              <c:numCache>
                <c:formatCode>General</c:formatCode>
                <c:ptCount val="7"/>
                <c:pt idx="0">
                  <c:v>1200</c:v>
                </c:pt>
                <c:pt idx="1">
                  <c:v>1300</c:v>
                </c:pt>
                <c:pt idx="2">
                  <c:v>1600</c:v>
                </c:pt>
                <c:pt idx="3">
                  <c:v>2000</c:v>
                </c:pt>
                <c:pt idx="4">
                  <c:v>2500</c:v>
                </c:pt>
                <c:pt idx="5">
                  <c:v>2100</c:v>
                </c:pt>
                <c:pt idx="6">
                  <c:v>2000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ورقة1!$O$88</c:f>
              <c:strCache>
                <c:ptCount val="1"/>
                <c:pt idx="0">
                  <c:v>مبيعات فرع الدمام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ورقة1!$M$89:$M$95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ورقة1!$O$89:$O$95</c:f>
              <c:numCache>
                <c:formatCode>General</c:formatCode>
                <c:ptCount val="7"/>
                <c:pt idx="0">
                  <c:v>400</c:v>
                </c:pt>
                <c:pt idx="1">
                  <c:v>600</c:v>
                </c:pt>
                <c:pt idx="2">
                  <c:v>1000</c:v>
                </c:pt>
                <c:pt idx="3">
                  <c:v>2000</c:v>
                </c:pt>
                <c:pt idx="4">
                  <c:v>2700</c:v>
                </c:pt>
                <c:pt idx="5">
                  <c:v>2300</c:v>
                </c:pt>
                <c:pt idx="6">
                  <c:v>2500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31464"/>
        <c:axId val="301632248"/>
      </c:lineChart>
      <c:catAx>
        <c:axId val="301631464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32248"/>
        <c:crosses val="autoZero"/>
        <c:auto val="1"/>
        <c:lblAlgn val="ctr"/>
        <c:lblOffset val="100"/>
        <c:noMultiLvlLbl val="0"/>
      </c:catAx>
      <c:valAx>
        <c:axId val="301632248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3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ورقة1!$H$108</c:f>
              <c:strCache>
                <c:ptCount val="1"/>
                <c:pt idx="0">
                  <c:v>التكرار</c:v>
                </c:pt>
              </c:strCache>
            </c:strRef>
          </c:tx>
          <c:dPt>
            <c:idx val="0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FF33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ورقة1!$G$109:$G$112</c:f>
              <c:strCache>
                <c:ptCount val="4"/>
                <c:pt idx="0">
                  <c:v>السنة الأولى</c:v>
                </c:pt>
                <c:pt idx="1">
                  <c:v>السنة الثانية</c:v>
                </c:pt>
                <c:pt idx="2">
                  <c:v>السنة الثالثة</c:v>
                </c:pt>
                <c:pt idx="3">
                  <c:v>السنة الرابعة</c:v>
                </c:pt>
              </c:strCache>
            </c:strRef>
          </c:cat>
          <c:val>
            <c:numRef>
              <c:f>ورقة1!$H$109:$H$112</c:f>
              <c:numCache>
                <c:formatCode>General</c:formatCode>
                <c:ptCount val="4"/>
                <c:pt idx="0">
                  <c:v>600</c:v>
                </c:pt>
                <c:pt idx="1">
                  <c:v>450</c:v>
                </c:pt>
                <c:pt idx="2">
                  <c:v>350</c:v>
                </c:pt>
                <c:pt idx="3">
                  <c:v>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radarChart>
        <c:radarStyle val="fill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ورقة1!$G$109:$G$112</c:f>
              <c:strCache>
                <c:ptCount val="4"/>
                <c:pt idx="0">
                  <c:v>السنة الأولى</c:v>
                </c:pt>
                <c:pt idx="1">
                  <c:v>السنة الثانية</c:v>
                </c:pt>
                <c:pt idx="2">
                  <c:v>السنة الثالثة</c:v>
                </c:pt>
                <c:pt idx="3">
                  <c:v>السنة الرابعة</c:v>
                </c:pt>
              </c:strCache>
            </c:strRef>
          </c:cat>
          <c:val>
            <c:numRef>
              <c:f>ورقة1!$H$109:$H$112</c:f>
              <c:numCache>
                <c:formatCode>General</c:formatCode>
                <c:ptCount val="4"/>
                <c:pt idx="0">
                  <c:v>600</c:v>
                </c:pt>
                <c:pt idx="1">
                  <c:v>450</c:v>
                </c:pt>
                <c:pt idx="2">
                  <c:v>350</c:v>
                </c:pt>
                <c:pt idx="3">
                  <c:v>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2293312"/>
        <c:axId val="302292920"/>
      </c:radarChart>
      <c:catAx>
        <c:axId val="302293312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92920"/>
        <c:crosses val="autoZero"/>
        <c:auto val="1"/>
        <c:lblAlgn val="ctr"/>
        <c:lblOffset val="100"/>
        <c:noMultiLvlLbl val="0"/>
      </c:catAx>
      <c:valAx>
        <c:axId val="30229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93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1B8ABB09-4A1D-463E-8065-109CC2B7EFAA}" type="datetimeFigureOut">
              <a:rPr lang="ar-SA" smtClean="0"/>
              <a:t>08/01/1438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87872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أساسيات البحث العلمي </a:t>
            </a:r>
          </a:p>
          <a:p>
            <a:pPr algn="ctr"/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حسان الغربي 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82663" y="6131170"/>
            <a:ext cx="445477" cy="337038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014046" y="2423747"/>
            <a:ext cx="7772400" cy="135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4406" tIns="42203" rIns="84406" bIns="42203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38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38" dirty="0" err="1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</a:t>
            </a:r>
            <a:r>
              <a:rPr lang="ar-TN" b="1" spc="-138" dirty="0" err="1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ني</a:t>
            </a:r>
            <a:r>
              <a:rPr lang="ar-SA" b="1" spc="-138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ة </a:t>
            </a:r>
            <a:r>
              <a:rPr lang="ar-SA" b="1" spc="-138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عشر</a:t>
            </a:r>
            <a:endParaRPr lang="en-US" b="1" spc="-138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731985" y="3880340"/>
            <a:ext cx="6541477" cy="77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323" b="1" dirty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Bookman Old Style"/>
                <a:cs typeface="Times New Roman" panose="02020603050405020304" pitchFamily="18" charset="0"/>
              </a:rPr>
              <a:t>تبويب وعرض البيانات (2)</a:t>
            </a:r>
            <a:endParaRPr lang="fr-FR" altLang="en-US" sz="3323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956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</a:rPr>
              <a:t>المحتوى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53593" y="1984552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مقدمة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3336" y="2426149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تبويب البيانات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6504" y="3065622"/>
            <a:ext cx="2440153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عرض البيانات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1842" y="3824097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طريقة الجداول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8311" y="4355290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الطريقة البيانية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79" y="2588035"/>
            <a:ext cx="2206869" cy="176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6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85938" y="703776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>
                <a:solidFill>
                  <a:srgbClr val="FF0000"/>
                </a:solidFill>
              </a:rPr>
              <a:t>الطريقة البيانية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8584" y="1434933"/>
            <a:ext cx="7580674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تتمثل الطريقة البيانية في عرض البيانات في شكل بياني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4568" y="2840258"/>
            <a:ext cx="7724690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يختلف الشكل البياني الذي يعرض الباحث فيه بياناته حسب الهدف من الشكل، وأيضا حسب طبيعة البيانات والظاهرة نفسها.</a:t>
            </a:r>
          </a:p>
        </p:txBody>
      </p:sp>
    </p:spTree>
    <p:extLst>
      <p:ext uri="{BB962C8B-B14F-4D97-AF65-F5344CB8AC3E}">
        <p14:creationId xmlns:p14="http://schemas.microsoft.com/office/powerpoint/2010/main" val="277968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55373" y="969650"/>
            <a:ext cx="4572000" cy="5787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954" u="sng" dirty="0">
                <a:latin typeface="Paytone One"/>
                <a:ea typeface="Times New Roman" panose="02020603050405020304" pitchFamily="18" charset="0"/>
                <a:cs typeface="PT Bold Heading" panose="02010400000000000000" pitchFamily="2" charset="-78"/>
              </a:rPr>
              <a:t>المدرج </a:t>
            </a:r>
            <a:r>
              <a:rPr lang="ar-SA" sz="2954" u="sng" dirty="0" err="1">
                <a:latin typeface="Paytone One"/>
                <a:ea typeface="Times New Roman" panose="02020603050405020304" pitchFamily="18" charset="0"/>
                <a:cs typeface="PT Bold Heading" panose="02010400000000000000" pitchFamily="2" charset="-78"/>
              </a:rPr>
              <a:t>التكرارى</a:t>
            </a:r>
            <a:r>
              <a:rPr lang="ar-SA" sz="2954" u="sng" dirty="0">
                <a:latin typeface="Paytone One"/>
                <a:ea typeface="Times New Roman" panose="02020603050405020304" pitchFamily="18" charset="0"/>
                <a:cs typeface="PT Bold Heading" panose="02010400000000000000" pitchFamily="2" charset="-78"/>
              </a:rPr>
              <a:t> :</a:t>
            </a:r>
            <a:endParaRPr lang="en-US" sz="2215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36577" y="1700809"/>
            <a:ext cx="7590797" cy="1369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58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يتمثل عرض البيانات في شكل مدرج تكراري في إظهار الفئات في أعمدة بحيث يدل ارتفاع العمود على تكرار الفئة بينما يدل عرضه على طول الفئة</a:t>
            </a:r>
            <a:endParaRPr lang="en-US" sz="1846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20552" y="4093689"/>
            <a:ext cx="7740352" cy="517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58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المدرج التكراري يستعمل بكثرة في الدراسة والتحليل.</a:t>
            </a:r>
            <a:endParaRPr lang="en-US" sz="1846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03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94244" y="703776"/>
            <a:ext cx="6495015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مثال : إذا كانت لدينا درجات الطلبة كالآتي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2848292" y="1767277"/>
          <a:ext cx="5395252" cy="209608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23282"/>
                <a:gridCol w="617374"/>
                <a:gridCol w="986668"/>
                <a:gridCol w="762209"/>
                <a:gridCol w="1136068"/>
                <a:gridCol w="869651"/>
              </a:tblGrid>
              <a:tr h="1097280">
                <a:tc>
                  <a:txBody>
                    <a:bodyPr/>
                    <a:lstStyle/>
                    <a:p>
                      <a:pPr rtl="1"/>
                      <a:r>
                        <a:rPr lang="ar-SA" sz="2200" b="0" dirty="0" smtClean="0"/>
                        <a:t>الدرجة</a:t>
                      </a:r>
                      <a:endParaRPr lang="ar-SA" sz="2200" b="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500" b="0" dirty="0" smtClean="0"/>
                        <a:t>أقل من 60</a:t>
                      </a:r>
                      <a:endParaRPr lang="ar-SA" sz="1500" b="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b="0" dirty="0" smtClean="0"/>
                        <a:t>60-69</a:t>
                      </a:r>
                      <a:endParaRPr lang="ar-SA" sz="2200" b="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b="0" dirty="0" smtClean="0"/>
                        <a:t>70-79</a:t>
                      </a:r>
                      <a:endParaRPr lang="ar-SA" sz="2200" b="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0" dirty="0" smtClean="0"/>
                        <a:t>80-89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200" b="0" dirty="0" smtClean="0"/>
                    </a:p>
                    <a:p>
                      <a:pPr rtl="1"/>
                      <a:endParaRPr lang="ar-SA" sz="2200" b="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b="0" dirty="0" smtClean="0"/>
                        <a:t>90-100</a:t>
                      </a:r>
                      <a:endParaRPr lang="ar-SA" sz="2200" b="0" dirty="0"/>
                    </a:p>
                  </a:txBody>
                  <a:tcPr marL="84406" marR="84406" marT="42203" marB="42203"/>
                </a:tc>
              </a:tr>
              <a:tr h="984738">
                <a:tc>
                  <a:txBody>
                    <a:bodyPr/>
                    <a:lstStyle/>
                    <a:p>
                      <a:pPr rtl="1"/>
                      <a:r>
                        <a:rPr lang="ar-SA" sz="3000" dirty="0" smtClean="0"/>
                        <a:t>عدد الطلبة</a:t>
                      </a:r>
                      <a:endParaRPr lang="ar-SA" sz="30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3000" dirty="0" smtClean="0"/>
                        <a:t>6</a:t>
                      </a:r>
                      <a:endParaRPr lang="ar-SA" sz="30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3000" dirty="0" smtClean="0"/>
                        <a:t>10</a:t>
                      </a:r>
                      <a:endParaRPr lang="ar-SA" sz="30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3000" dirty="0" smtClean="0"/>
                        <a:t>16</a:t>
                      </a:r>
                      <a:endParaRPr lang="ar-SA" sz="30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3000" dirty="0" smtClean="0"/>
                        <a:t>12</a:t>
                      </a:r>
                      <a:endParaRPr lang="ar-SA" sz="30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3000" dirty="0" smtClean="0"/>
                        <a:t>6</a:t>
                      </a:r>
                      <a:endParaRPr lang="ar-SA" sz="3000" dirty="0"/>
                    </a:p>
                  </a:txBody>
                  <a:tcPr marL="84406" marR="84406" marT="42203" marB="42203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36577" y="4450440"/>
            <a:ext cx="7652682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كيف يمكن عرض هذه البيانات باستعمال المدرج التكراري ؟</a:t>
            </a:r>
          </a:p>
        </p:txBody>
      </p:sp>
    </p:spTree>
    <p:extLst>
      <p:ext uri="{BB962C8B-B14F-4D97-AF65-F5344CB8AC3E}">
        <p14:creationId xmlns:p14="http://schemas.microsoft.com/office/powerpoint/2010/main" val="406973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2713182" y="2033154"/>
          <a:ext cx="4832106" cy="3528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94244" y="703774"/>
            <a:ext cx="6495015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الحل: يكون الحل كالآتي علما بأن الفئات تظهر في القاعدة ويكون الارتفاع حسب التكرار</a:t>
            </a:r>
          </a:p>
        </p:txBody>
      </p:sp>
    </p:spTree>
    <p:extLst>
      <p:ext uri="{BB962C8B-B14F-4D97-AF65-F5344CB8AC3E}">
        <p14:creationId xmlns:p14="http://schemas.microsoft.com/office/powerpoint/2010/main" val="242705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28368" y="1169057"/>
            <a:ext cx="6495015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قد يأخذ المدرج التكراري أشكالا أخرى متنوعة ومختلفة. ومن بينها خاصة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0741" y="2830781"/>
            <a:ext cx="6495015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في حالة المتغيرات لا الفئات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7210" y="3561939"/>
            <a:ext cx="6495015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في حالة متغيرين أو أكثر وبغرض المقارنة</a:t>
            </a:r>
          </a:p>
        </p:txBody>
      </p:sp>
    </p:spTree>
    <p:extLst>
      <p:ext uri="{BB962C8B-B14F-4D97-AF65-F5344CB8AC3E}">
        <p14:creationId xmlns:p14="http://schemas.microsoft.com/office/powerpoint/2010/main" val="306156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28368" y="770245"/>
            <a:ext cx="6495015" cy="6036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323" b="1" dirty="0"/>
              <a:t>في حالة المتغيرات لا الفئات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473" y="1434932"/>
            <a:ext cx="6495015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حتى في حالة المتغيرات التي لا </a:t>
            </a:r>
            <a:r>
              <a:rPr lang="ar-SA" sz="2954"/>
              <a:t>تعبر عن فئات</a:t>
            </a:r>
            <a:r>
              <a:rPr lang="ar-SA" sz="2954" dirty="0"/>
              <a:t>، يمكن إظهار البيانات في مدرج تكراري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0740" y="2891081"/>
            <a:ext cx="7292642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مثال: يتوزع طلبة كلية الآداب حسب الجدول التالي: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743700" y="3495469"/>
          <a:ext cx="3349166" cy="2403230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921903"/>
                <a:gridCol w="1427263"/>
              </a:tblGrid>
              <a:tr h="478302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مستوى</a:t>
                      </a:r>
                      <a:r>
                        <a:rPr lang="ar-SA" sz="2600" baseline="0" dirty="0" smtClean="0"/>
                        <a:t> الطلبة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العدد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</a:tr>
              <a:tr h="478302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السنة الأولى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600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</a:tr>
              <a:tr h="478302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السنة الثانية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450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</a:tr>
              <a:tr h="478302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السنة الثالثة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350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</a:tr>
              <a:tr h="478302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السنة الرابعة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200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48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2360714" y="1501403"/>
          <a:ext cx="4917853" cy="3486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361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94837" y="637307"/>
            <a:ext cx="6495015" cy="6036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323" b="1" dirty="0"/>
              <a:t>في حالة متغيرين أو أكثر وبغرض المقارنة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71147" y="1634339"/>
            <a:ext cx="6495015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إذا كان لدينا متغيران أو أكثر وكنا نريد المقارنة، يمكننا أيضا اللجوء إلى المدرج التكراري.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11758" y="2771729"/>
            <a:ext cx="1177501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مثال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0740" y="2771729"/>
            <a:ext cx="6694422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يظهر تطور عدد الطلبة في كلية التاريخ كالآتي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3506727" y="3311521"/>
          <a:ext cx="4514078" cy="211015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/>
                <a:gridCol w="1306023"/>
                <a:gridCol w="1176055"/>
              </a:tblGrid>
              <a:tr h="422031">
                <a:tc>
                  <a:txBody>
                    <a:bodyPr/>
                    <a:lstStyle/>
                    <a:p>
                      <a:pPr rtl="1"/>
                      <a:endParaRPr lang="ar-SA" sz="22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200" dirty="0" smtClean="0"/>
                        <a:t>2014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200" dirty="0" smtClean="0"/>
                        <a:t>2015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</a:tr>
              <a:tr h="422031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السنة الأولى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200" dirty="0" smtClean="0"/>
                        <a:t>400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200" dirty="0" smtClean="0"/>
                        <a:t>600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</a:tr>
              <a:tr h="422031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السنة الثانية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200" dirty="0" smtClean="0"/>
                        <a:t>350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200" dirty="0" smtClean="0"/>
                        <a:t>450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</a:tr>
              <a:tr h="422031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السنة الثالثة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200" dirty="0" smtClean="0"/>
                        <a:t>300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200" dirty="0" smtClean="0"/>
                        <a:t>350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</a:tr>
              <a:tr h="422031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السنة الرابعة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200" dirty="0" smtClean="0"/>
                        <a:t>180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200" dirty="0" smtClean="0"/>
                        <a:t>200</a:t>
                      </a:r>
                      <a:endParaRPr lang="ar-SA" sz="2200" dirty="0"/>
                    </a:p>
                  </a:txBody>
                  <a:tcPr marL="84406" marR="84406" marT="42203" marB="4220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95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2412023" y="1778246"/>
          <a:ext cx="5081954" cy="3301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60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55373" y="836712"/>
            <a:ext cx="4572000" cy="5787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954" u="sng" dirty="0">
                <a:latin typeface="Paytone One"/>
                <a:ea typeface="Times New Roman" panose="02020603050405020304" pitchFamily="18" charset="0"/>
                <a:cs typeface="PT Bold Heading" panose="02010400000000000000" pitchFamily="2" charset="-78"/>
              </a:rPr>
              <a:t>المنحنيات (الخط البسيط):</a:t>
            </a:r>
            <a:endParaRPr lang="en-US" sz="2215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1147" y="1634341"/>
            <a:ext cx="6495015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يستعمل المنحنى عموما لإظهار التطور.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529" y="2299028"/>
            <a:ext cx="7883220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إذا كانت لدينا بيانات وفيها تطور معين، فيمكن إظهارها بهذه الكيفية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12351" y="3691944"/>
            <a:ext cx="1153811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مثال</a:t>
            </a:r>
            <a:r>
              <a:rPr lang="ar-TN" sz="2954" dirty="0"/>
              <a:t> :</a:t>
            </a:r>
            <a:endParaRPr lang="ar-SA" sz="2954" dirty="0"/>
          </a:p>
        </p:txBody>
      </p:sp>
      <p:sp>
        <p:nvSpPr>
          <p:cNvPr id="7" name="TextBox 6"/>
          <p:cNvSpPr txBox="1"/>
          <p:nvPr/>
        </p:nvSpPr>
        <p:spPr>
          <a:xfrm>
            <a:off x="2281482" y="3693035"/>
            <a:ext cx="5407822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تطورت مبيعات الشركة للسيارات كالآتي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2147545" y="4641148"/>
          <a:ext cx="6096000" cy="6869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42314">
                <a:tc>
                  <a:txBody>
                    <a:bodyPr/>
                    <a:lstStyle/>
                    <a:p>
                      <a:pPr rtl="1"/>
                      <a:r>
                        <a:rPr lang="ar-SA" sz="1700" dirty="0" smtClean="0"/>
                        <a:t>السنة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2011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2012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2013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2014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2015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</a:tr>
              <a:tr h="342314">
                <a:tc>
                  <a:txBody>
                    <a:bodyPr/>
                    <a:lstStyle/>
                    <a:p>
                      <a:pPr rtl="1"/>
                      <a:r>
                        <a:rPr lang="ar-SA" sz="1700" dirty="0" smtClean="0"/>
                        <a:t>المبيعات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2500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2650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2800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1200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1800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421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94837" y="570836"/>
            <a:ext cx="6495015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يمكن إظهار هذه البيانات بيانيا باستعمال المنحنيات، وذلك كالآتي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2183423" y="1681529"/>
          <a:ext cx="5539154" cy="3494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26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70776" y="703776"/>
            <a:ext cx="6495015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يستعمل المنحنى أيضا للمقارنة بين تطور متغيرين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25210" y="1501402"/>
            <a:ext cx="1840581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مثال</a:t>
            </a:r>
            <a:r>
              <a:rPr lang="ar-TN" sz="2954" dirty="0"/>
              <a:t>:</a:t>
            </a:r>
            <a:br>
              <a:rPr lang="ar-TN" sz="2954" dirty="0"/>
            </a:br>
            <a:endParaRPr lang="ar-SA" sz="2954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165159" y="2299028"/>
          <a:ext cx="3831071" cy="300696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98935"/>
                <a:gridCol w="1220849"/>
                <a:gridCol w="1111287"/>
              </a:tblGrid>
              <a:tr h="590843">
                <a:tc>
                  <a:txBody>
                    <a:bodyPr/>
                    <a:lstStyle/>
                    <a:p>
                      <a:pPr rtl="1"/>
                      <a:r>
                        <a:rPr lang="ar-SA" sz="1700" dirty="0" smtClean="0"/>
                        <a:t>السنة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700" dirty="0" smtClean="0"/>
                        <a:t>مبيعات فرع الأحساء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700" dirty="0" smtClean="0"/>
                        <a:t>مبيعات فرع الدمام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</a:tr>
              <a:tr h="342314"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2009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1200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400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</a:tr>
              <a:tr h="342314"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1300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600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</a:tr>
              <a:tr h="342314"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2011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1600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1000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</a:tr>
              <a:tr h="342314"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2012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</a:tr>
              <a:tr h="342314"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2013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2500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2700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</a:tr>
              <a:tr h="342314"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2014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2100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2300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</a:tr>
              <a:tr h="342314"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2015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2000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700" dirty="0" smtClean="0"/>
                        <a:t>2500</a:t>
                      </a:r>
                      <a:endParaRPr lang="ar-SA" sz="1700" dirty="0"/>
                    </a:p>
                  </a:txBody>
                  <a:tcPr marL="84406" marR="84406" marT="42203" marB="4220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07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2196611" y="1703510"/>
          <a:ext cx="5747490" cy="3852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993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55373" y="836712"/>
            <a:ext cx="4572000" cy="5787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954" u="sng" dirty="0">
                <a:latin typeface="Paytone One"/>
                <a:ea typeface="Times New Roman" panose="02020603050405020304" pitchFamily="18" charset="0"/>
                <a:cs typeface="PT Bold Heading" panose="02010400000000000000" pitchFamily="2" charset="-78"/>
              </a:rPr>
              <a:t>الدوائر:</a:t>
            </a:r>
            <a:endParaRPr lang="en-US" sz="2215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70776" y="1400418"/>
            <a:ext cx="6495015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تستخدم هذه الطريقة لإظهار أجزاء الكل.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2359" y="2166092"/>
            <a:ext cx="6495015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أي لإظهار نسبة كل جزء من الكل.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3508" y="3030188"/>
            <a:ext cx="978094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مثال: </a:t>
            </a:r>
          </a:p>
        </p:txBody>
      </p:sp>
      <p:sp>
        <p:nvSpPr>
          <p:cNvPr id="8" name="Rectangle 7"/>
          <p:cNvSpPr/>
          <p:nvPr/>
        </p:nvSpPr>
        <p:spPr>
          <a:xfrm>
            <a:off x="3161054" y="3068960"/>
            <a:ext cx="4982454" cy="490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585" dirty="0"/>
              <a:t>يتوزع طلبة كلية الآداب حسب الجدول التالي: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3743700" y="3645024"/>
          <a:ext cx="3349166" cy="2403230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921903"/>
                <a:gridCol w="1427263"/>
              </a:tblGrid>
              <a:tr h="478302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مستوى</a:t>
                      </a:r>
                      <a:r>
                        <a:rPr lang="ar-SA" sz="2600" baseline="0" dirty="0" smtClean="0"/>
                        <a:t> الطلبة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العدد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</a:tr>
              <a:tr h="478302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السنة الأولى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600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</a:tr>
              <a:tr h="478302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السنة الثانية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450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</a:tr>
              <a:tr h="478302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السنة الثالثة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350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</a:tr>
              <a:tr h="478302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السنة الرابعة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200</a:t>
                      </a:r>
                      <a:endParaRPr lang="ar-SA" sz="2600" dirty="0"/>
                    </a:p>
                  </a:txBody>
                  <a:tcPr marL="84406" marR="84406" marT="42203" marB="4220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08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2170236" y="1393581"/>
          <a:ext cx="5565531" cy="407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075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55373" y="836712"/>
            <a:ext cx="4572000" cy="5787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954" u="sng" dirty="0">
                <a:latin typeface="Paytone One"/>
                <a:ea typeface="Times New Roman" panose="02020603050405020304" pitchFamily="18" charset="0"/>
                <a:cs typeface="PT Bold Heading" panose="02010400000000000000" pitchFamily="2" charset="-78"/>
              </a:rPr>
              <a:t>طرق أخرى:</a:t>
            </a:r>
            <a:endParaRPr lang="en-US" sz="2215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70776" y="2017960"/>
            <a:ext cx="6495015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هناك طرق أخرى لإظهار البيانات.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529" y="3363548"/>
            <a:ext cx="7961262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نذكر منها خاصة طريقة الرادار أو بيت العنكبوت والذي يستعمل لإظهار أهمية العناصر المكونة لظاهرة معينة</a:t>
            </a:r>
          </a:p>
        </p:txBody>
      </p:sp>
    </p:spTree>
    <p:extLst>
      <p:ext uri="{BB962C8B-B14F-4D97-AF65-F5344CB8AC3E}">
        <p14:creationId xmlns:p14="http://schemas.microsoft.com/office/powerpoint/2010/main" val="111085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1684483" y="1634339"/>
          <a:ext cx="6576646" cy="3582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260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324100" y="6150220"/>
            <a:ext cx="527538" cy="33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108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21</a:t>
            </a:fld>
            <a:endParaRPr lang="en-US" sz="1108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1154723" y="770793"/>
            <a:ext cx="7877908" cy="70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5908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323244" y="1600200"/>
            <a:ext cx="7850065" cy="4220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52052" indent="-252052" algn="just">
              <a:spcBef>
                <a:spcPct val="20000"/>
              </a:spcBef>
              <a:buFont typeface="Arial" pitchFamily="34" charset="0"/>
              <a:buChar char="•"/>
            </a:pPr>
            <a:endParaRPr lang="ar-SA" sz="2769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1154723" y="375138"/>
            <a:ext cx="7877908" cy="109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5908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484512" y="3006970"/>
            <a:ext cx="8932985" cy="1055077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5539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تمنياتي للجميع بالنجاح 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41768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89</TotalTime>
  <Words>488</Words>
  <Application>Microsoft Office PowerPoint</Application>
  <PresentationFormat>A4 Paper (210x297 mm)</PresentationFormat>
  <Paragraphs>161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ae_AlMateen</vt:lpstr>
      <vt:lpstr>AL-Battar</vt:lpstr>
      <vt:lpstr>AL-Mohanad Bold</vt:lpstr>
      <vt:lpstr>Arial</vt:lpstr>
      <vt:lpstr>AYM Wadiy S_U normal.</vt:lpstr>
      <vt:lpstr>Bookman Old Style</vt:lpstr>
      <vt:lpstr>Calibri</vt:lpstr>
      <vt:lpstr>Paytone One</vt:lpstr>
      <vt:lpstr>PT Bold Heading</vt:lpstr>
      <vt:lpstr>Simplified Arabic</vt:lpstr>
      <vt:lpstr>Times New Roman</vt:lpstr>
      <vt:lpstr>Office Theme</vt:lpstr>
      <vt:lpstr>PowerPoint Presentation</vt:lpstr>
      <vt:lpstr>PowerPoint Presentation</vt:lpstr>
      <vt:lpstr>المحتوى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Bassim Ali Yoseif Alsabbgh</cp:lastModifiedBy>
  <cp:revision>18</cp:revision>
  <dcterms:created xsi:type="dcterms:W3CDTF">2014-09-11T06:47:01Z</dcterms:created>
  <dcterms:modified xsi:type="dcterms:W3CDTF">2016-10-09T09:10:04Z</dcterms:modified>
</cp:coreProperties>
</file>