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99" r:id="rId2"/>
    <p:sldId id="300" r:id="rId3"/>
    <p:sldId id="303" r:id="rId4"/>
    <p:sldId id="304" r:id="rId5"/>
    <p:sldId id="305" r:id="rId6"/>
    <p:sldId id="322" r:id="rId7"/>
    <p:sldId id="307" r:id="rId8"/>
    <p:sldId id="308" r:id="rId9"/>
    <p:sldId id="323" r:id="rId10"/>
    <p:sldId id="310" r:id="rId11"/>
    <p:sldId id="311" r:id="rId12"/>
    <p:sldId id="312" r:id="rId13"/>
    <p:sldId id="313" r:id="rId14"/>
    <p:sldId id="314" r:id="rId15"/>
    <p:sldId id="324" r:id="rId16"/>
    <p:sldId id="316" r:id="rId17"/>
    <p:sldId id="317" r:id="rId18"/>
    <p:sldId id="318" r:id="rId19"/>
    <p:sldId id="319" r:id="rId20"/>
    <p:sldId id="320" r:id="rId21"/>
    <p:sldId id="321" r:id="rId22"/>
    <p:sldId id="266" r:id="rId23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AD9968"/>
    <a:srgbClr val="3B84AF"/>
    <a:srgbClr val="FF3300"/>
    <a:srgbClr val="009900"/>
    <a:srgbClr val="000000"/>
    <a:srgbClr val="FF006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>
        <p:scale>
          <a:sx n="60" d="100"/>
          <a:sy n="60" d="100"/>
        </p:scale>
        <p:origin x="-1512" y="-28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10/7/2011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9343454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5410200" y="6492875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5"/>
          <p:cNvSpPr txBox="1">
            <a:spLocks/>
          </p:cNvSpPr>
          <p:nvPr userDrawn="1"/>
        </p:nvSpPr>
        <p:spPr>
          <a:xfrm>
            <a:off x="4889936" y="6369268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B8EA862-7DD5-4A06-BDE1-DB7EC5FAA60C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562600" y="4648200"/>
            <a:ext cx="40386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2800" b="1" dirty="0">
                <a:solidFill>
                  <a:srgbClr val="898989"/>
                </a:solidFill>
                <a:latin typeface="Calibri" pitchFamily="34" charset="0"/>
              </a:rPr>
              <a:t>نظام التعليم المطور للانتساب</a:t>
            </a:r>
            <a:endParaRPr lang="en-US" sz="2800" b="1" dirty="0">
              <a:solidFill>
                <a:srgbClr val="898989"/>
              </a:solidFill>
              <a:latin typeface="Calibri" pitchFamily="34" charset="0"/>
            </a:endParaRPr>
          </a:p>
          <a:p>
            <a:pPr algn="ctr">
              <a:spcBef>
                <a:spcPct val="20000"/>
              </a:spcBef>
              <a:buFont typeface="Arial" pitchFamily="34" charset="0"/>
              <a:buNone/>
            </a:pPr>
            <a:r>
              <a:rPr lang="ar-SA" sz="2600" b="1" dirty="0" smtClean="0">
                <a:solidFill>
                  <a:srgbClr val="002060"/>
                </a:solidFill>
                <a:latin typeface="Calibri" pitchFamily="34" charset="0"/>
              </a:rPr>
              <a:t>كلية إدارة الأعمال  </a:t>
            </a:r>
            <a:endParaRPr lang="en-US" sz="2600" b="1" dirty="0">
              <a:solidFill>
                <a:srgbClr val="002060"/>
              </a:solidFill>
              <a:latin typeface="Calibri" pitchFamily="34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228600" y="2667000"/>
            <a:ext cx="56388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lnSpc>
                <a:spcPct val="80000"/>
              </a:lnSpc>
            </a:pPr>
            <a:r>
              <a:rPr lang="ar-SA" sz="4000" b="1" dirty="0" smtClean="0">
                <a:solidFill>
                  <a:srgbClr val="002060"/>
                </a:solidFill>
                <a:latin typeface="AYM Wadiy S_U normal."/>
                <a:cs typeface="Times New Roman" pitchFamily="18" charset="0"/>
              </a:rPr>
              <a:t> </a:t>
            </a:r>
            <a:r>
              <a:rPr lang="en-GB" sz="4000" b="1" dirty="0" smtClean="0">
                <a:solidFill>
                  <a:srgbClr val="002060"/>
                </a:solidFill>
                <a:latin typeface="AYM Wadiy S_U normal."/>
                <a:cs typeface="Times New Roman" pitchFamily="18" charset="0"/>
              </a:rPr>
              <a:t>  </a:t>
            </a:r>
            <a:r>
              <a:rPr lang="ar-SA" sz="4000" b="1" dirty="0" smtClean="0">
                <a:solidFill>
                  <a:srgbClr val="002060"/>
                </a:solidFill>
                <a:latin typeface="AYM Wadiy S_U normal."/>
                <a:cs typeface="Times New Roman" pitchFamily="18" charset="0"/>
              </a:rPr>
              <a:t>اسم المقرر:</a:t>
            </a:r>
            <a:r>
              <a:rPr lang="en-US" sz="4000" b="1" dirty="0" smtClean="0">
                <a:solidFill>
                  <a:srgbClr val="002060"/>
                </a:solidFill>
                <a:latin typeface="AYM Wadiy S_U normal."/>
                <a:cs typeface="Times New Roman" pitchFamily="18" charset="0"/>
              </a:rPr>
              <a:t>  </a:t>
            </a:r>
            <a:r>
              <a:rPr lang="ar-SA" sz="4000" b="1" dirty="0" err="1" smtClean="0">
                <a:solidFill>
                  <a:srgbClr val="002060"/>
                </a:solidFill>
                <a:latin typeface="AYM Wadiy S_U normal."/>
                <a:cs typeface="Times New Roman" pitchFamily="18" charset="0"/>
              </a:rPr>
              <a:t>ادارة</a:t>
            </a:r>
            <a:r>
              <a:rPr lang="ar-SA" sz="4000" b="1" dirty="0" smtClean="0">
                <a:solidFill>
                  <a:srgbClr val="002060"/>
                </a:solidFill>
                <a:latin typeface="AYM Wadiy S_U normal."/>
                <a:cs typeface="Times New Roman" pitchFamily="18" charset="0"/>
              </a:rPr>
              <a:t> التسويق</a:t>
            </a:r>
          </a:p>
          <a:p>
            <a:pPr>
              <a:lnSpc>
                <a:spcPct val="80000"/>
              </a:lnSpc>
            </a:pPr>
            <a:endParaRPr lang="en-GB" sz="4000" b="1" dirty="0" smtClean="0">
              <a:solidFill>
                <a:srgbClr val="000000"/>
              </a:solidFill>
              <a:latin typeface="Calibri" pitchFamily="34" charset="0"/>
              <a:cs typeface="Times New Roman" pitchFamily="18" charset="0"/>
            </a:endParaRPr>
          </a:p>
          <a:p>
            <a:pPr>
              <a:lnSpc>
                <a:spcPct val="80000"/>
              </a:lnSpc>
            </a:pPr>
            <a:endParaRPr lang="ar-SA" sz="3200" b="1" dirty="0" smtClean="0">
              <a:solidFill>
                <a:srgbClr val="000000"/>
              </a:solidFill>
              <a:latin typeface="Calibri" pitchFamily="34" charset="0"/>
              <a:cs typeface="Times New Roman" pitchFamily="18" charset="0"/>
            </a:endParaRPr>
          </a:p>
          <a:p>
            <a:pPr algn="ctr">
              <a:lnSpc>
                <a:spcPct val="80000"/>
              </a:lnSpc>
            </a:pPr>
            <a:r>
              <a:rPr lang="ar-SA" sz="3200" b="1" dirty="0" smtClean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د.</a:t>
            </a:r>
            <a:r>
              <a:rPr lang="ar-SA" sz="3200" b="1" dirty="0" err="1" smtClean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عبدالرحمن</a:t>
            </a:r>
            <a:r>
              <a:rPr lang="ar-SA" sz="3200" b="1" dirty="0" smtClean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ar-SA" sz="3200" b="1" dirty="0" err="1" smtClean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الحماد</a:t>
            </a:r>
            <a:endParaRPr lang="en-US" sz="3600" b="1" dirty="0" smtClean="0">
              <a:solidFill>
                <a:srgbClr val="000000"/>
              </a:solidFill>
              <a:latin typeface="Calibri" pitchFamily="34" charset="0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3600" b="1" dirty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 السابعة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752600"/>
          </a:xfrm>
        </p:spPr>
        <p:txBody>
          <a:bodyPr/>
          <a:lstStyle/>
          <a:p>
            <a:pPr>
              <a:defRPr/>
            </a:pPr>
            <a:r>
              <a:rPr lang="ar-SA" b="1" dirty="0" err="1" smtClean="0">
                <a:solidFill>
                  <a:schemeClr val="tx1"/>
                </a:solidFill>
              </a:rPr>
              <a:t>استراتيجات</a:t>
            </a:r>
            <a:r>
              <a:rPr lang="ar-SA" b="1" dirty="0" smtClean="0">
                <a:solidFill>
                  <a:schemeClr val="tx1"/>
                </a:solidFill>
              </a:rPr>
              <a:t> المنتج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Content Placeholder 1"/>
          <p:cNvSpPr>
            <a:spLocks noGrp="1"/>
          </p:cNvSpPr>
          <p:nvPr>
            <p:ph idx="1"/>
          </p:nvPr>
        </p:nvSpPr>
        <p:spPr>
          <a:xfrm>
            <a:off x="609600" y="1828800"/>
            <a:ext cx="8915400" cy="2100263"/>
          </a:xfrm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pPr rtl="1">
              <a:buFont typeface="Wingdings 3" pitchFamily="18" charset="2"/>
              <a:buNone/>
              <a:defRPr/>
            </a:pPr>
            <a:r>
              <a:rPr lang="en-US" dirty="0" smtClean="0"/>
              <a:t>  </a:t>
            </a:r>
            <a:r>
              <a:rPr lang="ar-SA" dirty="0" smtClean="0"/>
              <a:t>يعتبر المنتج العنصر الرئيسي الذي تقدمه المنظمة لاشباع حاجات ورضا العملاء ، وبالتالي تهدف كل الانشطة التسويقية الى تيسيير عملية مبادلة هذا المنتج. كما تؤثر استراتيجية المنتج في تشكيل الاستراتيجيات التسويقية الاخرى.</a:t>
            </a:r>
          </a:p>
          <a:p>
            <a:pPr rtl="1">
              <a:defRPr/>
            </a:pPr>
            <a:endParaRPr lang="en-US" dirty="0" smtClean="0">
              <a:cs typeface="Arial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ottotitolo 2"/>
          <p:cNvSpPr txBox="1">
            <a:spLocks/>
          </p:cNvSpPr>
          <p:nvPr/>
        </p:nvSpPr>
        <p:spPr bwMode="auto">
          <a:xfrm>
            <a:off x="656298" y="1752600"/>
            <a:ext cx="8411502" cy="38100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marL="365125" indent="-255588">
              <a:spcBef>
                <a:spcPts val="400"/>
              </a:spcBef>
              <a:buClr>
                <a:schemeClr val="accent1"/>
              </a:buClr>
              <a:buSzPct val="68000"/>
              <a:defRPr/>
            </a:pPr>
            <a:r>
              <a:rPr lang="ar-SA" sz="4400" b="1" dirty="0">
                <a:solidFill>
                  <a:schemeClr val="tx1"/>
                </a:solidFill>
                <a:cs typeface="PT Bold Heading" pitchFamily="2" charset="-78"/>
              </a:rPr>
              <a:t>1- تعريف المنتج: </a:t>
            </a:r>
            <a:r>
              <a:rPr lang="ar-SA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هو كل شي من شأنه تلبية حاجة أو رغبة لدى الإنسان سواء كان سلعه أو خدمة أو فكرة</a:t>
            </a:r>
            <a:r>
              <a:rPr lang="ar-QA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ويتشكل من:</a:t>
            </a:r>
            <a:endParaRPr lang="en-US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65125" indent="-255588">
              <a:spcBef>
                <a:spcPts val="400"/>
              </a:spcBef>
              <a:buClr>
                <a:schemeClr val="accent1"/>
              </a:buClr>
              <a:buSzPct val="68000"/>
              <a:buFont typeface="Wingdings" pitchFamily="2" charset="2"/>
              <a:buChar char="v"/>
              <a:defRPr/>
            </a:pPr>
            <a:r>
              <a:rPr lang="ar-SA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الجوهر المادي للمنتج؛              </a:t>
            </a:r>
          </a:p>
          <a:p>
            <a:pPr marL="365125" indent="-255588">
              <a:spcBef>
                <a:spcPts val="400"/>
              </a:spcBef>
              <a:buClr>
                <a:schemeClr val="accent1"/>
              </a:buClr>
              <a:buSzPct val="68000"/>
              <a:buFont typeface="Wingdings" pitchFamily="2" charset="2"/>
              <a:buChar char="v"/>
              <a:defRPr/>
            </a:pPr>
            <a:r>
              <a:rPr lang="ar-SA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الخدمات المساعدة؛</a:t>
            </a:r>
            <a:endParaRPr lang="en-US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65125" indent="-255588">
              <a:spcBef>
                <a:spcPts val="400"/>
              </a:spcBef>
              <a:buClr>
                <a:schemeClr val="accent1"/>
              </a:buClr>
              <a:buSzPct val="68000"/>
              <a:buFont typeface="Wingdings" pitchFamily="2" charset="2"/>
              <a:buChar char="v"/>
              <a:defRPr/>
            </a:pPr>
            <a:r>
              <a:rPr lang="ar-SA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التغليف؛</a:t>
            </a:r>
          </a:p>
          <a:p>
            <a:pPr marL="365125" indent="-255588">
              <a:spcBef>
                <a:spcPts val="400"/>
              </a:spcBef>
              <a:buClr>
                <a:schemeClr val="accent1"/>
              </a:buClr>
              <a:buSzPct val="68000"/>
              <a:buFont typeface="Wingdings" pitchFamily="2" charset="2"/>
              <a:buChar char="v"/>
              <a:defRPr/>
            </a:pPr>
            <a:r>
              <a:rPr lang="ar-SA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البعض يدرج عنصر السعر</a:t>
            </a:r>
            <a:r>
              <a:rPr lang="ar-QA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(لأن المشترين قد ينظرون إلى نفس السلعة بمنظور مختلف إذا ما سعرت بسعرين مختلفين).</a:t>
            </a:r>
            <a:endParaRPr lang="en-US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65125" indent="-255588"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Char char=""/>
              <a:defRPr/>
            </a:pPr>
            <a:endParaRPr lang="ar-QA" sz="2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Bevel 4"/>
          <p:cNvSpPr/>
          <p:nvPr/>
        </p:nvSpPr>
        <p:spPr>
          <a:xfrm>
            <a:off x="304800" y="228600"/>
            <a:ext cx="8991600" cy="914400"/>
          </a:xfrm>
          <a:prstGeom prst="bevel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>
              <a:defRPr/>
            </a:pPr>
            <a:r>
              <a:rPr lang="ar-SA" sz="4400" b="1" dirty="0">
                <a:solidFill>
                  <a:schemeClr val="tx1"/>
                </a:solidFill>
                <a:cs typeface="PT Bold Heading" pitchFamily="2" charset="-78"/>
              </a:rPr>
              <a:t>اولا: المنتج وتقسيماته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524000"/>
            <a:ext cx="9067800" cy="4038600"/>
          </a:xfrm>
          <a:solidFill>
            <a:schemeClr val="accent3">
              <a:lumMod val="20000"/>
              <a:lumOff val="80000"/>
            </a:schemeClr>
          </a:solidFill>
        </p:spPr>
        <p:txBody>
          <a:bodyPr/>
          <a:lstStyle/>
          <a:p>
            <a:pPr>
              <a:buFont typeface="Wingdings 3" pitchFamily="18" charset="2"/>
              <a:buNone/>
              <a:defRPr/>
            </a:pPr>
            <a:r>
              <a:rPr lang="ar-SA" sz="2800" b="1" dirty="0" smtClean="0"/>
              <a:t>مما سبق نستنتج مايلي: </a:t>
            </a:r>
          </a:p>
          <a:p>
            <a:pPr>
              <a:defRPr/>
            </a:pPr>
            <a:r>
              <a:rPr lang="ar-SA" sz="2800" dirty="0" smtClean="0"/>
              <a:t>المنتج شيئ مادي كالسلع </a:t>
            </a:r>
            <a:r>
              <a:rPr lang="ar-SA" sz="2800" dirty="0" err="1" smtClean="0"/>
              <a:t>او</a:t>
            </a:r>
            <a:r>
              <a:rPr lang="ar-SA" sz="2800" dirty="0" smtClean="0"/>
              <a:t> معنوي كالخدمات.</a:t>
            </a:r>
          </a:p>
          <a:p>
            <a:pPr>
              <a:defRPr/>
            </a:pPr>
            <a:r>
              <a:rPr lang="ar-SA" sz="2800" dirty="0" smtClean="0"/>
              <a:t>المنتج هو ما يريد المشترى شراءه وليس ما يريد البائع بيعه.</a:t>
            </a:r>
          </a:p>
          <a:p>
            <a:pPr>
              <a:defRPr/>
            </a:pPr>
            <a:r>
              <a:rPr lang="ar-SA" sz="2800" dirty="0" smtClean="0"/>
              <a:t>يختلف العملاء في المنافع المراد الحصول عليها من المنتج.</a:t>
            </a:r>
          </a:p>
          <a:p>
            <a:pPr>
              <a:defRPr/>
            </a:pPr>
            <a:r>
              <a:rPr lang="ar-SA" sz="2800" dirty="0" smtClean="0"/>
              <a:t>يقبل العميل على الشراء عندما يقتنع </a:t>
            </a:r>
            <a:r>
              <a:rPr lang="ar-SA" sz="2800" dirty="0" err="1" smtClean="0"/>
              <a:t>ان</a:t>
            </a:r>
            <a:r>
              <a:rPr lang="ar-SA" sz="2800" dirty="0" smtClean="0"/>
              <a:t> المنافع المتوقعة في المنتج اكبر من تكلفة الشراء.</a:t>
            </a:r>
          </a:p>
          <a:p>
            <a:pPr>
              <a:defRPr/>
            </a:pPr>
            <a:r>
              <a:rPr lang="ar-SA" sz="2800" dirty="0" smtClean="0"/>
              <a:t>بسبب تغير المنافع التي يريدها العملاء بصفة مستمرة يجب ان تتطور المنتجات لتتوافق مع تلك التغيرات.</a:t>
            </a:r>
          </a:p>
          <a:p>
            <a:pPr>
              <a:defRPr/>
            </a:pPr>
            <a:endParaRPr lang="en-US" sz="2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ttotitolo 2"/>
          <p:cNvSpPr txBox="1">
            <a:spLocks/>
          </p:cNvSpPr>
          <p:nvPr/>
        </p:nvSpPr>
        <p:spPr bwMode="auto">
          <a:xfrm>
            <a:off x="304800" y="76200"/>
            <a:ext cx="9245600" cy="5715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65125" indent="-255588">
              <a:spcBef>
                <a:spcPts val="400"/>
              </a:spcBef>
              <a:buClr>
                <a:schemeClr val="accent1"/>
              </a:buClr>
              <a:buSzPct val="68000"/>
              <a:defRPr/>
            </a:pPr>
            <a:r>
              <a:rPr lang="ar-SA" sz="4400" b="1" dirty="0">
                <a:latin typeface="+mn-lt"/>
                <a:cs typeface="PT Bold Heading" pitchFamily="2" charset="-78"/>
              </a:rPr>
              <a:t>2- تقسيمات المنتج: </a:t>
            </a:r>
            <a:r>
              <a:rPr lang="ar-SA" sz="2800" dirty="0">
                <a:latin typeface="Times New Roman" pitchFamily="18" charset="0"/>
                <a:cs typeface="Times New Roman" pitchFamily="18" charset="0"/>
              </a:rPr>
              <a:t>يمكن تقسيم النتجات الى :</a:t>
            </a:r>
          </a:p>
          <a:p>
            <a:pPr marL="623887" indent="-514350">
              <a:spcBef>
                <a:spcPts val="400"/>
              </a:spcBef>
              <a:buClr>
                <a:schemeClr val="accent1"/>
              </a:buClr>
              <a:buSzPct val="68000"/>
              <a:buFontTx/>
              <a:buAutoNum type="arabic1Minus"/>
              <a:defRPr/>
            </a:pPr>
            <a:r>
              <a:rPr lang="ar-SA" sz="3600" b="1" dirty="0">
                <a:latin typeface="+mn-lt"/>
                <a:cs typeface="PT Bold Heading" pitchFamily="2" charset="-78"/>
              </a:rPr>
              <a:t>السلع الاستهلاكية:</a:t>
            </a:r>
            <a:r>
              <a:rPr lang="ar-SA" sz="3600" dirty="0">
                <a:latin typeface="Times New Roman" pitchFamily="18" charset="0"/>
                <a:cs typeface="Times New Roman" pitchFamily="18" charset="0"/>
              </a:rPr>
              <a:t>هي</a:t>
            </a:r>
            <a:r>
              <a:rPr lang="ar-SA" sz="3600" b="1" dirty="0">
                <a:latin typeface="+mn-lt"/>
                <a:cs typeface="PT Bold Heading" pitchFamily="2" charset="-78"/>
              </a:rPr>
              <a:t> </a:t>
            </a:r>
            <a:r>
              <a:rPr lang="ar-SA" sz="2800" dirty="0">
                <a:latin typeface="Times New Roman" pitchFamily="18" charset="0"/>
                <a:cs typeface="Times New Roman" pitchFamily="18" charset="0"/>
              </a:rPr>
              <a:t>السلع التي يشتريها الشخص لغرض استخدامه الشخصي أو لاسرته،</a:t>
            </a:r>
            <a:r>
              <a:rPr lang="ar-QA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2800" dirty="0">
                <a:latin typeface="Times New Roman" pitchFamily="18" charset="0"/>
                <a:cs typeface="Times New Roman" pitchFamily="18" charset="0"/>
              </a:rPr>
              <a:t>كالمأكولات،الملبوسات الاستهلاكية.  وتقسم الى:</a:t>
            </a:r>
          </a:p>
          <a:p>
            <a:pPr marL="623887" indent="-514350">
              <a:spcBef>
                <a:spcPts val="400"/>
              </a:spcBef>
              <a:buClr>
                <a:schemeClr val="accent1"/>
              </a:buClr>
              <a:buSzPct val="68000"/>
              <a:defRPr/>
            </a:pPr>
            <a:r>
              <a:rPr lang="ar-SA" sz="2800" b="1" u="sng" dirty="0">
                <a:latin typeface="Times New Roman" pitchFamily="18" charset="0"/>
                <a:cs typeface="Times New Roman" pitchFamily="18" charset="0"/>
              </a:rPr>
              <a:t>تقسيم السلع حسب عادات الشراء الى:</a:t>
            </a:r>
          </a:p>
          <a:p>
            <a:pPr marL="623887" indent="-514350">
              <a:spcBef>
                <a:spcPts val="400"/>
              </a:spcBef>
              <a:buClr>
                <a:schemeClr val="accent1"/>
              </a:buClr>
              <a:buSzPct val="68000"/>
              <a:buFont typeface="Wingdings" pitchFamily="2" charset="2"/>
              <a:buChar char="q"/>
              <a:defRPr/>
            </a:pPr>
            <a:r>
              <a:rPr lang="ar-SA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2800" b="1" dirty="0">
                <a:latin typeface="Times New Roman" pitchFamily="18" charset="0"/>
                <a:cs typeface="Times New Roman" pitchFamily="18" charset="0"/>
              </a:rPr>
              <a:t>السلع الميسرة: </a:t>
            </a:r>
            <a:r>
              <a:rPr lang="ar-SA" sz="2800" dirty="0">
                <a:latin typeface="Times New Roman" pitchFamily="18" charset="0"/>
                <a:cs typeface="Times New Roman" pitchFamily="18" charset="0"/>
              </a:rPr>
              <a:t>اي التي يحصل عليها العميل دون بذل الجهد : كبريت..، كإستراتيجية يعمل رجال التسوبق على توزيع السلعة في اكبر عدد من متاجر التجزئة.</a:t>
            </a:r>
          </a:p>
          <a:p>
            <a:pPr marL="623887" indent="-514350">
              <a:spcBef>
                <a:spcPts val="400"/>
              </a:spcBef>
              <a:buClr>
                <a:schemeClr val="accent1"/>
              </a:buClr>
              <a:buSzPct val="68000"/>
              <a:buFont typeface="Wingdings" pitchFamily="2" charset="2"/>
              <a:buChar char="q"/>
              <a:defRPr/>
            </a:pPr>
            <a:r>
              <a:rPr lang="ar-SA" sz="2800" b="1" dirty="0">
                <a:latin typeface="Times New Roman" pitchFamily="18" charset="0"/>
                <a:cs typeface="Times New Roman" pitchFamily="18" charset="0"/>
              </a:rPr>
              <a:t>سلع التسوق: </a:t>
            </a:r>
            <a:r>
              <a:rPr lang="ar-SA" sz="2800" dirty="0">
                <a:latin typeface="Times New Roman" pitchFamily="18" charset="0"/>
                <a:cs typeface="Times New Roman" pitchFamily="18" charset="0"/>
              </a:rPr>
              <a:t>يبذل المستهلكين جهدا في الحصول عليها، وعادة لا يرتبطون بعلامة معينة، ومعظم اسعارها مرتفعة وسريعة التغير: الملابس، المفروشات...، كإستراتيجية يعمل رجال التسويق على توفيرها في عدد اقل من متاجر التجزئة، هامشر ربحها كبير مقارنة بالميسرة.</a:t>
            </a:r>
          </a:p>
          <a:p>
            <a:pPr marL="623887" indent="-514350">
              <a:spcBef>
                <a:spcPts val="400"/>
              </a:spcBef>
              <a:buClr>
                <a:schemeClr val="accent1"/>
              </a:buClr>
              <a:buSzPct val="68000"/>
              <a:buFont typeface="Wingdings" pitchFamily="2" charset="2"/>
              <a:buChar char="q"/>
              <a:defRPr/>
            </a:pPr>
            <a:endParaRPr lang="ar-SA" sz="2800" dirty="0">
              <a:latin typeface="Times New Roman" pitchFamily="18" charset="0"/>
              <a:cs typeface="Times New Roman" pitchFamily="18" charset="0"/>
            </a:endParaRPr>
          </a:p>
          <a:p>
            <a:pPr marL="623887" indent="-514350">
              <a:spcBef>
                <a:spcPts val="400"/>
              </a:spcBef>
              <a:buClr>
                <a:schemeClr val="accent1"/>
              </a:buClr>
              <a:buSzPct val="68000"/>
              <a:defRPr/>
            </a:pPr>
            <a:endParaRPr lang="ar-SA" sz="2800" dirty="0">
              <a:latin typeface="Times New Roman" pitchFamily="18" charset="0"/>
              <a:cs typeface="Times New Roman" pitchFamily="18" charset="0"/>
            </a:endParaRPr>
          </a:p>
          <a:p>
            <a:pPr marL="365125" indent="-255588">
              <a:spcBef>
                <a:spcPts val="400"/>
              </a:spcBef>
              <a:buClr>
                <a:schemeClr val="accent1"/>
              </a:buClr>
              <a:buSzPct val="68000"/>
              <a:defRPr/>
            </a:pPr>
            <a:endParaRPr lang="ar-SA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ar-SA" sz="2800" dirty="0">
              <a:latin typeface="Times New Roman" pitchFamily="18" charset="0"/>
              <a:cs typeface="Times New Roman" pitchFamily="18" charset="0"/>
            </a:endParaRPr>
          </a:p>
          <a:p>
            <a:pPr marL="365125" indent="-255588">
              <a:spcBef>
                <a:spcPts val="400"/>
              </a:spcBef>
              <a:buClr>
                <a:schemeClr val="accent1"/>
              </a:buClr>
              <a:buSzPct val="68000"/>
              <a:defRPr/>
            </a:pPr>
            <a:endParaRPr lang="ar-QA" sz="2800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95300" y="990601"/>
            <a:ext cx="8915400" cy="4800599"/>
          </a:xfrm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pPr rtl="1">
              <a:defRPr/>
            </a:pPr>
            <a:r>
              <a:rPr lang="ar-SA" sz="2800" b="1" dirty="0" smtClean="0">
                <a:latin typeface="Times New Roman" pitchFamily="18" charset="0"/>
                <a:cs typeface="Times New Roman" pitchFamily="18" charset="0"/>
              </a:rPr>
              <a:t>السلع الخاصة: </a:t>
            </a:r>
            <a:r>
              <a:rPr lang="ar-SA" dirty="0" smtClean="0"/>
              <a:t>هي السلع التي يصر المستهلك على شراء علامة معينة، وبذل جهد اكبر (كاميرا، سيارة...)كإستراتيجية تحتاج تلك السلع الى جهد ترويجي وتوزيعي.</a:t>
            </a:r>
          </a:p>
          <a:p>
            <a:pPr rtl="1">
              <a:defRPr/>
            </a:pPr>
            <a:r>
              <a:rPr lang="ar-SA" sz="2800" b="1" dirty="0" smtClean="0">
                <a:latin typeface="Times New Roman" pitchFamily="18" charset="0"/>
                <a:cs typeface="Times New Roman" pitchFamily="18" charset="0"/>
              </a:rPr>
              <a:t>السلع الضطرارية: </a:t>
            </a:r>
            <a:r>
              <a:rPr lang="ar-SA" dirty="0" smtClean="0"/>
              <a:t>سلع لايرغب المستهلك في الحصول عليها ولكنه قد يضطر لذلك(مكافحة التدخين، الفحوص الطبية)، كإستراتيجة يصعب على المنتجين بذل مجهود لزيادة الطلب غير المالوف.</a:t>
            </a:r>
          </a:p>
          <a:p>
            <a:pPr rtl="1">
              <a:buFont typeface="Wingdings 3" pitchFamily="18" charset="2"/>
              <a:buNone/>
              <a:defRPr/>
            </a:pPr>
            <a:r>
              <a:rPr lang="ar-SA" sz="2800" b="1" u="sng" dirty="0" smtClean="0">
                <a:latin typeface="Times New Roman" pitchFamily="18" charset="0"/>
                <a:cs typeface="Times New Roman" pitchFamily="18" charset="0"/>
              </a:rPr>
              <a:t>ب- تقسيم السلع تبعا لعمر السلعة: </a:t>
            </a:r>
            <a:r>
              <a:rPr lang="ar-SA" dirty="0" smtClean="0"/>
              <a:t>نجد </a:t>
            </a:r>
          </a:p>
          <a:p>
            <a:pPr rtl="1">
              <a:buFont typeface="Wingdings" pitchFamily="2" charset="2"/>
              <a:buChar char="§"/>
              <a:defRPr/>
            </a:pPr>
            <a:r>
              <a:rPr lang="ar-SA" b="1" dirty="0" smtClean="0"/>
              <a:t>السلع المعمرة </a:t>
            </a:r>
            <a:r>
              <a:rPr lang="ar-SA" dirty="0" smtClean="0"/>
              <a:t>(السيارة، الثلاجة...).</a:t>
            </a:r>
          </a:p>
          <a:p>
            <a:pPr rtl="1">
              <a:buFont typeface="Wingdings" pitchFamily="2" charset="2"/>
              <a:buChar char="§"/>
              <a:defRPr/>
            </a:pPr>
            <a:r>
              <a:rPr lang="ar-SA" b="1" dirty="0" smtClean="0"/>
              <a:t>السلع سريعة الاستهلاك </a:t>
            </a:r>
            <a:r>
              <a:rPr lang="ar-SA" dirty="0" smtClean="0"/>
              <a:t>(المواد الغذائية...).</a:t>
            </a:r>
            <a:endParaRPr lang="en-US" dirty="0" smtClean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95300" y="1481138"/>
            <a:ext cx="8915400" cy="3548062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pPr rtl="1">
              <a:buFont typeface="Wingdings 3" pitchFamily="18" charset="2"/>
              <a:buNone/>
              <a:defRPr/>
            </a:pPr>
            <a:r>
              <a:rPr lang="ar-SA" sz="3600" b="1" dirty="0" smtClean="0">
                <a:cs typeface="PT Bold Heading" pitchFamily="2" charset="-78"/>
              </a:rPr>
              <a:t>ب- السلع الإنتاجية </a:t>
            </a:r>
            <a:r>
              <a:rPr lang="ar-SA" sz="2400" dirty="0" smtClean="0">
                <a:latin typeface="Times New Roman" pitchFamily="18" charset="0"/>
                <a:cs typeface="Times New Roman" pitchFamily="18" charset="0"/>
              </a:rPr>
              <a:t>هي السلع المستخدمة لإنتاج أو المساهمة في إنتاج منتجات أخرى كالمعدات والمواد الأولية المستخدمة في إنتاج سلع أخرى،</a:t>
            </a:r>
            <a:r>
              <a:rPr lang="ar-QA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2400" dirty="0" smtClean="0">
                <a:latin typeface="Times New Roman" pitchFamily="18" charset="0"/>
                <a:cs typeface="Times New Roman" pitchFamily="18" charset="0"/>
              </a:rPr>
              <a:t>لذا فهي تسمى أيضا سلع إنتاج أو سلع نظامية، وتقسم الى :</a:t>
            </a:r>
          </a:p>
          <a:p>
            <a:pPr rtl="1">
              <a:buFont typeface="Wingdings" pitchFamily="2" charset="2"/>
              <a:buChar char="q"/>
              <a:defRPr/>
            </a:pPr>
            <a:r>
              <a:rPr lang="ar-SA" sz="2400" b="1" dirty="0" smtClean="0">
                <a:latin typeface="Times New Roman" pitchFamily="18" charset="0"/>
                <a:cs typeface="Times New Roman" pitchFamily="18" charset="0"/>
              </a:rPr>
              <a:t>المعدات والالات.</a:t>
            </a:r>
          </a:p>
          <a:p>
            <a:pPr rtl="1">
              <a:buFont typeface="Wingdings" pitchFamily="2" charset="2"/>
              <a:buChar char="q"/>
              <a:defRPr/>
            </a:pPr>
            <a:r>
              <a:rPr lang="ar-SA" sz="2400" b="1" dirty="0" smtClean="0">
                <a:latin typeface="Times New Roman" pitchFamily="18" charset="0"/>
                <a:cs typeface="Times New Roman" pitchFamily="18" charset="0"/>
              </a:rPr>
              <a:t>قطع الغيار.</a:t>
            </a:r>
          </a:p>
          <a:p>
            <a:pPr rtl="1">
              <a:buFont typeface="Wingdings" pitchFamily="2" charset="2"/>
              <a:buChar char="q"/>
              <a:defRPr/>
            </a:pPr>
            <a:r>
              <a:rPr lang="ar-SA" sz="2400" b="1" dirty="0" smtClean="0">
                <a:latin typeface="Times New Roman" pitchFamily="18" charset="0"/>
                <a:cs typeface="Times New Roman" pitchFamily="18" charset="0"/>
              </a:rPr>
              <a:t>المواد الخام.</a:t>
            </a:r>
          </a:p>
          <a:p>
            <a:pPr rtl="1">
              <a:buFont typeface="Wingdings" pitchFamily="2" charset="2"/>
              <a:buChar char="q"/>
              <a:defRPr/>
            </a:pPr>
            <a:r>
              <a:rPr lang="ar-SA" sz="2400" b="1" dirty="0" smtClean="0">
                <a:latin typeface="Times New Roman" pitchFamily="18" charset="0"/>
                <a:cs typeface="Times New Roman" pitchFamily="18" charset="0"/>
              </a:rPr>
              <a:t>الاجزاء التامة الصنع.</a:t>
            </a:r>
          </a:p>
          <a:p>
            <a:pPr rtl="1">
              <a:buFont typeface="Wingdings" pitchFamily="2" charset="2"/>
              <a:buChar char="q"/>
              <a:defRPr/>
            </a:pPr>
            <a:r>
              <a:rPr lang="ar-SA" sz="2400" b="1" dirty="0" smtClean="0">
                <a:latin typeface="Times New Roman" pitchFamily="18" charset="0"/>
                <a:cs typeface="Times New Roman" pitchFamily="18" charset="0"/>
              </a:rPr>
              <a:t>مواد التشغيل.</a:t>
            </a:r>
          </a:p>
          <a:p>
            <a:pPr rtl="1">
              <a:buFont typeface="Wingdings 3" pitchFamily="18" charset="2"/>
              <a:buNone/>
              <a:defRPr/>
            </a:pPr>
            <a:endParaRPr lang="ar-QA" sz="2400" b="1" dirty="0" smtClean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 txBox="1">
            <a:spLocks/>
          </p:cNvSpPr>
          <p:nvPr/>
        </p:nvSpPr>
        <p:spPr>
          <a:xfrm>
            <a:off x="165100" y="152400"/>
            <a:ext cx="9493250" cy="55626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pPr marL="342900" marR="0" lvl="0" indent="-342900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 3" pitchFamily="18" charset="2"/>
              <a:buNone/>
              <a:tabLst/>
              <a:defRPr/>
            </a:pPr>
            <a:r>
              <a:rPr kumimoji="0" lang="ar-SA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PT Bold Heading" pitchFamily="2" charset="-78"/>
              </a:rPr>
              <a:t>ج-الخدمات:</a:t>
            </a:r>
            <a:r>
              <a:rPr kumimoji="0" lang="ar-QA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PT Bold Heading" pitchFamily="2" charset="-78"/>
              </a:rPr>
              <a:t> </a:t>
            </a:r>
            <a:r>
              <a:rPr kumimoji="0" lang="ar-SA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يقصد </a:t>
            </a:r>
            <a:r>
              <a:rPr kumimoji="0" lang="ar-SA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بها</a:t>
            </a:r>
            <a:r>
              <a:rPr kumimoji="0" lang="ar-SA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المنتجات غير الملموسة،</a:t>
            </a:r>
            <a:r>
              <a:rPr kumimoji="0" lang="ar-QA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ar-SA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كالخدمات الصحية والتعليمية والمصرفية والفندقية وغيرها، علما أن لها خصائص معينة تميزها عن المنتجات المادية</a:t>
            </a:r>
            <a:r>
              <a:rPr kumimoji="0" lang="ar-QA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ar-SA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(السلع):</a:t>
            </a:r>
          </a:p>
          <a:p>
            <a:pPr marL="342900" marR="0" lvl="0" indent="-342900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ar-QA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غير</a:t>
            </a:r>
            <a:r>
              <a:rPr kumimoji="0" lang="ar-SA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ملموسة</a:t>
            </a:r>
            <a:r>
              <a:rPr kumimoji="0" lang="ar-QA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وغير </a:t>
            </a:r>
            <a:r>
              <a:rPr kumimoji="0" lang="ar-SA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قابلة للتخزين؛</a:t>
            </a:r>
          </a:p>
          <a:p>
            <a:pPr marL="342900" marR="0" lvl="0" indent="-342900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ar-SA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التلازمية،</a:t>
            </a:r>
            <a:r>
              <a:rPr kumimoji="0" lang="ar-QA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ar-SA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أو ارتباط الخدمة بمقدمها</a:t>
            </a:r>
            <a:r>
              <a:rPr kumimoji="0" lang="ar-QA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ar-SA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(أي عدم انفصالها عنه).</a:t>
            </a:r>
          </a:p>
          <a:p>
            <a:pPr marL="342900" marR="0" lvl="0" indent="-342900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 3" pitchFamily="18" charset="2"/>
              <a:buNone/>
              <a:tabLst/>
              <a:defRPr/>
            </a:pPr>
            <a:r>
              <a:rPr kumimoji="0" lang="ar-SA" sz="28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يمكن تقسيمها حسب عوامل عديدة منها:</a:t>
            </a:r>
          </a:p>
          <a:p>
            <a:pPr marL="342900" marR="0" lvl="0" indent="-342900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ar-SA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الطرف الذي توجه </a:t>
            </a:r>
            <a:r>
              <a:rPr kumimoji="0" lang="ar-SA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اليه</a:t>
            </a:r>
            <a:r>
              <a:rPr kumimoji="0" lang="ar-SA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: الموجه </a:t>
            </a:r>
            <a:r>
              <a:rPr kumimoji="0" lang="ar-SA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الى</a:t>
            </a:r>
            <a:r>
              <a:rPr kumimoji="0" lang="ar-SA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ar-SA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الانسان</a:t>
            </a:r>
            <a:r>
              <a:rPr kumimoji="0" lang="ar-SA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(صحية، نقل المسافرين،)، وموجه الى الاشياء (صيانة اجهزة، نقل بضائع...).</a:t>
            </a:r>
          </a:p>
          <a:p>
            <a:pPr marL="342900" marR="0" lvl="0" indent="-342900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ar-SA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مدى </a:t>
            </a:r>
            <a:r>
              <a:rPr kumimoji="0" lang="ar-SA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حصوصية</a:t>
            </a:r>
            <a:r>
              <a:rPr kumimoji="0" lang="ar-SA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الخدمة: </a:t>
            </a:r>
            <a:r>
              <a:rPr kumimoji="0" lang="ar-SA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الخدمات القانونية، الاستشارات </a:t>
            </a:r>
            <a:r>
              <a:rPr kumimoji="0" lang="ar-SA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الادارية</a:t>
            </a:r>
            <a:r>
              <a:rPr kumimoji="0" lang="ar-SA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، التعليم.</a:t>
            </a:r>
          </a:p>
          <a:p>
            <a:pPr marL="342900" marR="0" lvl="0" indent="-342900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ar-SA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طبيعة الطلب والعرض: </a:t>
            </a:r>
            <a:r>
              <a:rPr kumimoji="0" lang="ar-SA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منتظم مع العرض (اتصالات).</a:t>
            </a:r>
          </a:p>
          <a:p>
            <a:pPr marL="342900" marR="0" lvl="0" indent="-342900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ar-SA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طرق تسليم الخدمة</a:t>
            </a:r>
            <a:r>
              <a:rPr kumimoji="0" lang="ar-SA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: في المحل (المسرح)، فبي البيت (الاتصالات).</a:t>
            </a:r>
          </a:p>
          <a:p>
            <a:pPr marL="342900" marR="0" lvl="0" indent="-342900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342900" marR="0" lvl="0" indent="-342900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ottotitolo 2"/>
          <p:cNvSpPr txBox="1">
            <a:spLocks/>
          </p:cNvSpPr>
          <p:nvPr/>
        </p:nvSpPr>
        <p:spPr bwMode="auto">
          <a:xfrm>
            <a:off x="457201" y="2895600"/>
            <a:ext cx="8968714" cy="24384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365125" indent="-255588">
              <a:spcBef>
                <a:spcPts val="400"/>
              </a:spcBef>
              <a:buClr>
                <a:schemeClr val="accent1"/>
              </a:buClr>
              <a:buSzPct val="68000"/>
              <a:buFont typeface="Wingdings" pitchFamily="2" charset="2"/>
              <a:buChar char="v"/>
              <a:defRPr/>
            </a:pPr>
            <a:r>
              <a:rPr lang="ar-SA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يعرف المزيج السلعي أو مزيج المنتجات على أنه</a:t>
            </a:r>
            <a:r>
              <a:rPr lang="ar-QA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مجموعة من السلع والخدمات التي تقدمها المؤسسة لسوق المستهلكين.</a:t>
            </a:r>
          </a:p>
          <a:p>
            <a:pPr marL="365125" indent="-255588">
              <a:spcBef>
                <a:spcPts val="400"/>
              </a:spcBef>
              <a:buClr>
                <a:schemeClr val="accent1"/>
              </a:buClr>
              <a:buSzPct val="68000"/>
              <a:buFont typeface="Wingdings" pitchFamily="2" charset="2"/>
              <a:buChar char="v"/>
              <a:defRPr/>
            </a:pPr>
            <a:r>
              <a:rPr lang="ar-SA" sz="2800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قد يتشكل هذا المزيج السلعي من منتج واحد</a:t>
            </a:r>
            <a:r>
              <a:rPr lang="ar-QA" sz="2800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(مبسط)،</a:t>
            </a:r>
            <a:r>
              <a:rPr lang="ar-QA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أو من مجموعة خطوط تسمى تشكيلة المنتجات</a:t>
            </a:r>
            <a:r>
              <a:rPr lang="ar-QA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(موسع)،</a:t>
            </a:r>
            <a:r>
              <a:rPr lang="ar-QA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وقد يكون لكل منها أشكال ووظائف</a:t>
            </a:r>
            <a:r>
              <a:rPr lang="ar-QA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(عمق المزيج السلعي).</a:t>
            </a:r>
          </a:p>
          <a:p>
            <a:pPr marL="365125" indent="-255588" fontAlgn="auto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" pitchFamily="2" charset="2"/>
              <a:buChar char="v"/>
              <a:defRPr/>
            </a:pPr>
            <a:endParaRPr lang="ar-QA" sz="2800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Bevel 4"/>
          <p:cNvSpPr/>
          <p:nvPr/>
        </p:nvSpPr>
        <p:spPr>
          <a:xfrm>
            <a:off x="533400" y="228600"/>
            <a:ext cx="8763000" cy="914400"/>
          </a:xfrm>
          <a:prstGeom prst="bevel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>
              <a:defRPr/>
            </a:pPr>
            <a:r>
              <a:rPr lang="ar-SA" sz="4400" b="1" dirty="0">
                <a:solidFill>
                  <a:schemeClr val="tx1"/>
                </a:solidFill>
                <a:cs typeface="PT Bold Heading" pitchFamily="2" charset="-78"/>
              </a:rPr>
              <a:t>ثانيا: المزيج السلعي وقرارات خط الإنتاج</a:t>
            </a:r>
          </a:p>
        </p:txBody>
      </p:sp>
      <p:sp>
        <p:nvSpPr>
          <p:cNvPr id="7" name="عنوان 2"/>
          <p:cNvSpPr>
            <a:spLocks noGrp="1"/>
          </p:cNvSpPr>
          <p:nvPr>
            <p:ph type="title"/>
          </p:nvPr>
        </p:nvSpPr>
        <p:spPr>
          <a:xfrm>
            <a:off x="5334000" y="1752600"/>
            <a:ext cx="4286250" cy="914400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pPr rtl="1">
              <a:defRPr/>
            </a:pPr>
            <a:r>
              <a:rPr lang="ar-SA" sz="4400" dirty="0" smtClean="0">
                <a:solidFill>
                  <a:schemeClr val="tx1"/>
                </a:solidFill>
                <a:cs typeface="PT Bold Heading" pitchFamily="2" charset="-78"/>
              </a:rPr>
              <a:t/>
            </a:r>
            <a:br>
              <a:rPr lang="ar-SA" sz="4400" dirty="0" smtClean="0">
                <a:solidFill>
                  <a:schemeClr val="tx1"/>
                </a:solidFill>
                <a:cs typeface="PT Bold Heading" pitchFamily="2" charset="-78"/>
              </a:rPr>
            </a:br>
            <a:r>
              <a:rPr lang="ar-SA" sz="4400" dirty="0" smtClean="0">
                <a:solidFill>
                  <a:schemeClr val="tx1"/>
                </a:solidFill>
                <a:cs typeface="PT Bold Heading" pitchFamily="2" charset="-78"/>
              </a:rPr>
              <a:t/>
            </a:r>
            <a:br>
              <a:rPr lang="ar-SA" sz="4400" dirty="0" smtClean="0">
                <a:solidFill>
                  <a:schemeClr val="tx1"/>
                </a:solidFill>
                <a:cs typeface="PT Bold Heading" pitchFamily="2" charset="-78"/>
              </a:rPr>
            </a:br>
            <a:r>
              <a:rPr lang="ar-SA" sz="3600" dirty="0" smtClean="0">
                <a:solidFill>
                  <a:schemeClr val="tx1"/>
                </a:solidFill>
                <a:cs typeface="PT Bold Heading" pitchFamily="2" charset="-78"/>
              </a:rPr>
              <a:t>1- مفهوم المزيج السلعي</a:t>
            </a:r>
            <a:br>
              <a:rPr lang="ar-SA" sz="3600" dirty="0" smtClean="0">
                <a:solidFill>
                  <a:schemeClr val="tx1"/>
                </a:solidFill>
                <a:cs typeface="PT Bold Heading" pitchFamily="2" charset="-78"/>
              </a:rPr>
            </a:br>
            <a:r>
              <a:rPr lang="ar-QA" sz="4400" dirty="0" smtClean="0">
                <a:solidFill>
                  <a:schemeClr val="tx1"/>
                </a:solidFill>
                <a:cs typeface="PT Bold Heading" pitchFamily="2" charset="-78"/>
              </a:rPr>
              <a:t/>
            </a:r>
            <a:br>
              <a:rPr lang="ar-QA" sz="4400" dirty="0" smtClean="0">
                <a:solidFill>
                  <a:schemeClr val="tx1"/>
                </a:solidFill>
                <a:cs typeface="PT Bold Heading" pitchFamily="2" charset="-78"/>
              </a:rPr>
            </a:br>
            <a:endParaRPr lang="ar-SA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ottotitolo 2"/>
          <p:cNvSpPr>
            <a:spLocks noGrp="1"/>
          </p:cNvSpPr>
          <p:nvPr>
            <p:ph idx="1"/>
          </p:nvPr>
        </p:nvSpPr>
        <p:spPr>
          <a:xfrm>
            <a:off x="609600" y="1447800"/>
            <a:ext cx="8915400" cy="4267200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rtl="1" eaLnBrk="1" hangingPunct="1">
              <a:defRPr/>
            </a:pPr>
            <a:r>
              <a:rPr lang="ar-SA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أ-</a:t>
            </a:r>
            <a:r>
              <a:rPr lang="ar-QA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نطاق المزيج السلعي: </a:t>
            </a:r>
            <a:r>
              <a:rPr lang="ar-SA" sz="2800" dirty="0" smtClean="0">
                <a:latin typeface="Times New Roman" pitchFamily="18" charset="0"/>
                <a:cs typeface="Times New Roman" pitchFamily="18" charset="0"/>
              </a:rPr>
              <a:t>يسمى كذلك اتساع مزيج المنتجات،</a:t>
            </a:r>
            <a:r>
              <a:rPr lang="ar-QA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2800" dirty="0" smtClean="0">
                <a:latin typeface="Times New Roman" pitchFamily="18" charset="0"/>
                <a:cs typeface="Times New Roman" pitchFamily="18" charset="0"/>
              </a:rPr>
              <a:t>ويعبرعن</a:t>
            </a:r>
            <a:r>
              <a:rPr lang="ar-QA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2800" dirty="0" smtClean="0">
                <a:latin typeface="Times New Roman" pitchFamily="18" charset="0"/>
                <a:cs typeface="Times New Roman" pitchFamily="18" charset="0"/>
              </a:rPr>
              <a:t>عدد خطوط المنتجات،</a:t>
            </a:r>
            <a:r>
              <a:rPr lang="ar-QA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2800" dirty="0" smtClean="0">
                <a:latin typeface="Times New Roman" pitchFamily="18" charset="0"/>
                <a:cs typeface="Times New Roman" pitchFamily="18" charset="0"/>
              </a:rPr>
              <a:t>أي أنواع السلع والخدمات المنتجة في المؤسسة؛</a:t>
            </a:r>
            <a:r>
              <a:rPr lang="ar-QA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2800" dirty="0" smtClean="0">
                <a:latin typeface="Times New Roman" pitchFamily="18" charset="0"/>
                <a:cs typeface="Times New Roman" pitchFamily="18" charset="0"/>
              </a:rPr>
              <a:t>علما أن اتساع هذا المزيج يجعل المؤسسة قادرة من خلال تنويع منتجاتها على الاستجابة لمختلف رغبات زبائنها.</a:t>
            </a:r>
          </a:p>
          <a:p>
            <a:pPr rtl="1" eaLnBrk="1" hangingPunct="1">
              <a:defRPr/>
            </a:pPr>
            <a:r>
              <a:rPr lang="ar-SA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ب-عمق المزيج السلعي: </a:t>
            </a:r>
            <a:r>
              <a:rPr lang="ar-SA" sz="2800" dirty="0" smtClean="0">
                <a:latin typeface="Times New Roman" pitchFamily="18" charset="0"/>
                <a:cs typeface="Times New Roman" pitchFamily="18" charset="0"/>
              </a:rPr>
              <a:t>أي التوسع الرأسي،</a:t>
            </a:r>
            <a:r>
              <a:rPr lang="ar-QA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2800" dirty="0" smtClean="0">
                <a:latin typeface="Times New Roman" pitchFamily="18" charset="0"/>
                <a:cs typeface="Times New Roman" pitchFamily="18" charset="0"/>
              </a:rPr>
              <a:t>ويقصد به عدد أشكال المنتج في خط إنتاجي واحد،</a:t>
            </a:r>
            <a:r>
              <a:rPr lang="ar-QA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2800" dirty="0" smtClean="0">
                <a:latin typeface="Times New Roman" pitchFamily="18" charset="0"/>
                <a:cs typeface="Times New Roman" pitchFamily="18" charset="0"/>
              </a:rPr>
              <a:t>ففي مؤسسة للألبسة الرياضية مثلا</a:t>
            </a:r>
            <a:r>
              <a:rPr lang="ar-QA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2800" dirty="0" smtClean="0">
                <a:latin typeface="Times New Roman" pitchFamily="18" charset="0"/>
                <a:cs typeface="Times New Roman" pitchFamily="18" charset="0"/>
              </a:rPr>
              <a:t>(العديد من الموديلات والأحجام والأشكال لكل منتج أو خط من خطوط المنتجات).</a:t>
            </a:r>
          </a:p>
          <a:p>
            <a:pPr rtl="1" eaLnBrk="1" hangingPunct="1">
              <a:defRPr/>
            </a:pPr>
            <a:r>
              <a:rPr lang="ar-SA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ج- تناسق المزيج السلعي: </a:t>
            </a:r>
            <a:r>
              <a:rPr lang="ar-SA" sz="2800" dirty="0" smtClean="0">
                <a:latin typeface="Times New Roman" pitchFamily="18" charset="0"/>
                <a:cs typeface="Times New Roman" pitchFamily="18" charset="0"/>
              </a:rPr>
              <a:t>ويقصد به التكامل والارتباط بين المنتجات من حيث العملية الإنتاجية والاستخدام المهني ومنافذ التوزيع وخصائص المستهلكين.</a:t>
            </a:r>
            <a:endParaRPr lang="ar-QA" sz="2800" dirty="0" smtClean="0">
              <a:latin typeface="Times New Roman" pitchFamily="18" charset="0"/>
              <a:cs typeface="Times New Roman" pitchFamily="18" charset="0"/>
            </a:endParaRPr>
          </a:p>
          <a:p>
            <a:pPr rtl="1" eaLnBrk="1" hangingPunct="1">
              <a:defRPr/>
            </a:pPr>
            <a:endParaRPr lang="ar-SA" sz="2800" dirty="0" smtClean="0">
              <a:latin typeface="Times New Roman" pitchFamily="18" charset="0"/>
              <a:cs typeface="Times New Roman" pitchFamily="18" charset="0"/>
            </a:endParaRPr>
          </a:p>
          <a:p>
            <a:pPr rtl="1" eaLnBrk="1" hangingPunct="1">
              <a:defRPr/>
            </a:pPr>
            <a:endParaRPr lang="ar-SA" sz="28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عنوان 2"/>
          <p:cNvSpPr>
            <a:spLocks noGrp="1"/>
          </p:cNvSpPr>
          <p:nvPr>
            <p:ph type="title"/>
          </p:nvPr>
        </p:nvSpPr>
        <p:spPr>
          <a:xfrm>
            <a:off x="3962400" y="304800"/>
            <a:ext cx="5226050" cy="914400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pPr rtl="1">
              <a:defRPr/>
            </a:pPr>
            <a:r>
              <a:rPr lang="ar-SA" sz="4400" dirty="0" smtClean="0">
                <a:solidFill>
                  <a:schemeClr val="tx1"/>
                </a:solidFill>
                <a:cs typeface="PT Bold Heading" pitchFamily="2" charset="-78"/>
              </a:rPr>
              <a:t/>
            </a:r>
            <a:br>
              <a:rPr lang="ar-SA" sz="4400" dirty="0" smtClean="0">
                <a:solidFill>
                  <a:schemeClr val="tx1"/>
                </a:solidFill>
                <a:cs typeface="PT Bold Heading" pitchFamily="2" charset="-78"/>
              </a:rPr>
            </a:br>
            <a:r>
              <a:rPr lang="ar-SA" sz="3600" b="0" dirty="0" smtClean="0">
                <a:solidFill>
                  <a:schemeClr val="tx1"/>
                </a:solidFill>
                <a:cs typeface="PT Bold Heading" pitchFamily="2" charset="-78"/>
              </a:rPr>
              <a:t>2-مضامين وأبعاد المزيج السلعي</a:t>
            </a:r>
            <a:r>
              <a:rPr lang="ar-QA" sz="4400" dirty="0" smtClean="0">
                <a:solidFill>
                  <a:schemeClr val="tx1"/>
                </a:solidFill>
                <a:cs typeface="PT Bold Heading" pitchFamily="2" charset="-78"/>
              </a:rPr>
              <a:t/>
            </a:r>
            <a:br>
              <a:rPr lang="ar-QA" sz="4400" dirty="0" smtClean="0">
                <a:solidFill>
                  <a:schemeClr val="tx1"/>
                </a:solidFill>
                <a:cs typeface="PT Bold Heading" pitchFamily="2" charset="-78"/>
              </a:rPr>
            </a:br>
            <a:endParaRPr lang="ar-SA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ottotitolo 2"/>
          <p:cNvSpPr txBox="1">
            <a:spLocks/>
          </p:cNvSpPr>
          <p:nvPr/>
        </p:nvSpPr>
        <p:spPr bwMode="auto">
          <a:xfrm>
            <a:off x="577850" y="2209800"/>
            <a:ext cx="8731383" cy="19812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marL="365125" indent="-255588"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Char char=""/>
              <a:defRPr/>
            </a:pPr>
            <a:r>
              <a:rPr lang="ar-SA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ا-عوامل داخلية:</a:t>
            </a:r>
            <a:r>
              <a:rPr lang="ar-QA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تتعلق بتوجهات المؤسسة وإمكاناتها المادية والبشرية؛</a:t>
            </a:r>
            <a:endParaRPr lang="ar-QA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65125" indent="-255588"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Char char=""/>
              <a:defRPr/>
            </a:pPr>
            <a:r>
              <a:rPr lang="ar-SA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ب-عوامل خارجية:</a:t>
            </a:r>
            <a:r>
              <a:rPr lang="ar-QA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كالبيئة التنافسية والعوامل الاقتصادية والثقافية والاجتماعية.</a:t>
            </a:r>
            <a:endParaRPr lang="ar-QA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65125" indent="-255588"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Char char=""/>
              <a:defRPr/>
            </a:pPr>
            <a:endParaRPr lang="ar-QA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65125" indent="-255588"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Char char=""/>
              <a:defRPr/>
            </a:pPr>
            <a:endParaRPr lang="ar-SA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65125" indent="-255588"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Char char=""/>
              <a:defRPr/>
            </a:pPr>
            <a:endParaRPr lang="ar-SA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65125" indent="-255588"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Char char=""/>
              <a:defRPr/>
            </a:pPr>
            <a:endParaRPr lang="ar-SA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65125" indent="-255588"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Char char=""/>
              <a:defRPr/>
            </a:pPr>
            <a:endParaRPr lang="ar-SA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65125" indent="-255588"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Char char=""/>
              <a:defRPr/>
            </a:pPr>
            <a:endParaRPr lang="ar-SA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65125" indent="-255588"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Char char=""/>
              <a:defRPr/>
            </a:pPr>
            <a:endParaRPr lang="ar-QA" sz="2800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عنوان 2"/>
          <p:cNvSpPr>
            <a:spLocks noGrp="1"/>
          </p:cNvSpPr>
          <p:nvPr>
            <p:ph type="title"/>
          </p:nvPr>
        </p:nvSpPr>
        <p:spPr>
          <a:xfrm>
            <a:off x="2362200" y="228600"/>
            <a:ext cx="6826250" cy="914400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pPr rtl="1">
              <a:defRPr/>
            </a:pPr>
            <a:r>
              <a:rPr lang="ar-SA" sz="4400" dirty="0" smtClean="0">
                <a:solidFill>
                  <a:schemeClr val="tx1"/>
                </a:solidFill>
                <a:cs typeface="PT Bold Heading" pitchFamily="2" charset="-78"/>
              </a:rPr>
              <a:t/>
            </a:r>
            <a:br>
              <a:rPr lang="ar-SA" sz="4400" dirty="0" smtClean="0">
                <a:solidFill>
                  <a:schemeClr val="tx1"/>
                </a:solidFill>
                <a:cs typeface="PT Bold Heading" pitchFamily="2" charset="-78"/>
              </a:rPr>
            </a:br>
            <a:r>
              <a:rPr lang="ar-SA" sz="4400" dirty="0" smtClean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3600" b="0" dirty="0" smtClean="0">
                <a:solidFill>
                  <a:schemeClr val="tx1"/>
                </a:solidFill>
                <a:cs typeface="PT Bold Heading" pitchFamily="2" charset="-78"/>
              </a:rPr>
              <a:t>3-العوامل المؤثرة في تحديد مزيج المنتجات </a:t>
            </a:r>
            <a:r>
              <a:rPr lang="ar-QA" sz="4400" dirty="0" smtClean="0">
                <a:solidFill>
                  <a:schemeClr val="tx1"/>
                </a:solidFill>
                <a:cs typeface="PT Bold Heading" pitchFamily="2" charset="-78"/>
              </a:rPr>
              <a:t/>
            </a:r>
            <a:br>
              <a:rPr lang="ar-QA" sz="4400" dirty="0" smtClean="0">
                <a:solidFill>
                  <a:schemeClr val="tx1"/>
                </a:solidFill>
                <a:cs typeface="PT Bold Heading" pitchFamily="2" charset="-78"/>
              </a:rPr>
            </a:br>
            <a:endParaRPr lang="ar-SA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ottotitolo 2"/>
          <p:cNvSpPr>
            <a:spLocks noGrp="1"/>
          </p:cNvSpPr>
          <p:nvPr>
            <p:ph idx="1"/>
          </p:nvPr>
        </p:nvSpPr>
        <p:spPr>
          <a:xfrm>
            <a:off x="495300" y="1828800"/>
            <a:ext cx="8915400" cy="2895600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rtl="1" eaLnBrk="1" hangingPunct="1">
              <a:buFont typeface="Wingdings 3" pitchFamily="18" charset="2"/>
              <a:buNone/>
              <a:defRPr/>
            </a:pPr>
            <a:endParaRPr lang="ar-QA" sz="28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623887" indent="-514350" rtl="1" eaLnBrk="1" hangingPunct="1">
              <a:buFont typeface="+mj-cs"/>
              <a:buAutoNum type="arabic2Minus"/>
              <a:defRPr/>
            </a:pPr>
            <a:r>
              <a:rPr lang="ar-SA" sz="2800" b="1" dirty="0" smtClean="0">
                <a:latin typeface="Times New Roman" pitchFamily="18" charset="0"/>
                <a:cs typeface="Times New Roman" pitchFamily="18" charset="0"/>
              </a:rPr>
              <a:t>قرارات توسيع خط الإنتاج؛</a:t>
            </a:r>
            <a:endParaRPr lang="ar-QA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marL="623887" indent="-514350" rtl="1" eaLnBrk="1" hangingPunct="1">
              <a:buFont typeface="+mj-cs"/>
              <a:buAutoNum type="arabic2Minus"/>
              <a:defRPr/>
            </a:pPr>
            <a:r>
              <a:rPr lang="ar-SA" sz="2800" b="1" dirty="0" smtClean="0">
                <a:latin typeface="Times New Roman" pitchFamily="18" charset="0"/>
                <a:cs typeface="Times New Roman" pitchFamily="18" charset="0"/>
              </a:rPr>
              <a:t>قرارات رفع قدرة خط الإنتاج حينما يتطلب الأمر ذلك؛</a:t>
            </a:r>
            <a:endParaRPr lang="ar-QA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marL="623887" indent="-514350" rtl="1" eaLnBrk="1" hangingPunct="1">
              <a:buFont typeface="+mj-cs"/>
              <a:buAutoNum type="arabic2Minus"/>
              <a:defRPr/>
            </a:pPr>
            <a:r>
              <a:rPr lang="ar-SA" sz="2800" b="1" dirty="0" smtClean="0">
                <a:latin typeface="Times New Roman" pitchFamily="18" charset="0"/>
                <a:cs typeface="Times New Roman" pitchFamily="18" charset="0"/>
              </a:rPr>
              <a:t>قرارات تحديث خط الإنتاج؛</a:t>
            </a:r>
            <a:endParaRPr lang="ar-QA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marL="623887" indent="-514350" rtl="1" eaLnBrk="1" hangingPunct="1">
              <a:buFont typeface="+mj-cs"/>
              <a:buAutoNum type="arabic2Minus"/>
              <a:defRPr/>
            </a:pPr>
            <a:r>
              <a:rPr lang="ar-SA" sz="2800" b="1" dirty="0" smtClean="0">
                <a:latin typeface="Times New Roman" pitchFamily="18" charset="0"/>
                <a:cs typeface="Times New Roman" pitchFamily="18" charset="0"/>
              </a:rPr>
              <a:t>قرارات إحداث إضافات على خط الإنتاج.</a:t>
            </a:r>
            <a:endParaRPr lang="ar-QA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rtl="1" eaLnBrk="1" hangingPunct="1">
              <a:defRPr/>
            </a:pPr>
            <a:endParaRPr lang="ar-SA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rtl="1" eaLnBrk="1" hangingPunct="1">
              <a:defRPr/>
            </a:pPr>
            <a:endParaRPr lang="ar-SA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rtl="1" eaLnBrk="1" hangingPunct="1">
              <a:defRPr/>
            </a:pPr>
            <a:endParaRPr lang="ar-SA" sz="28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rtl="1" eaLnBrk="1" hangingPunct="1">
              <a:defRPr/>
            </a:pPr>
            <a:endParaRPr lang="ar-SA" sz="28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rtl="1" eaLnBrk="1" hangingPunct="1">
              <a:defRPr/>
            </a:pPr>
            <a:endParaRPr lang="ar-SA" sz="28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rtl="1" eaLnBrk="1" hangingPunct="1">
              <a:defRPr/>
            </a:pPr>
            <a:endParaRPr lang="ar-QA" sz="2800" b="1" dirty="0" smtClean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عنوان 2"/>
          <p:cNvSpPr>
            <a:spLocks noGrp="1"/>
          </p:cNvSpPr>
          <p:nvPr>
            <p:ph type="title"/>
          </p:nvPr>
        </p:nvSpPr>
        <p:spPr>
          <a:xfrm>
            <a:off x="4038600" y="228600"/>
            <a:ext cx="5149850" cy="914400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pPr rtl="1">
              <a:defRPr/>
            </a:pPr>
            <a:r>
              <a:rPr lang="ar-SA" sz="4400" dirty="0" smtClean="0">
                <a:solidFill>
                  <a:schemeClr val="tx1"/>
                </a:solidFill>
                <a:cs typeface="PT Bold Heading" pitchFamily="2" charset="-78"/>
              </a:rPr>
              <a:t/>
            </a:r>
            <a:br>
              <a:rPr lang="ar-SA" sz="4400" dirty="0" smtClean="0">
                <a:solidFill>
                  <a:schemeClr val="tx1"/>
                </a:solidFill>
                <a:cs typeface="PT Bold Heading" pitchFamily="2" charset="-78"/>
              </a:rPr>
            </a:br>
            <a:r>
              <a:rPr lang="ar-SA" sz="3600" b="0" dirty="0" smtClean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3600" b="0" dirty="0" smtClean="0">
                <a:solidFill>
                  <a:schemeClr val="tx1"/>
                </a:solidFill>
                <a:cs typeface="PT Bold Heading" pitchFamily="2" charset="-78"/>
              </a:rPr>
              <a:t>4-القرارات المرتبطة بخط الإنتاج </a:t>
            </a:r>
            <a:r>
              <a:rPr lang="ar-QA" sz="4400" dirty="0" smtClean="0">
                <a:solidFill>
                  <a:schemeClr val="tx1"/>
                </a:solidFill>
                <a:cs typeface="PT Bold Heading" pitchFamily="2" charset="-78"/>
              </a:rPr>
              <a:t/>
            </a:r>
            <a:br>
              <a:rPr lang="ar-QA" sz="4400" dirty="0" smtClean="0">
                <a:solidFill>
                  <a:schemeClr val="tx1"/>
                </a:solidFill>
                <a:cs typeface="PT Bold Heading" pitchFamily="2" charset="-78"/>
              </a:rPr>
            </a:br>
            <a:endParaRPr lang="ar-SA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ottotitolo 2"/>
          <p:cNvSpPr txBox="1">
            <a:spLocks/>
          </p:cNvSpPr>
          <p:nvPr/>
        </p:nvSpPr>
        <p:spPr bwMode="auto">
          <a:xfrm>
            <a:off x="228600" y="2133600"/>
            <a:ext cx="9410700" cy="41148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marL="365125" indent="-255588">
              <a:spcBef>
                <a:spcPts val="400"/>
              </a:spcBef>
              <a:buClr>
                <a:schemeClr val="accent1"/>
              </a:buClr>
              <a:buSzPct val="68000"/>
              <a:buFont typeface="Wingdings" pitchFamily="2" charset="2"/>
              <a:buChar char="v"/>
              <a:defRPr/>
            </a:pPr>
            <a:r>
              <a:rPr lang="ar-SA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تعبر هذه الدورة عن المراحل التي يمر بها المنتج منذ تقديمه إلى السوق وإلى غاية خروجه منها بانتهاء حياته؛</a:t>
            </a:r>
            <a:endParaRPr lang="ar-QA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65125" indent="-255588">
              <a:spcBef>
                <a:spcPts val="400"/>
              </a:spcBef>
              <a:buClr>
                <a:schemeClr val="accent1"/>
              </a:buClr>
              <a:buSzPct val="68000"/>
              <a:buFont typeface="Wingdings" pitchFamily="2" charset="2"/>
              <a:buChar char="v"/>
              <a:defRPr/>
            </a:pPr>
            <a:r>
              <a:rPr lang="ar-SA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وتعرف كذلك على أنها الإطار الزمني الذي يظهر فيه اتجاه الطلب على المنتج منذ تقديمه للسوق وإلى غاية استبعاده وخروجه منها،</a:t>
            </a:r>
            <a:r>
              <a:rPr lang="ar-QA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بحيث تمر </a:t>
            </a:r>
            <a:r>
              <a:rPr lang="ar-QA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هذه</a:t>
            </a:r>
            <a:r>
              <a:rPr lang="ar-SA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الدورة عبر مراحل:</a:t>
            </a:r>
            <a:r>
              <a:rPr lang="ar-QA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التقديم،</a:t>
            </a:r>
            <a:r>
              <a:rPr lang="ar-QA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النمو،</a:t>
            </a:r>
            <a:r>
              <a:rPr lang="ar-QA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النضج،</a:t>
            </a:r>
            <a:r>
              <a:rPr lang="ar-QA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التدهور.</a:t>
            </a:r>
          </a:p>
          <a:p>
            <a:pPr marL="365125" indent="-255588">
              <a:spcBef>
                <a:spcPts val="400"/>
              </a:spcBef>
              <a:buClr>
                <a:schemeClr val="accent1"/>
              </a:buClr>
              <a:buSzPct val="68000"/>
              <a:buFont typeface="Wingdings" pitchFamily="2" charset="2"/>
              <a:buChar char="v"/>
              <a:defRPr/>
            </a:pPr>
            <a:r>
              <a:rPr lang="ar-SA" sz="2400" dirty="0">
                <a:solidFill>
                  <a:schemeClr val="tx1"/>
                </a:solidFill>
              </a:rPr>
              <a:t>هذه </a:t>
            </a:r>
            <a:r>
              <a:rPr lang="ar-SA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الدورة</a:t>
            </a:r>
            <a:r>
              <a:rPr lang="ar-SA" sz="2400" dirty="0">
                <a:solidFill>
                  <a:schemeClr val="tx1"/>
                </a:solidFill>
              </a:rPr>
              <a:t> مصممة لإعطاء تصورات عن الديناميكية التنافسية للمنتج،</a:t>
            </a:r>
            <a:r>
              <a:rPr lang="ar-QA" sz="2400" dirty="0">
                <a:solidFill>
                  <a:schemeClr val="tx1"/>
                </a:solidFill>
              </a:rPr>
              <a:t> </a:t>
            </a:r>
            <a:r>
              <a:rPr lang="ar-SA" sz="2400" dirty="0">
                <a:solidFill>
                  <a:schemeClr val="tx1"/>
                </a:solidFill>
              </a:rPr>
              <a:t>علما أنها تتضمن التأكيد على ما يلي:</a:t>
            </a:r>
            <a:endParaRPr lang="ar-QA" sz="2400" dirty="0">
              <a:solidFill>
                <a:schemeClr val="tx1"/>
              </a:solidFill>
            </a:endParaRPr>
          </a:p>
          <a:p>
            <a:pPr marL="857250" indent="-255588">
              <a:spcBef>
                <a:spcPts val="400"/>
              </a:spcBef>
              <a:buClr>
                <a:schemeClr val="accent1"/>
              </a:buClr>
              <a:buSzPct val="68000"/>
              <a:buFont typeface="Wingdings" pitchFamily="2" charset="2"/>
              <a:buChar char="ü"/>
              <a:defRPr/>
            </a:pPr>
            <a:r>
              <a:rPr lang="ar-SA" sz="2400" dirty="0">
                <a:solidFill>
                  <a:schemeClr val="tx1"/>
                </a:solidFill>
              </a:rPr>
              <a:t>إن للمنتجات دورة حياة تبدأ بالتقديم وتنتهي بالخروج من السوق؛</a:t>
            </a:r>
          </a:p>
          <a:p>
            <a:pPr marL="857250" indent="-255588">
              <a:spcBef>
                <a:spcPts val="400"/>
              </a:spcBef>
              <a:buClr>
                <a:schemeClr val="accent1"/>
              </a:buClr>
              <a:buSzPct val="68000"/>
              <a:buFont typeface="Wingdings" pitchFamily="2" charset="2"/>
              <a:buChar char="ü"/>
              <a:defRPr/>
            </a:pPr>
            <a:r>
              <a:rPr lang="ar-SA" sz="2400" dirty="0">
                <a:solidFill>
                  <a:schemeClr val="tx1"/>
                </a:solidFill>
              </a:rPr>
              <a:t>يرتبط حجم المبيعات بالمراحل المختلفة لهذه الدورة؛</a:t>
            </a:r>
          </a:p>
          <a:p>
            <a:pPr marL="857250" indent="-255588">
              <a:spcBef>
                <a:spcPts val="400"/>
              </a:spcBef>
              <a:buClr>
                <a:schemeClr val="accent1"/>
              </a:buClr>
              <a:buSzPct val="68000"/>
              <a:buFont typeface="Wingdings" pitchFamily="2" charset="2"/>
              <a:buChar char="ü"/>
              <a:defRPr/>
            </a:pPr>
            <a:r>
              <a:rPr lang="ar-SA" sz="2400" dirty="0">
                <a:solidFill>
                  <a:schemeClr val="tx1"/>
                </a:solidFill>
              </a:rPr>
              <a:t>إن كل مرحلة تتطلب استراتيجيات وظيفية ملائمة</a:t>
            </a:r>
            <a:r>
              <a:rPr lang="ar-SA" sz="2400" dirty="0" smtClean="0">
                <a:solidFill>
                  <a:schemeClr val="tx1"/>
                </a:solidFill>
              </a:rPr>
              <a:t>.</a:t>
            </a:r>
            <a:endParaRPr lang="ar-SA" sz="2400" dirty="0">
              <a:solidFill>
                <a:schemeClr val="tx1"/>
              </a:solidFill>
            </a:endParaRPr>
          </a:p>
        </p:txBody>
      </p:sp>
      <p:sp>
        <p:nvSpPr>
          <p:cNvPr id="5" name="Bevel 4"/>
          <p:cNvSpPr/>
          <p:nvPr/>
        </p:nvSpPr>
        <p:spPr>
          <a:xfrm>
            <a:off x="3200400" y="152400"/>
            <a:ext cx="5988844" cy="914400"/>
          </a:xfrm>
          <a:prstGeom prst="bevel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>
              <a:defRPr/>
            </a:pPr>
            <a:r>
              <a:rPr lang="ar-SA" sz="4400" b="1" dirty="0">
                <a:solidFill>
                  <a:schemeClr val="tx1"/>
                </a:solidFill>
                <a:cs typeface="PT Bold Heading" pitchFamily="2" charset="-78"/>
              </a:rPr>
              <a:t>ثالثا: دورة حياة المنتج</a:t>
            </a:r>
          </a:p>
        </p:txBody>
      </p:sp>
      <p:sp>
        <p:nvSpPr>
          <p:cNvPr id="6" name="عنوان 2"/>
          <p:cNvSpPr>
            <a:spLocks noGrp="1"/>
          </p:cNvSpPr>
          <p:nvPr>
            <p:ph type="title"/>
          </p:nvPr>
        </p:nvSpPr>
        <p:spPr>
          <a:xfrm>
            <a:off x="4953000" y="1447800"/>
            <a:ext cx="4648200" cy="685800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pPr algn="r">
              <a:defRPr/>
            </a:pPr>
            <a:r>
              <a:rPr lang="ar-SA" sz="4400" dirty="0" smtClean="0">
                <a:solidFill>
                  <a:schemeClr val="tx1"/>
                </a:solidFill>
                <a:cs typeface="PT Bold Heading" pitchFamily="2" charset="-78"/>
              </a:rPr>
              <a:t/>
            </a:r>
            <a:br>
              <a:rPr lang="ar-SA" sz="4400" dirty="0" smtClean="0">
                <a:solidFill>
                  <a:schemeClr val="tx1"/>
                </a:solidFill>
                <a:cs typeface="PT Bold Heading" pitchFamily="2" charset="-78"/>
              </a:rPr>
            </a:br>
            <a:r>
              <a:rPr lang="ar-SA" sz="4400" dirty="0" smtClean="0">
                <a:solidFill>
                  <a:schemeClr val="tx1"/>
                </a:solidFill>
                <a:cs typeface="PT Bold Heading" pitchFamily="2" charset="-78"/>
              </a:rPr>
              <a:t/>
            </a:r>
            <a:br>
              <a:rPr lang="ar-SA" sz="4400" dirty="0" smtClean="0">
                <a:solidFill>
                  <a:schemeClr val="tx1"/>
                </a:solidFill>
                <a:cs typeface="PT Bold Heading" pitchFamily="2" charset="-78"/>
              </a:rPr>
            </a:br>
            <a:r>
              <a:rPr lang="ar-SA" sz="3600" b="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3600" b="0" dirty="0" smtClean="0">
                <a:solidFill>
                  <a:schemeClr val="tx1"/>
                </a:solidFill>
                <a:cs typeface="PT Bold Heading" pitchFamily="2" charset="-78"/>
              </a:rPr>
              <a:t>1- مفهوم</a:t>
            </a:r>
            <a:r>
              <a:rPr lang="ar-QA" sz="3600" b="0" dirty="0" smtClean="0">
                <a:solidFill>
                  <a:schemeClr val="tx1"/>
                </a:solidFill>
                <a:cs typeface="PT Bold Heading" pitchFamily="2" charset="-78"/>
              </a:rPr>
              <a:t> دورة حياة المنتج</a:t>
            </a:r>
            <a:r>
              <a:rPr lang="ar-QA" sz="3600" dirty="0" smtClean="0">
                <a:solidFill>
                  <a:schemeClr val="tx1"/>
                </a:solidFill>
                <a:cs typeface="PT Bold Heading" pitchFamily="2" charset="-78"/>
              </a:rPr>
              <a:t/>
            </a:r>
            <a:br>
              <a:rPr lang="ar-QA" sz="3600" dirty="0" smtClean="0">
                <a:solidFill>
                  <a:schemeClr val="tx1"/>
                </a:solidFill>
                <a:cs typeface="PT Bold Heading" pitchFamily="2" charset="-78"/>
              </a:rPr>
            </a:br>
            <a:r>
              <a:rPr lang="ar-QA" sz="4400" dirty="0" smtClean="0">
                <a:solidFill>
                  <a:schemeClr val="tx1"/>
                </a:solidFill>
                <a:cs typeface="PT Bold Heading" pitchFamily="2" charset="-78"/>
              </a:rPr>
              <a:t/>
            </a:r>
            <a:br>
              <a:rPr lang="ar-QA" sz="4400" dirty="0" smtClean="0">
                <a:solidFill>
                  <a:schemeClr val="tx1"/>
                </a:solidFill>
                <a:cs typeface="PT Bold Heading" pitchFamily="2" charset="-78"/>
              </a:rPr>
            </a:br>
            <a:endParaRPr lang="ar-SA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ottotitolo 2"/>
          <p:cNvSpPr txBox="1">
            <a:spLocks/>
          </p:cNvSpPr>
          <p:nvPr/>
        </p:nvSpPr>
        <p:spPr bwMode="auto">
          <a:xfrm>
            <a:off x="228600" y="1600200"/>
            <a:ext cx="9448800" cy="40386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342900" marR="0" lvl="0" indent="-342900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SA" sz="1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342900" marR="0" lvl="0" indent="-342900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مع أنه لا توجد دورة حياة موحدة لكل منتج بالنظر لاختلاف العوامل الداخلية والخارجية وبالتالي تباين الفترات،</a:t>
            </a:r>
            <a:r>
              <a:rPr kumimoji="0" lang="ar-QA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ar-SA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فإنه يمكن تمثيل هذه الدورة عموما على النحو التالي:</a:t>
            </a:r>
          </a:p>
          <a:p>
            <a:pPr marL="342900" marR="0" lvl="0" indent="-342900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SA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342900" marR="0" lvl="0" indent="-342900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SA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342900" marR="0" lvl="0" indent="-342900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SA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342900" marR="0" lvl="0" indent="-342900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SA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342900" marR="0" lvl="0" indent="-342900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SA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342900" marR="0" lvl="0" indent="-342900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QA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cxnSp>
        <p:nvCxnSpPr>
          <p:cNvPr id="6" name="Connettore 2 17"/>
          <p:cNvCxnSpPr/>
          <p:nvPr/>
        </p:nvCxnSpPr>
        <p:spPr>
          <a:xfrm rot="5400000" flipH="1" flipV="1">
            <a:off x="307909" y="3759928"/>
            <a:ext cx="2644775" cy="171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2 19"/>
          <p:cNvCxnSpPr/>
          <p:nvPr/>
        </p:nvCxnSpPr>
        <p:spPr>
          <a:xfrm>
            <a:off x="1631155" y="5081588"/>
            <a:ext cx="7506891" cy="15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Figura a mano libera 28"/>
          <p:cNvSpPr/>
          <p:nvPr/>
        </p:nvSpPr>
        <p:spPr>
          <a:xfrm>
            <a:off x="1863327" y="3152774"/>
            <a:ext cx="6925601" cy="1917700"/>
          </a:xfrm>
          <a:custGeom>
            <a:avLst/>
            <a:gdLst>
              <a:gd name="connsiteX0" fmla="*/ 0 w 6168981"/>
              <a:gd name="connsiteY0" fmla="*/ 1451019 h 1451019"/>
              <a:gd name="connsiteX1" fmla="*/ 2820474 w 6168981"/>
              <a:gd name="connsiteY1" fmla="*/ 60101 h 1451019"/>
              <a:gd name="connsiteX2" fmla="*/ 6168981 w 6168981"/>
              <a:gd name="connsiteY2" fmla="*/ 1090411 h 14510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168981" h="1451019">
                <a:moveTo>
                  <a:pt x="0" y="1451019"/>
                </a:moveTo>
                <a:cubicBezTo>
                  <a:pt x="896155" y="785610"/>
                  <a:pt x="1792311" y="120202"/>
                  <a:pt x="2820474" y="60101"/>
                </a:cubicBezTo>
                <a:cubicBezTo>
                  <a:pt x="3848637" y="0"/>
                  <a:pt x="5595871" y="944451"/>
                  <a:pt x="6168981" y="1090411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cxnSp>
        <p:nvCxnSpPr>
          <p:cNvPr id="9" name="Connettore 1 30"/>
          <p:cNvCxnSpPr/>
          <p:nvPr/>
        </p:nvCxnSpPr>
        <p:spPr>
          <a:xfrm rot="5400000">
            <a:off x="1785143" y="3799680"/>
            <a:ext cx="2457450" cy="20638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ttore 1 32"/>
          <p:cNvCxnSpPr/>
          <p:nvPr/>
        </p:nvCxnSpPr>
        <p:spPr>
          <a:xfrm rot="5400000">
            <a:off x="3067645" y="3766542"/>
            <a:ext cx="2528887" cy="15479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ttore 1 33"/>
          <p:cNvCxnSpPr/>
          <p:nvPr/>
        </p:nvCxnSpPr>
        <p:spPr>
          <a:xfrm rot="5400000">
            <a:off x="4940101" y="3781622"/>
            <a:ext cx="2457450" cy="56754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asellaDiTesto 34"/>
          <p:cNvSpPr txBox="1">
            <a:spLocks noChangeArrowheads="1"/>
          </p:cNvSpPr>
          <p:nvPr/>
        </p:nvSpPr>
        <p:spPr bwMode="auto">
          <a:xfrm>
            <a:off x="1847850" y="4657724"/>
            <a:ext cx="116086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QA" b="1">
                <a:latin typeface="Times New Roman" pitchFamily="18" charset="0"/>
                <a:cs typeface="Times New Roman" pitchFamily="18" charset="0"/>
              </a:rPr>
              <a:t>التقديم </a:t>
            </a:r>
            <a:endParaRPr lang="fr-FR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CasellaDiTesto 35"/>
          <p:cNvSpPr txBox="1">
            <a:spLocks noChangeArrowheads="1"/>
          </p:cNvSpPr>
          <p:nvPr/>
        </p:nvSpPr>
        <p:spPr bwMode="auto">
          <a:xfrm>
            <a:off x="3003550" y="4505324"/>
            <a:ext cx="116086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QA" b="1">
                <a:latin typeface="Times New Roman" pitchFamily="18" charset="0"/>
                <a:cs typeface="Times New Roman" pitchFamily="18" charset="0"/>
              </a:rPr>
              <a:t>النمو  </a:t>
            </a:r>
            <a:endParaRPr lang="fr-FR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CasellaDiTesto 36"/>
          <p:cNvSpPr txBox="1">
            <a:spLocks noChangeArrowheads="1"/>
          </p:cNvSpPr>
          <p:nvPr/>
        </p:nvSpPr>
        <p:spPr bwMode="auto">
          <a:xfrm>
            <a:off x="4571999" y="4581524"/>
            <a:ext cx="116086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QA" b="1">
                <a:latin typeface="Times New Roman" pitchFamily="18" charset="0"/>
                <a:cs typeface="Times New Roman" pitchFamily="18" charset="0"/>
              </a:rPr>
              <a:t>النضج </a:t>
            </a:r>
            <a:endParaRPr lang="fr-FR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CasellaDiTesto 37"/>
          <p:cNvSpPr txBox="1">
            <a:spLocks noChangeArrowheads="1"/>
          </p:cNvSpPr>
          <p:nvPr/>
        </p:nvSpPr>
        <p:spPr bwMode="auto">
          <a:xfrm>
            <a:off x="6470650" y="4505324"/>
            <a:ext cx="116086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QA" b="1">
                <a:latin typeface="Times New Roman" pitchFamily="18" charset="0"/>
                <a:cs typeface="Times New Roman" pitchFamily="18" charset="0"/>
              </a:rPr>
              <a:t>التدهور </a:t>
            </a:r>
            <a:endParaRPr lang="fr-FR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CasellaDiTesto 42"/>
          <p:cNvSpPr txBox="1">
            <a:spLocks noChangeArrowheads="1"/>
          </p:cNvSpPr>
          <p:nvPr/>
        </p:nvSpPr>
        <p:spPr bwMode="auto">
          <a:xfrm rot="-5400000">
            <a:off x="396809" y="3361015"/>
            <a:ext cx="178593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QA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المبيعات  </a:t>
            </a:r>
            <a:endParaRPr lang="fr-FR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CasellaDiTesto 43"/>
          <p:cNvSpPr txBox="1">
            <a:spLocks noChangeArrowheads="1"/>
          </p:cNvSpPr>
          <p:nvPr/>
        </p:nvSpPr>
        <p:spPr bwMode="auto">
          <a:xfrm>
            <a:off x="7590235" y="5295899"/>
            <a:ext cx="193476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QA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الزمن   </a:t>
            </a:r>
            <a:endParaRPr lang="fr-FR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عنوان 2"/>
          <p:cNvSpPr txBox="1">
            <a:spLocks/>
          </p:cNvSpPr>
          <p:nvPr/>
        </p:nvSpPr>
        <p:spPr>
          <a:xfrm>
            <a:off x="4038600" y="304800"/>
            <a:ext cx="5219700" cy="9144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anchor="b">
            <a:normAutofit fontScale="25000" lnSpcReduction="20000"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eaLnBrk="0" hangingPunct="0">
              <a:defRPr/>
            </a:pPr>
            <a:r>
              <a:rPr lang="ar-SA" sz="4400" b="1" dirty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PT Bold Heading" pitchFamily="2" charset="-78"/>
              </a:rPr>
              <a:t/>
            </a:r>
            <a:br>
              <a:rPr lang="ar-SA" sz="4400" b="1" dirty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PT Bold Heading" pitchFamily="2" charset="-78"/>
              </a:rPr>
            </a:br>
            <a:r>
              <a:rPr lang="ar-SA" sz="4400" b="1" dirty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PT Bold Heading" pitchFamily="2" charset="-78"/>
              </a:rPr>
              <a:t/>
            </a:r>
            <a:br>
              <a:rPr lang="ar-SA" sz="4400" b="1" dirty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PT Bold Heading" pitchFamily="2" charset="-78"/>
              </a:rPr>
            </a:br>
            <a:r>
              <a:rPr lang="ar-SA" sz="12800" dirty="0"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ar-SA" sz="12800" dirty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cs typeface="PT Bold Heading" pitchFamily="2" charset="-78"/>
              </a:rPr>
              <a:t>2- الشكل البياني للدورة </a:t>
            </a:r>
            <a:r>
              <a:rPr lang="ar-QA" sz="3600" b="1" dirty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PT Bold Heading" pitchFamily="2" charset="-78"/>
              </a:rPr>
              <a:t/>
            </a:r>
            <a:br>
              <a:rPr lang="ar-QA" sz="3600" b="1" dirty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PT Bold Heading" pitchFamily="2" charset="-78"/>
              </a:rPr>
            </a:br>
            <a:r>
              <a:rPr lang="ar-QA" sz="4400" b="1" dirty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PT Bold Heading" pitchFamily="2" charset="-78"/>
              </a:rPr>
              <a:t/>
            </a:r>
            <a:br>
              <a:rPr lang="ar-QA" sz="4400" b="1" dirty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PT Bold Heading" pitchFamily="2" charset="-78"/>
              </a:rPr>
            </a:br>
            <a:endParaRPr lang="ar-SA" sz="4800" b="1" dirty="0"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2"/>
          <p:cNvSpPr>
            <a:spLocks noGrp="1"/>
          </p:cNvSpPr>
          <p:nvPr>
            <p:ph type="title"/>
          </p:nvPr>
        </p:nvSpPr>
        <p:spPr>
          <a:xfrm>
            <a:off x="2362200" y="2895600"/>
            <a:ext cx="5003800" cy="1143000"/>
          </a:xfrm>
          <a:solidFill>
            <a:schemeClr val="accent1">
              <a:lumMod val="40000"/>
              <a:lumOff val="60000"/>
            </a:schemeClr>
          </a:solidFill>
        </p:spPr>
        <p:txBody>
          <a:bodyPr/>
          <a:lstStyle/>
          <a:p>
            <a:pPr rtl="1">
              <a:defRPr/>
            </a:pPr>
            <a:r>
              <a:rPr lang="ar-SA" sz="4400" dirty="0" smtClean="0">
                <a:solidFill>
                  <a:schemeClr val="dk1"/>
                </a:solidFill>
                <a:cs typeface="PT Bold Heading" pitchFamily="2" charset="-78"/>
              </a:rPr>
              <a:t/>
            </a:r>
            <a:br>
              <a:rPr lang="ar-SA" sz="4400" dirty="0" smtClean="0">
                <a:solidFill>
                  <a:schemeClr val="dk1"/>
                </a:solidFill>
                <a:cs typeface="PT Bold Heading" pitchFamily="2" charset="-78"/>
              </a:rPr>
            </a:br>
            <a:r>
              <a:rPr lang="ar-SA" sz="4400" dirty="0" smtClean="0">
                <a:solidFill>
                  <a:schemeClr val="dk1"/>
                </a:solidFill>
                <a:cs typeface="PT Bold Heading" pitchFamily="2" charset="-78"/>
              </a:rPr>
              <a:t>3-</a:t>
            </a:r>
            <a:r>
              <a:rPr lang="ar-QA" sz="3600" b="0" dirty="0" smtClean="0">
                <a:solidFill>
                  <a:schemeClr val="tx1"/>
                </a:solidFill>
                <a:cs typeface="PT Bold Heading" pitchFamily="2" charset="-78"/>
              </a:rPr>
              <a:t>مراحل دورة حياة المنتج</a:t>
            </a:r>
            <a:r>
              <a:rPr lang="ar-QA" sz="4400" dirty="0" smtClean="0">
                <a:solidFill>
                  <a:schemeClr val="dk1"/>
                </a:solidFill>
                <a:cs typeface="PT Bold Heading" pitchFamily="2" charset="-78"/>
              </a:rPr>
              <a:t/>
            </a:r>
            <a:br>
              <a:rPr lang="ar-QA" sz="4400" dirty="0" smtClean="0">
                <a:solidFill>
                  <a:schemeClr val="dk1"/>
                </a:solidFill>
                <a:cs typeface="PT Bold Heading" pitchFamily="2" charset="-78"/>
              </a:rPr>
            </a:br>
            <a:endParaRPr lang="ar-SA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/>
          <p:cNvSpPr txBox="1">
            <a:spLocks/>
          </p:cNvSpPr>
          <p:nvPr/>
        </p:nvSpPr>
        <p:spPr bwMode="auto">
          <a:xfrm>
            <a:off x="502180" y="609600"/>
            <a:ext cx="8973873" cy="50292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marL="365125" indent="-255588"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Char char=""/>
              <a:defRPr/>
            </a:pPr>
            <a:endParaRPr lang="ar-QA" sz="9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109537">
              <a:spcBef>
                <a:spcPts val="400"/>
              </a:spcBef>
              <a:buClr>
                <a:schemeClr val="accent1"/>
              </a:buClr>
              <a:buSzPct val="68000"/>
              <a:defRPr/>
            </a:pPr>
            <a:r>
              <a:rPr lang="ar-SA" sz="2800" dirty="0">
                <a:solidFill>
                  <a:schemeClr val="tx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PT Bold Heading" pitchFamily="2" charset="-78"/>
              </a:rPr>
              <a:t>3-1: مرحلة التقديم: </a:t>
            </a:r>
            <a:r>
              <a:rPr lang="ar-SA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تبدأ هذه المرحلة عند التقديم للسوق على أساس انتهاء مرحلة الابتكار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ar-SA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هدفها التعريف بالمنتج  ودفع المستهلك الى اتخاذ قرار بشرائه واستخدامه. وتتمثل معالم الاستراتيجية التسويقية في:</a:t>
            </a:r>
          </a:p>
          <a:p>
            <a:pPr marL="623887" indent="-514350">
              <a:spcBef>
                <a:spcPts val="400"/>
              </a:spcBef>
              <a:buClr>
                <a:schemeClr val="accent1"/>
              </a:buClr>
              <a:buSzPct val="68000"/>
              <a:buFontTx/>
              <a:buAutoNum type="arabic1Minus"/>
              <a:defRPr/>
            </a:pPr>
            <a:r>
              <a:rPr lang="ar-SA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استراتيجية السوق : </a:t>
            </a:r>
            <a:r>
              <a:rPr lang="ar-SA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اعتماد استراتيجية التركيز السوقي  على عملاء المجددين اللذين لديهم القدرة والرغبة في تجديد واستعمال منتجات ذات مواصفات متطورة.</a:t>
            </a:r>
          </a:p>
          <a:p>
            <a:pPr marL="623887" indent="-514350">
              <a:spcBef>
                <a:spcPts val="400"/>
              </a:spcBef>
              <a:buClr>
                <a:schemeClr val="accent1"/>
              </a:buClr>
              <a:buSzPct val="68000"/>
              <a:buFontTx/>
              <a:buAutoNum type="arabic1Minus"/>
              <a:defRPr/>
            </a:pPr>
            <a:r>
              <a:rPr lang="ar-SA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المنتج: </a:t>
            </a:r>
            <a:r>
              <a:rPr lang="ar-SA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الاهتمام بالنوعية من حيث الانتاج، المواد الخام ، والتغليف، وتتميز ب</a:t>
            </a:r>
            <a:r>
              <a:rPr lang="ar-SA" sz="2400" dirty="0">
                <a:latin typeface="Times New Roman" pitchFamily="18" charset="0"/>
                <a:cs typeface="Times New Roman" pitchFamily="18" charset="0"/>
              </a:rPr>
              <a:t>ارتفاع تكاليف الإنتاج بسبب انخفاض كميات الإنتاج.</a:t>
            </a:r>
          </a:p>
          <a:p>
            <a:pPr marL="623887" indent="-514350">
              <a:spcBef>
                <a:spcPts val="400"/>
              </a:spcBef>
              <a:buClr>
                <a:schemeClr val="accent1"/>
              </a:buClr>
              <a:buSzPct val="68000"/>
              <a:buFontTx/>
              <a:buAutoNum type="arabic1Minus"/>
              <a:defRPr/>
            </a:pPr>
            <a:r>
              <a:rPr lang="ar-SA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التسعير: </a:t>
            </a:r>
            <a:r>
              <a:rPr lang="ar-SA" sz="2400" dirty="0">
                <a:latin typeface="Times New Roman" pitchFamily="18" charset="0"/>
                <a:cs typeface="Times New Roman" pitchFamily="18" charset="0"/>
              </a:rPr>
              <a:t>السعر مرتفع  بسبب التميز.</a:t>
            </a:r>
          </a:p>
          <a:p>
            <a:pPr marL="623887" indent="-514350">
              <a:spcBef>
                <a:spcPts val="400"/>
              </a:spcBef>
              <a:buClr>
                <a:schemeClr val="accent1"/>
              </a:buClr>
              <a:buSzPct val="68000"/>
              <a:buFontTx/>
              <a:buAutoNum type="arabic1Minus"/>
              <a:defRPr/>
            </a:pPr>
            <a:r>
              <a:rPr lang="ar-SA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التوزيع : </a:t>
            </a:r>
            <a:r>
              <a:rPr lang="ar-SA" sz="2400" dirty="0">
                <a:latin typeface="Times New Roman" pitchFamily="18" charset="0"/>
                <a:cs typeface="Times New Roman" pitchFamily="18" charset="0"/>
              </a:rPr>
              <a:t>تكون منافذ توزيع مناسبة لفئة العملاء،  وتتميز المبيعات بأنها منخفضة وبالتالي أرباح منخفضة</a:t>
            </a:r>
            <a:r>
              <a:rPr lang="ar-QA" sz="2400" dirty="0">
                <a:latin typeface="Times New Roman" pitchFamily="18" charset="0"/>
                <a:cs typeface="Times New Roman" pitchFamily="18" charset="0"/>
              </a:rPr>
              <a:t> و</a:t>
            </a:r>
            <a:r>
              <a:rPr lang="ar-SA" sz="2400" dirty="0">
                <a:latin typeface="Times New Roman" pitchFamily="18" charset="0"/>
                <a:cs typeface="Times New Roman" pitchFamily="18" charset="0"/>
              </a:rPr>
              <a:t>ارتفاع </a:t>
            </a:r>
            <a:r>
              <a:rPr lang="ar-QA" sz="2400" dirty="0">
                <a:latin typeface="Times New Roman" pitchFamily="18" charset="0"/>
                <a:cs typeface="Times New Roman" pitchFamily="18" charset="0"/>
              </a:rPr>
              <a:t>في </a:t>
            </a:r>
            <a:r>
              <a:rPr lang="ar-SA" sz="2400" dirty="0">
                <a:latin typeface="Times New Roman" pitchFamily="18" charset="0"/>
                <a:cs typeface="Times New Roman" pitchFamily="18" charset="0"/>
              </a:rPr>
              <a:t>تكاليف التوزيع؛</a:t>
            </a:r>
          </a:p>
          <a:p>
            <a:pPr marL="623887" indent="-514350">
              <a:spcBef>
                <a:spcPts val="400"/>
              </a:spcBef>
              <a:buClr>
                <a:schemeClr val="accent1"/>
              </a:buClr>
              <a:buSzPct val="68000"/>
              <a:buFontTx/>
              <a:buAutoNum type="arabic1Minus"/>
              <a:defRPr/>
            </a:pPr>
            <a:r>
              <a:rPr lang="ar-SA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الترويج: </a:t>
            </a:r>
            <a:r>
              <a:rPr lang="ar-SA" sz="2400" dirty="0">
                <a:latin typeface="Times New Roman" pitchFamily="18" charset="0"/>
                <a:cs typeface="Times New Roman" pitchFamily="18" charset="0"/>
              </a:rPr>
              <a:t>المنتج </a:t>
            </a:r>
            <a:r>
              <a:rPr lang="ar-QA" sz="2400" dirty="0">
                <a:latin typeface="Times New Roman" pitchFamily="18" charset="0"/>
                <a:cs typeface="Times New Roman" pitchFamily="18" charset="0"/>
              </a:rPr>
              <a:t>غير معروف في السوق </a:t>
            </a:r>
            <a:r>
              <a:rPr lang="ar-SA" sz="2400" dirty="0">
                <a:latin typeface="Times New Roman" pitchFamily="18" charset="0"/>
                <a:cs typeface="Times New Roman" pitchFamily="18" charset="0"/>
              </a:rPr>
              <a:t>مما يتطلب إتباع سياسة ترويجية للتعريف به والتشجيع على الاستهلاك،</a:t>
            </a:r>
            <a:r>
              <a:rPr lang="ar-QA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2400" dirty="0">
                <a:latin typeface="Times New Roman" pitchFamily="18" charset="0"/>
                <a:cs typeface="Times New Roman" pitchFamily="18" charset="0"/>
              </a:rPr>
              <a:t>.</a:t>
            </a:r>
            <a:endParaRPr lang="ar-QA" sz="2400" dirty="0">
              <a:latin typeface="Times New Roman" pitchFamily="18" charset="0"/>
              <a:cs typeface="Times New Roman" pitchFamily="18" charset="0"/>
            </a:endParaRPr>
          </a:p>
          <a:p>
            <a:pPr marL="365125" indent="-255588"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Char char=""/>
              <a:defRPr/>
            </a:pPr>
            <a:endParaRPr lang="ar-QA" sz="2400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ottotitolo 2"/>
          <p:cNvSpPr txBox="1">
            <a:spLocks/>
          </p:cNvSpPr>
          <p:nvPr/>
        </p:nvSpPr>
        <p:spPr bwMode="auto">
          <a:xfrm>
            <a:off x="541735" y="304800"/>
            <a:ext cx="8973873" cy="52578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marL="365125" indent="-255588"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Char char=""/>
              <a:defRPr/>
            </a:pPr>
            <a:endParaRPr lang="ar-QA" sz="1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65125" indent="-255588">
              <a:spcBef>
                <a:spcPts val="400"/>
              </a:spcBef>
              <a:buClr>
                <a:schemeClr val="accent1"/>
              </a:buClr>
              <a:buSzPct val="68000"/>
              <a:defRPr/>
            </a:pPr>
            <a:r>
              <a:rPr lang="ar-SA" sz="3200" dirty="0">
                <a:solidFill>
                  <a:schemeClr val="tx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PT Bold Heading" pitchFamily="2" charset="-78"/>
              </a:rPr>
              <a:t>3-2: مرحلة النمو: </a:t>
            </a:r>
            <a:r>
              <a:rPr lang="ar-SA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الهدف المرحلة هو تدعيم مركز المنتج وتقويته  بدفع المستهلك الى تفضيل العلامة. وهي المرحلة التي تبدأ فيها المبيعات بالارتفاع وكذلك الارباح نتيجة الجهود التسويقية والتعرف على المنتج. معالم الاستراتيجية هي:</a:t>
            </a:r>
            <a:endParaRPr lang="ar-QA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623887" indent="-514350">
              <a:spcBef>
                <a:spcPts val="400"/>
              </a:spcBef>
              <a:buClr>
                <a:schemeClr val="accent1"/>
              </a:buClr>
              <a:buSzPct val="68000"/>
              <a:buFontTx/>
              <a:buAutoNum type="arabic1Minus"/>
              <a:defRPr/>
            </a:pPr>
            <a:r>
              <a:rPr lang="ar-SA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استراتيجية السوق : </a:t>
            </a:r>
            <a:r>
              <a:rPr lang="ar-SA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التوسع وزيادة المبيعات.</a:t>
            </a:r>
          </a:p>
          <a:p>
            <a:pPr marL="623887" indent="-514350">
              <a:spcBef>
                <a:spcPts val="400"/>
              </a:spcBef>
              <a:buClr>
                <a:schemeClr val="accent1"/>
              </a:buClr>
              <a:buSzPct val="68000"/>
              <a:buFontTx/>
              <a:buAutoNum type="arabic1Minus"/>
              <a:defRPr/>
            </a:pPr>
            <a:r>
              <a:rPr lang="ar-SA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المنتج: </a:t>
            </a:r>
            <a:r>
              <a:rPr lang="ar-SA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التوسع الكمي في الإنتاج وتطور المنتج من حيث خصائصه وأشكاله؛</a:t>
            </a:r>
          </a:p>
          <a:p>
            <a:pPr marL="623887" indent="-514350">
              <a:spcBef>
                <a:spcPts val="400"/>
              </a:spcBef>
              <a:buClr>
                <a:schemeClr val="accent1"/>
              </a:buClr>
              <a:buSzPct val="68000"/>
              <a:buFontTx/>
              <a:buAutoNum type="arabic1Minus"/>
              <a:defRPr/>
            </a:pPr>
            <a:r>
              <a:rPr lang="ar-SA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التسعير: </a:t>
            </a:r>
            <a:r>
              <a:rPr lang="ar-SA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ثبات الأسعار وميلها إلى الانخفاض؛</a:t>
            </a:r>
          </a:p>
          <a:p>
            <a:pPr marL="623887" indent="-514350">
              <a:spcBef>
                <a:spcPts val="400"/>
              </a:spcBef>
              <a:buClr>
                <a:schemeClr val="accent1"/>
              </a:buClr>
              <a:buSzPct val="68000"/>
              <a:buFontTx/>
              <a:buAutoNum type="arabic1Minus"/>
              <a:defRPr/>
            </a:pPr>
            <a:r>
              <a:rPr lang="ar-SA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التوزيع : </a:t>
            </a:r>
            <a:r>
              <a:rPr lang="ar-SA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التوسع في قنوات التوزيع لتشمل مناطق وأسواق جديدة؛</a:t>
            </a:r>
            <a:endParaRPr lang="ar-SA" sz="2800" dirty="0">
              <a:latin typeface="Times New Roman" pitchFamily="18" charset="0"/>
              <a:cs typeface="Times New Roman" pitchFamily="18" charset="0"/>
            </a:endParaRPr>
          </a:p>
          <a:p>
            <a:pPr marL="623887" indent="-514350">
              <a:spcBef>
                <a:spcPts val="400"/>
              </a:spcBef>
              <a:buClr>
                <a:schemeClr val="accent1"/>
              </a:buClr>
              <a:buSzPct val="68000"/>
              <a:buFontTx/>
              <a:buAutoNum type="arabic1Minus"/>
              <a:defRPr/>
            </a:pPr>
            <a:r>
              <a:rPr lang="ar-SA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الترويج: </a:t>
            </a:r>
            <a:r>
              <a:rPr lang="ar-SA" sz="2800" dirty="0">
                <a:latin typeface="Times New Roman" pitchFamily="18" charset="0"/>
                <a:cs typeface="Times New Roman" pitchFamily="18" charset="0"/>
              </a:rPr>
              <a:t>استمرار الجهود الترويجية رغم انها تقل نسبيا.</a:t>
            </a:r>
            <a:endParaRPr lang="ar-QA" sz="2800" dirty="0">
              <a:latin typeface="Times New Roman" pitchFamily="18" charset="0"/>
              <a:cs typeface="Times New Roman" pitchFamily="18" charset="0"/>
            </a:endParaRPr>
          </a:p>
          <a:p>
            <a:pPr marL="365125" indent="-255588"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Char char=""/>
              <a:defRPr/>
            </a:pPr>
            <a:endParaRPr lang="ar-QA" sz="2800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ottotitolo 2"/>
          <p:cNvSpPr txBox="1">
            <a:spLocks/>
          </p:cNvSpPr>
          <p:nvPr/>
        </p:nvSpPr>
        <p:spPr bwMode="auto">
          <a:xfrm>
            <a:off x="533400" y="533400"/>
            <a:ext cx="8973873" cy="51054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marL="365125" indent="-255588"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Char char=""/>
              <a:defRPr/>
            </a:pPr>
            <a:endParaRPr lang="ar-QA" sz="9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65760" indent="-256032" fontAlgn="auto"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ct val="68000"/>
              <a:defRPr/>
            </a:pPr>
            <a:r>
              <a:rPr lang="ar-SA" sz="2800" dirty="0">
                <a:solidFill>
                  <a:schemeClr val="tx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PT Bold Heading" pitchFamily="2" charset="-78"/>
              </a:rPr>
              <a:t>3-3: مرحلة النضج (الاستقرار): </a:t>
            </a:r>
            <a:r>
              <a:rPr lang="ar-SA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الهدف في هذه المرحلة زيادة الولاء للعلامة والحفاظ على المبيعات.،</a:t>
            </a:r>
            <a:r>
              <a:rPr lang="ar-QA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وهي مرحلة تتميز بطول فترتها  قياسا بالمراحل الأخرى:</a:t>
            </a:r>
          </a:p>
          <a:p>
            <a:pPr marL="623887" indent="-514350">
              <a:spcBef>
                <a:spcPts val="400"/>
              </a:spcBef>
              <a:buClr>
                <a:schemeClr val="accent1"/>
              </a:buClr>
              <a:buSzPct val="68000"/>
              <a:buFontTx/>
              <a:buAutoNum type="arabic1Minus"/>
              <a:defRPr/>
            </a:pPr>
            <a:r>
              <a:rPr lang="ar-SA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استراتيجية السوق : </a:t>
            </a:r>
            <a:r>
              <a:rPr lang="ar-SA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اعتماد استراتيجية السوق الكبير حيث غالبية المستهلكين مهيئين نفسيا لقبول السلعة.</a:t>
            </a:r>
          </a:p>
          <a:p>
            <a:pPr marL="623887" indent="-514350">
              <a:spcBef>
                <a:spcPts val="400"/>
              </a:spcBef>
              <a:buClr>
                <a:schemeClr val="accent1"/>
              </a:buClr>
              <a:buSzPct val="68000"/>
              <a:buFontTx/>
              <a:buAutoNum type="arabic1Minus"/>
              <a:defRPr/>
            </a:pPr>
            <a:r>
              <a:rPr lang="ar-SA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المنتج: </a:t>
            </a:r>
            <a:r>
              <a:rPr lang="ar-QA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في هذه </a:t>
            </a:r>
            <a:r>
              <a:rPr lang="ar-SA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المرحلة يبدأ المنتج في الدخول في مرحلة النضج السلبي</a:t>
            </a:r>
            <a:r>
              <a:rPr lang="ar-QA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بحيث تتباطأ نسبة المبيعات. وبالتالي الاحتفاظ بنفس اتجاهات الإنتاج الواسع على مستوى الحجم،</a:t>
            </a:r>
            <a:r>
              <a:rPr lang="ar-QA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وتطوير المنتج؛</a:t>
            </a:r>
          </a:p>
          <a:p>
            <a:pPr marL="623887" indent="-514350">
              <a:spcBef>
                <a:spcPts val="400"/>
              </a:spcBef>
              <a:buClr>
                <a:schemeClr val="accent1"/>
              </a:buClr>
              <a:buSzPct val="68000"/>
              <a:buFontTx/>
              <a:buAutoNum type="arabic1Minus"/>
              <a:defRPr/>
            </a:pPr>
            <a:r>
              <a:rPr lang="ar-SA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التسعير: </a:t>
            </a:r>
            <a:r>
              <a:rPr lang="ar-QA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توج</a:t>
            </a:r>
            <a:r>
              <a:rPr lang="ar-SA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ي</a:t>
            </a:r>
            <a:r>
              <a:rPr lang="ar-QA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ه</a:t>
            </a:r>
            <a:r>
              <a:rPr lang="ar-SA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الأسعار إلى الانخفاض التدريجي، مع استخدامها كوسيلة مهمة لتنشيط المبيعات؛</a:t>
            </a:r>
          </a:p>
          <a:p>
            <a:pPr marL="623887" indent="-514350">
              <a:spcBef>
                <a:spcPts val="400"/>
              </a:spcBef>
              <a:buClr>
                <a:schemeClr val="accent1"/>
              </a:buClr>
              <a:buSzPct val="68000"/>
              <a:buFontTx/>
              <a:buAutoNum type="arabic1Minus"/>
              <a:defRPr/>
            </a:pPr>
            <a:r>
              <a:rPr lang="ar-SA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التوزيع : </a:t>
            </a:r>
            <a:r>
              <a:rPr lang="ar-SA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لبحث عن قنوات توزيع وأسواق جديدة؛</a:t>
            </a:r>
            <a:r>
              <a:rPr lang="ar-QA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تركيز الجهود على تنشيط المبيعات.</a:t>
            </a:r>
          </a:p>
          <a:p>
            <a:pPr marL="623887" indent="-514350">
              <a:spcBef>
                <a:spcPts val="400"/>
              </a:spcBef>
              <a:buClr>
                <a:schemeClr val="accent1"/>
              </a:buClr>
              <a:buSzPct val="68000"/>
              <a:buFontTx/>
              <a:buAutoNum type="arabic1Minus"/>
              <a:defRPr/>
            </a:pPr>
            <a:r>
              <a:rPr lang="ar-SA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الترويج: </a:t>
            </a:r>
            <a:r>
              <a:rPr lang="ar-SA" sz="2400" dirty="0">
                <a:latin typeface="Times New Roman" pitchFamily="18" charset="0"/>
                <a:cs typeface="Times New Roman" pitchFamily="18" charset="0"/>
              </a:rPr>
              <a:t>استمرار الجهود الترويجية رغم انها تقل نسبيا.</a:t>
            </a:r>
          </a:p>
          <a:p>
            <a:pPr marL="365125" indent="-255588"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Char char=""/>
              <a:defRPr/>
            </a:pPr>
            <a:endParaRPr lang="ar-QA" sz="2400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ottotitolo 2"/>
          <p:cNvSpPr txBox="1">
            <a:spLocks/>
          </p:cNvSpPr>
          <p:nvPr/>
        </p:nvSpPr>
        <p:spPr bwMode="auto">
          <a:xfrm>
            <a:off x="457200" y="609600"/>
            <a:ext cx="8973873" cy="50292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marL="365125" indent="-255588"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Char char=""/>
              <a:defRPr/>
            </a:pPr>
            <a:endParaRPr lang="ar-QA" sz="1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65125" indent="-255588">
              <a:spcBef>
                <a:spcPts val="400"/>
              </a:spcBef>
              <a:buClr>
                <a:schemeClr val="accent1"/>
              </a:buClr>
              <a:buSzPct val="68000"/>
              <a:defRPr/>
            </a:pPr>
            <a:r>
              <a:rPr lang="ar-SA" sz="3200" dirty="0">
                <a:solidFill>
                  <a:schemeClr val="tx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PT Bold Heading" pitchFamily="2" charset="-78"/>
              </a:rPr>
              <a:t>3-4: مرحلة التدهور: </a:t>
            </a:r>
            <a:r>
              <a:rPr lang="ar-SA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وهي المرحلة التي تميل فيها الأسعار إلى الانخفاض بنسب أسرع من السابق نتيجة لتحول الزبائن عن الشراء،</a:t>
            </a:r>
            <a:r>
              <a:rPr lang="ar-QA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إما لتغير نمط الاستهلاك،</a:t>
            </a:r>
            <a:r>
              <a:rPr lang="ar-QA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أو لظهور منتجات جديدة أكثر تطورا وملائمة لهم:</a:t>
            </a:r>
          </a:p>
          <a:p>
            <a:pPr marL="623887" indent="-514350">
              <a:spcBef>
                <a:spcPts val="400"/>
              </a:spcBef>
              <a:buClr>
                <a:schemeClr val="accent1"/>
              </a:buClr>
              <a:buSzPct val="68000"/>
              <a:buFontTx/>
              <a:buAutoNum type="arabic1Minus"/>
              <a:defRPr/>
            </a:pPr>
            <a:r>
              <a:rPr lang="ar-SA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استراتيجية السوق :</a:t>
            </a:r>
            <a:r>
              <a:rPr lang="ar-SA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تخفيض السعر الى  ادنى مستوى مع اعتماد استراتيجية التركيز .</a:t>
            </a:r>
          </a:p>
          <a:p>
            <a:pPr marL="623887" indent="-514350">
              <a:spcBef>
                <a:spcPts val="400"/>
              </a:spcBef>
              <a:buClr>
                <a:schemeClr val="accent1"/>
              </a:buClr>
              <a:buSzPct val="68000"/>
              <a:buFontTx/>
              <a:buAutoNum type="arabic1Minus"/>
              <a:defRPr/>
            </a:pPr>
            <a:r>
              <a:rPr lang="ar-SA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المنتج: </a:t>
            </a:r>
            <a:r>
              <a:rPr lang="ar-SA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الانكماش في حجم الإنتاج والاكتفاء بالأشكال الرئيسية للمنتج؛</a:t>
            </a:r>
          </a:p>
          <a:p>
            <a:pPr marL="623887" indent="-514350">
              <a:spcBef>
                <a:spcPts val="400"/>
              </a:spcBef>
              <a:buClr>
                <a:schemeClr val="accent1"/>
              </a:buClr>
              <a:buSzPct val="68000"/>
              <a:buFontTx/>
              <a:buAutoNum type="arabic1Minus"/>
              <a:defRPr/>
            </a:pPr>
            <a:r>
              <a:rPr lang="ar-SA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التسعير: </a:t>
            </a:r>
            <a:r>
              <a:rPr lang="ar-QA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تخفيض</a:t>
            </a:r>
            <a:r>
              <a:rPr lang="ar-SA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سريع للأسعار بهدف تنشيط المبيعات؛</a:t>
            </a:r>
          </a:p>
          <a:p>
            <a:pPr marL="623887" indent="-514350">
              <a:spcBef>
                <a:spcPts val="400"/>
              </a:spcBef>
              <a:buClr>
                <a:schemeClr val="accent1"/>
              </a:buClr>
              <a:buSzPct val="68000"/>
              <a:buFontTx/>
              <a:buAutoNum type="arabic1Minus"/>
              <a:defRPr/>
            </a:pPr>
            <a:r>
              <a:rPr lang="ar-SA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التوزيع : </a:t>
            </a:r>
            <a:r>
              <a:rPr lang="ar-SA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انكماش قنوات التوزيع لتخلي الموزعين عن المنتج.</a:t>
            </a:r>
          </a:p>
          <a:p>
            <a:pPr marL="623887" indent="-514350">
              <a:spcBef>
                <a:spcPts val="400"/>
              </a:spcBef>
              <a:buClr>
                <a:schemeClr val="accent1"/>
              </a:buClr>
              <a:buSzPct val="68000"/>
              <a:buFontTx/>
              <a:buAutoNum type="arabic1Minus"/>
              <a:defRPr/>
            </a:pPr>
            <a:r>
              <a:rPr lang="ar-SA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الترويج: </a:t>
            </a:r>
            <a:r>
              <a:rPr lang="ar-SA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ميل الترويج للإعلان </a:t>
            </a:r>
            <a:r>
              <a:rPr lang="ar-QA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ا</a:t>
            </a:r>
            <a:r>
              <a:rPr lang="ar-SA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لتذكيري مع جهود مكثفة لتنشيط المبيعات في شكل تخفيضات؛</a:t>
            </a:r>
          </a:p>
          <a:p>
            <a:pPr marL="623887" indent="-514350">
              <a:spcBef>
                <a:spcPts val="400"/>
              </a:spcBef>
              <a:buClr>
                <a:schemeClr val="accent1"/>
              </a:buClr>
              <a:buSzPct val="68000"/>
              <a:buFontTx/>
              <a:buAutoNum type="arabic1Minus"/>
              <a:defRPr/>
            </a:pPr>
            <a:endParaRPr lang="ar-QA" sz="2800" dirty="0">
              <a:latin typeface="Times New Roman" pitchFamily="18" charset="0"/>
              <a:cs typeface="Times New Roman" pitchFamily="18" charset="0"/>
            </a:endParaRPr>
          </a:p>
          <a:p>
            <a:pPr marL="623887" indent="-514350">
              <a:spcBef>
                <a:spcPts val="400"/>
              </a:spcBef>
              <a:buClr>
                <a:schemeClr val="accent1"/>
              </a:buClr>
              <a:buSzPct val="68000"/>
              <a:buFontTx/>
              <a:buAutoNum type="arabic1Minus"/>
              <a:defRPr/>
            </a:pPr>
            <a:endParaRPr lang="ar-SA" sz="2800" dirty="0">
              <a:latin typeface="Times New Roman" pitchFamily="18" charset="0"/>
              <a:cs typeface="Times New Roman" pitchFamily="18" charset="0"/>
            </a:endParaRPr>
          </a:p>
          <a:p>
            <a:pPr marL="623887" indent="-514350">
              <a:spcBef>
                <a:spcPts val="400"/>
              </a:spcBef>
              <a:buClr>
                <a:schemeClr val="accent1"/>
              </a:buClr>
              <a:buSzPct val="68000"/>
              <a:buFontTx/>
              <a:buAutoNum type="arabic1Minus"/>
              <a:defRPr/>
            </a:pPr>
            <a:endParaRPr lang="ar-SA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623887" indent="-514350">
              <a:spcBef>
                <a:spcPts val="400"/>
              </a:spcBef>
              <a:buClr>
                <a:schemeClr val="accent1"/>
              </a:buClr>
              <a:buSzPct val="68000"/>
              <a:buFontTx/>
              <a:buAutoNum type="arabic1Minus"/>
              <a:defRPr/>
            </a:pPr>
            <a:endParaRPr lang="ar-SA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623887" indent="-514350">
              <a:spcBef>
                <a:spcPts val="400"/>
              </a:spcBef>
              <a:buClr>
                <a:schemeClr val="accent1"/>
              </a:buClr>
              <a:buSzPct val="68000"/>
              <a:buFontTx/>
              <a:buAutoNum type="arabic1Minus"/>
              <a:defRPr/>
            </a:pPr>
            <a:endParaRPr lang="ar-SA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623887" indent="-514350">
              <a:spcBef>
                <a:spcPts val="400"/>
              </a:spcBef>
              <a:buClr>
                <a:schemeClr val="accent1"/>
              </a:buClr>
              <a:buSzPct val="68000"/>
              <a:buFontTx/>
              <a:buAutoNum type="arabic1Minus"/>
              <a:defRPr/>
            </a:pPr>
            <a:endParaRPr lang="ar-SA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65125" indent="-255588"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Char char=""/>
              <a:defRPr/>
            </a:pPr>
            <a:endParaRPr lang="ar-SA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65125" indent="-255588"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Char char=""/>
              <a:defRPr/>
            </a:pPr>
            <a:endParaRPr lang="ar-SA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65125" indent="-255588"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Char char=""/>
              <a:defRPr/>
            </a:pPr>
            <a:endParaRPr lang="ar-SA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65125" indent="-255588"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Char char=""/>
              <a:defRPr/>
            </a:pPr>
            <a:endParaRPr lang="ar-SA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65125" indent="-255588"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Char char=""/>
              <a:defRPr/>
            </a:pPr>
            <a:endParaRPr lang="ar-SA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65125" indent="-255588"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Char char=""/>
              <a:defRPr/>
            </a:pPr>
            <a:endParaRPr lang="ar-SA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65125" indent="-255588"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Char char=""/>
              <a:defRPr/>
            </a:pPr>
            <a:endParaRPr lang="ar-QA" sz="2800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>
              <a:defRPr/>
            </a:pPr>
            <a:r>
              <a:rPr lang="ar-SA" sz="3200" dirty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PT Bold Heading" pitchFamily="2" charset="-78"/>
              </a:rPr>
              <a:t>1- مراحل تطوير المنتجات</a:t>
            </a:r>
          </a:p>
          <a:p>
            <a:pPr marL="623887" indent="-514350" rtl="1">
              <a:buFont typeface="+mj-lt"/>
              <a:buAutoNum type="arabicPeriod"/>
              <a:defRPr/>
            </a:pPr>
            <a:r>
              <a:rPr lang="ar-SA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تجميع الافكار.</a:t>
            </a:r>
          </a:p>
          <a:p>
            <a:pPr marL="623887" indent="-514350" rtl="1">
              <a:buFont typeface="+mj-lt"/>
              <a:buAutoNum type="arabicPeriod"/>
              <a:defRPr/>
            </a:pPr>
            <a:r>
              <a:rPr lang="ar-SA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تقييم الافكار</a:t>
            </a:r>
          </a:p>
          <a:p>
            <a:pPr marL="623887" indent="-514350" rtl="1">
              <a:buFont typeface="+mj-lt"/>
              <a:buAutoNum type="arabicPeriod"/>
              <a:defRPr/>
            </a:pPr>
            <a:r>
              <a:rPr lang="ar-SA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الجدوى الاقتصادية  والاجتماعية.</a:t>
            </a:r>
          </a:p>
          <a:p>
            <a:pPr marL="623887" indent="-514350" rtl="1">
              <a:buFont typeface="+mj-lt"/>
              <a:buAutoNum type="arabicPeriod"/>
              <a:defRPr/>
            </a:pPr>
            <a:r>
              <a:rPr lang="ar-SA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التصميم.</a:t>
            </a:r>
          </a:p>
          <a:p>
            <a:pPr marL="623887" indent="-514350" rtl="1">
              <a:buFont typeface="+mj-lt"/>
              <a:buAutoNum type="arabicPeriod"/>
              <a:defRPr/>
            </a:pPr>
            <a:r>
              <a:rPr lang="ar-SA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الاختبار.</a:t>
            </a:r>
          </a:p>
          <a:p>
            <a:pPr marL="623887" indent="-514350" rtl="1">
              <a:buFont typeface="+mj-lt"/>
              <a:buAutoNum type="arabicPeriod"/>
              <a:defRPr/>
            </a:pPr>
            <a:r>
              <a:rPr lang="ar-SA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التقييم التجاري.</a:t>
            </a:r>
          </a:p>
          <a:p>
            <a:pPr marL="623887" indent="-514350" rtl="1">
              <a:buFont typeface="+mj-lt"/>
              <a:buAutoNum type="arabicPeriod"/>
              <a:defRPr/>
            </a:pPr>
            <a:r>
              <a:rPr lang="ar-SA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تقديم المنتج الجديد.</a:t>
            </a:r>
            <a:endParaRPr lang="en-US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Bevel 4"/>
          <p:cNvSpPr/>
          <p:nvPr/>
        </p:nvSpPr>
        <p:spPr>
          <a:xfrm>
            <a:off x="3886200" y="228600"/>
            <a:ext cx="5303044" cy="914400"/>
          </a:xfrm>
          <a:prstGeom prst="bevel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>
              <a:defRPr/>
            </a:pPr>
            <a:r>
              <a:rPr lang="ar-SA" sz="4400" b="1" dirty="0">
                <a:solidFill>
                  <a:schemeClr val="tx1"/>
                </a:solidFill>
                <a:cs typeface="PT Bold Heading" pitchFamily="2" charset="-78"/>
              </a:rPr>
              <a:t>رابعا: تطوير المنتج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1380</TotalTime>
  <Words>1332</Words>
  <Application>Microsoft Office PowerPoint</Application>
  <PresentationFormat>A4 Paper (210x297 mm)‎</PresentationFormat>
  <Paragraphs>146</Paragraphs>
  <Slides>22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22</vt:i4>
      </vt:variant>
    </vt:vector>
  </HeadingPairs>
  <TitlesOfParts>
    <vt:vector size="23" baseType="lpstr">
      <vt:lpstr>Office Theme</vt:lpstr>
      <vt:lpstr>الشريحة 1</vt:lpstr>
      <vt:lpstr>المحاضرة السابعة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  1- مفهوم المزيج السلعي  </vt:lpstr>
      <vt:lpstr> 2-مضامين وأبعاد المزيج السلعي </vt:lpstr>
      <vt:lpstr>  3-العوامل المؤثرة في تحديد مزيج المنتجات  </vt:lpstr>
      <vt:lpstr>  4-القرارات المرتبطة بخط الإنتاج  </vt:lpstr>
      <vt:lpstr>   1- مفهوم دورة حياة المنتج  </vt:lpstr>
      <vt:lpstr>الشريحة 15</vt:lpstr>
      <vt:lpstr> 3-مراحل دورة حياة المنتج </vt:lpstr>
      <vt:lpstr>الشريحة 17</vt:lpstr>
      <vt:lpstr>الشريحة 18</vt:lpstr>
      <vt:lpstr>الشريحة 19</vt:lpstr>
      <vt:lpstr>الشريحة 20</vt:lpstr>
      <vt:lpstr>الشريحة 21</vt:lpstr>
      <vt:lpstr>الشريحة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Falsabagh</cp:lastModifiedBy>
  <cp:revision>114</cp:revision>
  <dcterms:created xsi:type="dcterms:W3CDTF">2009-10-14T19:14:34Z</dcterms:created>
  <dcterms:modified xsi:type="dcterms:W3CDTF">2011-10-07T11:18:48Z</dcterms:modified>
</cp:coreProperties>
</file>