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7" r:id="rId9"/>
    <p:sldId id="308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اسم المقرر:</a:t>
            </a:r>
            <a:r>
              <a:rPr lang="en-US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إدارة التسويق</a:t>
            </a:r>
          </a:p>
          <a:p>
            <a:pPr>
              <a:lnSpc>
                <a:spcPct val="80000"/>
              </a:lnSpc>
            </a:pPr>
            <a:endParaRPr lang="en-GB" sz="40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أ.د.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الحماد</a:t>
            </a:r>
            <a:endParaRPr lang="en-US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1"/>
            <a:r>
              <a:rPr lang="ar-SA" b="1" u="sng" dirty="0" smtClean="0"/>
              <a:t>وصف موجز للمقرر:</a:t>
            </a:r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381000" y="1447800"/>
            <a:ext cx="8915400" cy="4525963"/>
          </a:xfrm>
        </p:spPr>
        <p:txBody>
          <a:bodyPr/>
          <a:lstStyle/>
          <a:p>
            <a:pPr rtl="1"/>
            <a:r>
              <a:rPr lang="ar-SA" sz="2800" dirty="0" smtClean="0"/>
              <a:t>يهتم المقرر بدراسة المفاهيم، </a:t>
            </a:r>
            <a:r>
              <a:rPr lang="ar-SA" sz="2800" dirty="0" err="1" smtClean="0"/>
              <a:t>و</a:t>
            </a:r>
            <a:r>
              <a:rPr lang="ar-SA" sz="2800" dirty="0" smtClean="0"/>
              <a:t> المبادئ </a:t>
            </a:r>
            <a:r>
              <a:rPr lang="ar-SA" sz="2800" dirty="0" err="1" smtClean="0"/>
              <a:t>و</a:t>
            </a:r>
            <a:r>
              <a:rPr lang="ar-SA" sz="2800" dirty="0" smtClean="0"/>
              <a:t> النظريات الخاصة بالتسويق كمجال من مجالات المعرفة مع التركيز على إدارة الأنشطة التسويقية ضمن منظمات الأعمال. كما يهتم بتوضيح طبيعة </a:t>
            </a:r>
            <a:r>
              <a:rPr lang="ar-SA" sz="2800" dirty="0" err="1" smtClean="0"/>
              <a:t>و</a:t>
            </a:r>
            <a:r>
              <a:rPr lang="ar-SA" sz="2800" dirty="0" smtClean="0"/>
              <a:t> نطاق </a:t>
            </a:r>
            <a:r>
              <a:rPr lang="ar-SA" sz="2800" dirty="0" err="1" smtClean="0"/>
              <a:t>و</a:t>
            </a:r>
            <a:r>
              <a:rPr lang="ar-SA" sz="2800" dirty="0" smtClean="0"/>
              <a:t> دور </a:t>
            </a:r>
            <a:r>
              <a:rPr lang="ar-SA" sz="2800" dirty="0" err="1" smtClean="0"/>
              <a:t>و</a:t>
            </a:r>
            <a:r>
              <a:rPr lang="ar-SA" sz="2800" dirty="0" smtClean="0"/>
              <a:t> أهمية  التسويق بالنسبة  للمنظمة </a:t>
            </a:r>
            <a:r>
              <a:rPr lang="ar-SA" sz="2800" dirty="0" err="1" smtClean="0"/>
              <a:t>و</a:t>
            </a:r>
            <a:r>
              <a:rPr lang="ar-SA" sz="2800" dirty="0" smtClean="0"/>
              <a:t> مستهلك </a:t>
            </a:r>
            <a:r>
              <a:rPr lang="ar-SA" sz="2800" dirty="0" err="1" smtClean="0"/>
              <a:t>و</a:t>
            </a:r>
            <a:r>
              <a:rPr lang="ar-SA" sz="2800" dirty="0" smtClean="0"/>
              <a:t> كذا المجتمع.  و لقد صمم هذا المقرر ليشمل 03 وحدات تعليمية تتمثل في: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التعريف بطبيعة التسويق</a:t>
            </a:r>
            <a:r>
              <a:rPr lang="ar-SA" sz="2800" dirty="0" smtClean="0"/>
              <a:t> (الأسس، و المبادئ، و النظريات)، و مراحل تطوره، و مجالات تطبيقاته.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التعريف بعناصر التسويق</a:t>
            </a:r>
            <a:r>
              <a:rPr lang="ar-SA" sz="2800" dirty="0" smtClean="0"/>
              <a:t> (المزيج التسويقي) و الاستراتيجيات التسويقية.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إدارة أداء الأنشطة التسويقية</a:t>
            </a:r>
            <a:r>
              <a:rPr lang="ar-SA" sz="2800" dirty="0" smtClean="0"/>
              <a:t> (العملية الإدارية الأنشطة التسويقية ضمن منظمات الأعمال). </a:t>
            </a:r>
            <a:endParaRPr lang="en-US" sz="2800" dirty="0" smtClean="0"/>
          </a:p>
          <a:p>
            <a:pPr rtl="1"/>
            <a:r>
              <a:rPr lang="ar-SA" sz="2800" b="1" dirty="0" smtClean="0"/>
              <a:t> 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1"/>
            <a:r>
              <a:rPr lang="ar-SA" sz="2800" b="1" i="1" u="sng" dirty="0" smtClean="0"/>
              <a:t>المخرجات</a:t>
            </a:r>
            <a:r>
              <a:rPr lang="ar-SA" sz="2800" b="1" u="sng" dirty="0" smtClean="0"/>
              <a:t> التعليمية  </a:t>
            </a:r>
            <a:r>
              <a:rPr lang="fr-FR" sz="2800" b="1" i="1" u="sng" dirty="0" smtClean="0"/>
              <a:t>Learning </a:t>
            </a:r>
            <a:r>
              <a:rPr lang="fr-FR" sz="2800" b="1" i="1" u="sng" dirty="0" err="1" smtClean="0"/>
              <a:t>outcomes</a:t>
            </a:r>
            <a:r>
              <a:rPr lang="fr-FR" sz="2800" b="1" i="1" u="sng" dirty="0" smtClean="0"/>
              <a:t> &amp; </a:t>
            </a:r>
            <a:r>
              <a:rPr lang="en-US" sz="2800" b="1" i="1" u="sng" dirty="0" smtClean="0"/>
              <a:t>Knowledge skills </a:t>
            </a:r>
            <a:endParaRPr lang="en-US" sz="2800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9144000" cy="3916363"/>
          </a:xfrm>
        </p:spPr>
        <p:txBody>
          <a:bodyPr/>
          <a:lstStyle/>
          <a:p>
            <a:pPr rtl="1"/>
            <a:r>
              <a:rPr lang="ar-SA" b="1" dirty="0" smtClean="0"/>
              <a:t>كما نأمل أن يتمكن الطالب بعد دراسته لهذا المقرر من أن :</a:t>
            </a:r>
            <a:endParaRPr lang="en-US" dirty="0" smtClean="0"/>
          </a:p>
          <a:p>
            <a:pPr lvl="0" rtl="1"/>
            <a:r>
              <a:rPr lang="ar-SA" dirty="0" smtClean="0"/>
              <a:t>يتذكر أهم المفاهيم الخاصة بالتسويق. </a:t>
            </a:r>
            <a:endParaRPr lang="en-US" dirty="0" smtClean="0"/>
          </a:p>
          <a:p>
            <a:pPr lvl="0" rtl="1"/>
            <a:r>
              <a:rPr lang="ar-SA" dirty="0" smtClean="0"/>
              <a:t>يتعرف على  عناصر المزيج التسويقي </a:t>
            </a:r>
            <a:r>
              <a:rPr lang="ar-SA" dirty="0" err="1" smtClean="0"/>
              <a:t>و</a:t>
            </a:r>
            <a:r>
              <a:rPr lang="ar-SA" dirty="0" smtClean="0"/>
              <a:t> جوانب الخطط التسويقية</a:t>
            </a:r>
            <a:endParaRPr lang="en-US" dirty="0" smtClean="0"/>
          </a:p>
          <a:p>
            <a:pPr lvl="0" rtl="1"/>
            <a:r>
              <a:rPr lang="ar-SA" dirty="0" smtClean="0"/>
              <a:t>يستطيع التفرقة بين مفاهيم الإنتاج </a:t>
            </a:r>
            <a:r>
              <a:rPr lang="ar-SA" dirty="0" err="1" smtClean="0"/>
              <a:t>و</a:t>
            </a:r>
            <a:r>
              <a:rPr lang="ar-SA" dirty="0" smtClean="0"/>
              <a:t> المبيعات </a:t>
            </a:r>
            <a:r>
              <a:rPr lang="ar-SA" dirty="0" err="1" smtClean="0"/>
              <a:t>و</a:t>
            </a:r>
            <a:r>
              <a:rPr lang="ar-SA" dirty="0" smtClean="0"/>
              <a:t> مفاهيم التسويق. </a:t>
            </a:r>
            <a:endParaRPr lang="en-US" dirty="0" smtClean="0"/>
          </a:p>
          <a:p>
            <a:pPr lvl="0" rtl="1"/>
            <a:r>
              <a:rPr lang="ar-SA" dirty="0" smtClean="0"/>
              <a:t>يطبق ما درسه على حالات واقعية في الحياة العملية.</a:t>
            </a:r>
            <a:endParaRPr lang="en-US" dirty="0" smtClean="0"/>
          </a:p>
          <a:p>
            <a:pPr lvl="0" rtl="1"/>
            <a:r>
              <a:rPr lang="ar-SA" dirty="0" smtClean="0"/>
              <a:t>يستطيع مواجهة المشاكل التسويقية، تحليلها </a:t>
            </a:r>
            <a:r>
              <a:rPr lang="ar-SA" dirty="0" err="1" smtClean="0"/>
              <a:t>و</a:t>
            </a:r>
            <a:r>
              <a:rPr lang="ar-SA" dirty="0" smtClean="0"/>
              <a:t> اتخاذ قرارات التي يراها مناسبة.</a:t>
            </a:r>
            <a:endParaRPr lang="en-US" dirty="0" smtClean="0"/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915400" cy="1143000"/>
          </a:xfrm>
        </p:spPr>
        <p:txBody>
          <a:bodyPr/>
          <a:lstStyle/>
          <a:p>
            <a:pPr lvl="0" rtl="1"/>
            <a:r>
              <a:rPr lang="ar-SA" b="1" u="sng" dirty="0" smtClean="0"/>
              <a:t>أهداف المقرر </a:t>
            </a:r>
            <a:r>
              <a:rPr lang="fr-FR" b="1" i="1" u="sng" dirty="0" smtClean="0"/>
              <a:t>Course objectives</a:t>
            </a:r>
            <a:endParaRPr lang="en-US" dirty="0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524000"/>
            <a:ext cx="9144000" cy="4144963"/>
          </a:xfrm>
        </p:spPr>
        <p:txBody>
          <a:bodyPr/>
          <a:lstStyle/>
          <a:p>
            <a:pPr rtl="1"/>
            <a:r>
              <a:rPr lang="ar-SA" sz="2000" b="1" dirty="0" smtClean="0"/>
              <a:t>نعمل من خلال هذا المقرر على تحقيق الأهداف التعليمية التالية:</a:t>
            </a:r>
            <a:endParaRPr lang="en-US" sz="2000" dirty="0" smtClean="0"/>
          </a:p>
          <a:p>
            <a:pPr lvl="0" rtl="1"/>
            <a:r>
              <a:rPr lang="ar-SA" sz="2000" dirty="0" smtClean="0"/>
              <a:t>تعريف الطالب بالتسويق كمجال من مجالات المعرفة (المبادئ، الأسس، و النظريات) و تحديد مفهوم التسويق الحديث و مراحل تطوره و كذا الأنشطة التسويقية و مجالات تطبيقاتها.</a:t>
            </a:r>
            <a:endParaRPr lang="en-US" sz="2000" dirty="0" smtClean="0"/>
          </a:p>
          <a:p>
            <a:pPr lvl="0" rtl="1"/>
            <a:r>
              <a:rPr lang="ar-SA" sz="2000" dirty="0" smtClean="0"/>
              <a:t>إدراك أهمية </a:t>
            </a:r>
            <a:r>
              <a:rPr lang="ar-SA" sz="2000" dirty="0" err="1" smtClean="0"/>
              <a:t>و</a:t>
            </a:r>
            <a:r>
              <a:rPr lang="ar-SA" sz="2000" dirty="0" smtClean="0"/>
              <a:t> دور التسويق بالنسبة للمنظمة، </a:t>
            </a:r>
            <a:r>
              <a:rPr lang="ar-SA" sz="2000" dirty="0" err="1" smtClean="0"/>
              <a:t>و</a:t>
            </a:r>
            <a:r>
              <a:rPr lang="ar-SA" sz="2000" dirty="0" smtClean="0"/>
              <a:t> المستهلك </a:t>
            </a:r>
            <a:r>
              <a:rPr lang="ar-SA" sz="2000" dirty="0" err="1" smtClean="0"/>
              <a:t>و</a:t>
            </a:r>
            <a:r>
              <a:rPr lang="ar-SA" sz="2000" dirty="0" smtClean="0"/>
              <a:t> المجتمع (المنافع التي يحققها التسويق)، و التعرف على وظائف إدارة التسويقية في منظمات الأعمال.</a:t>
            </a:r>
            <a:endParaRPr lang="en-US" sz="2000" dirty="0" smtClean="0"/>
          </a:p>
          <a:p>
            <a:pPr lvl="0" rtl="1"/>
            <a:r>
              <a:rPr lang="ar-SA" sz="2000" dirty="0" smtClean="0"/>
              <a:t>دراسة البيئة التسويقية والعوامل المؤثرة على الأداء </a:t>
            </a:r>
            <a:r>
              <a:rPr lang="ar-SA" sz="2000" dirty="0" err="1" smtClean="0"/>
              <a:t>و</a:t>
            </a:r>
            <a:r>
              <a:rPr lang="ar-SA" sz="2000" dirty="0" smtClean="0"/>
              <a:t> الاستراتيجيات التسويقية.</a:t>
            </a:r>
            <a:endParaRPr lang="en-US" sz="2000" dirty="0" smtClean="0"/>
          </a:p>
          <a:p>
            <a:pPr lvl="0" rtl="1"/>
            <a:r>
              <a:rPr lang="ar-SA" sz="2000" dirty="0" smtClean="0"/>
              <a:t>تعريف الطالب بأهمية دراسة سلوك المستهلك </a:t>
            </a:r>
            <a:r>
              <a:rPr lang="ar-SA" sz="2000" dirty="0" err="1" smtClean="0"/>
              <a:t>و</a:t>
            </a:r>
            <a:r>
              <a:rPr lang="ar-SA" sz="2000" dirty="0" smtClean="0"/>
              <a:t> أنماط الشراء لكلَ من المستهلك </a:t>
            </a:r>
            <a:r>
              <a:rPr lang="ar-SA" sz="2000" dirty="0" err="1" smtClean="0"/>
              <a:t>و</a:t>
            </a:r>
            <a:r>
              <a:rPr lang="ar-SA" sz="2000" dirty="0" smtClean="0"/>
              <a:t> المنظمات، </a:t>
            </a:r>
            <a:r>
              <a:rPr lang="ar-SA" sz="2000" dirty="0" err="1" smtClean="0"/>
              <a:t>و</a:t>
            </a:r>
            <a:r>
              <a:rPr lang="ar-SA" sz="2000" dirty="0" smtClean="0"/>
              <a:t> الآثار التي تفرزها العوامل البيئية في  تحديد خطوات عملية الشراء </a:t>
            </a:r>
            <a:r>
              <a:rPr lang="ar-SA" sz="2000" dirty="0" err="1" smtClean="0"/>
              <a:t>و</a:t>
            </a:r>
            <a:r>
              <a:rPr lang="ar-SA" sz="2000" dirty="0" smtClean="0"/>
              <a:t> اتخاذ قرارات الشراء.</a:t>
            </a:r>
            <a:endParaRPr lang="en-US" sz="2000" dirty="0" smtClean="0"/>
          </a:p>
          <a:p>
            <a:pPr lvl="0" rtl="1"/>
            <a:r>
              <a:rPr lang="ar-SA" sz="2000" dirty="0" smtClean="0"/>
              <a:t>التعرف على نظام المعلومات التسويقية </a:t>
            </a:r>
            <a:r>
              <a:rPr lang="ar-SA" sz="2000" dirty="0" err="1" smtClean="0"/>
              <a:t>و</a:t>
            </a:r>
            <a:r>
              <a:rPr lang="ar-SA" sz="2000" dirty="0" smtClean="0"/>
              <a:t> دور البحوث التسويق في اتخاذ القرار التسويقي.</a:t>
            </a:r>
            <a:endParaRPr lang="en-US" sz="2000" dirty="0" smtClean="0"/>
          </a:p>
          <a:p>
            <a:pPr lvl="0" rtl="1"/>
            <a:r>
              <a:rPr lang="ar-SA" sz="2000" dirty="0" smtClean="0"/>
              <a:t>التحكم في إدارة الأنشطة التسويقية (العملية الإدارية: تخطيط، تنظيم، توجيه و تنسيق، و الرقابة) ضمن منظمات الأعمال. </a:t>
            </a:r>
            <a:endParaRPr lang="en-US" sz="2000" dirty="0" smtClean="0"/>
          </a:p>
          <a:p>
            <a:pPr lvl="0" rtl="1"/>
            <a:r>
              <a:rPr lang="ar-SA" sz="2000" dirty="0" smtClean="0"/>
              <a:t>تنمية قدرات الطالب على التعامل مع المشكلات </a:t>
            </a:r>
            <a:r>
              <a:rPr lang="ar-SA" sz="2000" dirty="0" err="1" smtClean="0"/>
              <a:t>و</a:t>
            </a:r>
            <a:r>
              <a:rPr lang="ar-SA" sz="2000" dirty="0" smtClean="0"/>
              <a:t> التحديات التسويقية </a:t>
            </a:r>
            <a:r>
              <a:rPr lang="ar-SA" sz="2000" dirty="0" err="1" smtClean="0"/>
              <a:t>و</a:t>
            </a:r>
            <a:r>
              <a:rPr lang="ar-SA" sz="2000" dirty="0" smtClean="0"/>
              <a:t> اقتراح الحلول الملائمة لاتخاذ القرارات المناسبة.</a:t>
            </a:r>
            <a:r>
              <a:rPr lang="ar-SA" sz="2000" b="1" dirty="0" smtClean="0"/>
              <a:t> </a:t>
            </a:r>
            <a:endParaRPr lang="en-US" sz="2000" dirty="0" smtClean="0"/>
          </a:p>
          <a:p>
            <a:pPr eaLnBrk="1" hangingPunct="1">
              <a:buFont typeface="Arial" pitchFamily="34" charset="0"/>
              <a:buNone/>
            </a:pPr>
            <a:endParaRPr lang="en-US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447800"/>
            <a:ext cx="8763000" cy="4525963"/>
          </a:xfrm>
        </p:spPr>
        <p:txBody>
          <a:bodyPr/>
          <a:lstStyle/>
          <a:p>
            <a:pPr rtl="1"/>
            <a:r>
              <a:rPr lang="ar-SA" sz="1800" b="1" dirty="0" smtClean="0"/>
              <a:t>01الفصل الأول: </a:t>
            </a:r>
            <a:r>
              <a:rPr lang="ar-EG" sz="1800" b="1" dirty="0" smtClean="0"/>
              <a:t> مقدمة: </a:t>
            </a:r>
            <a:endParaRPr lang="en-US" sz="1800" dirty="0" smtClean="0"/>
          </a:p>
          <a:p>
            <a:pPr rtl="1"/>
            <a:r>
              <a:rPr lang="ar-EG" sz="1800" b="1" dirty="0" smtClean="0"/>
              <a:t>طبيعة </a:t>
            </a:r>
            <a:r>
              <a:rPr lang="ar-EG" sz="1800" b="1" dirty="0" err="1" smtClean="0"/>
              <a:t>و</a:t>
            </a:r>
            <a:r>
              <a:rPr lang="ar-EG" sz="1800" b="1" dirty="0" smtClean="0"/>
              <a:t> أهمية النشاط التسويقي (التطور, الأهداف, الأهمية,الانتقادات,الوظائف التسويقية).</a:t>
            </a:r>
            <a:endParaRPr lang="en-US" sz="1800" dirty="0" smtClean="0"/>
          </a:p>
          <a:p>
            <a:pPr rtl="1"/>
            <a:r>
              <a:rPr lang="ar-SA" sz="1800" b="1" dirty="0" smtClean="0"/>
              <a:t>02الفصل الثاني:  دراسة البيئة التسويقية.</a:t>
            </a:r>
            <a:endParaRPr lang="en-US" sz="1800" dirty="0" smtClean="0"/>
          </a:p>
          <a:p>
            <a:pPr rtl="1"/>
            <a:r>
              <a:rPr lang="ar-SA" sz="1800" b="1" dirty="0" smtClean="0"/>
              <a:t>03الفصل الثالث:  السلوك الشرائي للمستهلك.</a:t>
            </a:r>
            <a:endParaRPr lang="en-US" sz="1800" dirty="0" smtClean="0"/>
          </a:p>
          <a:p>
            <a:pPr rtl="1"/>
            <a:r>
              <a:rPr lang="ar-SA" sz="1800" b="1" dirty="0" smtClean="0"/>
              <a:t>04الفصل الرابع:  أساليب </a:t>
            </a:r>
            <a:r>
              <a:rPr lang="ar-SA" sz="1800" b="1" dirty="0" err="1" smtClean="0"/>
              <a:t>و</a:t>
            </a:r>
            <a:r>
              <a:rPr lang="ar-SA" sz="1800" b="1" dirty="0" smtClean="0"/>
              <a:t> استراتيجيات تقسيم (تجزئة) السوق و التنبؤ بالطلب.</a:t>
            </a:r>
            <a:endParaRPr lang="en-US" sz="1800" dirty="0" smtClean="0"/>
          </a:p>
          <a:p>
            <a:pPr rtl="1"/>
            <a:r>
              <a:rPr lang="ar-SA" sz="1800" b="1" dirty="0" smtClean="0"/>
              <a:t>05الفصل الخامس:  نظام المعلومات التسويقي </a:t>
            </a:r>
            <a:r>
              <a:rPr lang="ar-SA" sz="1800" b="1" dirty="0" err="1" smtClean="0"/>
              <a:t>و</a:t>
            </a:r>
            <a:r>
              <a:rPr lang="ar-SA" sz="1800" b="1" dirty="0" smtClean="0"/>
              <a:t> البحوث التسويقية.</a:t>
            </a:r>
            <a:endParaRPr lang="en-US" sz="1800" dirty="0" smtClean="0"/>
          </a:p>
          <a:p>
            <a:pPr rtl="1"/>
            <a:r>
              <a:rPr lang="ar-SA" sz="1800" b="1" dirty="0" smtClean="0"/>
              <a:t>06الفصل سادس:   استراتيجيات المنتج</a:t>
            </a:r>
            <a:endParaRPr lang="en-US" sz="1800" dirty="0" smtClean="0"/>
          </a:p>
          <a:p>
            <a:pPr rtl="1"/>
            <a:r>
              <a:rPr lang="ar-SA" sz="1800" b="1" dirty="0" smtClean="0"/>
              <a:t>07الفصل السابع:  إستراتيجية التسعير</a:t>
            </a:r>
            <a:endParaRPr lang="en-US" sz="1800" dirty="0" smtClean="0"/>
          </a:p>
          <a:p>
            <a:pPr rtl="1"/>
            <a:r>
              <a:rPr lang="ar-SA" sz="1800" b="1" dirty="0" smtClean="0"/>
              <a:t>08الفصل الثامن:  </a:t>
            </a:r>
            <a:r>
              <a:rPr lang="ar-EG" sz="1800" b="1" dirty="0" smtClean="0"/>
              <a:t>استراتيجيات التوزيع</a:t>
            </a:r>
            <a:endParaRPr lang="en-US" sz="1800" dirty="0" smtClean="0"/>
          </a:p>
          <a:p>
            <a:pPr rtl="1"/>
            <a:r>
              <a:rPr lang="ar-SA" sz="1800" b="1" dirty="0" smtClean="0"/>
              <a:t>09الفصل التاسع: الاتصالات التسويقية </a:t>
            </a:r>
            <a:r>
              <a:rPr lang="ar-SA" sz="1800" b="1" dirty="0" err="1" smtClean="0"/>
              <a:t>و</a:t>
            </a:r>
            <a:r>
              <a:rPr lang="ar-SA" sz="1800" b="1" dirty="0" smtClean="0"/>
              <a:t> جهود الترويج</a:t>
            </a:r>
            <a:endParaRPr lang="en-US" sz="1800" dirty="0" smtClean="0"/>
          </a:p>
          <a:p>
            <a:pPr rtl="1"/>
            <a:r>
              <a:rPr lang="ar-SA" sz="1800" b="1" dirty="0" smtClean="0"/>
              <a:t>10الفصل العاشر:  التخطيط الأهداف التسويقية</a:t>
            </a:r>
            <a:endParaRPr lang="en-US" sz="1800" dirty="0" smtClean="0"/>
          </a:p>
          <a:p>
            <a:pPr rtl="1"/>
            <a:r>
              <a:rPr lang="ar-SA" sz="1800" b="1" dirty="0" smtClean="0"/>
              <a:t>11الفصل الحادي عشر:  التنظيم الإدارة التسويقية</a:t>
            </a:r>
            <a:endParaRPr lang="en-US" sz="1800" dirty="0" smtClean="0"/>
          </a:p>
          <a:p>
            <a:pPr rtl="1"/>
            <a:r>
              <a:rPr lang="ar-SA" sz="1800" b="1" dirty="0" smtClean="0"/>
              <a:t>12الفصل الثاني عشر:  القرارات التسويقية</a:t>
            </a:r>
            <a:endParaRPr lang="en-US" sz="1800" dirty="0" smtClean="0"/>
          </a:p>
          <a:p>
            <a:pPr rtl="1"/>
            <a:r>
              <a:rPr lang="ar-SA" sz="1800" b="1" dirty="0" smtClean="0"/>
              <a:t>13الفصل الثالث عشر:  الرقابة على الأداء التسويقي</a:t>
            </a:r>
            <a:endParaRPr lang="en-US" sz="1800" dirty="0" smtClean="0"/>
          </a:p>
          <a:p>
            <a:pPr eaLnBrk="1" hangingPunct="1">
              <a:buFont typeface="Arial" pitchFamily="34" charset="0"/>
              <a:buNone/>
            </a:pPr>
            <a:endParaRPr lang="en-US" sz="1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الكتاب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066800" y="1600200"/>
          <a:ext cx="7772400" cy="4190999"/>
        </p:xfrm>
        <a:graphic>
          <a:graphicData uri="http://schemas.openxmlformats.org/drawingml/2006/table">
            <a:tbl>
              <a:tblPr rtl="1"/>
              <a:tblGrid>
                <a:gridCol w="7772400"/>
              </a:tblGrid>
              <a:tr h="578069">
                <a:tc>
                  <a:txBody>
                    <a:bodyPr/>
                    <a:lstStyle/>
                    <a:p>
                      <a:pPr marL="342900" marR="0" lvl="0" indent="-342900" algn="justLow" rtl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ar-SA" sz="1800" b="1" dirty="0" smtClean="0">
                          <a:latin typeface="Arial"/>
                          <a:ea typeface="Times New Roman"/>
                          <a:cs typeface="Arabic Transparent"/>
                        </a:rPr>
                        <a:t>د</a:t>
                      </a:r>
                      <a:r>
                        <a:rPr lang="ar-SA" sz="1800" b="1" dirty="0" smtClean="0">
                          <a:latin typeface="Times New Roman"/>
                          <a:ea typeface="Times New Roman"/>
                          <a:cs typeface="Arabic Transparent"/>
                        </a:rPr>
                        <a:t>. </a:t>
                      </a:r>
                      <a:r>
                        <a:rPr lang="ar-SA" sz="1800" b="1" dirty="0">
                          <a:latin typeface="Times New Roman"/>
                          <a:ea typeface="Times New Roman"/>
                          <a:cs typeface="Arabic Transparent"/>
                        </a:rPr>
                        <a:t>احمد جبر، </a:t>
                      </a:r>
                      <a:r>
                        <a:rPr lang="ar-SA" sz="1800" b="1" u="sng" dirty="0" err="1">
                          <a:latin typeface="Times New Roman"/>
                          <a:ea typeface="Times New Roman"/>
                          <a:cs typeface="Arabic Transparent"/>
                        </a:rPr>
                        <a:t>ادارة</a:t>
                      </a:r>
                      <a:r>
                        <a:rPr lang="ar-SA" sz="1800" b="1" u="sng" dirty="0">
                          <a:latin typeface="Times New Roman"/>
                          <a:ea typeface="Times New Roman"/>
                          <a:cs typeface="Arabic Transparent"/>
                        </a:rPr>
                        <a:t> التسويق، المفاهيم-الاستراتيجيات-التطبيقات</a:t>
                      </a:r>
                      <a:r>
                        <a:rPr lang="ar-SA" sz="1800" b="1" dirty="0">
                          <a:latin typeface="Times New Roman"/>
                          <a:ea typeface="Times New Roman"/>
                          <a:cs typeface="Arabic Transparent"/>
                        </a:rPr>
                        <a:t>، (مجموعة المكتبة المصرية للنشر و التوزيع، 2007) 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758"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EG" sz="1800" b="1" u="sng" dirty="0">
                          <a:latin typeface="Arial"/>
                          <a:ea typeface="Times New Roman"/>
                          <a:cs typeface="Arabic Transparent"/>
                        </a:rPr>
                        <a:t>مراجع أساسية: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  <a:p>
                      <a:pPr marL="342900" marR="0" lvl="0" indent="-342900" algn="justLow" rtl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ar-EG" sz="1800" b="1" dirty="0">
                          <a:latin typeface="Arial"/>
                          <a:ea typeface="Times New Roman"/>
                          <a:cs typeface="Arabic Transparent"/>
                        </a:rPr>
                        <a:t>عبد السلام أبو القحف، "مبادئ التسويق"،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  <a:p>
                      <a:pPr marL="342900" marR="0" lvl="0" indent="-342900" algn="justLow" rtl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ar-SA" sz="1800" b="1" dirty="0" err="1">
                          <a:latin typeface="Arial"/>
                          <a:ea typeface="Times New Roman"/>
                          <a:cs typeface="Arabic Transparent"/>
                        </a:rPr>
                        <a:t>كوتلر</a:t>
                      </a:r>
                      <a:r>
                        <a:rPr lang="ar-SA" sz="1800" b="1" dirty="0">
                          <a:latin typeface="Arial"/>
                          <a:ea typeface="Times New Roman"/>
                          <a:cs typeface="Arabic Transparent"/>
                        </a:rPr>
                        <a:t> و </a:t>
                      </a:r>
                      <a:r>
                        <a:rPr lang="ar-SA" sz="1800" b="1" dirty="0" err="1">
                          <a:latin typeface="Arial"/>
                          <a:ea typeface="Times New Roman"/>
                          <a:cs typeface="Arabic Transparent"/>
                        </a:rPr>
                        <a:t>أمسترونج</a:t>
                      </a:r>
                      <a:r>
                        <a:rPr lang="ar-SA" sz="1800" b="1" dirty="0">
                          <a:latin typeface="Arial"/>
                          <a:ea typeface="Times New Roman"/>
                          <a:cs typeface="Arabic Transparent"/>
                        </a:rPr>
                        <a:t>، " أساسيات التسويق"، 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  <a:p>
                      <a:pPr marL="342900" marR="0" lvl="0" indent="-34290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Arabic Transparent"/>
                        </a:rPr>
                        <a:t>Kotler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Arabic Transparent"/>
                        </a:rPr>
                        <a:t> &amp;  Keller, “Marketing management”, 12</a:t>
                      </a:r>
                      <a:r>
                        <a:rPr lang="en-US" sz="1800" b="1" baseline="30000" dirty="0">
                          <a:latin typeface="Times New Roman"/>
                          <a:ea typeface="Times New Roman"/>
                          <a:cs typeface="Arabic Transparent"/>
                        </a:rPr>
                        <a:t>th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Arabic Transparent"/>
                        </a:rPr>
                        <a:t> edition, Pearson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Arabic Transparent"/>
                        </a:rPr>
                        <a:t>Pretice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Arabic Transparent"/>
                        </a:rPr>
                        <a:t> Hall editions, New Jersey 2006.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517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67560" algn="l"/>
                        </a:tabLst>
                      </a:pPr>
                      <a:r>
                        <a:rPr lang="ar-SA" sz="1800" b="1" dirty="0">
                          <a:latin typeface="Times New Roman"/>
                          <a:ea typeface="Times New Roman"/>
                        </a:rPr>
                        <a:t>المجلات العلمية </a:t>
                      </a:r>
                      <a:r>
                        <a:rPr lang="ar-SA" sz="1800" b="1" dirty="0" err="1">
                          <a:latin typeface="Times New Roman"/>
                          <a:ea typeface="Times New Roman"/>
                        </a:rPr>
                        <a:t>و</a:t>
                      </a:r>
                      <a:r>
                        <a:rPr lang="ar-SA" sz="1800" b="1" dirty="0">
                          <a:latin typeface="Times New Roman"/>
                          <a:ea typeface="Times New Roman"/>
                        </a:rPr>
                        <a:t> الدوريات                                                     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Scientific research journals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  <a:p>
                      <a:pPr marL="342900" marR="0" lvl="0" indent="-34290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  <a:tab pos="2067560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Journal of marketing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  <a:p>
                      <a:pPr marL="342900" marR="0" lvl="0" indent="-34290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  <a:tab pos="2067560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Journal of marketing science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  <a:p>
                      <a:pPr marL="342900" marR="0" lvl="0" indent="-34290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  <a:tab pos="2067560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Journal of business &amp; industrial marketing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توزيع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الدرجات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</a:p>
        </p:txBody>
      </p:sp>
    </p:spTree>
    <p:extLst>
      <p:ext uri="{BB962C8B-B14F-4D97-AF65-F5344CB8AC3E}">
        <p14:creationId xmlns="" xmlns:p14="http://schemas.microsoft.com/office/powerpoint/2010/main" val="419061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3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85800" y="1447800"/>
            <a:ext cx="8458200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endParaRPr lang="ar-SA" sz="2800" dirty="0"/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r>
              <a:rPr lang="ar-SA" sz="2000" dirty="0">
                <a:solidFill>
                  <a:srgbClr val="0070C0"/>
                </a:solidFill>
              </a:rPr>
              <a:t>رقم جوال </a:t>
            </a:r>
            <a:r>
              <a:rPr lang="ar-SA" sz="2000" dirty="0" smtClean="0">
                <a:solidFill>
                  <a:srgbClr val="0070C0"/>
                </a:solidFill>
              </a:rPr>
              <a:t>المقرر </a:t>
            </a:r>
            <a:r>
              <a:rPr lang="ar-SA" sz="2000" dirty="0" err="1" smtClean="0">
                <a:solidFill>
                  <a:srgbClr val="0070C0"/>
                </a:solidFill>
              </a:rPr>
              <a:t>و</a:t>
            </a:r>
            <a:r>
              <a:rPr lang="ar-SA" sz="2000" dirty="0" smtClean="0">
                <a:solidFill>
                  <a:srgbClr val="0070C0"/>
                </a:solidFill>
              </a:rPr>
              <a:t> الهاتف المكتب</a:t>
            </a:r>
          </a:p>
          <a:p>
            <a:r>
              <a:rPr lang="en-US" sz="2000" b="1" dirty="0" smtClean="0"/>
              <a:t>03580000</a:t>
            </a:r>
            <a:r>
              <a:rPr lang="ar-SA" sz="2000" b="1" dirty="0" smtClean="0"/>
              <a:t> تحويله </a:t>
            </a:r>
            <a:r>
              <a:rPr lang="en-US" sz="2000" b="1" dirty="0" smtClean="0"/>
              <a:t>1464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  <a:p>
            <a:r>
              <a:rPr lang="ar-SA" sz="1600" dirty="0">
                <a:solidFill>
                  <a:srgbClr val="FF0000"/>
                </a:solidFill>
              </a:rPr>
              <a:t>سيكون الجوال مفتوح في الأوقات المحددة بعالية وسيتم إغلاقة خارج هذه الأوقات، لذا على الجميع التقيد بهذه المواعيد</a:t>
            </a:r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</a:t>
            </a:r>
            <a:r>
              <a:rPr lang="ar-SA" sz="2000" dirty="0" smtClean="0">
                <a:solidFill>
                  <a:srgbClr val="0070C0"/>
                </a:solidFill>
              </a:rPr>
              <a:t>الإلكتروني:        </a:t>
            </a:r>
            <a:r>
              <a:rPr lang="en-US" sz="2000" dirty="0" smtClean="0">
                <a:solidFill>
                  <a:srgbClr val="0070C0"/>
                </a:solidFill>
              </a:rPr>
              <a:t>AALHAMMAD@kfu.edu.sa</a:t>
            </a:r>
            <a:r>
              <a:rPr lang="ar-SA" sz="2000" b="1" dirty="0" smtClean="0"/>
              <a:t>  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76400" y="1752600"/>
          <a:ext cx="4572000" cy="14827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6000"/>
                <a:gridCol w="2286000"/>
              </a:tblGrid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السبت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7.30الى9.00</a:t>
                      </a:r>
                      <a:r>
                        <a:rPr lang="ar-SA" sz="1800" baseline="0" dirty="0" smtClean="0"/>
                        <a:t> </a:t>
                      </a:r>
                      <a:r>
                        <a:rPr lang="ar-SA" sz="1800" baseline="0" dirty="0" err="1" smtClean="0"/>
                        <a:t>ص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الاثنين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7.30الى9.00</a:t>
                      </a:r>
                      <a:r>
                        <a:rPr lang="ar-SA" sz="1800" baseline="0" dirty="0" smtClean="0"/>
                        <a:t> </a:t>
                      </a:r>
                      <a:r>
                        <a:rPr lang="ar-SA" sz="1800" baseline="0" dirty="0" err="1" smtClean="0"/>
                        <a:t>ص</a:t>
                      </a:r>
                      <a:endParaRPr lang="ar-SA" sz="1800" dirty="0" smtClean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-381000" y="152400"/>
            <a:ext cx="9677400" cy="1143000"/>
          </a:xfrm>
        </p:spPr>
        <p:txBody>
          <a:bodyPr/>
          <a:lstStyle/>
          <a:p>
            <a:pPr eaLnBrk="1" hangingPunct="1"/>
            <a:r>
              <a:rPr lang="ar-SA" sz="42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الساعات المكتبية وجوال المقرر والبريد الإلكتروني: </a:t>
            </a:r>
            <a:endParaRPr lang="ar-SA" sz="42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078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618</Words>
  <Application>Microsoft Office PowerPoint</Application>
  <PresentationFormat>A4 Paper (210x297 mm)‎</PresentationFormat>
  <Paragraphs>90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التمهيدية</vt:lpstr>
      <vt:lpstr>وصف موجز للمقرر:</vt:lpstr>
      <vt:lpstr>المخرجات التعليمية  Learning outcomes &amp; Knowledge skills </vt:lpstr>
      <vt:lpstr>أهداف المقرر Course objectives</vt:lpstr>
      <vt:lpstr>محتوى المقرر</vt:lpstr>
      <vt:lpstr>الكتاب المقرر :</vt:lpstr>
      <vt:lpstr>توزيع الدرجات : </vt:lpstr>
      <vt:lpstr>الساعات المكتبية وجوال المقرر والبريد الإلكتروني: 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110</cp:revision>
  <dcterms:created xsi:type="dcterms:W3CDTF">2009-10-14T19:14:34Z</dcterms:created>
  <dcterms:modified xsi:type="dcterms:W3CDTF">2011-10-07T12:36:51Z</dcterms:modified>
</cp:coreProperties>
</file>