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87" r:id="rId3"/>
    <p:sldId id="296" r:id="rId4"/>
    <p:sldId id="293" r:id="rId5"/>
    <p:sldId id="291" r:id="rId6"/>
    <p:sldId id="303" r:id="rId7"/>
    <p:sldId id="297" r:id="rId8"/>
    <p:sldId id="301" r:id="rId9"/>
    <p:sldId id="298" r:id="rId10"/>
    <p:sldId id="302" r:id="rId11"/>
    <p:sldId id="300"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80" d="100"/>
          <a:sy n="80" d="100"/>
        </p:scale>
        <p:origin x="-1080" y="-2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p:fade thruBlk="1"/>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828800"/>
          </a:xfrm>
          <a:prstGeom prst="rect">
            <a:avLst/>
          </a:prstGeom>
          <a:noFill/>
          <a:ln w="9525">
            <a:noFill/>
            <a:miter lim="800000"/>
            <a:headEnd/>
            <a:tailEnd/>
          </a:ln>
        </p:spPr>
        <p:txBody>
          <a:bodyPr/>
          <a:lstStyle/>
          <a:p>
            <a:pPr algn="ctr" rtl="0">
              <a:spcBef>
                <a:spcPct val="20000"/>
              </a:spcBef>
              <a:buFont typeface="Arial" pitchFamily="34" charset="0"/>
              <a:buNone/>
            </a:pPr>
            <a:r>
              <a:rPr lang="ar-EG" sz="3200" b="1" dirty="0">
                <a:solidFill>
                  <a:srgbClr val="898989"/>
                </a:solidFill>
                <a:latin typeface="Calibri" pitchFamily="34" charset="0"/>
              </a:rPr>
              <a:t>نظام التعليم المطور للانتساب</a:t>
            </a:r>
            <a:endParaRPr lang="en-US" sz="3200" b="1" dirty="0">
              <a:solidFill>
                <a:srgbClr val="898989"/>
              </a:solidFill>
              <a:latin typeface="Calibri" pitchFamily="34" charset="0"/>
            </a:endParaRPr>
          </a:p>
          <a:p>
            <a:pPr algn="ctr" rtl="0">
              <a:spcBef>
                <a:spcPct val="20000"/>
              </a:spcBef>
              <a:buFont typeface="Arial" pitchFamily="34" charset="0"/>
              <a:buNone/>
            </a:pPr>
            <a:r>
              <a:rPr lang="ar-EG" sz="3200" dirty="0" smtClean="0">
                <a:solidFill>
                  <a:srgbClr val="898989"/>
                </a:solidFill>
                <a:latin typeface="Calibri" pitchFamily="34" charset="0"/>
              </a:rPr>
              <a:t>كلية </a:t>
            </a:r>
            <a:r>
              <a:rPr lang="ar-SA" sz="3200" dirty="0" smtClean="0">
                <a:solidFill>
                  <a:srgbClr val="898989"/>
                </a:solidFill>
                <a:latin typeface="Calibri" pitchFamily="34" charset="0"/>
              </a:rPr>
              <a:t>إدارة الأعمــال</a:t>
            </a:r>
            <a:endParaRPr lang="en-US" sz="3200" dirty="0" smtClean="0">
              <a:solidFill>
                <a:srgbClr val="898989"/>
              </a:solidFill>
              <a:latin typeface="Calibri" pitchFamily="34" charset="0"/>
            </a:endParaRPr>
          </a:p>
          <a:p>
            <a:pPr algn="ctr" rtl="0">
              <a:spcBef>
                <a:spcPct val="20000"/>
              </a:spcBef>
              <a:buFont typeface="Arial" pitchFamily="34" charset="0"/>
              <a:buNone/>
            </a:pPr>
            <a:r>
              <a:rPr lang="ar-SA" sz="3200" dirty="0" smtClean="0">
                <a:solidFill>
                  <a:srgbClr val="898989"/>
                </a:solidFill>
                <a:latin typeface="Calibri" pitchFamily="34" charset="0"/>
              </a:rPr>
              <a:t>قسـم الأسـاليب الكميــة</a:t>
            </a:r>
            <a:r>
              <a:rPr lang="ar-EG" sz="3200" dirty="0" smtClean="0">
                <a:solidFill>
                  <a:srgbClr val="898989"/>
                </a:solidFill>
                <a:latin typeface="Calibri" pitchFamily="34" charset="0"/>
              </a:rPr>
              <a:t> </a:t>
            </a:r>
            <a:endParaRPr lang="en-US" sz="32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362200"/>
            <a:ext cx="5099050" cy="3048000"/>
          </a:xfrm>
          <a:prstGeom prst="rect">
            <a:avLst/>
          </a:prstGeom>
          <a:noFill/>
          <a:ln w="9525">
            <a:noFill/>
            <a:miter lim="800000"/>
            <a:headEnd/>
            <a:tailEnd/>
          </a:ln>
        </p:spPr>
        <p:txBody>
          <a:bodyPr anchor="ctr"/>
          <a:lstStyle/>
          <a:p>
            <a:pPr algn="l">
              <a:lnSpc>
                <a:spcPct val="80000"/>
              </a:lnSpc>
            </a:pPr>
            <a:r>
              <a:rPr lang="ar-SA" sz="4000" b="1" dirty="0" smtClean="0">
                <a:solidFill>
                  <a:srgbClr val="376092"/>
                </a:solidFill>
                <a:latin typeface="AYM Wadiy S_U normal."/>
                <a:cs typeface="Times New Roman" pitchFamily="18" charset="0"/>
              </a:rPr>
              <a:t>الأساليب الكمية في الإدارة</a:t>
            </a:r>
            <a:endParaRPr lang="ar-SA" sz="4000" b="1" dirty="0">
              <a:solidFill>
                <a:srgbClr val="376092"/>
              </a:solidFill>
              <a:latin typeface="AYM Wadiy S_U normal."/>
              <a:cs typeface="Times New Roman" pitchFamily="18" charset="0"/>
            </a:endParaRPr>
          </a:p>
          <a:p>
            <a:pPr algn="l">
              <a:lnSpc>
                <a:spcPct val="80000"/>
              </a:lnSpc>
            </a:pPr>
            <a:r>
              <a:rPr lang="ar-EG" sz="3600" b="1" dirty="0" smtClean="0">
                <a:solidFill>
                  <a:srgbClr val="7F7F7F"/>
                </a:solidFill>
                <a:latin typeface="Calibri" pitchFamily="34" charset="0"/>
                <a:cs typeface="Times New Roman" pitchFamily="18" charset="0"/>
              </a:rPr>
              <a:t>الفصل </a:t>
            </a:r>
            <a:r>
              <a:rPr lang="ar-EG" sz="3600" b="1" dirty="0">
                <a:solidFill>
                  <a:srgbClr val="7F7F7F"/>
                </a:solidFill>
                <a:latin typeface="Calibri" pitchFamily="34" charset="0"/>
                <a:cs typeface="Times New Roman" pitchFamily="18" charset="0"/>
              </a:rPr>
              <a:t>الدراسي </a:t>
            </a:r>
            <a:r>
              <a:rPr lang="ar-SA" sz="3600" b="1" dirty="0" smtClean="0">
                <a:solidFill>
                  <a:srgbClr val="7F7F7F"/>
                </a:solidFill>
                <a:latin typeface="Calibri" pitchFamily="34" charset="0"/>
                <a:cs typeface="Times New Roman" pitchFamily="18" charset="0"/>
              </a:rPr>
              <a:t>الأول</a:t>
            </a:r>
            <a:r>
              <a:rPr lang="ar-EG" sz="3600" b="1" dirty="0">
                <a:solidFill>
                  <a:srgbClr val="7F7F7F"/>
                </a:solidFill>
                <a:latin typeface="Calibri" pitchFamily="34" charset="0"/>
                <a:cs typeface="Times New Roman" pitchFamily="18" charset="0"/>
              </a:rPr>
              <a:t/>
            </a:r>
            <a:br>
              <a:rPr lang="ar-EG" sz="3600" b="1" dirty="0">
                <a:solidFill>
                  <a:srgbClr val="7F7F7F"/>
                </a:solidFill>
                <a:latin typeface="Calibri" pitchFamily="34" charset="0"/>
                <a:cs typeface="Times New Roman" pitchFamily="18" charset="0"/>
              </a:rPr>
            </a:br>
            <a:r>
              <a:rPr lang="ar-EG" sz="2800" b="1" dirty="0">
                <a:solidFill>
                  <a:srgbClr val="7F7F7F"/>
                </a:solidFill>
                <a:latin typeface="Calibri" pitchFamily="34" charset="0"/>
                <a:cs typeface="Times New Roman" pitchFamily="18" charset="0"/>
              </a:rPr>
              <a:t>العام الدراسي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1</a:t>
            </a:r>
            <a:r>
              <a:rPr lang="ar-EG" sz="2800" b="1" dirty="0" smtClean="0">
                <a:solidFill>
                  <a:srgbClr val="7F7F7F"/>
                </a:solidFill>
                <a:latin typeface="Calibri" pitchFamily="34" charset="0"/>
                <a:cs typeface="Times New Roman" pitchFamily="18" charset="0"/>
              </a:rPr>
              <a:t> </a:t>
            </a:r>
            <a:r>
              <a:rPr lang="ar-EG" sz="2800" b="1" dirty="0">
                <a:solidFill>
                  <a:srgbClr val="7F7F7F"/>
                </a:solidFill>
                <a:latin typeface="Calibri" pitchFamily="34" charset="0"/>
                <a:cs typeface="Times New Roman" pitchFamily="18" charset="0"/>
              </a:rPr>
              <a:t>–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2هـ</a:t>
            </a:r>
            <a:endParaRPr lang="en-US" sz="2800" b="1" dirty="0">
              <a:solidFill>
                <a:srgbClr val="7F7F7F"/>
              </a:solidFill>
              <a:latin typeface="Calibri" pitchFamily="34" charset="0"/>
            </a:endParaRPr>
          </a:p>
          <a:p>
            <a:pPr algn="l">
              <a:lnSpc>
                <a:spcPct val="80000"/>
              </a:lnSpc>
            </a:pPr>
            <a:r>
              <a:rPr lang="ar-SA" sz="4000" b="1" dirty="0">
                <a:solidFill>
                  <a:srgbClr val="7F7F7F"/>
                </a:solidFill>
                <a:latin typeface="Calibri" pitchFamily="34" charset="0"/>
                <a:cs typeface="Times New Roman" pitchFamily="18" charset="0"/>
              </a:rPr>
              <a:t>د. </a:t>
            </a:r>
            <a:r>
              <a:rPr lang="ar-SA" sz="4000" b="1" dirty="0" smtClean="0">
                <a:solidFill>
                  <a:srgbClr val="7F7F7F"/>
                </a:solidFill>
                <a:latin typeface="Calibri" pitchFamily="34" charset="0"/>
                <a:cs typeface="Times New Roman" pitchFamily="18" charset="0"/>
              </a:rPr>
              <a:t>ملفـي الرشيــدي</a:t>
            </a:r>
            <a:endParaRPr lang="en-US" sz="4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0">
                                            <p:txEl>
                                              <p:pRg st="0" end="0"/>
                                            </p:txEl>
                                          </p:spTgt>
                                        </p:tgtEl>
                                        <p:attrNameLst>
                                          <p:attrName>style.visibility</p:attrName>
                                        </p:attrNameLst>
                                      </p:cBhvr>
                                      <p:to>
                                        <p:strVal val="visible"/>
                                      </p:to>
                                    </p:set>
                                    <p:animEffect transition="in" filter="fade">
                                      <p:cBhvr>
                                        <p:cTn id="7" dur="2000"/>
                                        <p:tgtEl>
                                          <p:spTgt spid="513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30">
                                            <p:txEl>
                                              <p:pRg st="1" end="1"/>
                                            </p:txEl>
                                          </p:spTgt>
                                        </p:tgtEl>
                                        <p:attrNameLst>
                                          <p:attrName>style.visibility</p:attrName>
                                        </p:attrNameLst>
                                      </p:cBhvr>
                                      <p:to>
                                        <p:strVal val="visible"/>
                                      </p:to>
                                    </p:set>
                                    <p:animEffect transition="in" filter="fade">
                                      <p:cBhvr>
                                        <p:cTn id="10" dur="2000"/>
                                        <p:tgtEl>
                                          <p:spTgt spid="513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130">
                                            <p:txEl>
                                              <p:pRg st="2" end="2"/>
                                            </p:txEl>
                                          </p:spTgt>
                                        </p:tgtEl>
                                        <p:attrNameLst>
                                          <p:attrName>style.visibility</p:attrName>
                                        </p:attrNameLst>
                                      </p:cBhvr>
                                      <p:to>
                                        <p:strVal val="visible"/>
                                      </p:to>
                                    </p:set>
                                    <p:animEffect transition="in" filter="fade">
                                      <p:cBhvr>
                                        <p:cTn id="13" dur="2000"/>
                                        <p:tgtEl>
                                          <p:spTgt spid="51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DZ" b="1" dirty="0" smtClean="0">
                <a:solidFill>
                  <a:srgbClr val="FF0000"/>
                </a:solidFill>
              </a:rPr>
              <a:t>مفهوم الأساليب الكمية</a:t>
            </a:r>
            <a:r>
              <a:rPr lang="ar-DZ" b="1" i="1" dirty="0" smtClean="0">
                <a:solidFill>
                  <a:srgbClr val="FF0000"/>
                </a:solidFill>
              </a:rPr>
              <a:t> </a:t>
            </a:r>
            <a:endParaRPr lang="ar-SA" dirty="0" smtClean="0">
              <a:solidFill>
                <a:srgbClr val="FF00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rtl="1" eaLnBrk="1" hangingPunct="1">
              <a:buFont typeface="Wingdings" pitchFamily="2" charset="2"/>
              <a:buChar char="q"/>
              <a:defRPr/>
            </a:pPr>
            <a:r>
              <a:rPr lang="ar-DZ" sz="4000" dirty="0" smtClean="0"/>
              <a:t>تعتبر الأساليب الكمية ، أسلوب رياضي يتم من خلاله معالجة المشاكل الاقتصادية</a:t>
            </a:r>
            <a:r>
              <a:rPr lang="ar-SA" sz="4000" dirty="0" smtClean="0"/>
              <a:t>,</a:t>
            </a:r>
            <a:r>
              <a:rPr lang="ar-DZ" sz="4000" dirty="0" smtClean="0"/>
              <a:t>الإدارية </a:t>
            </a:r>
            <a:r>
              <a:rPr lang="ar-SA" sz="4000" dirty="0" smtClean="0"/>
              <a:t>,</a:t>
            </a:r>
            <a:r>
              <a:rPr lang="ar-DZ" sz="4000" dirty="0" smtClean="0"/>
              <a:t>التسويقية</a:t>
            </a:r>
            <a:r>
              <a:rPr lang="ar-SA" sz="4000" dirty="0" smtClean="0"/>
              <a:t> و المالية</a:t>
            </a:r>
            <a:r>
              <a:rPr lang="ar-DZ" sz="4000" dirty="0" smtClean="0"/>
              <a:t> بمساندة الموارد المتاحة من البيانات والأدوات والطرق التي تستخدم من قبل متخذي القرار لمعالجة المشاكل</a:t>
            </a:r>
            <a:r>
              <a:rPr lang="ar-SA" sz="4000" dirty="0" smtClean="0"/>
              <a:t>.</a:t>
            </a:r>
            <a:r>
              <a:rPr lang="ar-DZ" sz="4000" dirty="0" smtClean="0"/>
              <a:t> </a:t>
            </a:r>
            <a:endParaRPr lang="ar-SA" sz="4000" u="sng" dirty="0" smtClean="0">
              <a:solidFill>
                <a:srgbClr val="FF0000"/>
              </a:solidFill>
            </a:endParaRPr>
          </a:p>
          <a:p>
            <a:pPr rtl="1" eaLnBrk="1" hangingPunct="1">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9219">
                                            <p:txEl>
                                              <p:pRg st="0" end="0"/>
                                            </p:txEl>
                                          </p:spTgt>
                                        </p:tgtEl>
                                        <p:attrNameLst>
                                          <p:attrName>style.visibility</p:attrName>
                                        </p:attrNameLst>
                                      </p:cBhvr>
                                      <p:to>
                                        <p:strVal val="visible"/>
                                      </p:to>
                                    </p:set>
                                    <p:anim calcmode="discrete" valueType="clr">
                                      <p:cBhvr override="childStyle">
                                        <p:cTn id="7" dur="80"/>
                                        <p:tgtEl>
                                          <p:spTgt spid="921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219">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9219">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DZ" b="1" dirty="0" smtClean="0">
                <a:solidFill>
                  <a:srgbClr val="FF0000"/>
                </a:solidFill>
              </a:rPr>
              <a:t>تعريف الأساليب الكمية</a:t>
            </a:r>
            <a:r>
              <a:rPr lang="ar-DZ" b="1" i="1" dirty="0" smtClean="0">
                <a:solidFill>
                  <a:srgbClr val="FF0000"/>
                </a:solidFill>
              </a:rPr>
              <a:t> </a:t>
            </a:r>
            <a:endParaRPr lang="ar-SA" dirty="0" smtClean="0">
              <a:solidFill>
                <a:srgbClr val="FF0000"/>
              </a:solidFill>
              <a:cs typeface="Arial" pitchFamily="34" charset="0"/>
            </a:endParaRPr>
          </a:p>
        </p:txBody>
      </p:sp>
      <p:sp>
        <p:nvSpPr>
          <p:cNvPr id="9219" name="Content Placeholder 2"/>
          <p:cNvSpPr>
            <a:spLocks noGrp="1"/>
          </p:cNvSpPr>
          <p:nvPr>
            <p:ph idx="4294967295"/>
          </p:nvPr>
        </p:nvSpPr>
        <p:spPr>
          <a:xfrm>
            <a:off x="228600" y="1447800"/>
            <a:ext cx="9296400" cy="4525963"/>
          </a:xfrm>
        </p:spPr>
        <p:txBody>
          <a:bodyPr/>
          <a:lstStyle/>
          <a:p>
            <a:pPr rtl="1"/>
            <a:r>
              <a:rPr lang="ar-DZ" sz="2400" dirty="0" smtClean="0"/>
              <a:t>يمكن تعريفها بعدة تعايف من بينها : " مجموعة الطرق والصيغ والمعدات والنماذج التي تساعد في حل المشكلات على أساس عقلاني "</a:t>
            </a:r>
            <a:endParaRPr lang="en-US" sz="2400" dirty="0" smtClean="0"/>
          </a:p>
          <a:p>
            <a:pPr rtl="1"/>
            <a:r>
              <a:rPr lang="ar-DZ" sz="2400" dirty="0" smtClean="0"/>
              <a:t>من هذا التعريف يمكننا إدراج مختلف هذه الأساليب تحت عنوان اشمل وهو بحوث العمليات حيث توجد عدة تعار يف من أبرزها.</a:t>
            </a:r>
            <a:endParaRPr lang="en-US" sz="2400" dirty="0" smtClean="0"/>
          </a:p>
          <a:p>
            <a:pPr rtl="1"/>
            <a:r>
              <a:rPr lang="ar-DZ" sz="2400" dirty="0" smtClean="0"/>
              <a:t>التعريف الذي اعتمدته جمعية بحوث العمليات البريطانية بأنها " استخدام الأساليب العلمية لحل المعضلات المعقدة في إدارة أنظمة كبيرة من القوى العاملة ، المعدات ، المواد أولية ، الأموال في المصانع والمؤسسات الحكومية وفي القوات المسلحة "</a:t>
            </a:r>
            <a:endParaRPr lang="en-US" sz="2400" dirty="0" smtClean="0"/>
          </a:p>
          <a:p>
            <a:pPr rtl="1"/>
            <a:r>
              <a:rPr lang="ar-DZ" sz="2400" dirty="0" smtClean="0"/>
              <a:t>أما جمعية بحوث العمليات الأمريكية فقد اعتمدت التعريف التالي : </a:t>
            </a:r>
            <a:endParaRPr lang="en-US" sz="2400" dirty="0" smtClean="0"/>
          </a:p>
          <a:p>
            <a:pPr rtl="1">
              <a:buNone/>
            </a:pPr>
            <a:r>
              <a:rPr lang="ar-SA" sz="2400" dirty="0" smtClean="0"/>
              <a:t>    </a:t>
            </a:r>
            <a:r>
              <a:rPr lang="ar-DZ" sz="2400" dirty="0" smtClean="0"/>
              <a:t>" تربط بحوث العمليات باتخاذ القرارات العلمية حول كيفية تصميم عمل أنظمة الصعدات ، القوى العاملة وفقا للشروط تتطلب تخصيصها في الموارد النادرة "</a:t>
            </a:r>
            <a:endParaRPr lang="en-US" sz="2400" dirty="0" smtClean="0"/>
          </a:p>
          <a:p>
            <a:pPr lvl="0" rtl="1">
              <a:buNone/>
            </a:pPr>
            <a:endParaRPr lang="ar-SA" sz="2000" b="1"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nodeType="clickEffect">
                                  <p:stCondLst>
                                    <p:cond delay="0"/>
                                  </p:stCondLst>
                                  <p:iterate type="lt">
                                    <p:tmPct val="50000"/>
                                  </p:iterate>
                                  <p:childTnLst>
                                    <p:set>
                                      <p:cBhvr>
                                        <p:cTn id="12" dur="1" fill="hold">
                                          <p:stCondLst>
                                            <p:cond delay="0"/>
                                          </p:stCondLst>
                                        </p:cTn>
                                        <p:tgtEl>
                                          <p:spTgt spid="9219">
                                            <p:txEl>
                                              <p:pRg st="1" end="1"/>
                                            </p:txEl>
                                          </p:spTgt>
                                        </p:tgtEl>
                                        <p:attrNameLst>
                                          <p:attrName>style.visibility</p:attrName>
                                        </p:attrNameLst>
                                      </p:cBhvr>
                                      <p:to>
                                        <p:strVal val="visible"/>
                                      </p:to>
                                    </p:set>
                                    <p:anim calcmode="discrete" valueType="clr">
                                      <p:cBhvr override="childStyle">
                                        <p:cTn id="13" dur="80"/>
                                        <p:tgtEl>
                                          <p:spTgt spid="921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9219">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9219">
                                            <p:txEl>
                                              <p:pRg st="1" end="1"/>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219">
                                            <p:txEl>
                                              <p:pRg st="2" end="2"/>
                                            </p:txEl>
                                          </p:spTgt>
                                        </p:tgtEl>
                                        <p:attrNameLst>
                                          <p:attrName>style.visibility</p:attrName>
                                        </p:attrNameLst>
                                      </p:cBhvr>
                                      <p:to>
                                        <p:strVal val="visible"/>
                                      </p:to>
                                    </p:set>
                                    <p:anim calcmode="lin" valueType="num">
                                      <p:cBhvr additive="base">
                                        <p:cTn id="20"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219">
                                            <p:txEl>
                                              <p:pRg st="3" end="3"/>
                                            </p:txEl>
                                          </p:spTgt>
                                        </p:tgtEl>
                                        <p:attrNameLst>
                                          <p:attrName>style.visibility</p:attrName>
                                        </p:attrNameLst>
                                      </p:cBhvr>
                                      <p:to>
                                        <p:strVal val="visible"/>
                                      </p:to>
                                    </p:set>
                                    <p:anim calcmode="lin" valueType="num">
                                      <p:cBhvr additive="base">
                                        <p:cTn id="26"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7" presetClass="entr" presetSubtype="0" fill="hold" nodeType="clickEffect">
                                  <p:stCondLst>
                                    <p:cond delay="0"/>
                                  </p:stCondLst>
                                  <p:iterate type="lt">
                                    <p:tmPct val="50000"/>
                                  </p:iterate>
                                  <p:childTnLst>
                                    <p:set>
                                      <p:cBhvr>
                                        <p:cTn id="31" dur="1" fill="hold">
                                          <p:stCondLst>
                                            <p:cond delay="0"/>
                                          </p:stCondLst>
                                        </p:cTn>
                                        <p:tgtEl>
                                          <p:spTgt spid="9219">
                                            <p:txEl>
                                              <p:pRg st="4" end="4"/>
                                            </p:txEl>
                                          </p:spTgt>
                                        </p:tgtEl>
                                        <p:attrNameLst>
                                          <p:attrName>style.visibility</p:attrName>
                                        </p:attrNameLst>
                                      </p:cBhvr>
                                      <p:to>
                                        <p:strVal val="visible"/>
                                      </p:to>
                                    </p:set>
                                    <p:anim calcmode="discrete" valueType="clr">
                                      <p:cBhvr override="childStyle">
                                        <p:cTn id="32" dur="80"/>
                                        <p:tgtEl>
                                          <p:spTgt spid="9219">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9219">
                                            <p:txEl>
                                              <p:pRg st="4" end="4"/>
                                            </p:txEl>
                                          </p:spTgt>
                                        </p:tgtEl>
                                        <p:attrNameLst>
                                          <p:attrName>fillcolor</p:attrName>
                                        </p:attrNameLst>
                                      </p:cBhvr>
                                      <p:tavLst>
                                        <p:tav tm="0">
                                          <p:val>
                                            <p:clrVal>
                                              <a:schemeClr val="accent2"/>
                                            </p:clrVal>
                                          </p:val>
                                        </p:tav>
                                        <p:tav tm="50000">
                                          <p:val>
                                            <p:clrVal>
                                              <a:schemeClr val="hlink"/>
                                            </p:clrVal>
                                          </p:val>
                                        </p:tav>
                                      </p:tavLst>
                                    </p:anim>
                                    <p:set>
                                      <p:cBhvr>
                                        <p:cTn id="34" dur="80"/>
                                        <p:tgtEl>
                                          <p:spTgt spid="9219">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dirty="0" smtClean="0">
                <a:solidFill>
                  <a:srgbClr val="FF3300"/>
                </a:solidFill>
                <a:cs typeface="Arial" pitchFamily="34" charset="0"/>
              </a:rPr>
              <a:t>الأساليب الكمية المستخدمة ضمن بحوث العمليات</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pic>
        <p:nvPicPr>
          <p:cNvPr id="1027" name="Picture 3"/>
          <p:cNvPicPr>
            <a:picLocks noChangeAspect="1" noChangeArrowheads="1"/>
          </p:cNvPicPr>
          <p:nvPr/>
        </p:nvPicPr>
        <p:blipFill>
          <a:blip r:embed="rId2" cstate="print"/>
          <a:srcRect/>
          <a:stretch>
            <a:fillRect/>
          </a:stretch>
        </p:blipFill>
        <p:spPr bwMode="auto">
          <a:xfrm>
            <a:off x="533400" y="1524000"/>
            <a:ext cx="8991599" cy="4191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562600" y="304800"/>
            <a:ext cx="3886200" cy="1143000"/>
          </a:xfrm>
        </p:spPr>
        <p:txBody>
          <a:bodyPr/>
          <a:lstStyle/>
          <a:p>
            <a:pPr eaLnBrk="1" hangingPunct="1"/>
            <a:r>
              <a:rPr lang="ar-SA" dirty="0" smtClean="0">
                <a:solidFill>
                  <a:srgbClr val="FF3300"/>
                </a:solidFill>
                <a:cs typeface="Arial" pitchFamily="34" charset="0"/>
              </a:rPr>
              <a:t>التطــور التاريخـي</a:t>
            </a:r>
          </a:p>
        </p:txBody>
      </p:sp>
      <p:sp>
        <p:nvSpPr>
          <p:cNvPr id="9219" name="Content Placeholder 2"/>
          <p:cNvSpPr>
            <a:spLocks noGrp="1"/>
          </p:cNvSpPr>
          <p:nvPr>
            <p:ph idx="4294967295"/>
          </p:nvPr>
        </p:nvSpPr>
        <p:spPr>
          <a:xfrm>
            <a:off x="228600" y="1143000"/>
            <a:ext cx="9144000" cy="5029200"/>
          </a:xfrm>
        </p:spPr>
        <p:txBody>
          <a:bodyPr/>
          <a:lstStyle/>
          <a:p>
            <a:pPr rtl="1">
              <a:buNone/>
            </a:pPr>
            <a:endParaRPr lang="en-US" sz="2800" dirty="0" smtClean="0"/>
          </a:p>
          <a:p>
            <a:pPr rtl="1">
              <a:buFont typeface="Wingdings" pitchFamily="2" charset="2"/>
              <a:buChar char="ü"/>
            </a:pPr>
            <a:r>
              <a:rPr lang="ar-SA" sz="2800" b="1" dirty="0" smtClean="0"/>
              <a:t>   </a:t>
            </a:r>
            <a:r>
              <a:rPr lang="ar-SA" sz="2800" dirty="0" smtClean="0"/>
              <a:t>تعتبر بحوث العمليات امتداداً لحركة الادارة العلمية على يد فردريك تيلور كتابه بعنوان ( الإدارة العلمية 1911)، الذي دعا فيه إلى ضرورة استبدال طريقة الحكم الشخصي والتجربة والخطأ بطريقة أخرى تعتمد على البحث العلمي.</a:t>
            </a:r>
          </a:p>
          <a:p>
            <a:pPr rtl="1">
              <a:buFont typeface="Wingdings" pitchFamily="2" charset="2"/>
              <a:buChar char="ü"/>
            </a:pPr>
            <a:r>
              <a:rPr lang="ar-SA" sz="2800" dirty="0" smtClean="0"/>
              <a:t>بحوث العمليات ظهرت كحقلاً علمياً مستقلاً في بداية الحرب العالمية الثانية. حيث شكَّلَت بريطانيا و الولايات المتحدة الأمريكية فرقاً من العلماء يشمل مختلف المجالات العلمية للبحث عن أفضل الأساليب والوسائل العلمية لاستخدامها في طريقة توزيعٍ أفضل للقوات العسكرية، وكذلك في استخدام الأجهزة المتطورة كقاذفات القنابل والرادارات. سُمِّيَت مثل هذه الفرق بفرق      بحوث العمليات.</a:t>
            </a:r>
            <a:endParaRPr lang="ar-SA" sz="2800" i="1" dirty="0" smtClean="0"/>
          </a:p>
          <a:p>
            <a:pPr rtl="1">
              <a:buNone/>
            </a:pP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iterate type="lt">
                                    <p:tmPct val="0"/>
                                  </p:iterate>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 calcmode="lin" valueType="num">
                                      <p:cBhvr additive="base">
                                        <p:cTn id="13"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9219">
                                            <p:txEl>
                                              <p:pRg st="1" end="1"/>
                                            </p:txEl>
                                          </p:spTgt>
                                        </p:tgtEl>
                                        <p:attrNameLst>
                                          <p:attrName>style.visibility</p:attrName>
                                        </p:attrNameLst>
                                      </p:cBhvr>
                                      <p:to>
                                        <p:strVal val="visible"/>
                                      </p:to>
                                    </p:set>
                                    <p:anim calcmode="discrete" valueType="clr">
                                      <p:cBhvr override="childStyle">
                                        <p:cTn id="19" dur="80"/>
                                        <p:tgtEl>
                                          <p:spTgt spid="921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9219">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9219">
                                            <p:txEl>
                                              <p:pRg st="1" end="1"/>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219">
                                            <p:txEl>
                                              <p:pRg st="2" end="2"/>
                                            </p:txEl>
                                          </p:spTgt>
                                        </p:tgtEl>
                                        <p:attrNameLst>
                                          <p:attrName>style.visibility</p:attrName>
                                        </p:attrNameLst>
                                      </p:cBhvr>
                                      <p:to>
                                        <p:strVal val="visible"/>
                                      </p:to>
                                    </p:set>
                                    <p:anim calcmode="lin" valueType="num">
                                      <p:cBhvr additive="base">
                                        <p:cTn id="26"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التطــور التاريخـي</a:t>
            </a:r>
          </a:p>
        </p:txBody>
      </p:sp>
      <p:sp>
        <p:nvSpPr>
          <p:cNvPr id="9219" name="Content Placeholder 2"/>
          <p:cNvSpPr>
            <a:spLocks noGrp="1"/>
          </p:cNvSpPr>
          <p:nvPr>
            <p:ph idx="4294967295"/>
          </p:nvPr>
        </p:nvSpPr>
        <p:spPr>
          <a:xfrm>
            <a:off x="228600" y="1219200"/>
            <a:ext cx="9144000" cy="4754563"/>
          </a:xfrm>
        </p:spPr>
        <p:txBody>
          <a:bodyPr/>
          <a:lstStyle/>
          <a:p>
            <a:pPr rtl="1">
              <a:buNone/>
            </a:pPr>
            <a:endParaRPr lang="en-US" sz="2800" dirty="0" smtClean="0"/>
          </a:p>
          <a:p>
            <a:pPr rtl="1">
              <a:buFont typeface="Wingdings" pitchFamily="2" charset="2"/>
              <a:buChar char="ü"/>
            </a:pPr>
            <a:r>
              <a:rPr lang="ar-SA" sz="2800" dirty="0" smtClean="0"/>
              <a:t>بعد نهاية الحرب، بدأت القطاعات الاقتصادية بالاستفادة من هذه الأساليب  في زيادة إنتاجها وربحها عن طريق الاستغلال الأفضل لمواردها.</a:t>
            </a:r>
          </a:p>
          <a:p>
            <a:pPr rtl="1">
              <a:buFont typeface="Wingdings" pitchFamily="2" charset="2"/>
              <a:buChar char="ü"/>
            </a:pPr>
            <a:r>
              <a:rPr lang="ar-SA" sz="2800" dirty="0" smtClean="0"/>
              <a:t>أحد أهم العوامل التي ساعدت في تطور بحوث العمليات هو الرواج الاقتصادي الذي أعقب الحرب العالمية الثانية و ما صاحب ذلك من الاتساع في استخدام المكننة و الوسائل الآلية و تقسيم العمل و الموارد، الأمر الذي أدى إلى ظهور مشاكل إدارية كثيرة و معقدة مما دفع بعض العلماء و الباحثين إلى دراسة تلك المشكلات و إيجاد أفضل الحلول لها. </a:t>
            </a:r>
          </a:p>
          <a:p>
            <a:pPr rtl="1">
              <a:buFont typeface="Wingdings" pitchFamily="2" charset="2"/>
              <a:buChar char="ü"/>
            </a:pPr>
            <a:r>
              <a:rPr lang="ar-SA" sz="2800" dirty="0" smtClean="0"/>
              <a:t>يعد ظهور الحاسب وتطوره السريع عاملاً أساسياً في ازدهار بحوث العمليات  و التوسع في استخدامها.</a:t>
            </a:r>
          </a:p>
          <a:p>
            <a:pPr rtl="1">
              <a:buFont typeface="Wingdings" pitchFamily="2" charset="2"/>
              <a:buChar char="ü"/>
            </a:pP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 calcmode="lin" valueType="num">
                                      <p:cBhvr additive="base">
                                        <p:cTn id="13"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iterate type="lt">
                                    <p:tmPct val="0"/>
                                  </p:iterate>
                                  <p:childTnLst>
                                    <p:set>
                                      <p:cBhvr>
                                        <p:cTn id="18" dur="1" fill="hold">
                                          <p:stCondLst>
                                            <p:cond delay="0"/>
                                          </p:stCondLst>
                                        </p:cTn>
                                        <p:tgtEl>
                                          <p:spTgt spid="9219">
                                            <p:txEl>
                                              <p:pRg st="3" end="3"/>
                                            </p:txEl>
                                          </p:spTgt>
                                        </p:tgtEl>
                                        <p:attrNameLst>
                                          <p:attrName>style.visibility</p:attrName>
                                        </p:attrNameLst>
                                      </p:cBhvr>
                                      <p:to>
                                        <p:strVal val="visible"/>
                                      </p:to>
                                    </p:set>
                                    <p:anim calcmode="lin" valueType="num">
                                      <p:cBhvr additive="base">
                                        <p:cTn id="19"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219">
                                            <p:txEl>
                                              <p:pRg st="1" end="1"/>
                                            </p:txEl>
                                          </p:spTgt>
                                        </p:tgtEl>
                                        <p:attrNameLst>
                                          <p:attrName>style.visibility</p:attrName>
                                        </p:attrNameLst>
                                      </p:cBhvr>
                                      <p:to>
                                        <p:strVal val="visible"/>
                                      </p:to>
                                    </p:set>
                                    <p:anim calcmode="lin" valueType="num">
                                      <p:cBhvr additive="base">
                                        <p:cTn id="25"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219">
                                            <p:txEl>
                                              <p:pRg st="2" end="2"/>
                                            </p:txEl>
                                          </p:spTgt>
                                        </p:tgtEl>
                                        <p:attrNameLst>
                                          <p:attrName>style.visibility</p:attrName>
                                        </p:attrNameLst>
                                      </p:cBhvr>
                                      <p:to>
                                        <p:strVal val="visible"/>
                                      </p:to>
                                    </p:set>
                                    <p:anim calcmode="lin" valueType="num">
                                      <p:cBhvr additive="base">
                                        <p:cTn id="31"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nodeType="clickEffect">
                                  <p:stCondLst>
                                    <p:cond delay="0"/>
                                  </p:stCondLst>
                                  <p:iterate type="lt">
                                    <p:tmPct val="50000"/>
                                  </p:iterate>
                                  <p:childTnLst>
                                    <p:set>
                                      <p:cBhvr>
                                        <p:cTn id="36" dur="1" fill="hold">
                                          <p:stCondLst>
                                            <p:cond delay="0"/>
                                          </p:stCondLst>
                                        </p:cTn>
                                        <p:tgtEl>
                                          <p:spTgt spid="9219">
                                            <p:txEl>
                                              <p:pRg st="3" end="3"/>
                                            </p:txEl>
                                          </p:spTgt>
                                        </p:tgtEl>
                                        <p:attrNameLst>
                                          <p:attrName>style.visibility</p:attrName>
                                        </p:attrNameLst>
                                      </p:cBhvr>
                                      <p:to>
                                        <p:strVal val="visible"/>
                                      </p:to>
                                    </p:set>
                                    <p:anim calcmode="discrete" valueType="clr">
                                      <p:cBhvr override="childStyle">
                                        <p:cTn id="37" dur="80"/>
                                        <p:tgtEl>
                                          <p:spTgt spid="9219">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9219">
                                            <p:txEl>
                                              <p:pRg st="3" end="3"/>
                                            </p:txEl>
                                          </p:spTgt>
                                        </p:tgtEl>
                                        <p:attrNameLst>
                                          <p:attrName>fillcolor</p:attrName>
                                        </p:attrNameLst>
                                      </p:cBhvr>
                                      <p:tavLst>
                                        <p:tav tm="0">
                                          <p:val>
                                            <p:clrVal>
                                              <a:schemeClr val="accent2"/>
                                            </p:clrVal>
                                          </p:val>
                                        </p:tav>
                                        <p:tav tm="50000">
                                          <p:val>
                                            <p:clrVal>
                                              <a:schemeClr val="hlink"/>
                                            </p:clrVal>
                                          </p:val>
                                        </p:tav>
                                      </p:tavLst>
                                    </p:anim>
                                    <p:set>
                                      <p:cBhvr>
                                        <p:cTn id="39" dur="80"/>
                                        <p:tgtEl>
                                          <p:spTgt spid="9219">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أهمية بحوث العمليات</a:t>
            </a:r>
          </a:p>
        </p:txBody>
      </p:sp>
      <p:sp>
        <p:nvSpPr>
          <p:cNvPr id="9219" name="Content Placeholder 2"/>
          <p:cNvSpPr>
            <a:spLocks noGrp="1"/>
          </p:cNvSpPr>
          <p:nvPr>
            <p:ph idx="4294967295"/>
          </p:nvPr>
        </p:nvSpPr>
        <p:spPr>
          <a:xfrm>
            <a:off x="228600" y="1066800"/>
            <a:ext cx="9525000" cy="5029200"/>
          </a:xfrm>
        </p:spPr>
        <p:txBody>
          <a:bodyPr/>
          <a:lstStyle/>
          <a:p>
            <a:pPr eaLnBrk="1" hangingPunct="1">
              <a:buFont typeface="Arial" pitchFamily="34" charset="0"/>
              <a:buNone/>
            </a:pPr>
            <a:endParaRPr lang="ar-SA" sz="2000" b="1" dirty="0" smtClean="0">
              <a:cs typeface="Arial" pitchFamily="34" charset="0"/>
            </a:endParaRPr>
          </a:p>
          <a:p>
            <a:pPr lvl="0" rtl="1"/>
            <a:r>
              <a:rPr lang="ar-SA" sz="2400" dirty="0" smtClean="0"/>
              <a:t>و</a:t>
            </a:r>
            <a:r>
              <a:rPr lang="ar-DZ" sz="2400" dirty="0" smtClean="0"/>
              <a:t>سيلة مساعدة في اتخاذ القرارات الكمية باستخدام الطرق العلمية الحديثة .</a:t>
            </a:r>
            <a:endParaRPr lang="en-US" sz="2400" dirty="0" smtClean="0"/>
          </a:p>
          <a:p>
            <a:pPr lvl="0" rtl="1"/>
            <a:r>
              <a:rPr lang="ar-DZ" sz="2400" dirty="0" smtClean="0"/>
              <a:t>يعتبر علم بحوث العمليات من الوسائل العلمية المساعدة في اتخاذ القرارات بأسلوب أكثر دقة وبعيد عن العشوائية الناتجة عن التجربة والخطأ .</a:t>
            </a:r>
            <a:endParaRPr lang="en-US" sz="2400" dirty="0" smtClean="0"/>
          </a:p>
          <a:p>
            <a:pPr lvl="0" rtl="1"/>
            <a:r>
              <a:rPr lang="ar-DZ" sz="2400" dirty="0" smtClean="0"/>
              <a:t>تعتبر بحوث العمليات فن وعلم في آن واحد فهي تتعلق بالتخصيص الكفء للموارد المتاحة وكذلك قابليتها الجديدة في عكس مفهوم الكفاءة والندرة في نماذج رياضية تطبيقية .</a:t>
            </a:r>
            <a:endParaRPr lang="en-US" sz="2400" dirty="0" smtClean="0"/>
          </a:p>
          <a:p>
            <a:pPr lvl="0" rtl="1"/>
            <a:r>
              <a:rPr lang="ar-DZ" sz="2400" dirty="0" smtClean="0"/>
              <a:t>يسعى هذا العلم إلى البحث عن القواعد والأسس الجديدة للعمل الإداري ، وذلك للوصول إلى أفضل المستويات من حيث الجودة الشاملة ، ومقاييس المواصفات العالمية ( الايزو ) .</a:t>
            </a:r>
            <a:endParaRPr lang="en-US" sz="2400" dirty="0" smtClean="0"/>
          </a:p>
          <a:p>
            <a:pPr lvl="0" rtl="1"/>
            <a:r>
              <a:rPr lang="ar-DZ" sz="2400" dirty="0" smtClean="0"/>
              <a:t>أنها تساعد على تناول مشاكل معقدة بالتحليل والحل والتي يصعب تناولها في صورتها العادية .</a:t>
            </a:r>
            <a:endParaRPr lang="en-US" sz="2400" dirty="0" smtClean="0"/>
          </a:p>
          <a:p>
            <a:pPr rtl="1"/>
            <a:r>
              <a:rPr lang="ar-DZ" sz="2400" dirty="0" smtClean="0"/>
              <a:t>أنها تساعد على تركيز الاهتمام على الخصائص الهامة للمشكلة دون الخوض في تفاصيل الخصائص التي لا تؤثر على القرار ، ويساعد هذا في تحديد العناصر الملائمة للقرار واستخدامها للوصول إلى الأفضل</a:t>
            </a:r>
            <a:r>
              <a:rPr lang="ar-SA" sz="2400" dirty="0" smtClean="0"/>
              <a:t>.</a:t>
            </a:r>
            <a:r>
              <a:rPr lang="ar-DZ" sz="2400" dirty="0" smtClean="0"/>
              <a:t> </a:t>
            </a:r>
            <a:endParaRPr lang="en-US" sz="2400"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9219">
                                            <p:txEl>
                                              <p:pRg st="1" end="1"/>
                                            </p:txEl>
                                          </p:spTgt>
                                        </p:tgtEl>
                                        <p:attrNameLst>
                                          <p:attrName>style.visibility</p:attrName>
                                        </p:attrNameLst>
                                      </p:cBhvr>
                                      <p:to>
                                        <p:strVal val="visible"/>
                                      </p:to>
                                    </p:set>
                                    <p:anim calcmode="discrete" valueType="clr">
                                      <p:cBhvr override="childStyle">
                                        <p:cTn id="7" dur="80"/>
                                        <p:tgtEl>
                                          <p:spTgt spid="921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219">
                                            <p:txEl>
                                              <p:pRg st="1" end="1"/>
                                            </p:txEl>
                                          </p:spTgt>
                                        </p:tgtEl>
                                        <p:attrNameLst>
                                          <p:attrName>fillcolor</p:attrName>
                                        </p:attrNameLst>
                                      </p:cBhvr>
                                      <p:tavLst>
                                        <p:tav tm="0">
                                          <p:val>
                                            <p:clrVal>
                                              <a:schemeClr val="accent2"/>
                                            </p:clrVal>
                                          </p:val>
                                        </p:tav>
                                        <p:tav tm="50000">
                                          <p:val>
                                            <p:clrVal>
                                              <a:schemeClr val="hlink"/>
                                            </p:clrVal>
                                          </p:val>
                                        </p:tav>
                                      </p:tavLst>
                                    </p:anim>
                                    <p:set>
                                      <p:cBhvr>
                                        <p:cTn id="9" dur="80"/>
                                        <p:tgtEl>
                                          <p:spTgt spid="9219">
                                            <p:txEl>
                                              <p:pRg st="1" end="1"/>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9219">
                                            <p:txEl>
                                              <p:pRg st="2" end="2"/>
                                            </p:txEl>
                                          </p:spTgt>
                                        </p:tgtEl>
                                        <p:attrNameLst>
                                          <p:attrName>style.visibility</p:attrName>
                                        </p:attrNameLst>
                                      </p:cBhvr>
                                      <p:to>
                                        <p:strVal val="visible"/>
                                      </p:to>
                                    </p:set>
                                    <p:anim calcmode="lin" valueType="num">
                                      <p:cBhvr additive="base">
                                        <p:cTn id="14"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219">
                                            <p:txEl>
                                              <p:pRg st="3" end="3"/>
                                            </p:txEl>
                                          </p:spTgt>
                                        </p:tgtEl>
                                        <p:attrNameLst>
                                          <p:attrName>style.visibility</p:attrName>
                                        </p:attrNameLst>
                                      </p:cBhvr>
                                      <p:to>
                                        <p:strVal val="visible"/>
                                      </p:to>
                                    </p:set>
                                    <p:anim calcmode="lin" valueType="num">
                                      <p:cBhvr additive="base">
                                        <p:cTn id="20"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219">
                                            <p:txEl>
                                              <p:pRg st="4" end="4"/>
                                            </p:txEl>
                                          </p:spTgt>
                                        </p:tgtEl>
                                        <p:attrNameLst>
                                          <p:attrName>style.visibility</p:attrName>
                                        </p:attrNameLst>
                                      </p:cBhvr>
                                      <p:to>
                                        <p:strVal val="visible"/>
                                      </p:to>
                                    </p:set>
                                    <p:anim calcmode="lin" valueType="num">
                                      <p:cBhvr additive="base">
                                        <p:cTn id="26"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 calcmode="lin" valueType="num">
                                      <p:cBhvr additive="base">
                                        <p:cTn id="32"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9219">
                                            <p:txEl>
                                              <p:pRg st="6" end="6"/>
                                            </p:txEl>
                                          </p:spTgt>
                                        </p:tgtEl>
                                        <p:attrNameLst>
                                          <p:attrName>style.visibility</p:attrName>
                                        </p:attrNameLst>
                                      </p:cBhvr>
                                      <p:to>
                                        <p:strVal val="visible"/>
                                      </p:to>
                                    </p:set>
                                    <p:anim calcmode="lin" valueType="num">
                                      <p:cBhvr additive="base">
                                        <p:cTn id="38" dur="500" fill="hold"/>
                                        <p:tgtEl>
                                          <p:spTgt spid="9219">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استخدامـــات بحوث العمليات</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pic>
        <p:nvPicPr>
          <p:cNvPr id="2054" name="Picture 6"/>
          <p:cNvPicPr>
            <a:picLocks noChangeAspect="1" noChangeArrowheads="1"/>
          </p:cNvPicPr>
          <p:nvPr/>
        </p:nvPicPr>
        <p:blipFill>
          <a:blip r:embed="rId2" cstate="print"/>
          <a:srcRect/>
          <a:stretch>
            <a:fillRect/>
          </a:stretch>
        </p:blipFill>
        <p:spPr bwMode="auto">
          <a:xfrm>
            <a:off x="762000" y="1371600"/>
            <a:ext cx="7696200" cy="4953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نماذج بحوث العمليات</a:t>
            </a:r>
          </a:p>
        </p:txBody>
      </p:sp>
      <p:sp>
        <p:nvSpPr>
          <p:cNvPr id="9219" name="Content Placeholder 2"/>
          <p:cNvSpPr>
            <a:spLocks noGrp="1"/>
          </p:cNvSpPr>
          <p:nvPr>
            <p:ph idx="4294967295"/>
          </p:nvPr>
        </p:nvSpPr>
        <p:spPr>
          <a:xfrm>
            <a:off x="228600" y="1219200"/>
            <a:ext cx="9144000" cy="4754563"/>
          </a:xfrm>
        </p:spPr>
        <p:txBody>
          <a:bodyPr/>
          <a:lstStyle/>
          <a:p>
            <a:pPr eaLnBrk="1" hangingPunct="1">
              <a:buFont typeface="Arial" pitchFamily="34" charset="0"/>
              <a:buNone/>
            </a:pPr>
            <a:endParaRPr lang="ar-SA" sz="2600" b="1" dirty="0" smtClean="0">
              <a:cs typeface="Arial" pitchFamily="34" charset="0"/>
            </a:endParaRPr>
          </a:p>
          <a:p>
            <a:pPr marL="812800" indent="-812800" rtl="1" eaLnBrk="1" hangingPunct="1">
              <a:lnSpc>
                <a:spcPct val="90000"/>
              </a:lnSpc>
              <a:buFontTx/>
              <a:buAutoNum type="romanUcPeriod"/>
              <a:defRPr/>
            </a:pPr>
            <a:r>
              <a:rPr lang="ar-SA" sz="2800" dirty="0" smtClean="0">
                <a:solidFill>
                  <a:srgbClr val="0000CC"/>
                </a:solidFill>
              </a:rPr>
              <a:t>البرمجة الخطية</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Linear programming</a:t>
            </a:r>
          </a:p>
          <a:p>
            <a:pPr marL="812800" indent="-812800" rtl="1" eaLnBrk="1" hangingPunct="1">
              <a:lnSpc>
                <a:spcPct val="90000"/>
              </a:lnSpc>
              <a:buFontTx/>
              <a:buAutoNum type="romanUcPeriod"/>
              <a:defRPr/>
            </a:pPr>
            <a:r>
              <a:rPr lang="ar-SA" sz="2800" dirty="0" smtClean="0">
                <a:solidFill>
                  <a:srgbClr val="0000CC"/>
                </a:solidFill>
              </a:rPr>
              <a:t>البرمجة العددية </a:t>
            </a:r>
            <a:r>
              <a:rPr lang="en-US" sz="2800" dirty="0" smtClean="0">
                <a:solidFill>
                  <a:srgbClr val="0000CC"/>
                </a:solidFill>
              </a:rPr>
              <a:t> Integer programming</a:t>
            </a:r>
          </a:p>
          <a:p>
            <a:pPr marL="812800" indent="-812800" rtl="1" eaLnBrk="1" hangingPunct="1">
              <a:lnSpc>
                <a:spcPct val="90000"/>
              </a:lnSpc>
              <a:buFontTx/>
              <a:buAutoNum type="romanUcPeriod"/>
              <a:defRPr/>
            </a:pPr>
            <a:r>
              <a:rPr lang="ar-SA" sz="2800" dirty="0" smtClean="0">
                <a:solidFill>
                  <a:srgbClr val="0000CC"/>
                </a:solidFill>
              </a:rPr>
              <a:t>المحاكــاة</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Simulation</a:t>
            </a:r>
          </a:p>
          <a:p>
            <a:pPr marL="812800" indent="-812800" rtl="1" eaLnBrk="1" hangingPunct="1">
              <a:lnSpc>
                <a:spcPct val="90000"/>
              </a:lnSpc>
              <a:buFontTx/>
              <a:buAutoNum type="romanUcPeriod"/>
              <a:defRPr/>
            </a:pPr>
            <a:r>
              <a:rPr lang="ar-SA" sz="2800" dirty="0" smtClean="0">
                <a:solidFill>
                  <a:srgbClr val="0000CC"/>
                </a:solidFill>
              </a:rPr>
              <a:t>التحليل الشبكي</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Network analysis</a:t>
            </a:r>
          </a:p>
          <a:p>
            <a:pPr marL="812800" indent="-812800" rtl="1" eaLnBrk="1" hangingPunct="1">
              <a:lnSpc>
                <a:spcPct val="90000"/>
              </a:lnSpc>
              <a:buFontTx/>
              <a:buAutoNum type="romanUcPeriod"/>
              <a:defRPr/>
            </a:pPr>
            <a:r>
              <a:rPr lang="ar-SA" sz="2800" dirty="0" smtClean="0">
                <a:solidFill>
                  <a:srgbClr val="0000CC"/>
                </a:solidFill>
              </a:rPr>
              <a:t>نظرية صفوف الانتظار</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Queuing theory</a:t>
            </a:r>
          </a:p>
          <a:p>
            <a:pPr marL="812800" indent="-812800" rtl="1" eaLnBrk="1" hangingPunct="1">
              <a:lnSpc>
                <a:spcPct val="90000"/>
              </a:lnSpc>
              <a:buFontTx/>
              <a:buAutoNum type="romanUcPeriod"/>
              <a:defRPr/>
            </a:pPr>
            <a:r>
              <a:rPr lang="ar-SA" sz="2800" dirty="0" smtClean="0">
                <a:solidFill>
                  <a:srgbClr val="0000CC"/>
                </a:solidFill>
              </a:rPr>
              <a:t>البرمجة الديناميكية </a:t>
            </a:r>
            <a:r>
              <a:rPr lang="en-US" sz="2800" dirty="0" smtClean="0">
                <a:solidFill>
                  <a:srgbClr val="0000CC"/>
                </a:solidFill>
              </a:rPr>
              <a:t>Dynamic programming</a:t>
            </a:r>
            <a:endParaRPr lang="ar-SA" sz="2800" dirty="0" smtClean="0">
              <a:solidFill>
                <a:srgbClr val="0000CC"/>
              </a:solidFill>
            </a:endParaRPr>
          </a:p>
          <a:p>
            <a:pPr marL="812800" indent="-812800" rtl="1" eaLnBrk="1" hangingPunct="1">
              <a:lnSpc>
                <a:spcPct val="90000"/>
              </a:lnSpc>
              <a:buFontTx/>
              <a:buAutoNum type="romanUcPeriod"/>
              <a:defRPr/>
            </a:pPr>
            <a:r>
              <a:rPr lang="ar-SA" sz="2800" dirty="0" smtClean="0">
                <a:solidFill>
                  <a:srgbClr val="0000CC"/>
                </a:solidFill>
              </a:rPr>
              <a:t>نظرية القرارات</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Decision Theory</a:t>
            </a:r>
            <a:r>
              <a:rPr lang="ar-SA" sz="2800" dirty="0" smtClean="0">
                <a:solidFill>
                  <a:srgbClr val="0000CC"/>
                </a:solidFill>
              </a:rPr>
              <a:t>  </a:t>
            </a:r>
          </a:p>
          <a:p>
            <a:pPr marL="812800" indent="-812800" rtl="1" eaLnBrk="1" hangingPunct="1">
              <a:lnSpc>
                <a:spcPct val="90000"/>
              </a:lnSpc>
              <a:buFontTx/>
              <a:buAutoNum type="romanUcPeriod"/>
              <a:defRPr/>
            </a:pPr>
            <a:r>
              <a:rPr lang="ar-SA" sz="2800" dirty="0" smtClean="0">
                <a:solidFill>
                  <a:srgbClr val="0000CC"/>
                </a:solidFill>
              </a:rPr>
              <a:t> البرمجة </a:t>
            </a:r>
            <a:r>
              <a:rPr lang="ar-SA" sz="2800" dirty="0" err="1" smtClean="0">
                <a:solidFill>
                  <a:srgbClr val="0000CC"/>
                </a:solidFill>
              </a:rPr>
              <a:t>اللاخطية</a:t>
            </a:r>
            <a:r>
              <a:rPr lang="ar-SA" sz="2800" dirty="0" smtClean="0">
                <a:solidFill>
                  <a:srgbClr val="0000CC"/>
                </a:solidFill>
              </a:rPr>
              <a:t> </a:t>
            </a:r>
            <a:r>
              <a:rPr lang="en-US" sz="2800" dirty="0" smtClean="0">
                <a:solidFill>
                  <a:srgbClr val="0000CC"/>
                </a:solidFill>
              </a:rPr>
              <a:t>Non-Linear Programming</a:t>
            </a:r>
            <a:endParaRPr lang="ar-SA" sz="2800" dirty="0" smtClean="0">
              <a:solidFill>
                <a:srgbClr val="0000CC"/>
              </a:solidFill>
            </a:endParaRP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anim calcmode="lin" valueType="num">
                                      <p:cBhvr additive="base">
                                        <p:cTn id="11"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21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219">
                                            <p:txEl>
                                              <p:pRg st="3" end="3"/>
                                            </p:txEl>
                                          </p:spTgt>
                                        </p:tgtEl>
                                        <p:attrNameLst>
                                          <p:attrName>style.visibility</p:attrName>
                                        </p:attrNameLst>
                                      </p:cBhvr>
                                      <p:to>
                                        <p:strVal val="visible"/>
                                      </p:to>
                                    </p:set>
                                    <p:anim calcmode="lin" valueType="num">
                                      <p:cBhvr additive="base">
                                        <p:cTn id="15"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21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219">
                                            <p:txEl>
                                              <p:pRg st="4" end="4"/>
                                            </p:txEl>
                                          </p:spTgt>
                                        </p:tgtEl>
                                        <p:attrNameLst>
                                          <p:attrName>style.visibility</p:attrName>
                                        </p:attrNameLst>
                                      </p:cBhvr>
                                      <p:to>
                                        <p:strVal val="visible"/>
                                      </p:to>
                                    </p:set>
                                    <p:anim calcmode="lin" valueType="num">
                                      <p:cBhvr additive="base">
                                        <p:cTn id="19"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219">
                                            <p:txEl>
                                              <p:pRg st="5" end="5"/>
                                            </p:txEl>
                                          </p:spTgt>
                                        </p:tgtEl>
                                        <p:attrNameLst>
                                          <p:attrName>style.visibility</p:attrName>
                                        </p:attrNameLst>
                                      </p:cBhvr>
                                      <p:to>
                                        <p:strVal val="visible"/>
                                      </p:to>
                                    </p:set>
                                    <p:anim calcmode="lin" valueType="num">
                                      <p:cBhvr additive="base">
                                        <p:cTn id="23"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21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219">
                                            <p:txEl>
                                              <p:pRg st="6" end="6"/>
                                            </p:txEl>
                                          </p:spTgt>
                                        </p:tgtEl>
                                        <p:attrNameLst>
                                          <p:attrName>style.visibility</p:attrName>
                                        </p:attrNameLst>
                                      </p:cBhvr>
                                      <p:to>
                                        <p:strVal val="visible"/>
                                      </p:to>
                                    </p:set>
                                    <p:anim calcmode="lin" valueType="num">
                                      <p:cBhvr additive="base">
                                        <p:cTn id="27" dur="500" fill="hold"/>
                                        <p:tgtEl>
                                          <p:spTgt spid="921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21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219">
                                            <p:txEl>
                                              <p:pRg st="7" end="7"/>
                                            </p:txEl>
                                          </p:spTgt>
                                        </p:tgtEl>
                                        <p:attrNameLst>
                                          <p:attrName>style.visibility</p:attrName>
                                        </p:attrNameLst>
                                      </p:cBhvr>
                                      <p:to>
                                        <p:strVal val="visible"/>
                                      </p:to>
                                    </p:set>
                                    <p:anim calcmode="lin" valueType="num">
                                      <p:cBhvr additive="base">
                                        <p:cTn id="31" dur="500" fill="hold"/>
                                        <p:tgtEl>
                                          <p:spTgt spid="921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219">
                                            <p:txEl>
                                              <p:pRg st="8" end="8"/>
                                            </p:txEl>
                                          </p:spTgt>
                                        </p:tgtEl>
                                        <p:attrNameLst>
                                          <p:attrName>style.visibility</p:attrName>
                                        </p:attrNameLst>
                                      </p:cBhvr>
                                      <p:to>
                                        <p:strVal val="visible"/>
                                      </p:to>
                                    </p:set>
                                    <p:anim calcmode="lin" valueType="num">
                                      <p:cBhvr additive="base">
                                        <p:cTn id="35" dur="500" fill="hold"/>
                                        <p:tgtEl>
                                          <p:spTgt spid="921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dirty="0" smtClean="0">
                <a:solidFill>
                  <a:srgbClr val="FF3300"/>
                </a:solidFill>
                <a:cs typeface="Arial" pitchFamily="34" charset="0"/>
              </a:rPr>
              <a:t>استخدام بحوث العمليات في منظمات الاعمال</a:t>
            </a:r>
          </a:p>
        </p:txBody>
      </p:sp>
      <p:sp>
        <p:nvSpPr>
          <p:cNvPr id="9219" name="Content Placeholder 2"/>
          <p:cNvSpPr>
            <a:spLocks noGrp="1"/>
          </p:cNvSpPr>
          <p:nvPr>
            <p:ph idx="4294967295"/>
          </p:nvPr>
        </p:nvSpPr>
        <p:spPr>
          <a:xfrm>
            <a:off x="228600" y="1219200"/>
            <a:ext cx="9144000" cy="4754563"/>
          </a:xfrm>
        </p:spPr>
        <p:txBody>
          <a:bodyPr/>
          <a:lstStyle/>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graphicFrame>
        <p:nvGraphicFramePr>
          <p:cNvPr id="5" name="Table 4"/>
          <p:cNvGraphicFramePr>
            <a:graphicFrameLocks noGrp="1"/>
          </p:cNvGraphicFramePr>
          <p:nvPr/>
        </p:nvGraphicFramePr>
        <p:xfrm>
          <a:off x="609598" y="1524001"/>
          <a:ext cx="8077202" cy="4484971"/>
        </p:xfrm>
        <a:graphic>
          <a:graphicData uri="http://schemas.openxmlformats.org/drawingml/2006/table">
            <a:tbl>
              <a:tblPr rtl="1"/>
              <a:tblGrid>
                <a:gridCol w="1167468"/>
                <a:gridCol w="1167468"/>
                <a:gridCol w="1167468"/>
                <a:gridCol w="1582736"/>
                <a:gridCol w="1505918"/>
                <a:gridCol w="1486144"/>
              </a:tblGrid>
              <a:tr h="605187">
                <a:tc>
                  <a:txBody>
                    <a:bodyPr/>
                    <a:lstStyle/>
                    <a:p>
                      <a:pPr algn="just" rtl="1">
                        <a:spcAft>
                          <a:spcPts val="0"/>
                        </a:spcAft>
                      </a:pPr>
                      <a:r>
                        <a:rPr lang="ar-DZ" sz="1400" b="1" dirty="0">
                          <a:latin typeface="Times New Roman"/>
                          <a:ea typeface="Times New Roman"/>
                          <a:cs typeface="Arabic Transparent"/>
                        </a:rPr>
                        <a:t>الإدارة المالية </a:t>
                      </a:r>
                      <a:endParaRPr lang="en-US" sz="1200" dirty="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a:latin typeface="Times New Roman"/>
                          <a:ea typeface="Times New Roman"/>
                          <a:cs typeface="Arabic Transparent"/>
                        </a:rPr>
                        <a:t>إدارة الموارد البشرية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a:latin typeface="Times New Roman"/>
                          <a:ea typeface="Times New Roman"/>
                          <a:cs typeface="Arabic Transparent"/>
                        </a:rPr>
                        <a:t>التخزين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dirty="0">
                          <a:latin typeface="Times New Roman"/>
                          <a:ea typeface="Times New Roman"/>
                          <a:cs typeface="Arabic Transparent"/>
                        </a:rPr>
                        <a:t>النقل والتسويق </a:t>
                      </a:r>
                      <a:endParaRPr lang="en-US" sz="1200" dirty="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dirty="0">
                          <a:latin typeface="Times New Roman"/>
                          <a:ea typeface="Times New Roman"/>
                          <a:cs typeface="Arabic Transparent"/>
                        </a:rPr>
                        <a:t>الإنتاج وإدارة العمليات </a:t>
                      </a:r>
                      <a:endParaRPr lang="en-US" sz="1200" dirty="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dirty="0">
                          <a:solidFill>
                            <a:srgbClr val="FF0000"/>
                          </a:solidFill>
                          <a:latin typeface="Times New Roman"/>
                          <a:ea typeface="Times New Roman"/>
                          <a:cs typeface="Arabic Transparent"/>
                        </a:rPr>
                        <a:t> </a:t>
                      </a:r>
                      <a:r>
                        <a:rPr lang="ar-DZ" sz="1400" b="1" dirty="0" smtClean="0">
                          <a:solidFill>
                            <a:schemeClr val="tx1"/>
                          </a:solidFill>
                          <a:latin typeface="Times New Roman"/>
                          <a:ea typeface="Times New Roman"/>
                          <a:cs typeface="Arabic Transparent"/>
                        </a:rPr>
                        <a:t>الو</a:t>
                      </a:r>
                      <a:r>
                        <a:rPr lang="ar-SA" sz="1400" b="1" dirty="0" smtClean="0">
                          <a:solidFill>
                            <a:schemeClr val="tx1"/>
                          </a:solidFill>
                          <a:latin typeface="Times New Roman"/>
                          <a:ea typeface="Times New Roman"/>
                          <a:cs typeface="Arabic Transparent"/>
                        </a:rPr>
                        <a:t>ظ</a:t>
                      </a:r>
                      <a:r>
                        <a:rPr lang="ar-DZ" sz="1400" b="1" dirty="0" smtClean="0">
                          <a:solidFill>
                            <a:schemeClr val="tx1"/>
                          </a:solidFill>
                          <a:latin typeface="Times New Roman"/>
                          <a:ea typeface="Times New Roman"/>
                          <a:cs typeface="Arabic Transparent"/>
                        </a:rPr>
                        <a:t>ائف</a:t>
                      </a:r>
                      <a:endParaRPr lang="en-US" sz="1200" dirty="0">
                        <a:solidFill>
                          <a:schemeClr val="tx1"/>
                        </a:solidFill>
                        <a:latin typeface="Times New Roman"/>
                        <a:ea typeface="Times New Roman"/>
                      </a:endParaRPr>
                    </a:p>
                    <a:p>
                      <a:pPr algn="just" rtl="1">
                        <a:spcAft>
                          <a:spcPts val="0"/>
                        </a:spcAft>
                      </a:pPr>
                      <a:r>
                        <a:rPr lang="ar-DZ" sz="1400" b="1" dirty="0">
                          <a:solidFill>
                            <a:schemeClr val="tx1"/>
                          </a:solidFill>
                          <a:latin typeface="Times New Roman"/>
                          <a:ea typeface="Times New Roman"/>
                          <a:cs typeface="Arabic Transparent"/>
                        </a:rPr>
                        <a:t>        </a:t>
                      </a:r>
                      <a:endParaRPr lang="ar-SA" sz="1400" b="1" dirty="0" smtClean="0">
                        <a:solidFill>
                          <a:schemeClr val="tx1"/>
                        </a:solidFill>
                        <a:latin typeface="Times New Roman"/>
                        <a:ea typeface="Times New Roman"/>
                        <a:cs typeface="Arabic Transparent"/>
                      </a:endParaRPr>
                    </a:p>
                    <a:p>
                      <a:pPr algn="just" rtl="1">
                        <a:spcAft>
                          <a:spcPts val="0"/>
                        </a:spcAft>
                      </a:pPr>
                      <a:r>
                        <a:rPr lang="ar-SA" sz="1600" b="1" dirty="0" smtClean="0">
                          <a:solidFill>
                            <a:schemeClr val="tx1"/>
                          </a:solidFill>
                          <a:latin typeface="Times New Roman"/>
                          <a:ea typeface="Times New Roman"/>
                          <a:cs typeface="Arabic Transparent"/>
                        </a:rPr>
                        <a:t>            </a:t>
                      </a:r>
                      <a:r>
                        <a:rPr lang="ar-DZ" sz="1600" b="1" dirty="0" smtClean="0">
                          <a:solidFill>
                            <a:schemeClr val="tx1"/>
                          </a:solidFill>
                          <a:latin typeface="Times New Roman"/>
                          <a:ea typeface="Times New Roman"/>
                          <a:cs typeface="Arabic Transparent"/>
                        </a:rPr>
                        <a:t>الاساليب                 </a:t>
                      </a:r>
                      <a:endParaRPr lang="en-US" sz="1600" dirty="0">
                        <a:solidFill>
                          <a:schemeClr val="tx1"/>
                        </a:solidFill>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C0C0C0"/>
                    </a:solidFill>
                  </a:tcPr>
                </a:tc>
              </a:tr>
              <a:tr h="870595">
                <a:tc>
                  <a:txBody>
                    <a:bodyPr/>
                    <a:lstStyle/>
                    <a:p>
                      <a:pPr algn="just" rtl="1">
                        <a:spcAft>
                          <a:spcPts val="0"/>
                        </a:spcAft>
                      </a:pPr>
                      <a:r>
                        <a:rPr lang="ar-DZ" sz="1400">
                          <a:latin typeface="Times New Roman"/>
                          <a:ea typeface="Times New Roman"/>
                          <a:cs typeface="Arabic Transparent"/>
                        </a:rPr>
                        <a:t>توزيع الموارد الحالية بشكل امثل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الاستغلال الأمثل للموارد البشرية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تخطيط الإنتاج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a:latin typeface="Times New Roman"/>
                          <a:ea typeface="Times New Roman"/>
                          <a:cs typeface="Arabic Transparent"/>
                        </a:rPr>
                        <a:t>البرمجة الخطية </a:t>
                      </a:r>
                      <a:endParaRPr lang="en-US" sz="1200" b="1">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580397">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نقل المشتريات من المخزن</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تسويق المصانع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تداول بين خطوط الإنتاج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a:latin typeface="Times New Roman"/>
                          <a:ea typeface="Times New Roman"/>
                          <a:cs typeface="Arabic Transparent"/>
                        </a:rPr>
                        <a:t>نماذج النقل </a:t>
                      </a:r>
                      <a:endParaRPr lang="en-US" sz="1200" b="1">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545536">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تدفق الموارد والسلع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تنفيذ المشاريع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a:latin typeface="Times New Roman"/>
                          <a:ea typeface="Times New Roman"/>
                          <a:cs typeface="Arabic Transparent"/>
                        </a:rPr>
                        <a:t>شبكات الأعمال </a:t>
                      </a:r>
                      <a:endParaRPr lang="en-US" sz="1200" b="1">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870595">
                <a:tc>
                  <a:txBody>
                    <a:bodyPr/>
                    <a:lstStyle/>
                    <a:p>
                      <a:pPr algn="just" rtl="1">
                        <a:spcAft>
                          <a:spcPts val="0"/>
                        </a:spcAft>
                      </a:pPr>
                      <a:r>
                        <a:rPr lang="ar-DZ" sz="1400">
                          <a:latin typeface="Times New Roman"/>
                          <a:ea typeface="Times New Roman"/>
                          <a:cs typeface="Arabic Transparent"/>
                        </a:rPr>
                        <a:t>تحديد أفضل الفوائد المستثمرة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تحديد مصدر الشراء الأفضل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طرح منتج حديث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a:latin typeface="Times New Roman"/>
                          <a:ea typeface="Times New Roman"/>
                          <a:cs typeface="Arabic Transparent"/>
                        </a:rPr>
                        <a:t>تحليل القرار </a:t>
                      </a:r>
                      <a:endParaRPr lang="en-US" sz="1200" b="1">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947288">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تحديد حجم الدفعة الاقتصادية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dirty="0">
                          <a:latin typeface="Times New Roman"/>
                          <a:ea typeface="Times New Roman"/>
                          <a:cs typeface="Arabic Transparent"/>
                        </a:rPr>
                        <a:t>السيطرةعلى المخزون </a:t>
                      </a:r>
                      <a:endParaRPr lang="en-US" sz="1200" b="1" dirty="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bl>
          </a:graphicData>
        </a:graphic>
      </p:graphicFrame>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نموذج قرار بسيط</a:t>
            </a:r>
          </a:p>
        </p:txBody>
      </p:sp>
      <p:sp>
        <p:nvSpPr>
          <p:cNvPr id="9219" name="Content Placeholder 2"/>
          <p:cNvSpPr>
            <a:spLocks noGrp="1"/>
          </p:cNvSpPr>
          <p:nvPr>
            <p:ph idx="4294967295"/>
          </p:nvPr>
        </p:nvSpPr>
        <p:spPr>
          <a:xfrm>
            <a:off x="228600" y="1219200"/>
            <a:ext cx="9144000" cy="4754563"/>
          </a:xfrm>
        </p:spPr>
        <p:txBody>
          <a:bodyPr/>
          <a:lstStyle/>
          <a:p>
            <a:pPr eaLnBrk="1" hangingPunct="1">
              <a:buFont typeface="Arial" pitchFamily="34" charset="0"/>
              <a:buNone/>
            </a:pPr>
            <a:endParaRPr lang="ar-SA" sz="2600" b="1" dirty="0" smtClean="0">
              <a:cs typeface="Arial" pitchFamily="34" charset="0"/>
            </a:endParaRPr>
          </a:p>
          <a:p>
            <a:pPr marL="812800" indent="-812800" rtl="1" eaLnBrk="1" hangingPunct="1">
              <a:buFont typeface="Wingdings" pitchFamily="2" charset="2"/>
              <a:buChar char="§"/>
              <a:defRPr/>
            </a:pPr>
            <a:r>
              <a:rPr lang="ar-SA" sz="2800" b="1" u="sng" dirty="0" smtClean="0"/>
              <a:t>نموذج القرار:</a:t>
            </a:r>
            <a:r>
              <a:rPr lang="ar-SA" sz="2800" b="1" dirty="0" smtClean="0">
                <a:solidFill>
                  <a:srgbClr val="0000CC"/>
                </a:solidFill>
              </a:rPr>
              <a:t> </a:t>
            </a:r>
            <a:r>
              <a:rPr lang="ar-SA" sz="2800" dirty="0" smtClean="0">
                <a:solidFill>
                  <a:srgbClr val="0000CC"/>
                </a:solidFill>
              </a:rPr>
              <a:t>أداة لتلخيص مشكلة القرار بطريقة تسمح بتعريف </a:t>
            </a:r>
            <a:r>
              <a:rPr lang="ar-SA" sz="2800" dirty="0" err="1" smtClean="0">
                <a:solidFill>
                  <a:srgbClr val="0000CC"/>
                </a:solidFill>
              </a:rPr>
              <a:t>و</a:t>
            </a:r>
            <a:r>
              <a:rPr lang="ar-SA" sz="2800" dirty="0" smtClean="0">
                <a:solidFill>
                  <a:srgbClr val="0000CC"/>
                </a:solidFill>
              </a:rPr>
              <a:t> تقييم منظم لكل بدائل القرار في المشكلة.</a:t>
            </a:r>
            <a:r>
              <a:rPr lang="ar-SA" sz="2000" b="1" dirty="0" smtClean="0">
                <a:solidFill>
                  <a:srgbClr val="0000CC"/>
                </a:solidFill>
              </a:rPr>
              <a:t> </a:t>
            </a:r>
          </a:p>
          <a:p>
            <a:pPr marL="812800" indent="-812800" rtl="1" eaLnBrk="1" hangingPunct="1">
              <a:buFont typeface="Wingdings" pitchFamily="2" charset="2"/>
              <a:buChar char="§"/>
              <a:defRPr/>
            </a:pPr>
            <a:r>
              <a:rPr lang="ar-SA" sz="2800" b="1" u="sng" dirty="0" smtClean="0"/>
              <a:t>عناصر نموذج القرار:</a:t>
            </a:r>
          </a:p>
          <a:p>
            <a:pPr marL="812800" indent="-812800" rtl="1" eaLnBrk="1" hangingPunct="1">
              <a:buFont typeface="Wingdings" pitchFamily="2" charset="2"/>
              <a:buAutoNum type="romanUcPeriod"/>
              <a:defRPr/>
            </a:pPr>
            <a:r>
              <a:rPr lang="ar-SA" sz="2800" dirty="0" smtClean="0">
                <a:solidFill>
                  <a:srgbClr val="0000CC"/>
                </a:solidFill>
              </a:rPr>
              <a:t>تحديد بدائل القرار.</a:t>
            </a:r>
          </a:p>
          <a:p>
            <a:pPr marL="812800" indent="-812800" rtl="1" eaLnBrk="1" hangingPunct="1">
              <a:buFont typeface="Wingdings" pitchFamily="2" charset="2"/>
              <a:buAutoNum type="romanUcPeriod"/>
              <a:defRPr/>
            </a:pPr>
            <a:r>
              <a:rPr lang="ar-SA" sz="2800" dirty="0" smtClean="0">
                <a:solidFill>
                  <a:srgbClr val="0000CC"/>
                </a:solidFill>
              </a:rPr>
              <a:t>تصميم مقاييس </a:t>
            </a:r>
            <a:r>
              <a:rPr lang="ar-SA" sz="2800" dirty="0" err="1" smtClean="0">
                <a:solidFill>
                  <a:srgbClr val="0000CC"/>
                </a:solidFill>
              </a:rPr>
              <a:t>او</a:t>
            </a:r>
            <a:r>
              <a:rPr lang="ar-SA" sz="2800" dirty="0" smtClean="0">
                <a:solidFill>
                  <a:srgbClr val="0000CC"/>
                </a:solidFill>
              </a:rPr>
              <a:t> معايير لتقييم كل بديل.</a:t>
            </a:r>
          </a:p>
          <a:p>
            <a:pPr marL="812800" indent="-812800" rtl="1" eaLnBrk="1" hangingPunct="1">
              <a:buFont typeface="Wingdings" pitchFamily="2" charset="2"/>
              <a:buAutoNum type="romanUcPeriod"/>
              <a:defRPr/>
            </a:pPr>
            <a:r>
              <a:rPr lang="ar-SA" sz="2800" dirty="0" smtClean="0">
                <a:solidFill>
                  <a:srgbClr val="0000CC"/>
                </a:solidFill>
              </a:rPr>
              <a:t>استخدام هذا المعيار كأساس </a:t>
            </a:r>
            <a:r>
              <a:rPr lang="ar-SA" sz="2800" dirty="0" err="1" smtClean="0">
                <a:solidFill>
                  <a:srgbClr val="0000CC"/>
                </a:solidFill>
              </a:rPr>
              <a:t>لإختيار</a:t>
            </a:r>
            <a:r>
              <a:rPr lang="ar-SA" sz="2800" dirty="0" smtClean="0">
                <a:solidFill>
                  <a:srgbClr val="0000CC"/>
                </a:solidFill>
              </a:rPr>
              <a:t> أفضل بديل من البدائل المتاحة.</a:t>
            </a:r>
            <a:endParaRPr lang="en-US" sz="2800" dirty="0" smtClean="0">
              <a:solidFill>
                <a:srgbClr val="0000CC"/>
              </a:solidFill>
            </a:endParaRP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 calcmode="lin" valueType="num">
                                      <p:cBhvr additive="base">
                                        <p:cTn id="13"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 calcmode="lin" valueType="num">
                                      <p:cBhvr additive="base">
                                        <p:cTn id="17"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21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219">
                                            <p:txEl>
                                              <p:pRg st="4" end="4"/>
                                            </p:txEl>
                                          </p:spTgt>
                                        </p:tgtEl>
                                        <p:attrNameLst>
                                          <p:attrName>style.visibility</p:attrName>
                                        </p:attrNameLst>
                                      </p:cBhvr>
                                      <p:to>
                                        <p:strVal val="visible"/>
                                      </p:to>
                                    </p:set>
                                    <p:anim calcmode="lin" valueType="num">
                                      <p:cBhvr additive="base">
                                        <p:cTn id="21"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21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219">
                                            <p:txEl>
                                              <p:pRg st="5" end="5"/>
                                            </p:txEl>
                                          </p:spTgt>
                                        </p:tgtEl>
                                        <p:attrNameLst>
                                          <p:attrName>style.visibility</p:attrName>
                                        </p:attrNameLst>
                                      </p:cBhvr>
                                      <p:to>
                                        <p:strVal val="visible"/>
                                      </p:to>
                                    </p:set>
                                    <p:anim calcmode="lin" valueType="num">
                                      <p:cBhvr additive="base">
                                        <p:cTn id="25"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1682</TotalTime>
  <Words>692</Words>
  <Application>Microsoft Office PowerPoint</Application>
  <PresentationFormat>A4 Paper (210x297 mm)‎</PresentationFormat>
  <Paragraphs>91</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مفهوم الأساليب الكمية </vt:lpstr>
      <vt:lpstr>تعريف الأساليب الكمية </vt:lpstr>
      <vt:lpstr>الأساليب الكمية المستخدمة ضمن بحوث العمليات</vt:lpstr>
      <vt:lpstr>التطــور التاريخـي</vt:lpstr>
      <vt:lpstr>التطــور التاريخـي</vt:lpstr>
      <vt:lpstr>أهمية بحوث العمليات</vt:lpstr>
      <vt:lpstr>استخدامـــات بحوث العمليات</vt:lpstr>
      <vt:lpstr>نماذج بحوث العمليات</vt:lpstr>
      <vt:lpstr>استخدام بحوث العمليات في منظمات الاعمال</vt:lpstr>
      <vt:lpstr>نموذج قرار بسيط</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Ben Ammar</cp:lastModifiedBy>
  <cp:revision>125</cp:revision>
  <dcterms:created xsi:type="dcterms:W3CDTF">2009-10-14T19:14:34Z</dcterms:created>
  <dcterms:modified xsi:type="dcterms:W3CDTF">2011-12-01T12:54:11Z</dcterms:modified>
</cp:coreProperties>
</file>