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306" r:id="rId2"/>
    <p:sldId id="257" r:id="rId3"/>
    <p:sldId id="307" r:id="rId4"/>
    <p:sldId id="308" r:id="rId5"/>
    <p:sldId id="309" r:id="rId6"/>
    <p:sldId id="310" r:id="rId7"/>
    <p:sldId id="311" r:id="rId8"/>
    <p:sldId id="312" r:id="rId9"/>
    <p:sldId id="313" r:id="rId10"/>
    <p:sldId id="314" r:id="rId11"/>
    <p:sldId id="315" r:id="rId12"/>
    <p:sldId id="316" r:id="rId13"/>
    <p:sldId id="317" r:id="rId14"/>
    <p:sldId id="318" r:id="rId15"/>
    <p:sldId id="266" r:id="rId1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35" autoAdjust="0"/>
    <p:restoredTop sz="94664" autoAdjust="0"/>
  </p:normalViewPr>
  <p:slideViewPr>
    <p:cSldViewPr>
      <p:cViewPr>
        <p:scale>
          <a:sx n="80" d="100"/>
          <a:sy n="80" d="100"/>
        </p:scale>
        <p:origin x="-930" y="6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11/27/2010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6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32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3200" b="1" dirty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3200" dirty="0" smtClean="0">
                <a:solidFill>
                  <a:srgbClr val="898989"/>
                </a:solidFill>
                <a:latin typeface="Calibri" pitchFamily="34" charset="0"/>
              </a:rPr>
              <a:t>كلية </a:t>
            </a:r>
            <a:r>
              <a:rPr lang="ar-SA" sz="3200" dirty="0" smtClean="0">
                <a:solidFill>
                  <a:srgbClr val="898989"/>
                </a:solidFill>
                <a:latin typeface="Calibri" pitchFamily="34" charset="0"/>
              </a:rPr>
              <a:t>إدارة الأعمــال</a:t>
            </a:r>
            <a:endParaRPr lang="en-US" sz="3200" dirty="0" smtClean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3200" dirty="0" smtClean="0">
                <a:solidFill>
                  <a:srgbClr val="898989"/>
                </a:solidFill>
                <a:latin typeface="Calibri" pitchFamily="34" charset="0"/>
              </a:rPr>
              <a:t>قسـم الأسـاليب الكميــة</a:t>
            </a:r>
            <a:r>
              <a:rPr lang="ar-EG" sz="3200" dirty="0" smtClean="0">
                <a:solidFill>
                  <a:srgbClr val="898989"/>
                </a:solidFill>
                <a:latin typeface="Calibri" pitchFamily="34" charset="0"/>
              </a:rPr>
              <a:t> </a:t>
            </a:r>
            <a:endParaRPr lang="en-US" sz="32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362200"/>
            <a:ext cx="51816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SA" sz="4000" b="1" dirty="0" smtClean="0">
                <a:solidFill>
                  <a:schemeClr val="bg2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الأساليب الكمية في الإدارة</a:t>
            </a:r>
            <a:endParaRPr lang="ar-SA" sz="3600" b="1" dirty="0">
              <a:solidFill>
                <a:schemeClr val="bg2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EG" sz="3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</a:t>
            </a:r>
            <a:r>
              <a:rPr lang="ar-EG" sz="3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الدراسي </a:t>
            </a:r>
            <a:r>
              <a:rPr lang="ar-SA" sz="3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</a:t>
            </a:r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EG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– </a:t>
            </a:r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2هـ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40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SA" sz="40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ملفـي الرشيــدي</a:t>
            </a:r>
            <a:endParaRPr lang="en-US" sz="40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0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المحاضرة التاسعـــة</a:t>
            </a: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381000"/>
            <a:ext cx="8915400" cy="1036638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/>
            </a:r>
            <a:br>
              <a:rPr lang="ar-SA" sz="4000" dirty="0" smtClean="0">
                <a:solidFill>
                  <a:srgbClr val="FF0000"/>
                </a:solidFill>
              </a:rPr>
            </a:br>
            <a:r>
              <a:rPr lang="ar-SA" sz="4000" dirty="0" smtClean="0">
                <a:solidFill>
                  <a:srgbClr val="FF0000"/>
                </a:solidFill>
              </a:rPr>
              <a:t>النموذج المقابل(الثنائي) </a:t>
            </a:r>
            <a:r>
              <a:rPr lang="en-US" sz="4000" dirty="0" smtClean="0">
                <a:solidFill>
                  <a:srgbClr val="FF0000"/>
                </a:solidFill>
              </a:rPr>
              <a:t>The duality problem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b="1" dirty="0">
              <a:solidFill>
                <a:srgbClr val="000099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1752600"/>
            <a:ext cx="82296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ar-SA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الصيغة الأولى لمشكلة البرمجة الخطية </a:t>
            </a: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←</a:t>
            </a:r>
            <a:r>
              <a:rPr kumimoji="0" lang="ar-SA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النموذج الأولي </a:t>
            </a: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primal model   </a:t>
            </a:r>
          </a:p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ar-SA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يقترن بهذا النموذج الأولي نموذج يطلق عليه النموذج المقابل (المرافق) </a:t>
            </a: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dual model</a:t>
            </a:r>
          </a:p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ar-SA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لكل نموذج مقابل هنالك حل أمثل مماثل للحل في النموذج الأولي: النموذج المقابل هو الوجه الآخر للمشكلة الاصلية.</a:t>
            </a:r>
          </a:p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ar-SA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مفهوم الثنائية هو الفكرة الأساسية التي قام عليها تحليل الحساسية.</a:t>
            </a:r>
            <a:r>
              <a:rPr kumimoji="0" lang="ar-SA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381000"/>
            <a:ext cx="8915400" cy="1036638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خطوات تحويل النموذج الأولي الى النموذج المقابل</a:t>
            </a:r>
            <a:endParaRPr lang="ar-SA" sz="4000" dirty="0">
              <a:solidFill>
                <a:srgbClr val="FF0000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1600200"/>
            <a:ext cx="8229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نضع معاملات المتغيرات للقيود ودالة الهدف على شكل مصفوفة: </a:t>
            </a:r>
            <a:r>
              <a:rPr kumimoji="0" lang="ar-SA" sz="32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مثــال:</a:t>
            </a:r>
          </a:p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>
            <p:ph idx="1"/>
          </p:nvPr>
        </p:nvGraphicFramePr>
        <p:xfrm>
          <a:off x="1524000" y="2971800"/>
          <a:ext cx="2590800" cy="2803814"/>
        </p:xfrm>
        <a:graphic>
          <a:graphicData uri="http://schemas.openxmlformats.org/presentationml/2006/ole">
            <p:oleObj spid="_x0000_s1026" name="Equation" r:id="rId3" imgW="1117440" imgH="1600200" progId="Equation.3">
              <p:embed/>
            </p:oleObj>
          </a:graphicData>
        </a:graphic>
      </p:graphicFrame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4267200" y="3962400"/>
            <a:ext cx="1143000" cy="762000"/>
          </a:xfrm>
          <a:prstGeom prst="rightArrow">
            <a:avLst>
              <a:gd name="adj1" fmla="val 50000"/>
              <a:gd name="adj2" fmla="val 37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5486400" y="2971800"/>
          <a:ext cx="2590800" cy="2797175"/>
        </p:xfrm>
        <a:graphic>
          <a:graphicData uri="http://schemas.openxmlformats.org/presentationml/2006/ole">
            <p:oleObj spid="_x0000_s1027" name="Equation" r:id="rId4" imgW="787320" imgH="1346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381000"/>
            <a:ext cx="8915400" cy="1036638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تتبــع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1600200"/>
            <a:ext cx="8458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نغير مواقع الأعمدة والصفوف بحيث نجعل معاملات دالة الهدف في النموذج الأولي قيم الطرف الأيمن في النموذج المقابل, ومعاملات الطرف الأيمن في النموذج الأولي معاملات دالة الهدف في النموذج المقابل.</a:t>
            </a:r>
          </a:p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533400" y="3657600"/>
          <a:ext cx="2971800" cy="2438400"/>
        </p:xfrm>
        <a:graphic>
          <a:graphicData uri="http://schemas.openxmlformats.org/presentationml/2006/ole">
            <p:oleObj spid="_x0000_s2050" name="Equation" r:id="rId3" imgW="787320" imgH="1371600" progId="Equation.3">
              <p:embed/>
            </p:oleObj>
          </a:graphicData>
        </a:graphic>
      </p:graphicFrame>
      <p:sp>
        <p:nvSpPr>
          <p:cNvPr id="8" name="AutoShape 5"/>
          <p:cNvSpPr>
            <a:spLocks noGrp="1" noChangeArrowheads="1"/>
          </p:cNvSpPr>
          <p:nvPr>
            <p:ph idx="1"/>
          </p:nvPr>
        </p:nvSpPr>
        <p:spPr bwMode="auto">
          <a:xfrm>
            <a:off x="3581400" y="4876800"/>
            <a:ext cx="1295400" cy="457201"/>
          </a:xfrm>
          <a:prstGeom prst="rightArrow">
            <a:avLst>
              <a:gd name="adj1" fmla="val 50000"/>
              <a:gd name="adj2" fmla="val 4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4876800" y="3810000"/>
          <a:ext cx="3200400" cy="2133600"/>
        </p:xfrm>
        <a:graphic>
          <a:graphicData uri="http://schemas.openxmlformats.org/presentationml/2006/ole">
            <p:oleObj spid="_x0000_s2051" name="Equation" r:id="rId4" imgW="1384200" imgH="9144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381000"/>
            <a:ext cx="8915400" cy="1036638"/>
          </a:xfrm>
        </p:spPr>
        <p:txBody>
          <a:bodyPr/>
          <a:lstStyle/>
          <a:p>
            <a:pPr rtl="1"/>
            <a:r>
              <a:rPr lang="ar-SA" dirty="0" smtClean="0">
                <a:solidFill>
                  <a:srgbClr val="FF0000"/>
                </a:solidFill>
              </a:rPr>
              <a:t>يتبع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b="1" dirty="0">
              <a:solidFill>
                <a:srgbClr val="000099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1524000"/>
            <a:ext cx="8610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إذا كانت دالة الهدف في النموذج الأولي تعظيم (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Max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) تصبح في النموذج المقابل تصغير (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Min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) والعكس صحيح.</a:t>
            </a:r>
          </a:p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إذا كان اتجاه المتباينات (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&lt;=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) أصغر من أو يساوي تصبح في النموذج المقابل (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&gt;=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) أكبر من أو يساوي والعكس صحيح.</a:t>
            </a:r>
          </a:p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التحقق من أن عدد القيود في النموذج الأولي يساوي عدد المتغيرات في دالة الهدف في النموذج المقابل و أن عدد متغيرات دالة الهدف في النموذج الأولي يساوي عدد القيود في النموذج المقابل.</a:t>
            </a:r>
          </a:p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381000"/>
            <a:ext cx="8915400" cy="1036638"/>
          </a:xfrm>
        </p:spPr>
        <p:txBody>
          <a:bodyPr/>
          <a:lstStyle/>
          <a:p>
            <a:pPr rtl="1"/>
            <a:r>
              <a:rPr lang="ar-SA" dirty="0" smtClean="0">
                <a:solidFill>
                  <a:srgbClr val="FF0000"/>
                </a:solidFill>
              </a:rPr>
              <a:t>يتبع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1676400"/>
            <a:ext cx="8229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ar-SA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النموذج المقابل للمثال السابق هو :</a:t>
            </a:r>
          </a:p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>
            <p:ph idx="1"/>
          </p:nvPr>
        </p:nvGraphicFramePr>
        <p:xfrm>
          <a:off x="304800" y="2667000"/>
          <a:ext cx="1915886" cy="2743200"/>
        </p:xfrm>
        <a:graphic>
          <a:graphicData uri="http://schemas.openxmlformats.org/presentationml/2006/ole">
            <p:oleObj spid="_x0000_s3074" name="Equation" r:id="rId3" imgW="1117440" imgH="1600200" progId="Equation.3">
              <p:embed/>
            </p:oleObj>
          </a:graphicData>
        </a:graphic>
      </p:graphicFrame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2286000" y="3657600"/>
            <a:ext cx="1752600" cy="762000"/>
          </a:xfrm>
          <a:prstGeom prst="rightArrow">
            <a:avLst>
              <a:gd name="adj1" fmla="val 50000"/>
              <a:gd name="adj2" fmla="val 3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4191000" y="2743200"/>
          <a:ext cx="4724400" cy="2667000"/>
        </p:xfrm>
        <a:graphic>
          <a:graphicData uri="http://schemas.openxmlformats.org/presentationml/2006/ole">
            <p:oleObj spid="_x0000_s3075" name="Equation" r:id="rId4" imgW="2044440" imgH="11430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381000"/>
            <a:ext cx="8915400" cy="1036638"/>
          </a:xfrm>
        </p:spPr>
        <p:txBody>
          <a:bodyPr/>
          <a:lstStyle/>
          <a:p>
            <a:pPr rtl="1"/>
            <a:r>
              <a:rPr lang="ar-SA" dirty="0" smtClean="0">
                <a:solidFill>
                  <a:srgbClr val="FF0000"/>
                </a:solidFill>
              </a:rPr>
              <a:t>ملاحظة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r" rtl="1">
              <a:buFontTx/>
              <a:buChar char="•"/>
            </a:pPr>
            <a:r>
              <a:rPr lang="ar-SA"/>
              <a:t> إذا كان الهدف في المشكلة هو التعظيم, فيجب أن يرتبط التعظيم مع متباينات جميعها بنفس الأتجاه بصيغة (</a:t>
            </a:r>
            <a:r>
              <a:rPr lang="en-US"/>
              <a:t>&lt;=</a:t>
            </a:r>
            <a:r>
              <a:rPr lang="ar-SA"/>
              <a:t> ) أصغر من أو يساوي.</a:t>
            </a:r>
          </a:p>
          <a:p>
            <a:pPr algn="r" rtl="1">
              <a:buFontTx/>
              <a:buChar char="•"/>
            </a:pPr>
            <a:r>
              <a:rPr lang="ar-SA"/>
              <a:t> إذا كان الهدف في المشكلة هو التصغير, فيجب أن يرتبط التصغير مع متباينات جميعها بنفس الأتجاه بصيغة (</a:t>
            </a:r>
            <a:r>
              <a:rPr lang="en-US"/>
              <a:t>&gt;=</a:t>
            </a:r>
            <a:r>
              <a:rPr lang="ar-SA"/>
              <a:t> ) أكبر من أو يساوي.</a:t>
            </a:r>
          </a:p>
          <a:p>
            <a:pPr algn="r" rtl="1"/>
            <a:endParaRPr lang="ar-SA"/>
          </a:p>
          <a:p>
            <a:pPr algn="r" rtl="1">
              <a:buFontTx/>
              <a:buChar char="•"/>
            </a:pPr>
            <a:r>
              <a:rPr lang="ar-SA">
                <a:solidFill>
                  <a:srgbClr val="FF3300"/>
                </a:solidFill>
              </a:rPr>
              <a:t>مـــاذا لو لم يتحقق هذا الأمـــر ؟!</a:t>
            </a:r>
            <a:endParaRPr lang="en-US">
              <a:solidFill>
                <a:srgbClr val="FF3300"/>
              </a:solidFill>
            </a:endParaRPr>
          </a:p>
          <a:p>
            <a:pPr algn="r" rtl="1">
              <a:buFontTx/>
              <a:buChar char="•"/>
            </a:pPr>
            <a:endParaRPr lang="en-US">
              <a:solidFill>
                <a:srgbClr val="FF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1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381000"/>
            <a:ext cx="8915400" cy="1036638"/>
          </a:xfrm>
        </p:spPr>
        <p:txBody>
          <a:bodyPr/>
          <a:lstStyle/>
          <a:p>
            <a:pPr rtl="1"/>
            <a:r>
              <a:rPr lang="ar-SA" dirty="0" smtClean="0">
                <a:solidFill>
                  <a:srgbClr val="FF0000"/>
                </a:solidFill>
              </a:rPr>
              <a:t>يتبع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28600" y="1295400"/>
            <a:ext cx="9144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marR="0" lvl="0" indent="-6096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 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يجب 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إعادة الترتيب بما يتوافق مع هذه الشروط وفق التالي:</a:t>
            </a:r>
          </a:p>
          <a:p>
            <a:pPr marL="609600" marR="0" lvl="0" indent="-6096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الهدف تعظيم إلا أن احد القيود (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&gt;=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) أكبر أو يساوي : ففي هذه الحالة نضرب طرفي القيد ب (-1) ونقلب الإشارة الى (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&lt;=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)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أصغر أو يساوي.</a:t>
            </a:r>
          </a:p>
          <a:p>
            <a:pPr marL="609600" marR="0" lvl="0" indent="-6096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الهدف تصغير إلا أن احد القيود (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&lt;=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) أصغر أو يساوي : ففي هذه الحالة نضرب طرفي القيد ب (-1) ونقلب الإشارة الى (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&gt;=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) أكبر أو يساوي.</a:t>
            </a:r>
          </a:p>
          <a:p>
            <a:pPr marL="609600" marR="0" lvl="0" indent="-6096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أحد القيود عبارة عن مساواة: يتم تحويل القيد الى متباينتين مختلفتين بالاتجاه, ثم نضرب القيد المعاكس لدالة الهدف ب (-1). </a:t>
            </a:r>
          </a:p>
          <a:p>
            <a:pPr marL="609600" marR="0" lvl="0" indent="-6096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09600" marR="0" lvl="0" indent="-6096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Content Placeholder 4" descr="2010-Nov-27_Sat_13-38-16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382000" cy="63246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Content Placeholder 4" descr="2010-Nov-27_Sat_13-39-06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32800" cy="63246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Content Placeholder 4" descr="2010-Nov-27_Sat_13-39-23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58200" cy="634365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Content Placeholder 4" descr="2010-Nov-27_Sat_13-40-09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58200" cy="634365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Content Placeholder 4" descr="2010-Nov-27_Sat_13-40-51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58200" cy="634365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1793</TotalTime>
  <Words>405</Words>
  <Application>Microsoft Office PowerPoint</Application>
  <PresentationFormat>A4 Paper (210x297 mm)</PresentationFormat>
  <Paragraphs>49</Paragraphs>
  <Slides>15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Office Theme</vt:lpstr>
      <vt:lpstr>Equation</vt:lpstr>
      <vt:lpstr>Slide 1</vt:lpstr>
      <vt:lpstr>المحاضرة التاسعـــة</vt:lpstr>
      <vt:lpstr> النموذج المقابل(الثنائي) The duality problem </vt:lpstr>
      <vt:lpstr>خطوات تحويل النموذج الأولي الى النموذج المقابل</vt:lpstr>
      <vt:lpstr>تتبــع</vt:lpstr>
      <vt:lpstr>يتبع</vt:lpstr>
      <vt:lpstr>يتبع</vt:lpstr>
      <vt:lpstr>ملاحظة</vt:lpstr>
      <vt:lpstr>يتبع</vt:lpstr>
      <vt:lpstr>Slide 10</vt:lpstr>
      <vt:lpstr>Slide 11</vt:lpstr>
      <vt:lpstr>Slide 12</vt:lpstr>
      <vt:lpstr>Slide 13</vt:lpstr>
      <vt:lpstr>Slide 14</vt:lpstr>
      <vt:lpstr>Slide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134</cp:revision>
  <dcterms:created xsi:type="dcterms:W3CDTF">2009-10-14T19:14:34Z</dcterms:created>
  <dcterms:modified xsi:type="dcterms:W3CDTF">2010-11-27T10:45:40Z</dcterms:modified>
</cp:coreProperties>
</file>