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6" r:id="rId2"/>
    <p:sldId id="257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266" r:id="rId15"/>
  </p:sldIdLst>
  <p:sldSz cx="9906000" cy="6858000" type="A4"/>
  <p:notesSz cx="6881813" cy="97107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750" autoAdjust="0"/>
    <p:restoredTop sz="94664" autoAdjust="0"/>
  </p:normalViewPr>
  <p:slideViewPr>
    <p:cSldViewPr>
      <p:cViewPr>
        <p:scale>
          <a:sx n="66" d="100"/>
          <a:sy n="66" d="100"/>
        </p:scale>
        <p:origin x="-1134" y="-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728663"/>
            <a:ext cx="5259387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wrap="square" lIns="94814" tIns="47407" rIns="94814" bIns="47407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العاشـرة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839200" cy="990600"/>
          </a:xfrm>
        </p:spPr>
        <p:txBody>
          <a:bodyPr/>
          <a:lstStyle/>
          <a:p>
            <a:pPr rtl="1" eaLnBrk="1" hangingPunct="1"/>
            <a:r>
              <a:rPr lang="ar-SA" dirty="0" smtClean="0"/>
              <a:t>جدولة المشاريع   </a:t>
            </a:r>
            <a:r>
              <a:rPr lang="en-US" dirty="0" smtClean="0"/>
              <a:t> CPM &amp; PERT</a:t>
            </a:r>
            <a:endParaRPr lang="ar-SA" dirty="0" smtClean="0"/>
          </a:p>
          <a:p>
            <a:pPr rtl="1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مقدمــــــــــــة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219200"/>
            <a:ext cx="8915400" cy="5029200"/>
          </a:xfrm>
        </p:spPr>
        <p:txBody>
          <a:bodyPr/>
          <a:lstStyle/>
          <a:p>
            <a:endParaRPr lang="en-US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solidFill>
                  <a:srgbClr val="009900"/>
                </a:solidFill>
              </a:rPr>
              <a:t> طريقة المســــار الحرج</a:t>
            </a:r>
            <a:endParaRPr lang="en-US" dirty="0" smtClean="0">
              <a:solidFill>
                <a:srgbClr val="009900"/>
              </a:solidFill>
            </a:endParaRPr>
          </a:p>
          <a:p>
            <a:r>
              <a:rPr lang="en-US" dirty="0" smtClean="0">
                <a:solidFill>
                  <a:srgbClr val="009900"/>
                </a:solidFill>
              </a:rPr>
              <a:t>CPM = Critical Path Method </a:t>
            </a:r>
          </a:p>
          <a:p>
            <a:pPr rtl="1">
              <a:buFont typeface="Wingdings" pitchFamily="2" charset="2"/>
              <a:buChar char="ü"/>
            </a:pPr>
            <a:r>
              <a:rPr lang="ar-SA" b="1" dirty="0" smtClean="0">
                <a:solidFill>
                  <a:srgbClr val="000099"/>
                </a:solidFill>
              </a:rPr>
              <a:t> طريقة تقيـيـم المشـــاريع و مـراجعتهـــا</a:t>
            </a:r>
            <a:endParaRPr lang="en-US" b="1" dirty="0" smtClean="0">
              <a:solidFill>
                <a:srgbClr val="000099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PERT=Project Evaluation &amp; Review Technique</a:t>
            </a:r>
          </a:p>
          <a:p>
            <a:pPr rtl="1">
              <a:buFont typeface="Wingdings" pitchFamily="2" charset="2"/>
              <a:buChar char="v"/>
            </a:pPr>
            <a:r>
              <a:rPr lang="ar-SA" b="1" dirty="0" smtClean="0"/>
              <a:t> الاختلاف: </a:t>
            </a:r>
          </a:p>
          <a:p>
            <a:pPr lvl="2" rtl="1">
              <a:buFont typeface="Arial" pitchFamily="34" charset="0"/>
              <a:buChar char="•"/>
            </a:pPr>
            <a:r>
              <a:rPr lang="ar-SA" b="1" dirty="0" smtClean="0"/>
              <a:t>   </a:t>
            </a:r>
            <a:r>
              <a:rPr lang="ar-SA" b="1" u="sng" dirty="0" smtClean="0"/>
              <a:t>أزمنة مؤكدة </a:t>
            </a:r>
            <a:r>
              <a:rPr lang="ar-SA" b="1" dirty="0" smtClean="0"/>
              <a:t>في طريقة المسـار الحرج</a:t>
            </a:r>
          </a:p>
          <a:p>
            <a:pPr lvl="2" rtl="1">
              <a:buFont typeface="Arial" pitchFamily="34" charset="0"/>
              <a:buChar char="•"/>
            </a:pPr>
            <a:r>
              <a:rPr lang="ar-SA" b="1" dirty="0" smtClean="0"/>
              <a:t>   </a:t>
            </a:r>
            <a:r>
              <a:rPr lang="ar-SA" b="1" u="sng" dirty="0" smtClean="0"/>
              <a:t>أزمنة احتمالية </a:t>
            </a:r>
            <a:r>
              <a:rPr lang="ar-SA" b="1" dirty="0" smtClean="0"/>
              <a:t>في طريقة تقييم المشاريع و مراجعتها   </a:t>
            </a:r>
            <a:endParaRPr lang="en-US" b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19200"/>
            <a:ext cx="8991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rtl="1"/>
            <a:r>
              <a:rPr lang="ar-SA" dirty="0" smtClean="0"/>
              <a:t>تستخدم جدولة المشاريع من قبل الإداريين لضمان إنجاز المشروع في الوقت المحدد لإيجاد مؤشرات منبهة للحالات الغير اعتيادية حين ظهورها والمرونة في إعادة تخطيط المشروع وفقا لذلك وتشخيصها في </a:t>
            </a:r>
            <a:r>
              <a:rPr lang="ar-SA" u="sng" dirty="0" smtClean="0">
                <a:solidFill>
                  <a:srgbClr val="009900"/>
                </a:solidFill>
              </a:rPr>
              <a:t>ثلاث مراحل تنفيذية</a:t>
            </a:r>
            <a:r>
              <a:rPr lang="en-US" u="sng" dirty="0" smtClean="0">
                <a:solidFill>
                  <a:srgbClr val="009900"/>
                </a:solidFill>
              </a:rPr>
              <a:t> </a:t>
            </a:r>
            <a:r>
              <a:rPr lang="en-US" u="sng" dirty="0" smtClean="0">
                <a:solidFill>
                  <a:srgbClr val="009900"/>
                </a:solidFill>
              </a:rPr>
              <a:t>:</a:t>
            </a:r>
            <a:endParaRPr lang="ar-SA" u="sng" dirty="0" smtClean="0">
              <a:solidFill>
                <a:srgbClr val="009900"/>
              </a:solidFill>
            </a:endParaRPr>
          </a:p>
          <a:p>
            <a:pPr rtl="1"/>
            <a:r>
              <a:rPr lang="ar-SA" b="1" dirty="0" smtClean="0">
                <a:solidFill>
                  <a:srgbClr val="002060"/>
                </a:solidFill>
              </a:rPr>
              <a:t>أولاً: إنشاء شبكة الأعمال للمشروع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endParaRPr lang="en-US" sz="1800" dirty="0" smtClean="0">
              <a:solidFill>
                <a:srgbClr val="002060"/>
              </a:solidFill>
            </a:endParaRPr>
          </a:p>
          <a:p>
            <a:pPr lvl="1" rtl="1">
              <a:buFont typeface="Wingdings" pitchFamily="2" charset="2"/>
              <a:buChar char="ü"/>
            </a:pPr>
            <a:r>
              <a:rPr lang="ar-SA" dirty="0" smtClean="0"/>
              <a:t>   تحليل المشاريع إلى أنشطة وأحداث</a:t>
            </a:r>
            <a:r>
              <a:rPr lang="en-US" dirty="0" smtClean="0"/>
              <a:t>. </a:t>
            </a:r>
            <a:endParaRPr lang="en-US" sz="16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dirty="0" smtClean="0"/>
              <a:t>   تتابع الأنشطة والأحداث</a:t>
            </a:r>
            <a:r>
              <a:rPr lang="en-US" dirty="0" smtClean="0"/>
              <a:t>. </a:t>
            </a:r>
            <a:endParaRPr lang="en-US" sz="16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dirty="0" smtClean="0"/>
              <a:t>   رسم تخطيطي للمشروع</a:t>
            </a:r>
            <a:r>
              <a:rPr lang="en-US" dirty="0" smtClean="0"/>
              <a:t>. </a:t>
            </a:r>
            <a:endParaRPr lang="en-US" sz="16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dirty="0" smtClean="0"/>
              <a:t>   تقدير الأزمنة لكل نشاط</a:t>
            </a:r>
            <a:r>
              <a:rPr lang="en-US" dirty="0" smtClean="0"/>
              <a:t>    . </a:t>
            </a:r>
          </a:p>
          <a:p>
            <a:pPr algn="l" rtl="1"/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915400" cy="5181600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002060"/>
                </a:solidFill>
              </a:rPr>
              <a:t>ثانياً: تخطيط المشروع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sz="2800" dirty="0" smtClean="0"/>
              <a:t>تعريف أنشطة المشروع حسب التسلسل الزمني وتحديد التالي</a:t>
            </a:r>
            <a:r>
              <a:rPr lang="en-US" sz="2800" dirty="0" smtClean="0"/>
              <a:t>:</a:t>
            </a:r>
            <a:r>
              <a:rPr lang="en-US" sz="2800" b="1" dirty="0" smtClean="0"/>
              <a:t> </a:t>
            </a:r>
            <a:endParaRPr lang="en-US" sz="28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sz="2400" dirty="0" smtClean="0"/>
              <a:t>  أنشطة والأحداث الحرجة</a:t>
            </a:r>
            <a:r>
              <a:rPr lang="en-US" sz="24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 smtClean="0"/>
              <a:t>  المسار الحرج</a:t>
            </a:r>
            <a:r>
              <a:rPr lang="en-US" sz="24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 smtClean="0"/>
              <a:t>  حساب الفائض من كل نشاط</a:t>
            </a:r>
            <a:r>
              <a:rPr lang="en-US" dirty="0" smtClean="0"/>
              <a:t>. </a:t>
            </a:r>
            <a:endParaRPr lang="en-US" sz="1600" dirty="0" smtClean="0"/>
          </a:p>
          <a:p>
            <a:pPr rtl="1"/>
            <a:r>
              <a:rPr lang="ar-SA" b="1" dirty="0" smtClean="0">
                <a:solidFill>
                  <a:srgbClr val="002060"/>
                </a:solidFill>
              </a:rPr>
              <a:t>ثالثاً: ضــبــط المشروع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sz="2800" dirty="0" smtClean="0"/>
              <a:t>تقدير مراقبة الأنشطة </a:t>
            </a:r>
            <a:r>
              <a:rPr lang="ar-SA" sz="2800" dirty="0" smtClean="0"/>
              <a:t>ومتابعتها </a:t>
            </a:r>
            <a:r>
              <a:rPr lang="en-US" sz="2800" dirty="0" smtClean="0"/>
              <a:t>:</a:t>
            </a:r>
            <a:endParaRPr lang="en-US" sz="28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dirty="0" smtClean="0"/>
              <a:t>  </a:t>
            </a:r>
            <a:r>
              <a:rPr lang="ar-SA" sz="2400" dirty="0" smtClean="0"/>
              <a:t>مراقبة الأزمنة ومقارنتها مع خطة المشروع النظرية</a:t>
            </a:r>
            <a:r>
              <a:rPr lang="en-US" sz="24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 smtClean="0"/>
              <a:t>  محاولة قدر المستطاع إتباع الخطة المقرر تنفيذها</a:t>
            </a:r>
            <a:r>
              <a:rPr lang="en-US" sz="24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 smtClean="0"/>
              <a:t>  نقل الإمكانيات من نشاط ذات فائض إلى الحرج إن أمكن</a:t>
            </a:r>
            <a:r>
              <a:rPr lang="en-US" sz="2400" dirty="0" smtClean="0"/>
              <a:t> . </a:t>
            </a:r>
          </a:p>
          <a:p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915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76200" y="1524000"/>
            <a:ext cx="9410700" cy="5029200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فإن أهمية أسلوب المسار الحرج ، وبيرت تكمن في الخطوات التالية</a:t>
            </a:r>
            <a:r>
              <a:rPr lang="en-US" b="1" dirty="0" smtClean="0">
                <a:solidFill>
                  <a:srgbClr val="009900"/>
                </a:solidFill>
              </a:rPr>
              <a:t>:</a:t>
            </a:r>
          </a:p>
          <a:p>
            <a:pPr rtl="1"/>
            <a:endParaRPr lang="en-US" sz="1800" dirty="0" smtClean="0"/>
          </a:p>
          <a:p>
            <a:pPr lvl="1" rtl="1">
              <a:buFont typeface="Wingdings" pitchFamily="2" charset="2"/>
              <a:buChar char="ü"/>
            </a:pPr>
            <a:r>
              <a:rPr lang="ar-SA" sz="3200" dirty="0" smtClean="0"/>
              <a:t>  مساعدة المدراء على التعرف على الأنشطة الحرجة</a:t>
            </a:r>
            <a:r>
              <a:rPr lang="en-US" sz="32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3200" dirty="0" smtClean="0"/>
              <a:t>  حساب مرونة الأنشطة غير الحرجة لإتاحة الفرص </a:t>
            </a:r>
            <a:r>
              <a:rPr lang="ar-SA" sz="3200" dirty="0" smtClean="0"/>
              <a:t>لنقل الموارد  </a:t>
            </a:r>
          </a:p>
          <a:p>
            <a:pPr lvl="1" rtl="1"/>
            <a:r>
              <a:rPr lang="ar-SA" sz="3200" dirty="0" smtClean="0"/>
              <a:t> </a:t>
            </a:r>
            <a:r>
              <a:rPr lang="ar-SA" sz="3200" dirty="0" smtClean="0"/>
              <a:t>    </a:t>
            </a:r>
            <a:r>
              <a:rPr lang="ar-SA" sz="3200" dirty="0" smtClean="0"/>
              <a:t>إلى </a:t>
            </a:r>
            <a:r>
              <a:rPr lang="ar-SA" sz="3200" dirty="0" smtClean="0"/>
              <a:t>الأنشطة الحرجة</a:t>
            </a:r>
            <a:r>
              <a:rPr lang="en-US" sz="3200" dirty="0" smtClean="0"/>
              <a:t>.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3200" dirty="0" smtClean="0"/>
              <a:t>  التعرف على الأزمنة المبكرة والمتأخرة لإنتهاء المشروع</a:t>
            </a:r>
            <a:r>
              <a:rPr lang="en-US" sz="3200" dirty="0" smtClean="0"/>
              <a:t>. </a:t>
            </a:r>
          </a:p>
          <a:p>
            <a:pPr lvl="1" rtl="1"/>
            <a:r>
              <a:rPr lang="ar-SA" sz="3200" dirty="0" smtClean="0"/>
              <a:t>      حساب التكلفة النهائية للمشروع</a:t>
            </a:r>
            <a:r>
              <a:rPr lang="en-US" sz="3200" dirty="0" smtClean="0"/>
              <a:t>.</a:t>
            </a:r>
          </a:p>
          <a:p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838200"/>
          </a:xfrm>
        </p:spPr>
        <p:txBody>
          <a:bodyPr/>
          <a:lstStyle/>
          <a:p>
            <a:pPr rtl="1"/>
            <a:r>
              <a:rPr lang="ar-SA" sz="3600" b="1" dirty="0" smtClean="0">
                <a:solidFill>
                  <a:srgbClr val="C00000"/>
                </a:solidFill>
              </a:rPr>
              <a:t/>
            </a:r>
            <a:br>
              <a:rPr lang="ar-SA" sz="3600" b="1" dirty="0" smtClean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>المصطلحات المستخدمة في جدولة المشاريع</a:t>
            </a:r>
            <a:r>
              <a:rPr lang="ar-SA" sz="3600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0787" y="1595437"/>
            <a:ext cx="4924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00200"/>
            <a:ext cx="49339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914400"/>
            <a:ext cx="49244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sz="3600" b="1" dirty="0" smtClean="0">
                <a:solidFill>
                  <a:srgbClr val="C00000"/>
                </a:solidFill>
              </a:rPr>
              <a:t>قواعد هامة في رسم الشبكة</a:t>
            </a:r>
            <a:r>
              <a:rPr lang="ar-SA" sz="3600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990600"/>
            <a:ext cx="8915400" cy="5029200"/>
          </a:xfrm>
        </p:spPr>
        <p:txBody>
          <a:bodyPr/>
          <a:lstStyle/>
          <a:p>
            <a:pPr lvl="0" rtl="1"/>
            <a:r>
              <a:rPr lang="ar-SA" dirty="0" smtClean="0"/>
              <a:t> </a:t>
            </a:r>
          </a:p>
          <a:p>
            <a:pPr lvl="0" rtl="1">
              <a:buFont typeface="Wingdings" pitchFamily="2" charset="2"/>
              <a:buChar char="ü"/>
            </a:pPr>
            <a:r>
              <a:rPr lang="ar-SA" dirty="0" smtClean="0"/>
              <a:t>  يبدأ المشروع عند نقطة بداية وينتهي عند نقطة نهاية ، </a:t>
            </a:r>
            <a:r>
              <a:rPr lang="ar-SA" dirty="0" smtClean="0"/>
              <a:t>تسمى:  </a:t>
            </a:r>
          </a:p>
          <a:p>
            <a:pPr lvl="0" rtl="1"/>
            <a:r>
              <a:rPr lang="ar-SA" dirty="0" smtClean="0"/>
              <a:t> </a:t>
            </a:r>
            <a:r>
              <a:rPr lang="ar-SA" dirty="0" smtClean="0"/>
              <a:t>    </a:t>
            </a:r>
            <a:r>
              <a:rPr lang="ar-SA" dirty="0" smtClean="0"/>
              <a:t>النقطة </a:t>
            </a:r>
            <a:r>
              <a:rPr lang="ar-SA" dirty="0" smtClean="0"/>
              <a:t>الوهمية</a:t>
            </a:r>
            <a:r>
              <a:rPr lang="en-US" dirty="0" smtClean="0"/>
              <a:t> .(Milestone) 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  الترقيم يبدأ من بداية الشبكة إلى النهاية</a:t>
            </a:r>
            <a:r>
              <a:rPr lang="en-US" dirty="0" smtClean="0"/>
              <a:t>. </a:t>
            </a:r>
            <a:r>
              <a:rPr lang="ar-SA" dirty="0" smtClean="0"/>
              <a:t> </a:t>
            </a:r>
          </a:p>
          <a:p>
            <a:pPr lvl="0" rtl="1">
              <a:buFont typeface="Wingdings" pitchFamily="2" charset="2"/>
              <a:buChar char="ü"/>
            </a:pPr>
            <a:r>
              <a:rPr lang="ar-SA" dirty="0" smtClean="0"/>
              <a:t>  لا يمكن البدء في عدد من العقد</a:t>
            </a:r>
            <a:r>
              <a:rPr lang="en-US" dirty="0" smtClean="0"/>
              <a:t>. </a:t>
            </a:r>
          </a:p>
          <a:p>
            <a:pPr lvl="0" rtl="1">
              <a:buFont typeface="Wingdings" pitchFamily="2" charset="2"/>
              <a:buChar char="ü"/>
            </a:pPr>
            <a:r>
              <a:rPr lang="ar-SA" dirty="0" smtClean="0"/>
              <a:t>  لا يجوز العودة إلى النشاط السابق</a:t>
            </a:r>
            <a:r>
              <a:rPr lang="en-US" dirty="0" smtClean="0"/>
              <a:t>. </a:t>
            </a:r>
          </a:p>
          <a:p>
            <a:pPr lvl="0" rtl="1">
              <a:buFont typeface="Wingdings" pitchFamily="2" charset="2"/>
              <a:buChar char="ü"/>
            </a:pPr>
            <a:r>
              <a:rPr lang="ar-SA" dirty="0" smtClean="0"/>
              <a:t>  لا يجوز ترك نشاط بدون تسلسل</a:t>
            </a:r>
            <a:r>
              <a:rPr lang="en-US" dirty="0" smtClean="0"/>
              <a:t>. </a:t>
            </a:r>
          </a:p>
          <a:p>
            <a:pPr lvl="0" rtl="1">
              <a:buFont typeface="Wingdings" pitchFamily="2" charset="2"/>
              <a:buChar char="ü"/>
            </a:pPr>
            <a:r>
              <a:rPr lang="ar-SA" dirty="0" smtClean="0"/>
              <a:t>  تحديد الأزمنة وفترة السماح لكل نشاط</a:t>
            </a:r>
            <a:endParaRPr lang="en-US" dirty="0" smtClean="0"/>
          </a:p>
          <a:p>
            <a:pPr rtl="1"/>
            <a:endParaRPr lang="en-US" dirty="0" smtClean="0"/>
          </a:p>
          <a:p>
            <a:pPr lvl="0" rtl="1"/>
            <a:endParaRPr lang="en-US" dirty="0" smtClean="0"/>
          </a:p>
          <a:p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828800"/>
            <a:ext cx="5486400" cy="3905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036638"/>
          </a:xfrm>
        </p:spPr>
        <p:txBody>
          <a:bodyPr/>
          <a:lstStyle/>
          <a:p>
            <a:pPr rtl="1"/>
            <a:r>
              <a:rPr lang="ar-SA" sz="3200" b="1" u="sng" dirty="0" smtClean="0">
                <a:solidFill>
                  <a:srgbClr val="C00000"/>
                </a:solidFill>
              </a:rPr>
              <a:t>كيفية رسم الشبكـة: </a:t>
            </a:r>
            <a:r>
              <a:rPr lang="ar-SA" sz="3200" b="1" dirty="0" smtClean="0">
                <a:solidFill>
                  <a:srgbClr val="C00000"/>
                </a:solidFill>
              </a:rPr>
              <a:t>كيفية تحديد أقرب موعد لبداية النشاط (</a:t>
            </a:r>
            <a:r>
              <a:rPr lang="en-US" sz="3200" b="1" dirty="0" smtClean="0">
                <a:solidFill>
                  <a:srgbClr val="C00000"/>
                </a:solidFill>
              </a:rPr>
              <a:t>ES</a:t>
            </a:r>
            <a:r>
              <a:rPr lang="ar-SA" sz="3200" b="1" dirty="0" smtClean="0">
                <a:solidFill>
                  <a:srgbClr val="C00000"/>
                </a:solidFill>
              </a:rPr>
              <a:t>) وأقرب موعد لنهاية النشاط (</a:t>
            </a:r>
            <a:r>
              <a:rPr lang="en-US" sz="3200" b="1" dirty="0" smtClean="0">
                <a:solidFill>
                  <a:srgbClr val="C00000"/>
                </a:solidFill>
              </a:rPr>
              <a:t>EF</a:t>
            </a:r>
            <a:r>
              <a:rPr lang="ar-SA" sz="3200" b="1" dirty="0" smtClean="0">
                <a:solidFill>
                  <a:srgbClr val="C00000"/>
                </a:solidFill>
              </a:rPr>
              <a:t>):</a:t>
            </a:r>
            <a:endParaRPr lang="ar-SA" sz="3200" dirty="0">
              <a:solidFill>
                <a:srgbClr val="C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5029200"/>
          </a:xfrm>
        </p:spPr>
        <p:txBody>
          <a:bodyPr/>
          <a:lstStyle/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ابدأ من بداية المشروع وتقدم أمام الشبكة</a:t>
            </a:r>
            <a:r>
              <a:rPr lang="en-US" sz="2400" dirty="0" smtClean="0"/>
              <a:t>.</a:t>
            </a:r>
            <a:endParaRPr lang="ar-SA" sz="2400" dirty="0" smtClean="0"/>
          </a:p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حدد أقرب موعد لبدء المشروع بحيث يكون مساوي للصفر</a:t>
            </a:r>
            <a:r>
              <a:rPr lang="en-US" sz="2400" dirty="0" smtClean="0"/>
              <a:t>.</a:t>
            </a:r>
          </a:p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احسب أقرب موعد لنهاية كل نشاط من خلال إضافة المدة التي تستغرقها إلى أقرب موعد لبدايته</a:t>
            </a:r>
            <a:r>
              <a:rPr lang="en-US" sz="2400" dirty="0" smtClean="0"/>
              <a:t>.</a:t>
            </a:r>
          </a:p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بالنسبة لكل نشاط متسلسل لا يسبقه مباشرة إلا نشاط واحد، حدد أقرب موعد لبدايته بحيث يكون مساوي لأقرب موعد لنهاية النشاط السابق</a:t>
            </a:r>
            <a:r>
              <a:rPr lang="en-US" sz="2400" dirty="0" smtClean="0"/>
              <a:t>. </a:t>
            </a:r>
          </a:p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بالنسبة لكل نشاط متسلسل يسبقه أكثر من نشاط واحد، حدد أقرب موعد لبدايته بحيث يكون مساوياً لأقرب موعد نهاية للأنشطة السابقة</a:t>
            </a:r>
            <a:r>
              <a:rPr lang="en-US" sz="2400" dirty="0" smtClean="0"/>
              <a:t>. </a:t>
            </a:r>
          </a:p>
          <a:p>
            <a:pPr marL="457200" lvl="0" indent="-457200" rtl="1">
              <a:buFont typeface="+mj-lt"/>
              <a:buAutoNum type="arabicParenR"/>
            </a:pPr>
            <a:r>
              <a:rPr lang="ar-SA" sz="2400" dirty="0" smtClean="0"/>
              <a:t>دوّن أقرب موعد بداية، وأقرب موعد نهاية</a:t>
            </a:r>
            <a:r>
              <a:rPr lang="en-US" sz="2400" dirty="0" smtClean="0"/>
              <a:t>. 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كرر الخطوات من (3) إلى (6) حتى تصل إلى نهاية المشروع. لا يمكن تحديد أقرب موعد لبداية نشاط إلا بعد تحديد أقرب موعد لنهاية جميع الأنشطة السابقة له</a:t>
            </a:r>
            <a:r>
              <a:rPr lang="en-US" sz="2400" dirty="0" smtClean="0"/>
              <a:t>.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58762"/>
            <a:ext cx="8915400" cy="1036638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C00000"/>
                </a:solidFill>
              </a:rPr>
              <a:t>حساب فترات السماح والأنشطة الحرجة</a:t>
            </a:r>
            <a:endParaRPr lang="ar-SA" sz="3200" dirty="0">
              <a:solidFill>
                <a:srgbClr val="C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9067800" cy="5029200"/>
          </a:xfrm>
        </p:spPr>
        <p:txBody>
          <a:bodyPr/>
          <a:lstStyle/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بالنسبة </a:t>
            </a:r>
            <a:r>
              <a:rPr lang="ar-SA" sz="2400" dirty="0" smtClean="0"/>
              <a:t>لكل نشاط يتطابق أقرب موعد لبدايته مع آخر موعد لبدايته، وأقرب موعد لنهايته وآخر موعد لنهايته، فإن فترة سماحه تساوي صفر</a:t>
            </a:r>
            <a:r>
              <a:rPr lang="en-US" sz="2400" dirty="0" smtClean="0"/>
              <a:t>.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وفيما عدا ذلك، فإن فترة السماح هي الفرق الزمني بين أقرب وآخر موعد لبداية كل نشاط، أو بين أقرب وآخر موعد لنهاية، أي</a:t>
            </a:r>
            <a:r>
              <a:rPr lang="en-US" sz="2400" dirty="0" smtClean="0"/>
              <a:t>:</a:t>
            </a:r>
          </a:p>
          <a:p>
            <a:pPr rtl="1"/>
            <a:r>
              <a:rPr lang="ar-SA" sz="2400" b="1" dirty="0" smtClean="0"/>
              <a:t>     </a:t>
            </a:r>
            <a:r>
              <a:rPr lang="en-US" sz="2400" b="1" dirty="0" smtClean="0"/>
              <a:t>ST = LS – ES</a:t>
            </a:r>
            <a:r>
              <a:rPr lang="en-US" sz="2400" dirty="0" smtClean="0"/>
              <a:t> </a:t>
            </a:r>
            <a:r>
              <a:rPr lang="ar-SA" sz="2400" dirty="0" smtClean="0"/>
              <a:t>  أو  </a:t>
            </a:r>
            <a:r>
              <a:rPr lang="en-US" sz="2400" b="1" dirty="0" smtClean="0"/>
              <a:t>ST = LF – EF</a:t>
            </a:r>
            <a:endParaRPr lang="en-US" sz="2400" dirty="0" smtClean="0"/>
          </a:p>
          <a:p>
            <a:pPr marL="457200" indent="-457200" rtl="1">
              <a:buFont typeface="+mj-lt"/>
              <a:buAutoNum type="arabicParenR" startAt="3"/>
            </a:pPr>
            <a:r>
              <a:rPr lang="ar-SA" sz="2400" dirty="0" smtClean="0"/>
              <a:t>راجع </a:t>
            </a:r>
            <a:r>
              <a:rPr lang="ar-SA" sz="2400" dirty="0" smtClean="0"/>
              <a:t>الحسابات الخاصة بكل نشاط بإضافة المدة التي يستغرقها، وفترة السماح الخاصة  به إلى تاريخ اقرب موعد لبدايته</a:t>
            </a:r>
            <a:r>
              <a:rPr lang="en-US" sz="2400" dirty="0" smtClean="0"/>
              <a:t>. </a:t>
            </a:r>
            <a:r>
              <a:rPr lang="ar-SA" sz="2400" dirty="0" smtClean="0"/>
              <a:t>حيث يجب أن يساوي المجموع تاريخ آخر موعد لنهاية النشاط</a:t>
            </a:r>
            <a:r>
              <a:rPr lang="en-US" sz="2400" dirty="0" smtClean="0"/>
              <a:t>.</a:t>
            </a:r>
          </a:p>
          <a:p>
            <a:pPr marL="457200" indent="-457200" rtl="1">
              <a:buFont typeface="+mj-lt"/>
              <a:buAutoNum type="arabicParenR" startAt="4"/>
            </a:pPr>
            <a:r>
              <a:rPr lang="ar-SA" sz="2400" dirty="0" smtClean="0"/>
              <a:t>أي </a:t>
            </a:r>
            <a:r>
              <a:rPr lang="ar-SA" sz="2400" dirty="0" smtClean="0"/>
              <a:t>نشاط تساوي فترة سماحة صفراً هو نشاط حرج</a:t>
            </a:r>
            <a:r>
              <a:rPr lang="en-US" sz="2400" dirty="0" smtClean="0"/>
              <a:t>.</a:t>
            </a:r>
          </a:p>
          <a:p>
            <a:pPr marL="457200" indent="-457200" rtl="1">
              <a:buFont typeface="+mj-lt"/>
              <a:buAutoNum type="arabicParenR" startAt="5"/>
            </a:pPr>
            <a:r>
              <a:rPr lang="ar-SA" sz="2400" dirty="0" smtClean="0"/>
              <a:t>تسلسل </a:t>
            </a:r>
            <a:r>
              <a:rPr lang="ar-SA" sz="2400" dirty="0" smtClean="0"/>
              <a:t>الأنشطة الحرجة من بداية إلى نهاية المشروع هو المسار الحرج للمشروع</a:t>
            </a:r>
            <a:r>
              <a:rPr lang="en-US" dirty="0" smtClean="0"/>
              <a:t>.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535</Words>
  <Application>Microsoft Office PowerPoint</Application>
  <PresentationFormat>A4 Paper (210x297 mm)‎</PresentationFormat>
  <Paragraphs>86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العاشـرة</vt:lpstr>
      <vt:lpstr>مقدمــــــــــــة</vt:lpstr>
      <vt:lpstr>يتبع</vt:lpstr>
      <vt:lpstr>يتبع</vt:lpstr>
      <vt:lpstr>يتبع</vt:lpstr>
      <vt:lpstr> المصطلحات المستخدمة في جدولة المشاريع  </vt:lpstr>
      <vt:lpstr>يتبع</vt:lpstr>
      <vt:lpstr>يتبع</vt:lpstr>
      <vt:lpstr> قواعد هامة في رسم الشبكة  </vt:lpstr>
      <vt:lpstr>يتبع</vt:lpstr>
      <vt:lpstr>كيفية رسم الشبكـة: كيفية تحديد أقرب موعد لبداية النشاط (ES) وأقرب موعد لنهاية النشاط (EF):</vt:lpstr>
      <vt:lpstr>حساب فترات السماح والأنشطة الحرجة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153</cp:revision>
  <dcterms:created xsi:type="dcterms:W3CDTF">2009-10-14T19:14:34Z</dcterms:created>
  <dcterms:modified xsi:type="dcterms:W3CDTF">2012-03-09T23:03:43Z</dcterms:modified>
</cp:coreProperties>
</file>