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466" r:id="rId2"/>
    <p:sldId id="452" r:id="rId3"/>
    <p:sldId id="453" r:id="rId4"/>
    <p:sldId id="454" r:id="rId5"/>
    <p:sldId id="455" r:id="rId6"/>
    <p:sldId id="456" r:id="rId7"/>
    <p:sldId id="457" r:id="rId8"/>
    <p:sldId id="458" r:id="rId9"/>
    <p:sldId id="459" r:id="rId10"/>
    <p:sldId id="460" r:id="rId11"/>
    <p:sldId id="461" r:id="rId12"/>
    <p:sldId id="462" r:id="rId13"/>
    <p:sldId id="463" r:id="rId14"/>
    <p:sldId id="464" r:id="rId15"/>
    <p:sldId id="465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AD9968"/>
    <a:srgbClr val="3B84AF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1188" y="-93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33400" y="533400"/>
            <a:ext cx="40068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32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إدارة الأعمــال</a:t>
            </a:r>
            <a:endParaRPr lang="en-US" sz="3200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قسـم الأسـاليب الكميــة</a:t>
            </a: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endParaRPr lang="en-US" sz="32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688647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09800" y="3533009"/>
            <a:ext cx="5181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ar-SA" sz="4000" b="1" dirty="0" smtClean="0">
                <a:solidFill>
                  <a:schemeClr val="bg2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الأساليب الكمية في الإدارة</a:t>
            </a:r>
            <a:endParaRPr lang="ar-SA" sz="3600" b="1" dirty="0">
              <a:solidFill>
                <a:schemeClr val="bg2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EG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</a:t>
            </a:r>
            <a: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الدراسي </a:t>
            </a: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3هـ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ar-SA" sz="40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ملفـي الرشيــدي</a:t>
            </a:r>
            <a:endParaRPr lang="en-US" sz="40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99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التاسعـــة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63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/>
            </a:r>
            <a:br>
              <a:rPr lang="ar-SA" sz="4000" dirty="0" smtClean="0">
                <a:solidFill>
                  <a:srgbClr val="FF0000"/>
                </a:solidFill>
              </a:rPr>
            </a:br>
            <a:r>
              <a:rPr lang="ar-SA" sz="4000" dirty="0" smtClean="0">
                <a:solidFill>
                  <a:srgbClr val="FF0000"/>
                </a:solidFill>
              </a:rPr>
              <a:t>النموذج المقابل(الثنائي) </a:t>
            </a:r>
            <a:r>
              <a:rPr lang="en-US" sz="4000" dirty="0" smtClean="0">
                <a:solidFill>
                  <a:srgbClr val="FF0000"/>
                </a:solidFill>
              </a:rPr>
              <a:t>The duality problem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752600"/>
            <a:ext cx="8229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الصيغة الأولى لمشكلة البرمجة الخطية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←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النموذج الأولي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primal model   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يقترن بهذا النموذج الأولي نموذج يطلق عليه النموذج المقابل (المرافق)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dual model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لكل نموذج مقابل هنالك حل أمثل مماثل للحل في النموذج الأولي: النموذج المقابل هو الوجه الآخر للمشكلة الاصلية.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مفهوم الثنائية هو الفكرة الأساسية التي قام عليها تحليل الحساسية.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559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خطوات تحويل النموذج الأولي الى النموذج المقابل</a:t>
            </a:r>
            <a:endParaRPr lang="ar-SA" sz="4000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229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نضع معاملات المتغيرات للقيود ودالة الهدف على شكل مصفوفة: </a:t>
            </a:r>
            <a:r>
              <a:rPr kumimoji="0" lang="ar-SA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مثــال: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1026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524000" y="2971800"/>
          <a:ext cx="2590800" cy="28038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02" name="Equation" r:id="rId3" imgW="1117440" imgH="1600200" progId="Equation.3">
                  <p:embed/>
                </p:oleObj>
              </mc:Choice>
              <mc:Fallback>
                <p:oleObj name="Equation" r:id="rId3" imgW="1117440" imgH="1600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971800"/>
                        <a:ext cx="2590800" cy="2803814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4267200" y="3962400"/>
            <a:ext cx="1143000" cy="7620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5486400" y="2971800"/>
          <a:ext cx="2590800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03" name="Equation" r:id="rId5" imgW="787320" imgH="1346040" progId="Equation.3">
                  <p:embed/>
                </p:oleObj>
              </mc:Choice>
              <mc:Fallback>
                <p:oleObj name="Equation" r:id="rId5" imgW="787320" imgH="1346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971800"/>
                        <a:ext cx="2590800" cy="2797175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155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تتبــع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458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نغير مواقع الأعمدة والصفوف بحيث نجعل معاملات دالة الهدف في النموذج الأولي قيم الطرف الأيمن في النموذج المقابل, ومعاملات الطرف الأيمن في النموذج الأولي معاملات دالة الهدف في النموذج المقابل.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533400" y="3657600"/>
          <a:ext cx="2971800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26" name="Equation" r:id="rId3" imgW="787320" imgH="1371600" progId="Equation.3">
                  <p:embed/>
                </p:oleObj>
              </mc:Choice>
              <mc:Fallback>
                <p:oleObj name="Equation" r:id="rId3" imgW="787320" imgH="1371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657600"/>
                        <a:ext cx="2971800" cy="2438400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AutoShape 5"/>
          <p:cNvSpPr>
            <a:spLocks noGrp="1" noChangeArrowheads="1"/>
          </p:cNvSpPr>
          <p:nvPr>
            <p:ph idx="1"/>
          </p:nvPr>
        </p:nvSpPr>
        <p:spPr bwMode="auto">
          <a:xfrm>
            <a:off x="3581400" y="4876800"/>
            <a:ext cx="1295400" cy="457201"/>
          </a:xfrm>
          <a:prstGeom prst="rightArrow">
            <a:avLst>
              <a:gd name="adj1" fmla="val 50000"/>
              <a:gd name="adj2" fmla="val 4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ar-SA" dirty="0" smtClean="0"/>
              <a:t>ـ</a:t>
            </a:r>
            <a:endParaRPr lang="ar-SA" dirty="0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4876800" y="3810000"/>
          <a:ext cx="3200400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27" name="Equation" r:id="rId5" imgW="1384200" imgH="914400" progId="Equation.3">
                  <p:embed/>
                </p:oleObj>
              </mc:Choice>
              <mc:Fallback>
                <p:oleObj name="Equation" r:id="rId5" imgW="138420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3810000"/>
                        <a:ext cx="3200400" cy="213360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 w="9525">
                        <a:solidFill>
                          <a:srgbClr val="00008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125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</a:rPr>
              <a:t>يتبع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524000"/>
            <a:ext cx="8610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إذا كانت دالة الهدف في النموذج الأولي تعظيم (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Max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) تصبح في النموذج المقابل تصغير (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Min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) والعكس صحيح.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إذا كان اتجاه المتباينات (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&lt;=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) أصغر من أو يساوي تصبح في النموذج المقابل (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&gt;=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) أكبر من أو يساوي والعكس صحيح.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التحقق من أن عدد القيود في النموذج الأولي يساوي عدد المتغيرات في دالة الهدف في النموذج المقابل و أن عدد متغيرات دالة الهدف في النموذج الأولي يساوي عدد القيود في النموذج المقابل.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596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</a:rPr>
              <a:t>يتبع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676400"/>
            <a:ext cx="822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النموذج المقابل للمثال السابق هو :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3074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304800" y="2667000"/>
          <a:ext cx="1915886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50" name="Equation" r:id="rId3" imgW="1117440" imgH="1600200" progId="Equation.3">
                  <p:embed/>
                </p:oleObj>
              </mc:Choice>
              <mc:Fallback>
                <p:oleObj name="Equation" r:id="rId3" imgW="1117440" imgH="1600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667000"/>
                        <a:ext cx="1915886" cy="274320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2286000" y="3657600"/>
            <a:ext cx="1752600" cy="762000"/>
          </a:xfrm>
          <a:prstGeom prst="rightArrow">
            <a:avLst>
              <a:gd name="adj1" fmla="val 50000"/>
              <a:gd name="adj2" fmla="val 3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4191000" y="2743200"/>
          <a:ext cx="4724400" cy="266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51" name="Equation" r:id="rId5" imgW="2044440" imgH="1143000" progId="Equation.3">
                  <p:embed/>
                </p:oleObj>
              </mc:Choice>
              <mc:Fallback>
                <p:oleObj name="Equation" r:id="rId5" imgW="2044440" imgH="1143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2743200"/>
                        <a:ext cx="4724400" cy="266700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2600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</a:rPr>
              <a:t>ملاحظة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r" rtl="1">
              <a:buFontTx/>
              <a:buChar char="•"/>
            </a:pPr>
            <a:r>
              <a:rPr lang="ar-SA"/>
              <a:t> إذا كان الهدف في المشكلة هو التعظيم, فيجب أن يرتبط التعظيم مع متباينات جميعها بنفس الأتجاه بصيغة (</a:t>
            </a:r>
            <a:r>
              <a:rPr lang="en-US"/>
              <a:t>&lt;=</a:t>
            </a:r>
            <a:r>
              <a:rPr lang="ar-SA"/>
              <a:t> ) أصغر من أو يساوي.</a:t>
            </a:r>
          </a:p>
          <a:p>
            <a:pPr algn="r" rtl="1">
              <a:buFontTx/>
              <a:buChar char="•"/>
            </a:pPr>
            <a:r>
              <a:rPr lang="ar-SA"/>
              <a:t> إذا كان الهدف في المشكلة هو التصغير, فيجب أن يرتبط التصغير مع متباينات جميعها بنفس الأتجاه بصيغة (</a:t>
            </a:r>
            <a:r>
              <a:rPr lang="en-US"/>
              <a:t>&gt;=</a:t>
            </a:r>
            <a:r>
              <a:rPr lang="ar-SA"/>
              <a:t> ) أكبر من أو يساوي.</a:t>
            </a:r>
          </a:p>
          <a:p>
            <a:pPr algn="r" rtl="1"/>
            <a:endParaRPr lang="ar-SA"/>
          </a:p>
          <a:p>
            <a:pPr algn="r" rtl="1">
              <a:buFontTx/>
              <a:buChar char="•"/>
            </a:pPr>
            <a:r>
              <a:rPr lang="ar-SA">
                <a:solidFill>
                  <a:srgbClr val="FF3300"/>
                </a:solidFill>
              </a:rPr>
              <a:t>مـــاذا لو لم يتحقق هذا الأمـــر ؟!</a:t>
            </a:r>
            <a:endParaRPr lang="en-US">
              <a:solidFill>
                <a:srgbClr val="FF3300"/>
              </a:solidFill>
            </a:endParaRPr>
          </a:p>
          <a:p>
            <a:pPr algn="r" rtl="1">
              <a:buFontTx/>
              <a:buChar char="•"/>
            </a:pPr>
            <a:endParaRPr lang="en-US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934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</a:rPr>
              <a:t>يتبع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28600" y="1295400"/>
            <a:ext cx="9144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يجب إعادة الترتيب بما يتوافق مع هذه الشروط وفق التالي:</a:t>
            </a: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الهدف تعظيم إلا أن احد القيود (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&gt;=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) أكبر أو يساوي : ففي هذه الحالة نضرب طرفي القيد ب (-1) ونقلب الإشارة الى (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&lt;=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)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أصغر أو يساوي.</a:t>
            </a: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الهدف تصغير إلا أن احد القيود (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&lt;=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) أصغر أو يساوي : ففي هذه الحالة نضرب طرفي القيد ب (-1) ونقلب الإشارة الى (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&gt;=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) أكبر أو يساوي.</a:t>
            </a: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أحد القيود عبارة عن مساواة: يتم تحويل القيد الى متباينتين مختلفتين بالاتجاه, ثم نضرب القيد المعاكس لدالة الهدف ب (-1). </a:t>
            </a: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472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010-Nov-27_Sat_13-38-16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382000" cy="6324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86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010-Nov-27_Sat_13-39-06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32800" cy="6324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62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010-Nov-27_Sat_13-39-23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34365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023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010-Nov-27_Sat_13-40-09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34365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296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2010-Nov-27_Sat_13-40-51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34365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88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97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3598</TotalTime>
  <Words>405</Words>
  <Application>Microsoft Office PowerPoint</Application>
  <PresentationFormat>A4 Paper (210x297 mm)</PresentationFormat>
  <Paragraphs>49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Equation</vt:lpstr>
      <vt:lpstr>PowerPoint Presentation</vt:lpstr>
      <vt:lpstr>المحاضرة التاسعـــة</vt:lpstr>
      <vt:lpstr> النموذج المقابل(الثنائي) The duality problem </vt:lpstr>
      <vt:lpstr>خطوات تحويل النموذج الأولي الى النموذج المقابل</vt:lpstr>
      <vt:lpstr>تتبــع</vt:lpstr>
      <vt:lpstr>يتبع</vt:lpstr>
      <vt:lpstr>يتبع</vt:lpstr>
      <vt:lpstr>ملاحظة</vt:lpstr>
      <vt:lpstr>يتبع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matiria</cp:lastModifiedBy>
  <cp:revision>236</cp:revision>
  <cp:lastPrinted>2012-04-12T17:49:27Z</cp:lastPrinted>
  <dcterms:created xsi:type="dcterms:W3CDTF">2009-10-14T19:14:34Z</dcterms:created>
  <dcterms:modified xsi:type="dcterms:W3CDTF">2012-05-14T09:08:43Z</dcterms:modified>
</cp:coreProperties>
</file>