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6" r:id="rId2"/>
    <p:sldId id="257" r:id="rId3"/>
    <p:sldId id="313" r:id="rId4"/>
    <p:sldId id="314" r:id="rId5"/>
    <p:sldId id="315" r:id="rId6"/>
    <p:sldId id="316" r:id="rId7"/>
    <p:sldId id="317" r:id="rId8"/>
    <p:sldId id="318" r:id="rId9"/>
    <p:sldId id="319" r:id="rId10"/>
    <p:sldId id="320" r:id="rId11"/>
    <p:sldId id="321" r:id="rId12"/>
    <p:sldId id="322" r:id="rId13"/>
    <p:sldId id="323"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735" autoAdjust="0"/>
    <p:restoredTop sz="94664" autoAdjust="0"/>
  </p:normalViewPr>
  <p:slideViewPr>
    <p:cSldViewPr>
      <p:cViewPr>
        <p:scale>
          <a:sx n="66" d="100"/>
          <a:sy n="66" d="100"/>
        </p:scale>
        <p:origin x="-216" y="-19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12/15/2010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181600" cy="3048000"/>
          </a:xfrm>
          <a:prstGeom prst="rect">
            <a:avLst/>
          </a:prstGeom>
          <a:noFill/>
          <a:ln w="9525">
            <a:noFill/>
            <a:miter lim="800000"/>
            <a:headEnd/>
            <a:tailEnd/>
          </a:ln>
        </p:spPr>
        <p:txBody>
          <a:bodyPr anchor="ctr"/>
          <a:lstStyle/>
          <a:p>
            <a:pPr algn="l">
              <a:lnSpc>
                <a:spcPct val="80000"/>
              </a:lnSpc>
            </a:pPr>
            <a:r>
              <a:rPr lang="ar-SA" sz="4000" b="1" dirty="0" smtClean="0">
                <a:solidFill>
                  <a:schemeClr val="bg2">
                    <a:lumMod val="50000"/>
                  </a:schemeClr>
                </a:solidFill>
                <a:latin typeface="AYM Wadiy S_U normal."/>
                <a:cs typeface="Times New Roman" pitchFamily="18" charset="0"/>
              </a:rPr>
              <a:t>الأساليب الكمية في الإدارة</a:t>
            </a:r>
            <a:endParaRPr lang="ar-SA" sz="3600" b="1" dirty="0">
              <a:solidFill>
                <a:schemeClr val="bg2">
                  <a:lumMod val="50000"/>
                </a:schemeClr>
              </a:solidFill>
              <a:latin typeface="AYM Wadiy S_U normal."/>
              <a:cs typeface="Times New Roman" pitchFamily="18" charset="0"/>
            </a:endParaRPr>
          </a:p>
          <a:p>
            <a:pPr algn="l">
              <a:lnSpc>
                <a:spcPct val="80000"/>
              </a:lnSpc>
            </a:pPr>
            <a:r>
              <a:rPr lang="ar-EG" sz="3600" b="1" dirty="0" smtClean="0">
                <a:solidFill>
                  <a:srgbClr val="7F7F7F"/>
                </a:solidFill>
                <a:latin typeface="Calibri" pitchFamily="34" charset="0"/>
                <a:cs typeface="Times New Roman" pitchFamily="18" charset="0"/>
              </a:rPr>
              <a:t>الفصل </a:t>
            </a:r>
            <a:r>
              <a:rPr lang="ar-EG" sz="3600" b="1" dirty="0">
                <a:solidFill>
                  <a:srgbClr val="7F7F7F"/>
                </a:solidFill>
                <a:latin typeface="Calibri" pitchFamily="34" charset="0"/>
                <a:cs typeface="Times New Roman" pitchFamily="18" charset="0"/>
              </a:rPr>
              <a:t>الدراسي </a:t>
            </a:r>
            <a:r>
              <a:rPr lang="ar-SA" sz="3600" b="1" dirty="0" smtClean="0">
                <a:solidFill>
                  <a:srgbClr val="7F7F7F"/>
                </a:solidFill>
                <a:latin typeface="Calibri" pitchFamily="34" charset="0"/>
                <a:cs typeface="Times New Roman" pitchFamily="18" charset="0"/>
              </a:rPr>
              <a:t>الأول</a:t>
            </a:r>
            <a:r>
              <a:rPr lang="ar-EG" sz="3600" b="1" dirty="0">
                <a:solidFill>
                  <a:srgbClr val="7F7F7F"/>
                </a:solidFill>
                <a:latin typeface="Calibri" pitchFamily="34" charset="0"/>
                <a:cs typeface="Times New Roman" pitchFamily="18" charset="0"/>
              </a:rPr>
              <a:t/>
            </a:r>
            <a:br>
              <a:rPr lang="ar-EG" sz="3600" b="1" dirty="0">
                <a:solidFill>
                  <a:srgbClr val="7F7F7F"/>
                </a:solidFill>
                <a:latin typeface="Calibri" pitchFamily="34" charset="0"/>
                <a:cs typeface="Times New Roman" pitchFamily="18" charset="0"/>
              </a:rPr>
            </a:br>
            <a:r>
              <a:rPr lang="ar-EG" sz="2800" b="1" dirty="0">
                <a:solidFill>
                  <a:srgbClr val="7F7F7F"/>
                </a:solidFill>
                <a:latin typeface="Calibri" pitchFamily="34" charset="0"/>
                <a:cs typeface="Times New Roman" pitchFamily="18" charset="0"/>
              </a:rPr>
              <a:t>العام الدراسي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1</a:t>
            </a:r>
            <a:r>
              <a:rPr lang="ar-EG" sz="2800" b="1" dirty="0" smtClean="0">
                <a:solidFill>
                  <a:srgbClr val="7F7F7F"/>
                </a:solidFill>
                <a:latin typeface="Calibri" pitchFamily="34" charset="0"/>
                <a:cs typeface="Times New Roman" pitchFamily="18" charset="0"/>
              </a:rPr>
              <a:t> </a:t>
            </a:r>
            <a:r>
              <a:rPr lang="ar-EG" sz="2800" b="1" dirty="0">
                <a:solidFill>
                  <a:srgbClr val="7F7F7F"/>
                </a:solidFill>
                <a:latin typeface="Calibri" pitchFamily="34" charset="0"/>
                <a:cs typeface="Times New Roman" pitchFamily="18" charset="0"/>
              </a:rPr>
              <a:t>–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2هـ</a:t>
            </a:r>
            <a:endParaRPr lang="en-US" sz="2800" b="1" dirty="0">
              <a:solidFill>
                <a:srgbClr val="7F7F7F"/>
              </a:solidFill>
              <a:latin typeface="Calibri" pitchFamily="34" charset="0"/>
            </a:endParaRPr>
          </a:p>
          <a:p>
            <a:pPr algn="l">
              <a:lnSpc>
                <a:spcPct val="80000"/>
              </a:lnSpc>
            </a:pPr>
            <a:r>
              <a:rPr lang="ar-SA" sz="4000" b="1" dirty="0">
                <a:solidFill>
                  <a:srgbClr val="7F7F7F"/>
                </a:solidFill>
                <a:latin typeface="Calibri" pitchFamily="34" charset="0"/>
                <a:cs typeface="Times New Roman" pitchFamily="18" charset="0"/>
              </a:rPr>
              <a:t>د.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1" end="1"/>
                                            </p:txEl>
                                          </p:spTgt>
                                        </p:tgtEl>
                                        <p:attrNameLst>
                                          <p:attrName>style.visibility</p:attrName>
                                        </p:attrNameLst>
                                      </p:cBhvr>
                                      <p:to>
                                        <p:strVal val="visible"/>
                                      </p:to>
                                    </p:set>
                                    <p:animEffect transition="in" filter="fade">
                                      <p:cBhvr>
                                        <p:cTn id="10" dur="2000"/>
                                        <p:tgtEl>
                                          <p:spTgt spid="51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30">
                                            <p:txEl>
                                              <p:pRg st="2" end="2"/>
                                            </p:txEl>
                                          </p:spTgt>
                                        </p:tgtEl>
                                        <p:attrNameLst>
                                          <p:attrName>style.visibility</p:attrName>
                                        </p:attrNameLst>
                                      </p:cBhvr>
                                      <p:to>
                                        <p:strVal val="visible"/>
                                      </p:to>
                                    </p:set>
                                    <p:animEffect transition="in" filter="fade">
                                      <p:cBhvr>
                                        <p:cTn id="13"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العاشـرة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381000" y="3886200"/>
            <a:ext cx="8839200" cy="990600"/>
          </a:xfrm>
        </p:spPr>
        <p:txBody>
          <a:bodyPr/>
          <a:lstStyle/>
          <a:p>
            <a:pPr rtl="1" eaLnBrk="1" hangingPunct="1"/>
            <a:r>
              <a:rPr lang="ar-SA" dirty="0" smtClean="0"/>
              <a:t>جدولة المشاريع   </a:t>
            </a:r>
            <a:r>
              <a:rPr lang="en-US" dirty="0" smtClean="0"/>
              <a:t> CPM &amp; PERT</a:t>
            </a:r>
            <a:endParaRPr lang="ar-SA" dirty="0" smtClean="0"/>
          </a:p>
          <a:p>
            <a:pPr rtl="1" eaLnBrk="1" hangingPunct="1"/>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مقدمــــــــــــة</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
        <p:nvSpPr>
          <p:cNvPr id="5" name="Rectangle 6"/>
          <p:cNvSpPr>
            <a:spLocks noGrp="1" noChangeArrowheads="1"/>
          </p:cNvSpPr>
          <p:nvPr>
            <p:ph idx="1"/>
          </p:nvPr>
        </p:nvSpPr>
        <p:spPr>
          <a:xfrm>
            <a:off x="495300" y="1371600"/>
            <a:ext cx="8915400" cy="5029200"/>
          </a:xfrm>
        </p:spPr>
        <p:txBody>
          <a:bodyPr/>
          <a:lstStyle/>
          <a:p>
            <a:endParaRPr lang="en-US" dirty="0" smtClean="0"/>
          </a:p>
          <a:p>
            <a:pPr rtl="1">
              <a:buFont typeface="Wingdings" pitchFamily="2" charset="2"/>
              <a:buChar char="ü"/>
            </a:pPr>
            <a:r>
              <a:rPr lang="ar-SA" dirty="0" smtClean="0">
                <a:solidFill>
                  <a:srgbClr val="009900"/>
                </a:solidFill>
              </a:rPr>
              <a:t> طريقة المســــار الحرج</a:t>
            </a:r>
            <a:endParaRPr lang="en-US" dirty="0" smtClean="0">
              <a:solidFill>
                <a:srgbClr val="009900"/>
              </a:solidFill>
            </a:endParaRPr>
          </a:p>
          <a:p>
            <a:r>
              <a:rPr lang="en-US" dirty="0" smtClean="0">
                <a:solidFill>
                  <a:srgbClr val="009900"/>
                </a:solidFill>
              </a:rPr>
              <a:t>CPM = Critical Path Method </a:t>
            </a:r>
          </a:p>
          <a:p>
            <a:pPr rtl="1">
              <a:buFont typeface="Wingdings" pitchFamily="2" charset="2"/>
              <a:buChar char="ü"/>
            </a:pPr>
            <a:r>
              <a:rPr lang="ar-SA" b="1" dirty="0" smtClean="0">
                <a:solidFill>
                  <a:srgbClr val="000099"/>
                </a:solidFill>
              </a:rPr>
              <a:t> طريقة تقيـيـم المشـــاريع و مـراجعتهـــا</a:t>
            </a:r>
            <a:endParaRPr lang="en-US" b="1" dirty="0" smtClean="0">
              <a:solidFill>
                <a:srgbClr val="000099"/>
              </a:solidFill>
            </a:endParaRPr>
          </a:p>
          <a:p>
            <a:r>
              <a:rPr lang="en-US" dirty="0" smtClean="0">
                <a:solidFill>
                  <a:srgbClr val="002060"/>
                </a:solidFill>
              </a:rPr>
              <a:t>PERT=Project Evaluation &amp; Review Technique</a:t>
            </a:r>
          </a:p>
          <a:p>
            <a:pPr rtl="1">
              <a:buFont typeface="Wingdings" pitchFamily="2" charset="2"/>
              <a:buChar char="v"/>
            </a:pPr>
            <a:r>
              <a:rPr lang="ar-SA" b="1" dirty="0" smtClean="0"/>
              <a:t> الاختلاف: </a:t>
            </a:r>
          </a:p>
          <a:p>
            <a:pPr lvl="2" rtl="1">
              <a:buFont typeface="Arial" pitchFamily="34" charset="0"/>
              <a:buChar char="•"/>
            </a:pPr>
            <a:r>
              <a:rPr lang="ar-SA" b="1" dirty="0" smtClean="0"/>
              <a:t>   </a:t>
            </a:r>
            <a:r>
              <a:rPr lang="ar-SA" b="1" u="sng" dirty="0" smtClean="0"/>
              <a:t>أزمنة مؤكدة </a:t>
            </a:r>
            <a:r>
              <a:rPr lang="ar-SA" b="1" dirty="0" smtClean="0"/>
              <a:t>في طريقة المسـار الحرج</a:t>
            </a:r>
          </a:p>
          <a:p>
            <a:pPr lvl="2" rtl="1">
              <a:buFont typeface="Arial" pitchFamily="34" charset="0"/>
              <a:buChar char="•"/>
            </a:pPr>
            <a:r>
              <a:rPr lang="ar-SA" b="1" dirty="0" smtClean="0"/>
              <a:t>   </a:t>
            </a:r>
            <a:r>
              <a:rPr lang="ar-SA" b="1" u="sng" dirty="0" smtClean="0"/>
              <a:t>أزمنة احتمالية </a:t>
            </a:r>
            <a:r>
              <a:rPr lang="ar-SA" b="1" dirty="0" smtClean="0"/>
              <a:t>في طريقة تقييم المشاريع و مراجعتها   </a:t>
            </a:r>
            <a:endParaRPr lang="en-US" b="1" dirty="0"/>
          </a:p>
        </p:txBody>
      </p:sp>
      <p:sp>
        <p:nvSpPr>
          <p:cNvPr id="6" name="Rectangle 3"/>
          <p:cNvSpPr txBox="1">
            <a:spLocks noChangeArrowheads="1"/>
          </p:cNvSpPr>
          <p:nvPr/>
        </p:nvSpPr>
        <p:spPr bwMode="auto">
          <a:xfrm>
            <a:off x="457200" y="1219200"/>
            <a:ext cx="89916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
                                          </p:val>
                                        </p:tav>
                                        <p:tav tm="100000">
                                          <p:val>
                                            <p:strVal val="#ppt_y"/>
                                          </p:val>
                                        </p:tav>
                                      </p:tavLst>
                                    </p:anim>
                                  </p:childTnLst>
                                </p:cTn>
                              </p:par>
                              <p:par>
                                <p:cTn id="38" presetID="40" presetClass="entr" presetSubtype="0" fill="hold" grpId="0" nodeType="withEffect">
                                  <p:stCondLst>
                                    <p:cond delay="0"/>
                                  </p:stCondLst>
                                  <p:iterate type="lt">
                                    <p:tmPct val="10000"/>
                                  </p:iterate>
                                  <p:childTnLst>
                                    <p:set>
                                      <p:cBhvr>
                                        <p:cTn id="39" dur="1" fill="hold">
                                          <p:stCondLst>
                                            <p:cond delay="0"/>
                                          </p:stCondLst>
                                        </p:cTn>
                                        <p:tgtEl>
                                          <p:spTgt spid="5">
                                            <p:txEl>
                                              <p:pRg st="6" end="6"/>
                                            </p:txEl>
                                          </p:spTgt>
                                        </p:tgtEl>
                                        <p:attrNameLst>
                                          <p:attrName>style.visibility</p:attrName>
                                        </p:attrNameLst>
                                      </p:cBhvr>
                                      <p:to>
                                        <p:strVal val="visible"/>
                                      </p:to>
                                    </p:set>
                                    <p:animEffect transition="in" filter="fade">
                                      <p:cBhvr>
                                        <p:cTn id="40" dur="1000"/>
                                        <p:tgtEl>
                                          <p:spTgt spid="5">
                                            <p:txEl>
                                              <p:pRg st="6" end="6"/>
                                            </p:txEl>
                                          </p:spTgt>
                                        </p:tgtEl>
                                      </p:cBhvr>
                                    </p:animEffect>
                                    <p:anim calcmode="lin" valueType="num">
                                      <p:cBhvr>
                                        <p:cTn id="41" dur="1000" fill="hold"/>
                                        <p:tgtEl>
                                          <p:spTgt spid="5">
                                            <p:txEl>
                                              <p:pRg st="6" end="6"/>
                                            </p:txEl>
                                          </p:spTgt>
                                        </p:tgtEl>
                                        <p:attrNameLst>
                                          <p:attrName>ppt_x</p:attrName>
                                        </p:attrNameLst>
                                      </p:cBhvr>
                                      <p:tavLst>
                                        <p:tav tm="0">
                                          <p:val>
                                            <p:strVal val="#ppt_x-.1"/>
                                          </p:val>
                                        </p:tav>
                                        <p:tav tm="100000">
                                          <p:val>
                                            <p:strVal val="#ppt_x"/>
                                          </p:val>
                                        </p:tav>
                                      </p:tavLst>
                                    </p:anim>
                                    <p:anim calcmode="lin" valueType="num">
                                      <p:cBhvr>
                                        <p:cTn id="42" dur="1000" fill="hold"/>
                                        <p:tgtEl>
                                          <p:spTgt spid="5">
                                            <p:txEl>
                                              <p:pRg st="6" end="6"/>
                                            </p:txEl>
                                          </p:spTgt>
                                        </p:tgtEl>
                                        <p:attrNameLst>
                                          <p:attrName>ppt_y</p:attrName>
                                        </p:attrNameLst>
                                      </p:cBhvr>
                                      <p:tavLst>
                                        <p:tav tm="0">
                                          <p:val>
                                            <p:strVal val="#ppt_y"/>
                                          </p:val>
                                        </p:tav>
                                        <p:tav tm="100000">
                                          <p:val>
                                            <p:strVal val="#ppt_y"/>
                                          </p:val>
                                        </p:tav>
                                      </p:tavLst>
                                    </p:anim>
                                  </p:childTnLst>
                                </p:cTn>
                              </p:par>
                              <p:par>
                                <p:cTn id="43" presetID="40" presetClass="entr" presetSubtype="0" fill="hold" grpId="0" nodeType="withEffect">
                                  <p:stCondLst>
                                    <p:cond delay="0"/>
                                  </p:stCondLst>
                                  <p:iterate type="lt">
                                    <p:tmPct val="10000"/>
                                  </p:iterate>
                                  <p:childTnLst>
                                    <p:set>
                                      <p:cBhvr>
                                        <p:cTn id="44" dur="1" fill="hold">
                                          <p:stCondLst>
                                            <p:cond delay="0"/>
                                          </p:stCondLst>
                                        </p:cTn>
                                        <p:tgtEl>
                                          <p:spTgt spid="5">
                                            <p:txEl>
                                              <p:pRg st="7" end="7"/>
                                            </p:txEl>
                                          </p:spTgt>
                                        </p:tgtEl>
                                        <p:attrNameLst>
                                          <p:attrName>style.visibility</p:attrName>
                                        </p:attrNameLst>
                                      </p:cBhvr>
                                      <p:to>
                                        <p:strVal val="visible"/>
                                      </p:to>
                                    </p:set>
                                    <p:animEffect transition="in" filter="fade">
                                      <p:cBhvr>
                                        <p:cTn id="45" dur="1000"/>
                                        <p:tgtEl>
                                          <p:spTgt spid="5">
                                            <p:txEl>
                                              <p:pRg st="7" end="7"/>
                                            </p:txEl>
                                          </p:spTgt>
                                        </p:tgtEl>
                                      </p:cBhvr>
                                    </p:animEffect>
                                    <p:anim calcmode="lin" valueType="num">
                                      <p:cBhvr>
                                        <p:cTn id="46" dur="1000" fill="hold"/>
                                        <p:tgtEl>
                                          <p:spTgt spid="5">
                                            <p:txEl>
                                              <p:pRg st="7" end="7"/>
                                            </p:txEl>
                                          </p:spTgt>
                                        </p:tgtEl>
                                        <p:attrNameLst>
                                          <p:attrName>ppt_x</p:attrName>
                                        </p:attrNameLst>
                                      </p:cBhvr>
                                      <p:tavLst>
                                        <p:tav tm="0">
                                          <p:val>
                                            <p:strVal val="#ppt_x-.1"/>
                                          </p:val>
                                        </p:tav>
                                        <p:tav tm="100000">
                                          <p:val>
                                            <p:strVal val="#ppt_x"/>
                                          </p:val>
                                        </p:tav>
                                      </p:tavLst>
                                    </p:anim>
                                    <p:anim calcmode="lin" valueType="num">
                                      <p:cBhvr>
                                        <p:cTn id="47"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
        <p:nvSpPr>
          <p:cNvPr id="5" name="Rectangle 6"/>
          <p:cNvSpPr>
            <a:spLocks noGrp="1" noChangeArrowheads="1"/>
          </p:cNvSpPr>
          <p:nvPr>
            <p:ph idx="1"/>
          </p:nvPr>
        </p:nvSpPr>
        <p:spPr>
          <a:xfrm>
            <a:off x="495300" y="1371600"/>
            <a:ext cx="8915400" cy="5029200"/>
          </a:xfrm>
        </p:spPr>
        <p:txBody>
          <a:bodyPr/>
          <a:lstStyle/>
          <a:p>
            <a:pPr rtl="1"/>
            <a:r>
              <a:rPr lang="ar-SA" dirty="0" smtClean="0"/>
              <a:t>تستخدم جدولة المشاريع من قبل الإداريين لضمان إنجاز المشروع في الوقت المحدد لإيجاد مؤشرات منبهة للحالات الغير اعتيادية حين ظهورها والمرونة في إعادة تخطيط المشروع وفقا لذلك وتشخيصها في ثلاث مراحل تنفيذية</a:t>
            </a:r>
            <a:r>
              <a:rPr lang="en-US" dirty="0" smtClean="0"/>
              <a:t> :</a:t>
            </a:r>
            <a:endParaRPr lang="ar-SA" dirty="0" smtClean="0"/>
          </a:p>
          <a:p>
            <a:pPr rtl="1"/>
            <a:r>
              <a:rPr lang="ar-SA" b="1" dirty="0" smtClean="0">
                <a:solidFill>
                  <a:srgbClr val="002060"/>
                </a:solidFill>
              </a:rPr>
              <a:t>أولاً: إنشاء شبكة الأعمال للمشروع</a:t>
            </a:r>
            <a:r>
              <a:rPr lang="en-US" b="1" dirty="0" smtClean="0">
                <a:solidFill>
                  <a:srgbClr val="002060"/>
                </a:solidFill>
              </a:rPr>
              <a:t>:</a:t>
            </a:r>
            <a:endParaRPr lang="en-US" sz="1800" dirty="0" smtClean="0">
              <a:solidFill>
                <a:srgbClr val="002060"/>
              </a:solidFill>
            </a:endParaRPr>
          </a:p>
          <a:p>
            <a:pPr lvl="1" rtl="1">
              <a:buFont typeface="Wingdings" pitchFamily="2" charset="2"/>
              <a:buChar char="ü"/>
            </a:pPr>
            <a:r>
              <a:rPr lang="ar-SA" dirty="0" smtClean="0"/>
              <a:t>   تحليل المشاريع إلى أنشطة وأحداث</a:t>
            </a:r>
            <a:r>
              <a:rPr lang="en-US" dirty="0" smtClean="0"/>
              <a:t>. </a:t>
            </a:r>
            <a:endParaRPr lang="en-US" sz="1600" dirty="0" smtClean="0"/>
          </a:p>
          <a:p>
            <a:pPr lvl="1" rtl="1">
              <a:buFont typeface="Wingdings" pitchFamily="2" charset="2"/>
              <a:buChar char="ü"/>
            </a:pPr>
            <a:r>
              <a:rPr lang="ar-SA" dirty="0" smtClean="0"/>
              <a:t>   تتابع الأنشطة والأحداث</a:t>
            </a:r>
            <a:r>
              <a:rPr lang="en-US" dirty="0" smtClean="0"/>
              <a:t>. </a:t>
            </a:r>
            <a:endParaRPr lang="en-US" sz="1600" dirty="0" smtClean="0"/>
          </a:p>
          <a:p>
            <a:pPr lvl="1" rtl="1">
              <a:buFont typeface="Wingdings" pitchFamily="2" charset="2"/>
              <a:buChar char="ü"/>
            </a:pPr>
            <a:r>
              <a:rPr lang="ar-SA" dirty="0" smtClean="0"/>
              <a:t>   رسم تخطيطي للمشروع</a:t>
            </a:r>
            <a:r>
              <a:rPr lang="en-US" dirty="0" smtClean="0"/>
              <a:t>. </a:t>
            </a:r>
            <a:endParaRPr lang="en-US" sz="1600" dirty="0" smtClean="0"/>
          </a:p>
          <a:p>
            <a:pPr lvl="1" rtl="1">
              <a:buFont typeface="Wingdings" pitchFamily="2" charset="2"/>
              <a:buChar char="ü"/>
            </a:pPr>
            <a:r>
              <a:rPr lang="ar-SA" dirty="0" smtClean="0"/>
              <a:t>   تقدير الأزمنة لكل نشاط</a:t>
            </a:r>
            <a:r>
              <a:rPr lang="en-US" dirty="0" smtClean="0"/>
              <a:t>    . </a:t>
            </a:r>
          </a:p>
          <a:p>
            <a:pPr algn="l" rtl="1"/>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1000"/>
                                        <p:tgtEl>
                                          <p:spTgt spid="5">
                                            <p:txEl>
                                              <p:pRg st="1" end="1"/>
                                            </p:txEl>
                                          </p:spTgt>
                                        </p:tgtEl>
                                      </p:cBhvr>
                                    </p:animEffect>
                                    <p:anim calcmode="lin" valueType="num">
                                      <p:cBhvr>
                                        <p:cTn id="14" dur="10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15" dur="1000" fill="hold"/>
                                        <p:tgtEl>
                                          <p:spTgt spid="5">
                                            <p:txEl>
                                              <p:pRg st="1" end="1"/>
                                            </p:txEl>
                                          </p:spTgt>
                                        </p:tgtEl>
                                        <p:attrNameLst>
                                          <p:attrName>ppt_y</p:attrName>
                                        </p:attrNameLst>
                                      </p:cBhvr>
                                      <p:tavLst>
                                        <p:tav tm="0">
                                          <p:val>
                                            <p:strVal val="#ppt_y"/>
                                          </p:val>
                                        </p:tav>
                                        <p:tav tm="100000">
                                          <p:val>
                                            <p:strVal val="#ppt_y"/>
                                          </p:val>
                                        </p:tav>
                                      </p:tavLst>
                                    </p:anim>
                                  </p:childTnLst>
                                </p:cTn>
                              </p:par>
                              <p:par>
                                <p:cTn id="16" presetID="40" presetClass="entr" presetSubtype="0" fill="hold" grpId="0" nodeType="withEffect">
                                  <p:stCondLst>
                                    <p:cond delay="0"/>
                                  </p:stCondLst>
                                  <p:iterate type="lt">
                                    <p:tmPct val="10000"/>
                                  </p:iterate>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1000"/>
                                        <p:tgtEl>
                                          <p:spTgt spid="5">
                                            <p:txEl>
                                              <p:pRg st="2" end="2"/>
                                            </p:txEl>
                                          </p:spTgt>
                                        </p:tgtEl>
                                      </p:cBhvr>
                                    </p:animEffect>
                                    <p:anim calcmode="lin" valueType="num">
                                      <p:cBhvr>
                                        <p:cTn id="19" dur="10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20" dur="1000" fill="hold"/>
                                        <p:tgtEl>
                                          <p:spTgt spid="5">
                                            <p:txEl>
                                              <p:pRg st="2" end="2"/>
                                            </p:txEl>
                                          </p:spTgt>
                                        </p:tgtEl>
                                        <p:attrNameLst>
                                          <p:attrName>ppt_y</p:attrName>
                                        </p:attrNameLst>
                                      </p:cBhvr>
                                      <p:tavLst>
                                        <p:tav tm="0">
                                          <p:val>
                                            <p:strVal val="#ppt_y"/>
                                          </p:val>
                                        </p:tav>
                                        <p:tav tm="100000">
                                          <p:val>
                                            <p:strVal val="#ppt_y"/>
                                          </p:val>
                                        </p:tav>
                                      </p:tavLst>
                                    </p:anim>
                                  </p:childTnLst>
                                </p:cTn>
                              </p:par>
                              <p:par>
                                <p:cTn id="21" presetID="40" presetClass="entr" presetSubtype="0" fill="hold" grpId="0" nodeType="withEffect">
                                  <p:stCondLst>
                                    <p:cond delay="0"/>
                                  </p:stCondLst>
                                  <p:iterate type="lt">
                                    <p:tmPct val="10000"/>
                                  </p:iterate>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1000"/>
                                        <p:tgtEl>
                                          <p:spTgt spid="5">
                                            <p:txEl>
                                              <p:pRg st="3" end="3"/>
                                            </p:txEl>
                                          </p:spTgt>
                                        </p:tgtEl>
                                      </p:cBhvr>
                                    </p:animEffect>
                                    <p:anim calcmode="lin" valueType="num">
                                      <p:cBhvr>
                                        <p:cTn id="24" dur="10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25" dur="1000" fill="hold"/>
                                        <p:tgtEl>
                                          <p:spTgt spid="5">
                                            <p:txEl>
                                              <p:pRg st="3" end="3"/>
                                            </p:txEl>
                                          </p:spTgt>
                                        </p:tgtEl>
                                        <p:attrNameLst>
                                          <p:attrName>ppt_y</p:attrName>
                                        </p:attrNameLst>
                                      </p:cBhvr>
                                      <p:tavLst>
                                        <p:tav tm="0">
                                          <p:val>
                                            <p:strVal val="#ppt_y"/>
                                          </p:val>
                                        </p:tav>
                                        <p:tav tm="100000">
                                          <p:val>
                                            <p:strVal val="#ppt_y"/>
                                          </p:val>
                                        </p:tav>
                                      </p:tavLst>
                                    </p:anim>
                                  </p:childTnLst>
                                </p:cTn>
                              </p:par>
                              <p:par>
                                <p:cTn id="26" presetID="40" presetClass="entr" presetSubtype="0" fill="hold" grpId="0" nodeType="withEffect">
                                  <p:stCondLst>
                                    <p:cond delay="0"/>
                                  </p:stCondLst>
                                  <p:iterate type="lt">
                                    <p:tmPct val="10000"/>
                                  </p:iterate>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
                                          </p:val>
                                        </p:tav>
                                        <p:tav tm="100000">
                                          <p:val>
                                            <p:strVal val="#ppt_y"/>
                                          </p:val>
                                        </p:tav>
                                      </p:tavLst>
                                    </p:anim>
                                  </p:childTnLst>
                                </p:cTn>
                              </p:par>
                              <p:par>
                                <p:cTn id="31" presetID="40" presetClass="entr" presetSubtype="0" fill="hold" grpId="0" nodeType="withEffect">
                                  <p:stCondLst>
                                    <p:cond delay="0"/>
                                  </p:stCondLst>
                                  <p:iterate type="lt">
                                    <p:tmPct val="10000"/>
                                  </p:iterate>
                                  <p:childTnLst>
                                    <p:set>
                                      <p:cBhvr>
                                        <p:cTn id="32" dur="1" fill="hold">
                                          <p:stCondLst>
                                            <p:cond delay="0"/>
                                          </p:stCondLst>
                                        </p:cTn>
                                        <p:tgtEl>
                                          <p:spTgt spid="5">
                                            <p:txEl>
                                              <p:pRg st="5" end="5"/>
                                            </p:txEl>
                                          </p:spTgt>
                                        </p:tgtEl>
                                        <p:attrNameLst>
                                          <p:attrName>style.visibility</p:attrName>
                                        </p:attrNameLst>
                                      </p:cBhvr>
                                      <p:to>
                                        <p:strVal val="visible"/>
                                      </p:to>
                                    </p:set>
                                    <p:animEffect transition="in" filter="fade">
                                      <p:cBhvr>
                                        <p:cTn id="33" dur="1000"/>
                                        <p:tgtEl>
                                          <p:spTgt spid="5">
                                            <p:txEl>
                                              <p:pRg st="5" end="5"/>
                                            </p:txEl>
                                          </p:spTgt>
                                        </p:tgtEl>
                                      </p:cBhvr>
                                    </p:animEffect>
                                    <p:anim calcmode="lin" valueType="num">
                                      <p:cBhvr>
                                        <p:cTn id="34" dur="10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35" dur="1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
        <p:nvSpPr>
          <p:cNvPr id="5" name="Rectangle 6"/>
          <p:cNvSpPr>
            <a:spLocks noGrp="1" noChangeArrowheads="1"/>
          </p:cNvSpPr>
          <p:nvPr>
            <p:ph idx="1"/>
          </p:nvPr>
        </p:nvSpPr>
        <p:spPr>
          <a:xfrm>
            <a:off x="495300" y="1219200"/>
            <a:ext cx="8915400" cy="5181600"/>
          </a:xfrm>
        </p:spPr>
        <p:txBody>
          <a:bodyPr/>
          <a:lstStyle/>
          <a:p>
            <a:pPr rtl="1"/>
            <a:r>
              <a:rPr lang="ar-SA" b="1" dirty="0" smtClean="0">
                <a:solidFill>
                  <a:srgbClr val="002060"/>
                </a:solidFill>
              </a:rPr>
              <a:t>ثانياً: تخطيط المشروع</a:t>
            </a:r>
            <a:r>
              <a:rPr lang="en-US" b="1" dirty="0" smtClean="0">
                <a:solidFill>
                  <a:srgbClr val="002060"/>
                </a:solidFill>
              </a:rPr>
              <a:t>:</a:t>
            </a:r>
            <a:r>
              <a:rPr lang="en-US" b="1" dirty="0" smtClean="0"/>
              <a:t/>
            </a:r>
            <a:br>
              <a:rPr lang="en-US" b="1" dirty="0" smtClean="0"/>
            </a:br>
            <a:r>
              <a:rPr lang="ar-SA" dirty="0" smtClean="0"/>
              <a:t>تعريف أنشطة المشروع حسب التسلسل الزمني وتحديد التالي</a:t>
            </a:r>
            <a:r>
              <a:rPr lang="en-US" dirty="0" smtClean="0"/>
              <a:t>:</a:t>
            </a:r>
            <a:r>
              <a:rPr lang="en-US" b="1" dirty="0" smtClean="0"/>
              <a:t> </a:t>
            </a:r>
            <a:endParaRPr lang="en-US" sz="1800" dirty="0" smtClean="0"/>
          </a:p>
          <a:p>
            <a:pPr lvl="1" rtl="1">
              <a:buFont typeface="Wingdings" pitchFamily="2" charset="2"/>
              <a:buChar char="ü"/>
            </a:pPr>
            <a:r>
              <a:rPr lang="ar-SA" dirty="0" smtClean="0"/>
              <a:t>  أنشطة والأحداث الحرجة</a:t>
            </a:r>
            <a:r>
              <a:rPr lang="en-US" dirty="0" smtClean="0"/>
              <a:t>. </a:t>
            </a:r>
            <a:endParaRPr lang="en-US" sz="1600" dirty="0" smtClean="0"/>
          </a:p>
          <a:p>
            <a:pPr lvl="1" rtl="1">
              <a:buFont typeface="Wingdings" pitchFamily="2" charset="2"/>
              <a:buChar char="ü"/>
            </a:pPr>
            <a:r>
              <a:rPr lang="ar-SA" dirty="0" smtClean="0"/>
              <a:t>  المسار الحرج</a:t>
            </a:r>
            <a:r>
              <a:rPr lang="en-US" dirty="0" smtClean="0"/>
              <a:t>. </a:t>
            </a:r>
            <a:endParaRPr lang="en-US" sz="1600" dirty="0" smtClean="0"/>
          </a:p>
          <a:p>
            <a:pPr lvl="1" rtl="1">
              <a:buFont typeface="Wingdings" pitchFamily="2" charset="2"/>
              <a:buChar char="ü"/>
            </a:pPr>
            <a:r>
              <a:rPr lang="ar-SA" dirty="0" smtClean="0"/>
              <a:t>  حساب الفائض من كل نشاط</a:t>
            </a:r>
            <a:r>
              <a:rPr lang="en-US" dirty="0" smtClean="0"/>
              <a:t>. </a:t>
            </a:r>
            <a:endParaRPr lang="en-US" sz="1600" dirty="0" smtClean="0"/>
          </a:p>
          <a:p>
            <a:pPr rtl="1"/>
            <a:r>
              <a:rPr lang="ar-SA" b="1" dirty="0" smtClean="0">
                <a:solidFill>
                  <a:srgbClr val="002060"/>
                </a:solidFill>
              </a:rPr>
              <a:t>ثالثاً: ضــبــط المشروع</a:t>
            </a:r>
            <a:r>
              <a:rPr lang="en-US" b="1" dirty="0" smtClean="0">
                <a:solidFill>
                  <a:srgbClr val="002060"/>
                </a:solidFill>
              </a:rPr>
              <a:t>:</a:t>
            </a:r>
            <a:r>
              <a:rPr lang="en-US" b="1" dirty="0" smtClean="0"/>
              <a:t/>
            </a:r>
            <a:br>
              <a:rPr lang="en-US" b="1" dirty="0" smtClean="0"/>
            </a:br>
            <a:r>
              <a:rPr lang="ar-SA" dirty="0" smtClean="0"/>
              <a:t>تقدير مراقبة الأنشطة ومتابعتها</a:t>
            </a:r>
            <a:r>
              <a:rPr lang="en-US" dirty="0" smtClean="0"/>
              <a:t>:</a:t>
            </a:r>
            <a:endParaRPr lang="en-US" sz="1800" dirty="0" smtClean="0"/>
          </a:p>
          <a:p>
            <a:pPr lvl="1" rtl="1">
              <a:buFont typeface="Wingdings" pitchFamily="2" charset="2"/>
              <a:buChar char="ü"/>
            </a:pPr>
            <a:r>
              <a:rPr lang="ar-SA" dirty="0" smtClean="0"/>
              <a:t>  مراقبة الأزمنة ومقارنتها مع خطة المشروع النظرية</a:t>
            </a:r>
            <a:r>
              <a:rPr lang="en-US" dirty="0" smtClean="0"/>
              <a:t>. </a:t>
            </a:r>
            <a:endParaRPr lang="en-US" sz="1600" dirty="0" smtClean="0"/>
          </a:p>
          <a:p>
            <a:pPr lvl="1" rtl="1">
              <a:buFont typeface="Wingdings" pitchFamily="2" charset="2"/>
              <a:buChar char="ü"/>
            </a:pPr>
            <a:r>
              <a:rPr lang="ar-SA" dirty="0" smtClean="0"/>
              <a:t>  محاولة قدر المستطاع إتباع الخطة المقرر تنفيذها</a:t>
            </a:r>
            <a:r>
              <a:rPr lang="en-US" dirty="0" smtClean="0"/>
              <a:t>. </a:t>
            </a:r>
            <a:endParaRPr lang="en-US" sz="1600" dirty="0" smtClean="0"/>
          </a:p>
          <a:p>
            <a:pPr lvl="1" rtl="1">
              <a:buFont typeface="Wingdings" pitchFamily="2" charset="2"/>
              <a:buChar char="ü"/>
            </a:pPr>
            <a:r>
              <a:rPr lang="ar-SA" dirty="0" smtClean="0"/>
              <a:t>  نقل الإمكانيات من نشاط ذات فائض إلى الحرج إن أمكن</a:t>
            </a:r>
            <a:r>
              <a:rPr lang="en-US" dirty="0" smtClean="0"/>
              <a:t> . </a:t>
            </a:r>
            <a:endParaRPr lang="en-US" sz="1600" dirty="0" smtClean="0"/>
          </a:p>
          <a:p>
            <a:endParaRPr lang="en-US" b="1" dirty="0">
              <a:solidFill>
                <a:srgbClr val="000099"/>
              </a:solidFill>
            </a:endParaRPr>
          </a:p>
        </p:txBody>
      </p:sp>
      <p:sp>
        <p:nvSpPr>
          <p:cNvPr id="6" name="Rectangle 3"/>
          <p:cNvSpPr txBox="1">
            <a:spLocks noChangeArrowheads="1"/>
          </p:cNvSpPr>
          <p:nvPr/>
        </p:nvSpPr>
        <p:spPr bwMode="auto">
          <a:xfrm>
            <a:off x="457200" y="1295400"/>
            <a:ext cx="8915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0" presetClass="entr" presetSubtype="0" fill="hold" grpId="0" nodeType="clickEffect">
                                  <p:stCondLst>
                                    <p:cond delay="0"/>
                                  </p:stCondLst>
                                  <p:iterate type="lt">
                                    <p:tmPct val="10000"/>
                                  </p:iterate>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
                                          </p:val>
                                        </p:tav>
                                        <p:tav tm="100000">
                                          <p:val>
                                            <p:strVal val="#ppt_y"/>
                                          </p:val>
                                        </p:tav>
                                      </p:tavLst>
                                    </p:anim>
                                  </p:childTnLst>
                                </p:cTn>
                              </p:par>
                              <p:par>
                                <p:cTn id="28" presetID="40" presetClass="entr" presetSubtype="0" fill="hold" grpId="0" nodeType="withEffect">
                                  <p:stCondLst>
                                    <p:cond delay="0"/>
                                  </p:stCondLst>
                                  <p:iterate type="lt">
                                    <p:tmPct val="10000"/>
                                  </p:iterate>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1000"/>
                                        <p:tgtEl>
                                          <p:spTgt spid="5">
                                            <p:txEl>
                                              <p:pRg st="5" end="5"/>
                                            </p:txEl>
                                          </p:spTgt>
                                        </p:tgtEl>
                                      </p:cBhvr>
                                    </p:animEffect>
                                    <p:anim calcmode="lin" valueType="num">
                                      <p:cBhvr>
                                        <p:cTn id="31" dur="10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32" dur="1000" fill="hold"/>
                                        <p:tgtEl>
                                          <p:spTgt spid="5">
                                            <p:txEl>
                                              <p:pRg st="5" end="5"/>
                                            </p:txEl>
                                          </p:spTgt>
                                        </p:tgtEl>
                                        <p:attrNameLst>
                                          <p:attrName>ppt_y</p:attrName>
                                        </p:attrNameLst>
                                      </p:cBhvr>
                                      <p:tavLst>
                                        <p:tav tm="0">
                                          <p:val>
                                            <p:strVal val="#ppt_y"/>
                                          </p:val>
                                        </p:tav>
                                        <p:tav tm="100000">
                                          <p:val>
                                            <p:strVal val="#ppt_y"/>
                                          </p:val>
                                        </p:tav>
                                      </p:tavLst>
                                    </p:anim>
                                  </p:childTnLst>
                                </p:cTn>
                              </p:par>
                              <p:par>
                                <p:cTn id="33" presetID="40" presetClass="entr" presetSubtype="0" fill="hold" grpId="0" nodeType="withEffect">
                                  <p:stCondLst>
                                    <p:cond delay="0"/>
                                  </p:stCondLst>
                                  <p:iterate type="lt">
                                    <p:tmPct val="10000"/>
                                  </p:iterate>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1"/>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
                                          </p:val>
                                        </p:tav>
                                        <p:tav tm="100000">
                                          <p:val>
                                            <p:strVal val="#ppt_y"/>
                                          </p:val>
                                        </p:tav>
                                      </p:tavLst>
                                    </p:anim>
                                  </p:childTnLst>
                                </p:cTn>
                              </p:par>
                              <p:par>
                                <p:cTn id="38" presetID="40" presetClass="entr" presetSubtype="0" fill="hold" grpId="0" nodeType="withEffect">
                                  <p:stCondLst>
                                    <p:cond delay="0"/>
                                  </p:stCondLst>
                                  <p:iterate type="lt">
                                    <p:tmPct val="10000"/>
                                  </p:iterate>
                                  <p:childTnLst>
                                    <p:set>
                                      <p:cBhvr>
                                        <p:cTn id="39" dur="1" fill="hold">
                                          <p:stCondLst>
                                            <p:cond delay="0"/>
                                          </p:stCondLst>
                                        </p:cTn>
                                        <p:tgtEl>
                                          <p:spTgt spid="5">
                                            <p:txEl>
                                              <p:pRg st="7" end="7"/>
                                            </p:txEl>
                                          </p:spTgt>
                                        </p:tgtEl>
                                        <p:attrNameLst>
                                          <p:attrName>style.visibility</p:attrName>
                                        </p:attrNameLst>
                                      </p:cBhvr>
                                      <p:to>
                                        <p:strVal val="visible"/>
                                      </p:to>
                                    </p:set>
                                    <p:animEffect transition="in" filter="fade">
                                      <p:cBhvr>
                                        <p:cTn id="40" dur="1000"/>
                                        <p:tgtEl>
                                          <p:spTgt spid="5">
                                            <p:txEl>
                                              <p:pRg st="7" end="7"/>
                                            </p:txEl>
                                          </p:spTgt>
                                        </p:tgtEl>
                                      </p:cBhvr>
                                    </p:animEffect>
                                    <p:anim calcmode="lin" valueType="num">
                                      <p:cBhvr>
                                        <p:cTn id="41" dur="1000" fill="hold"/>
                                        <p:tgtEl>
                                          <p:spTgt spid="5">
                                            <p:txEl>
                                              <p:pRg st="7" end="7"/>
                                            </p:txEl>
                                          </p:spTgt>
                                        </p:tgtEl>
                                        <p:attrNameLst>
                                          <p:attrName>ppt_x</p:attrName>
                                        </p:attrNameLst>
                                      </p:cBhvr>
                                      <p:tavLst>
                                        <p:tav tm="0">
                                          <p:val>
                                            <p:strVal val="#ppt_x-.1"/>
                                          </p:val>
                                        </p:tav>
                                        <p:tav tm="100000">
                                          <p:val>
                                            <p:strVal val="#ppt_x"/>
                                          </p:val>
                                        </p:tav>
                                      </p:tavLst>
                                    </p:anim>
                                    <p:anim calcmode="lin" valueType="num">
                                      <p:cBhvr>
                                        <p:cTn id="42" dur="10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
        <p:nvSpPr>
          <p:cNvPr id="5" name="Rectangle 6"/>
          <p:cNvSpPr>
            <a:spLocks noGrp="1" noChangeArrowheads="1"/>
          </p:cNvSpPr>
          <p:nvPr>
            <p:ph idx="1"/>
          </p:nvPr>
        </p:nvSpPr>
        <p:spPr>
          <a:xfrm>
            <a:off x="495300" y="1371600"/>
            <a:ext cx="8915400" cy="5029200"/>
          </a:xfrm>
        </p:spPr>
        <p:txBody>
          <a:bodyPr/>
          <a:lstStyle/>
          <a:p>
            <a:pPr rtl="1"/>
            <a:r>
              <a:rPr lang="ar-SA" dirty="0" smtClean="0"/>
              <a:t>فإن أهمية أسلوب المسار الحرج ، وبيرت تكمن في الخطوات التالية</a:t>
            </a:r>
            <a:r>
              <a:rPr lang="en-US" dirty="0" smtClean="0"/>
              <a:t>:</a:t>
            </a:r>
            <a:endParaRPr lang="en-US" sz="1800" dirty="0" smtClean="0"/>
          </a:p>
          <a:p>
            <a:pPr lvl="1" rtl="1">
              <a:buFont typeface="Wingdings" pitchFamily="2" charset="2"/>
              <a:buChar char="ü"/>
            </a:pPr>
            <a:r>
              <a:rPr lang="ar-SA" sz="3200" dirty="0" smtClean="0"/>
              <a:t>  مساعدة المدراء على التعرف على الأنشطة الحرجة</a:t>
            </a:r>
            <a:r>
              <a:rPr lang="en-US" sz="3200" dirty="0" smtClean="0"/>
              <a:t>. </a:t>
            </a:r>
          </a:p>
          <a:p>
            <a:pPr lvl="1" rtl="1">
              <a:buFont typeface="Wingdings" pitchFamily="2" charset="2"/>
              <a:buChar char="ü"/>
            </a:pPr>
            <a:r>
              <a:rPr lang="ar-SA" sz="3200" dirty="0" smtClean="0"/>
              <a:t>  حساب مرونة الأنشطة غير الحرجة لإتاحة الفرص لنقل    الموارد إلى الأنشطة الحرجة</a:t>
            </a:r>
            <a:r>
              <a:rPr lang="en-US" sz="3200" dirty="0" smtClean="0"/>
              <a:t>. </a:t>
            </a:r>
          </a:p>
          <a:p>
            <a:pPr lvl="1" rtl="1">
              <a:buFont typeface="Wingdings" pitchFamily="2" charset="2"/>
              <a:buChar char="ü"/>
            </a:pPr>
            <a:r>
              <a:rPr lang="ar-SA" sz="3200" dirty="0" smtClean="0"/>
              <a:t>  التعرف على الأزمنة المبكرة والمتأخرة لإنتهاء المشروع</a:t>
            </a:r>
            <a:r>
              <a:rPr lang="en-US" sz="3200" dirty="0" smtClean="0"/>
              <a:t>. </a:t>
            </a:r>
          </a:p>
          <a:p>
            <a:pPr lvl="1" rtl="1"/>
            <a:r>
              <a:rPr lang="ar-SA" sz="3200" dirty="0" smtClean="0"/>
              <a:t>      حساب التكلفة النهائية للمشروع</a:t>
            </a:r>
            <a:r>
              <a:rPr lang="en-US" sz="3200" dirty="0" smtClean="0"/>
              <a:t>.</a:t>
            </a:r>
          </a:p>
          <a:p>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
                                          </p:val>
                                        </p:tav>
                                        <p:tav tm="100000">
                                          <p:val>
                                            <p:strVal val="#ppt_y"/>
                                          </p:val>
                                        </p:tav>
                                      </p:tavLst>
                                    </p:anim>
                                  </p:childTnLst>
                                </p:cTn>
                              </p:par>
                              <p:par>
                                <p:cTn id="15" presetID="40" presetClass="entr" presetSubtype="0" fill="hold" grpId="0" nodeType="withEffect">
                                  <p:stCondLst>
                                    <p:cond delay="0"/>
                                  </p:stCondLst>
                                  <p:iterate type="lt">
                                    <p:tmPct val="10000"/>
                                  </p:iterate>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
                                          </p:val>
                                        </p:tav>
                                        <p:tav tm="100000">
                                          <p:val>
                                            <p:strVal val="#ppt_y"/>
                                          </p:val>
                                        </p:tav>
                                      </p:tavLst>
                                    </p:anim>
                                  </p:childTnLst>
                                </p:cTn>
                              </p:par>
                              <p:par>
                                <p:cTn id="20" presetID="40" presetClass="entr" presetSubtype="0" fill="hold" grpId="0" nodeType="withEffect">
                                  <p:stCondLst>
                                    <p:cond delay="0"/>
                                  </p:stCondLst>
                                  <p:iterate type="lt">
                                    <p:tmPct val="10000"/>
                                  </p:iterate>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
                                          </p:val>
                                        </p:tav>
                                        <p:tav tm="100000">
                                          <p:val>
                                            <p:strVal val="#ppt_y"/>
                                          </p:val>
                                        </p:tav>
                                      </p:tavLst>
                                    </p:anim>
                                  </p:childTnLst>
                                </p:cTn>
                              </p:par>
                              <p:par>
                                <p:cTn id="25" presetID="40" presetClass="entr" presetSubtype="0" fill="hold" grpId="0" nodeType="withEffect">
                                  <p:stCondLst>
                                    <p:cond delay="0"/>
                                  </p:stCondLst>
                                  <p:iterate type="lt">
                                    <p:tmPct val="10000"/>
                                  </p:iterate>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838200"/>
          </a:xfrm>
        </p:spPr>
        <p:txBody>
          <a:bodyPr/>
          <a:lstStyle/>
          <a:p>
            <a:pPr rtl="1"/>
            <a:r>
              <a:rPr lang="ar-SA" sz="3600" b="1" dirty="0" smtClean="0">
                <a:solidFill>
                  <a:srgbClr val="C00000"/>
                </a:solidFill>
              </a:rPr>
              <a:t/>
            </a:r>
            <a:br>
              <a:rPr lang="ar-SA" sz="3600" b="1" dirty="0" smtClean="0">
                <a:solidFill>
                  <a:srgbClr val="C00000"/>
                </a:solidFill>
              </a:rPr>
            </a:br>
            <a:r>
              <a:rPr lang="ar-SA" sz="3600" b="1" dirty="0" smtClean="0">
                <a:solidFill>
                  <a:srgbClr val="C00000"/>
                </a:solidFill>
              </a:rPr>
              <a:t>المصطلحات المستخدمة في جدولة المشاريع</a:t>
            </a:r>
            <a:r>
              <a:rPr lang="ar-SA" sz="3600" dirty="0" smtClean="0">
                <a:solidFill>
                  <a:srgbClr val="C00000"/>
                </a:solidFill>
              </a:rPr>
              <a:t> </a:t>
            </a:r>
            <a:r>
              <a:rPr lang="en-US" dirty="0" smtClean="0">
                <a:solidFill>
                  <a:srgbClr val="C00000"/>
                </a:solidFill>
              </a:rPr>
              <a:t/>
            </a:r>
            <a:br>
              <a:rPr lang="en-US" dirty="0" smtClean="0">
                <a:solidFill>
                  <a:srgbClr val="C00000"/>
                </a:solidFill>
              </a:rPr>
            </a:br>
            <a:endParaRPr lang="ar-SA" dirty="0">
              <a:solidFill>
                <a:srgbClr val="C0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21508" name="Picture 4"/>
          <p:cNvPicPr>
            <a:picLocks noGrp="1" noChangeAspect="1" noChangeArrowheads="1"/>
          </p:cNvPicPr>
          <p:nvPr>
            <p:ph idx="1"/>
          </p:nvPr>
        </p:nvPicPr>
        <p:blipFill>
          <a:blip r:embed="rId2" cstate="print"/>
          <a:srcRect/>
          <a:stretch>
            <a:fillRect/>
          </a:stretch>
        </p:blipFill>
        <p:spPr bwMode="auto">
          <a:xfrm>
            <a:off x="2490787" y="1595437"/>
            <a:ext cx="4924425" cy="458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
        <p:nvSpPr>
          <p:cNvPr id="5" name="Rectangle 6"/>
          <p:cNvSpPr>
            <a:spLocks noGrp="1" noChangeArrowheads="1"/>
          </p:cNvSpPr>
          <p:nvPr>
            <p:ph idx="1"/>
          </p:nvPr>
        </p:nvSpPr>
        <p:spPr>
          <a:xfrm>
            <a:off x="495300" y="1371600"/>
            <a:ext cx="8915400" cy="5029200"/>
          </a:xfrm>
        </p:spPr>
        <p:txBody>
          <a:bodyPr/>
          <a:lstStyle/>
          <a:p>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33793" name="Picture 1"/>
          <p:cNvPicPr>
            <a:picLocks noChangeAspect="1" noChangeArrowheads="1"/>
          </p:cNvPicPr>
          <p:nvPr/>
        </p:nvPicPr>
        <p:blipFill>
          <a:blip r:embed="rId2" cstate="print"/>
          <a:srcRect/>
          <a:stretch>
            <a:fillRect/>
          </a:stretch>
        </p:blipFill>
        <p:spPr bwMode="auto">
          <a:xfrm>
            <a:off x="2514600" y="1600200"/>
            <a:ext cx="4933950" cy="4295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
        <p:nvSpPr>
          <p:cNvPr id="5" name="Rectangle 6"/>
          <p:cNvSpPr>
            <a:spLocks noGrp="1" noChangeArrowheads="1"/>
          </p:cNvSpPr>
          <p:nvPr>
            <p:ph idx="1"/>
          </p:nvPr>
        </p:nvSpPr>
        <p:spPr>
          <a:xfrm>
            <a:off x="495300" y="1371600"/>
            <a:ext cx="8915400" cy="5029200"/>
          </a:xfrm>
        </p:spPr>
        <p:txBody>
          <a:bodyPr/>
          <a:lstStyle/>
          <a:p>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32769" name="Picture 1"/>
          <p:cNvPicPr>
            <a:picLocks noChangeAspect="1" noChangeArrowheads="1"/>
          </p:cNvPicPr>
          <p:nvPr/>
        </p:nvPicPr>
        <p:blipFill>
          <a:blip r:embed="rId2" cstate="print"/>
          <a:srcRect/>
          <a:stretch>
            <a:fillRect/>
          </a:stretch>
        </p:blipFill>
        <p:spPr bwMode="auto">
          <a:xfrm>
            <a:off x="2514600" y="1219200"/>
            <a:ext cx="4924425" cy="5286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b="1" dirty="0" smtClean="0"/>
              <a:t/>
            </a:r>
            <a:br>
              <a:rPr lang="ar-SA" b="1" dirty="0" smtClean="0"/>
            </a:br>
            <a:r>
              <a:rPr lang="ar-SA" sz="3600" b="1" dirty="0" smtClean="0">
                <a:solidFill>
                  <a:srgbClr val="C00000"/>
                </a:solidFill>
              </a:rPr>
              <a:t>قواعد هامة في رسم الشبكة</a:t>
            </a:r>
            <a:r>
              <a:rPr lang="ar-SA" sz="3600" dirty="0" smtClean="0">
                <a:solidFill>
                  <a:srgbClr val="C00000"/>
                </a:solidFill>
              </a:rPr>
              <a:t> </a:t>
            </a:r>
            <a:r>
              <a:rPr lang="en-US" dirty="0" smtClean="0"/>
              <a:t/>
            </a:r>
            <a:br>
              <a:rPr lang="en-US" dirty="0" smtClean="0"/>
            </a:b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
        <p:nvSpPr>
          <p:cNvPr id="5" name="Rectangle 6"/>
          <p:cNvSpPr>
            <a:spLocks noGrp="1" noChangeArrowheads="1"/>
          </p:cNvSpPr>
          <p:nvPr>
            <p:ph idx="1"/>
          </p:nvPr>
        </p:nvSpPr>
        <p:spPr>
          <a:xfrm>
            <a:off x="495300" y="1371600"/>
            <a:ext cx="8915400" cy="5029200"/>
          </a:xfrm>
        </p:spPr>
        <p:txBody>
          <a:bodyPr/>
          <a:lstStyle/>
          <a:p>
            <a:pPr lvl="0" rtl="1"/>
            <a:r>
              <a:rPr lang="ar-SA" dirty="0" smtClean="0"/>
              <a:t> </a:t>
            </a:r>
          </a:p>
          <a:p>
            <a:pPr lvl="0" rtl="1">
              <a:buFont typeface="Wingdings" pitchFamily="2" charset="2"/>
              <a:buChar char="ü"/>
            </a:pPr>
            <a:r>
              <a:rPr lang="ar-SA" dirty="0" smtClean="0"/>
              <a:t>  يبدأ المشروع عند نقطة بداية وينتهي عند نقطة نهاية ، تسمى النقطة الوهمية</a:t>
            </a:r>
            <a:r>
              <a:rPr lang="en-US" dirty="0" smtClean="0"/>
              <a:t> .(Milestone) </a:t>
            </a:r>
            <a:endParaRPr lang="ar-SA" dirty="0" smtClean="0"/>
          </a:p>
          <a:p>
            <a:pPr rtl="1">
              <a:buFont typeface="Wingdings" pitchFamily="2" charset="2"/>
              <a:buChar char="ü"/>
            </a:pPr>
            <a:r>
              <a:rPr lang="ar-SA" dirty="0" smtClean="0"/>
              <a:t>  الترقيم يبدأ من بداية الشبكة إلى النهاية</a:t>
            </a:r>
            <a:r>
              <a:rPr lang="en-US" dirty="0" smtClean="0"/>
              <a:t>. </a:t>
            </a:r>
            <a:r>
              <a:rPr lang="ar-SA" dirty="0" smtClean="0"/>
              <a:t> </a:t>
            </a:r>
          </a:p>
          <a:p>
            <a:pPr lvl="0" rtl="1">
              <a:buFont typeface="Wingdings" pitchFamily="2" charset="2"/>
              <a:buChar char="ü"/>
            </a:pPr>
            <a:r>
              <a:rPr lang="ar-SA" dirty="0" smtClean="0"/>
              <a:t>  لا يمكن البدء في عدد من العقد</a:t>
            </a:r>
            <a:r>
              <a:rPr lang="en-US" dirty="0" smtClean="0"/>
              <a:t>. </a:t>
            </a:r>
          </a:p>
          <a:p>
            <a:pPr lvl="0" rtl="1">
              <a:buFont typeface="Wingdings" pitchFamily="2" charset="2"/>
              <a:buChar char="ü"/>
            </a:pPr>
            <a:r>
              <a:rPr lang="ar-SA" dirty="0" smtClean="0"/>
              <a:t>  لا يجوز العودة إلى النشاط السابق</a:t>
            </a:r>
            <a:r>
              <a:rPr lang="en-US" dirty="0" smtClean="0"/>
              <a:t>. </a:t>
            </a:r>
          </a:p>
          <a:p>
            <a:pPr lvl="0" rtl="1">
              <a:buFont typeface="Wingdings" pitchFamily="2" charset="2"/>
              <a:buChar char="ü"/>
            </a:pPr>
            <a:r>
              <a:rPr lang="ar-SA" dirty="0" smtClean="0"/>
              <a:t>  لا يجوز ترك نشاط بدون تسلسل</a:t>
            </a:r>
            <a:r>
              <a:rPr lang="en-US" dirty="0" smtClean="0"/>
              <a:t>. </a:t>
            </a:r>
          </a:p>
          <a:p>
            <a:pPr lvl="0" rtl="1">
              <a:buFont typeface="Wingdings" pitchFamily="2" charset="2"/>
              <a:buChar char="ü"/>
            </a:pPr>
            <a:r>
              <a:rPr lang="ar-SA" dirty="0" smtClean="0"/>
              <a:t>  تحديد الأزمنة وفترة السماح لكل نشاط</a:t>
            </a:r>
            <a:endParaRPr lang="en-US" dirty="0" smtClean="0"/>
          </a:p>
          <a:p>
            <a:pPr rtl="1"/>
            <a:endParaRPr lang="en-US" dirty="0" smtClean="0"/>
          </a:p>
          <a:p>
            <a:pPr lvl="0" rtl="1"/>
            <a:endParaRPr lang="en-US" dirty="0" smtClean="0"/>
          </a:p>
          <a:p>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dirty="0" smtClean="0">
                <a:solidFill>
                  <a:srgbClr val="FF0000"/>
                </a:solidFill>
              </a:rPr>
              <a:t>يتبع</a:t>
            </a:r>
            <a:endParaRPr lang="ar-SA" dirty="0">
              <a:solidFill>
                <a:srgbClr val="FF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
        <p:nvSpPr>
          <p:cNvPr id="5" name="Rectangle 6"/>
          <p:cNvSpPr>
            <a:spLocks noGrp="1" noChangeArrowheads="1"/>
          </p:cNvSpPr>
          <p:nvPr>
            <p:ph idx="1"/>
          </p:nvPr>
        </p:nvSpPr>
        <p:spPr>
          <a:xfrm>
            <a:off x="495300" y="1371600"/>
            <a:ext cx="8915400" cy="5029200"/>
          </a:xfrm>
        </p:spPr>
        <p:txBody>
          <a:bodyPr/>
          <a:lstStyle/>
          <a:p>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30723" name="Picture 3"/>
          <p:cNvPicPr>
            <a:picLocks noChangeAspect="1" noChangeArrowheads="1"/>
          </p:cNvPicPr>
          <p:nvPr/>
        </p:nvPicPr>
        <p:blipFill>
          <a:blip r:embed="rId2" cstate="print"/>
          <a:srcRect/>
          <a:stretch>
            <a:fillRect/>
          </a:stretch>
        </p:blipFill>
        <p:spPr bwMode="auto">
          <a:xfrm>
            <a:off x="1905000" y="1985962"/>
            <a:ext cx="5486400" cy="390514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sz="3200" b="1" u="sng" dirty="0" smtClean="0">
                <a:solidFill>
                  <a:srgbClr val="C00000"/>
                </a:solidFill>
              </a:rPr>
              <a:t>كيفية رسم الشبكـة: </a:t>
            </a:r>
            <a:r>
              <a:rPr lang="ar-SA" sz="3200" b="1" dirty="0" smtClean="0">
                <a:solidFill>
                  <a:srgbClr val="C00000"/>
                </a:solidFill>
              </a:rPr>
              <a:t>كيفية تحديد أقرب موعد لبداية النشاط (</a:t>
            </a:r>
            <a:r>
              <a:rPr lang="en-US" sz="3200" b="1" dirty="0" smtClean="0">
                <a:solidFill>
                  <a:srgbClr val="C00000"/>
                </a:solidFill>
              </a:rPr>
              <a:t>ES</a:t>
            </a:r>
            <a:r>
              <a:rPr lang="ar-SA" sz="3200" b="1" dirty="0" smtClean="0">
                <a:solidFill>
                  <a:srgbClr val="C00000"/>
                </a:solidFill>
              </a:rPr>
              <a:t>) وأقرب موعد لنهاية النشاط (</a:t>
            </a:r>
            <a:r>
              <a:rPr lang="en-US" sz="3200" b="1" dirty="0" smtClean="0">
                <a:solidFill>
                  <a:srgbClr val="C00000"/>
                </a:solidFill>
              </a:rPr>
              <a:t>EF</a:t>
            </a:r>
            <a:r>
              <a:rPr lang="ar-SA" sz="3200" b="1" dirty="0" smtClean="0">
                <a:solidFill>
                  <a:srgbClr val="C00000"/>
                </a:solidFill>
              </a:rPr>
              <a:t>):</a:t>
            </a:r>
            <a:endParaRPr lang="ar-SA" sz="3200" dirty="0">
              <a:solidFill>
                <a:srgbClr val="C0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
        <p:nvSpPr>
          <p:cNvPr id="5" name="Rectangle 6"/>
          <p:cNvSpPr>
            <a:spLocks noGrp="1" noChangeArrowheads="1"/>
          </p:cNvSpPr>
          <p:nvPr>
            <p:ph idx="1"/>
          </p:nvPr>
        </p:nvSpPr>
        <p:spPr>
          <a:xfrm>
            <a:off x="495300" y="1371600"/>
            <a:ext cx="8915400" cy="5029200"/>
          </a:xfrm>
        </p:spPr>
        <p:txBody>
          <a:bodyPr/>
          <a:lstStyle/>
          <a:p>
            <a:pPr marL="457200" lvl="0" indent="-457200" rtl="1">
              <a:buFont typeface="+mj-lt"/>
              <a:buAutoNum type="arabicParenR"/>
            </a:pPr>
            <a:r>
              <a:rPr lang="ar-SA" sz="2400" dirty="0" smtClean="0"/>
              <a:t>ابدأ من بداية المشروع وتقدم أمام الشبكة</a:t>
            </a:r>
            <a:r>
              <a:rPr lang="en-US" sz="2400" dirty="0" smtClean="0"/>
              <a:t>.</a:t>
            </a:r>
            <a:endParaRPr lang="ar-SA" sz="2400" dirty="0" smtClean="0"/>
          </a:p>
          <a:p>
            <a:pPr marL="457200" lvl="0" indent="-457200" rtl="1">
              <a:buFont typeface="+mj-lt"/>
              <a:buAutoNum type="arabicParenR"/>
            </a:pPr>
            <a:r>
              <a:rPr lang="ar-SA" sz="2400" dirty="0" smtClean="0"/>
              <a:t>حدد أقرب موعد لبدء المشروع بحيث يكون مساوي للصفر</a:t>
            </a:r>
            <a:r>
              <a:rPr lang="en-US" sz="2400" dirty="0" smtClean="0"/>
              <a:t>.</a:t>
            </a:r>
          </a:p>
          <a:p>
            <a:pPr marL="457200" lvl="0" indent="-457200" rtl="1">
              <a:buFont typeface="+mj-lt"/>
              <a:buAutoNum type="arabicParenR"/>
            </a:pPr>
            <a:r>
              <a:rPr lang="ar-SA" sz="2400" dirty="0" smtClean="0"/>
              <a:t>احسب أقرب موعد لنهاية كل نشاط من خلال إضافة المدة التي تستغرقها إلى أقرب موعد لبدايته</a:t>
            </a:r>
            <a:r>
              <a:rPr lang="en-US" sz="2400" dirty="0" smtClean="0"/>
              <a:t>.</a:t>
            </a:r>
          </a:p>
          <a:p>
            <a:pPr marL="457200" lvl="0" indent="-457200" rtl="1">
              <a:buFont typeface="+mj-lt"/>
              <a:buAutoNum type="arabicParenR"/>
            </a:pPr>
            <a:r>
              <a:rPr lang="ar-SA" sz="2400" dirty="0" smtClean="0"/>
              <a:t>بالنسبة لكل نشاط متسلسل لا يسبقه مباشرة إلا نشاط واحد، حدد أقرب موعد لبدايته بحيث يكون مساوي لأقرب موعد لنهاية النشاط السابق</a:t>
            </a:r>
            <a:r>
              <a:rPr lang="en-US" sz="2400" dirty="0" smtClean="0"/>
              <a:t>. </a:t>
            </a:r>
          </a:p>
          <a:p>
            <a:pPr marL="457200" lvl="0" indent="-457200" rtl="1">
              <a:buFont typeface="+mj-lt"/>
              <a:buAutoNum type="arabicParenR"/>
            </a:pPr>
            <a:r>
              <a:rPr lang="ar-SA" sz="2400" dirty="0" smtClean="0"/>
              <a:t>بالنسبة لكل نشاط متسلسل يسبقه أكثر من نشاط واحد، حدد أقرب موعد لبدايته بحيث يكون مساوياً لأقرب موعد نهاية للأنشطة السابقة</a:t>
            </a:r>
            <a:r>
              <a:rPr lang="en-US" sz="2400" dirty="0" smtClean="0"/>
              <a:t>. </a:t>
            </a:r>
          </a:p>
          <a:p>
            <a:pPr marL="457200" lvl="0" indent="-457200" rtl="1">
              <a:buFont typeface="+mj-lt"/>
              <a:buAutoNum type="arabicParenR"/>
            </a:pPr>
            <a:r>
              <a:rPr lang="ar-SA" sz="2400" dirty="0" smtClean="0"/>
              <a:t>دوّن أقرب موعد بداية، وأقرب موعد نهاية</a:t>
            </a:r>
            <a:r>
              <a:rPr lang="en-US" sz="2400" dirty="0" smtClean="0"/>
              <a:t>. </a:t>
            </a:r>
          </a:p>
          <a:p>
            <a:pPr marL="457200" indent="-457200" rtl="1">
              <a:buFont typeface="+mj-lt"/>
              <a:buAutoNum type="arabicParenR"/>
            </a:pPr>
            <a:r>
              <a:rPr lang="ar-SA" sz="2400" dirty="0" smtClean="0"/>
              <a:t>كرر الخطوات من (3) إلى (6) حتى تصل إلى نهاية المشروع. لا يمكن تحديد أقرب موعد لبداية نشاط إلا بعد تحديد أقرب موعد لنهاية جميع الأنشطة السابقة له</a:t>
            </a:r>
            <a:r>
              <a:rPr lang="en-US" sz="2400" dirty="0" smtClean="0"/>
              <a:t>.</a:t>
            </a:r>
            <a:endParaRPr lang="en-US" sz="2400"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anim calcmode="lin" valueType="num">
                                      <p:cBhvr>
                                        <p:cTn id="15" dur="5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anim calcmode="lin" valueType="num">
                                      <p:cBhvr>
                                        <p:cTn id="22" dur="5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23"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500"/>
                                        <p:tgtEl>
                                          <p:spTgt spid="5">
                                            <p:txEl>
                                              <p:pRg st="3" end="3"/>
                                            </p:txEl>
                                          </p:spTgt>
                                        </p:tgtEl>
                                      </p:cBhvr>
                                    </p:animEffect>
                                    <p:anim calcmode="lin" valueType="num">
                                      <p:cBhvr>
                                        <p:cTn id="29" dur="5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30"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500"/>
                                        <p:tgtEl>
                                          <p:spTgt spid="5">
                                            <p:txEl>
                                              <p:pRg st="4" end="4"/>
                                            </p:txEl>
                                          </p:spTgt>
                                        </p:tgtEl>
                                      </p:cBhvr>
                                    </p:animEffect>
                                    <p:anim calcmode="lin" valueType="num">
                                      <p:cBhvr>
                                        <p:cTn id="36" dur="5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37"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500"/>
                                        <p:tgtEl>
                                          <p:spTgt spid="5">
                                            <p:txEl>
                                              <p:pRg st="5" end="5"/>
                                            </p:txEl>
                                          </p:spTgt>
                                        </p:tgtEl>
                                      </p:cBhvr>
                                    </p:animEffect>
                                    <p:anim calcmode="lin" valueType="num">
                                      <p:cBhvr>
                                        <p:cTn id="43" dur="5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44"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500"/>
                                        <p:tgtEl>
                                          <p:spTgt spid="5">
                                            <p:txEl>
                                              <p:pRg st="6" end="6"/>
                                            </p:txEl>
                                          </p:spTgt>
                                        </p:tgtEl>
                                      </p:cBhvr>
                                    </p:animEffect>
                                    <p:anim calcmode="lin" valueType="num">
                                      <p:cBhvr>
                                        <p:cTn id="50" dur="500" fill="hold"/>
                                        <p:tgtEl>
                                          <p:spTgt spid="5">
                                            <p:txEl>
                                              <p:pRg st="6" end="6"/>
                                            </p:txEl>
                                          </p:spTgt>
                                        </p:tgtEl>
                                        <p:attrNameLst>
                                          <p:attrName>ppt_x</p:attrName>
                                        </p:attrNameLst>
                                      </p:cBhvr>
                                      <p:tavLst>
                                        <p:tav tm="0">
                                          <p:val>
                                            <p:strVal val="#ppt_x-.1"/>
                                          </p:val>
                                        </p:tav>
                                        <p:tav tm="100000">
                                          <p:val>
                                            <p:strVal val="#ppt_x"/>
                                          </p:val>
                                        </p:tav>
                                      </p:tavLst>
                                    </p:anim>
                                    <p:anim calcmode="lin" valueType="num">
                                      <p:cBhvr>
                                        <p:cTn id="51"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81000"/>
            <a:ext cx="8915400" cy="1036638"/>
          </a:xfrm>
        </p:spPr>
        <p:txBody>
          <a:bodyPr/>
          <a:lstStyle/>
          <a:p>
            <a:pPr rtl="1"/>
            <a:r>
              <a:rPr lang="ar-SA" sz="3200" b="1" dirty="0" smtClean="0">
                <a:solidFill>
                  <a:srgbClr val="C00000"/>
                </a:solidFill>
              </a:rPr>
              <a:t>حساب فترات السماح والأنشطة الحرجة</a:t>
            </a:r>
            <a:endParaRPr lang="ar-SA" sz="3200" dirty="0">
              <a:solidFill>
                <a:srgbClr val="C00000"/>
              </a:solidFill>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
        <p:nvSpPr>
          <p:cNvPr id="5" name="Rectangle 6"/>
          <p:cNvSpPr>
            <a:spLocks noGrp="1" noChangeArrowheads="1"/>
          </p:cNvSpPr>
          <p:nvPr>
            <p:ph idx="1"/>
          </p:nvPr>
        </p:nvSpPr>
        <p:spPr>
          <a:xfrm>
            <a:off x="495300" y="1371600"/>
            <a:ext cx="8915400" cy="5029200"/>
          </a:xfrm>
        </p:spPr>
        <p:txBody>
          <a:bodyPr/>
          <a:lstStyle/>
          <a:p>
            <a:pPr marL="457200" indent="-457200" rtl="1">
              <a:buFont typeface="+mj-lt"/>
              <a:buAutoNum type="arabicParenR"/>
            </a:pPr>
            <a:r>
              <a:rPr lang="en-US" sz="2400" dirty="0" smtClean="0"/>
              <a:t>  </a:t>
            </a:r>
            <a:r>
              <a:rPr lang="ar-SA" sz="2400" dirty="0" smtClean="0"/>
              <a:t>بالنسبة لكل نشاط يتطابق أقرب موعد لبدايته مع آخر موعد لبدايته، وأقرب موعد لنهايته وآخر موعد لنهايته، فإن فترة سماحه تساوي صفر</a:t>
            </a:r>
            <a:r>
              <a:rPr lang="en-US" sz="2400" dirty="0" smtClean="0"/>
              <a:t>.</a:t>
            </a:r>
          </a:p>
          <a:p>
            <a:pPr marL="457200" indent="-457200" rtl="1">
              <a:buFont typeface="+mj-lt"/>
              <a:buAutoNum type="arabicParenR"/>
            </a:pPr>
            <a:r>
              <a:rPr lang="ar-SA" sz="2400" dirty="0" smtClean="0"/>
              <a:t>وفيما عدا ذلك، فإن فترة السماح هي الفرق الزمني بين أقرب وآخر موعد لبداية كل نشاط، أو بين أقرب وآخر موعد لنهاية، أي</a:t>
            </a:r>
            <a:r>
              <a:rPr lang="en-US" sz="2400" dirty="0" smtClean="0"/>
              <a:t>:</a:t>
            </a:r>
          </a:p>
          <a:p>
            <a:pPr rtl="1"/>
            <a:r>
              <a:rPr lang="ar-SA" sz="2400" b="1" dirty="0" smtClean="0"/>
              <a:t>        </a:t>
            </a:r>
            <a:r>
              <a:rPr lang="en-US" sz="2400" b="1" dirty="0" smtClean="0"/>
              <a:t>ST = LS – ES</a:t>
            </a:r>
            <a:r>
              <a:rPr lang="en-US" sz="2400" dirty="0" smtClean="0"/>
              <a:t> </a:t>
            </a:r>
            <a:r>
              <a:rPr lang="ar-SA" sz="2400" dirty="0" smtClean="0"/>
              <a:t>  أو  </a:t>
            </a:r>
            <a:r>
              <a:rPr lang="en-US" sz="2400" b="1" dirty="0" smtClean="0"/>
              <a:t>ST = LF - EF</a:t>
            </a:r>
            <a:endParaRPr lang="en-US" sz="2400" dirty="0" smtClean="0"/>
          </a:p>
          <a:p>
            <a:pPr rtl="1"/>
            <a:r>
              <a:rPr lang="ar-SA" sz="2400" dirty="0" smtClean="0"/>
              <a:t>3)  راجع الحسابات الخاصة بكل نشاط بإضافة المدة التي يستغرقها، وفترة السماح الخاصة  به إلى تاريخ اقرب موعد لبدايته</a:t>
            </a:r>
            <a:r>
              <a:rPr lang="en-US" sz="2400" dirty="0" smtClean="0"/>
              <a:t>. </a:t>
            </a:r>
            <a:r>
              <a:rPr lang="ar-SA" sz="2400" dirty="0" smtClean="0"/>
              <a:t>حيث يجب أن يساوي المجموع تاريخ آخر موعد لنهاية النشاط</a:t>
            </a:r>
            <a:r>
              <a:rPr lang="en-US" sz="2400" dirty="0" smtClean="0"/>
              <a:t>.</a:t>
            </a:r>
          </a:p>
          <a:p>
            <a:pPr rtl="1"/>
            <a:r>
              <a:rPr lang="ar-SA" sz="2400" dirty="0" smtClean="0"/>
              <a:t>4)  أي نشاط تساوي فترة سماحة صفراً هو نشاط حرج</a:t>
            </a:r>
            <a:r>
              <a:rPr lang="en-US" sz="2400" dirty="0" smtClean="0"/>
              <a:t>.</a:t>
            </a:r>
          </a:p>
          <a:p>
            <a:pPr rtl="1"/>
            <a:r>
              <a:rPr lang="ar-SA" sz="2400" dirty="0" smtClean="0"/>
              <a:t>5)  تسلسل الأنشطة الحرجة من بداية إلى نهاية المشروع هو المسار الحرج للمشروع</a:t>
            </a:r>
            <a:r>
              <a:rPr lang="en-US" dirty="0" smtClean="0"/>
              <a:t>.</a:t>
            </a:r>
            <a:endParaRPr lang="en-US" b="1" dirty="0">
              <a:solidFill>
                <a:srgbClr val="000099"/>
              </a:solidFill>
            </a:endParaRPr>
          </a:p>
        </p:txBody>
      </p:sp>
      <p:sp>
        <p:nvSpPr>
          <p:cNvPr id="6" name="Rectangle 3"/>
          <p:cNvSpPr txBox="1">
            <a:spLocks noChangeArrowheads="1"/>
          </p:cNvSpPr>
          <p:nvPr/>
        </p:nvSpPr>
        <p:spPr bwMode="auto">
          <a:xfrm>
            <a:off x="457200" y="1295400"/>
            <a:ext cx="8839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r" defTabSz="914400" rtl="1" eaLnBrk="0" fontAlgn="base" latinLnBrk="0" hangingPunct="0">
              <a:lnSpc>
                <a:spcPct val="100000"/>
              </a:lnSpc>
              <a:spcBef>
                <a:spcPct val="20000"/>
              </a:spcBef>
              <a:spcAft>
                <a:spcPct val="0"/>
              </a:spcAft>
              <a:buClrTx/>
              <a:buSzTx/>
              <a:buFontTx/>
              <a:buAutoNum type="arabicPeriod"/>
              <a:tabLst/>
              <a:defRPr/>
            </a:pPr>
            <a:endParaRPr kumimoji="0" lang="ar-SA" sz="3200" b="0" i="0" u="none" strike="noStrike" kern="1200" cap="none" spc="0" normalizeH="0" baseline="0" noProof="0" dirty="0" smtClean="0">
              <a:ln>
                <a:noFill/>
              </a:ln>
              <a:solidFill>
                <a:schemeClr val="tx1"/>
              </a:solidFill>
              <a:effectLst/>
              <a:uLnTx/>
              <a:uFillTx/>
              <a:latin typeface="+mn-lt"/>
              <a:ea typeface="+mn-ea"/>
              <a:cs typeface="Arial" charset="0"/>
            </a:endParaRPr>
          </a:p>
          <a:p>
            <a:pPr marL="609600" marR="0" lvl="0" indent="-609600" algn="r" defTabSz="914400" rtl="1" eaLnBrk="0" fontAlgn="base" latinLnBrk="0" hangingPunct="0">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anim calcmode="lin" valueType="num">
                                      <p:cBhvr>
                                        <p:cTn id="8" dur="5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anim calcmode="lin" valueType="num">
                                      <p:cBhvr>
                                        <p:cTn id="15" dur="5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anim calcmode="lin" valueType="num">
                                      <p:cBhvr>
                                        <p:cTn id="22" dur="5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23"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500"/>
                                        <p:tgtEl>
                                          <p:spTgt spid="5">
                                            <p:txEl>
                                              <p:pRg st="3" end="3"/>
                                            </p:txEl>
                                          </p:spTgt>
                                        </p:tgtEl>
                                      </p:cBhvr>
                                    </p:animEffect>
                                    <p:anim calcmode="lin" valueType="num">
                                      <p:cBhvr>
                                        <p:cTn id="29" dur="5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30"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500"/>
                                        <p:tgtEl>
                                          <p:spTgt spid="5">
                                            <p:txEl>
                                              <p:pRg st="4" end="4"/>
                                            </p:txEl>
                                          </p:spTgt>
                                        </p:tgtEl>
                                      </p:cBhvr>
                                    </p:animEffect>
                                    <p:anim calcmode="lin" valueType="num">
                                      <p:cBhvr>
                                        <p:cTn id="36" dur="500" fill="hold"/>
                                        <p:tgtEl>
                                          <p:spTgt spid="5">
                                            <p:txEl>
                                              <p:pRg st="4" end="4"/>
                                            </p:txEl>
                                          </p:spTgt>
                                        </p:tgtEl>
                                        <p:attrNameLst>
                                          <p:attrName>ppt_x</p:attrName>
                                        </p:attrNameLst>
                                      </p:cBhvr>
                                      <p:tavLst>
                                        <p:tav tm="0">
                                          <p:val>
                                            <p:strVal val="#ppt_x-.1"/>
                                          </p:val>
                                        </p:tav>
                                        <p:tav tm="100000">
                                          <p:val>
                                            <p:strVal val="#ppt_x"/>
                                          </p:val>
                                        </p:tav>
                                      </p:tavLst>
                                    </p:anim>
                                    <p:anim calcmode="lin" valueType="num">
                                      <p:cBhvr>
                                        <p:cTn id="37"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500"/>
                                        <p:tgtEl>
                                          <p:spTgt spid="5">
                                            <p:txEl>
                                              <p:pRg st="5" end="5"/>
                                            </p:txEl>
                                          </p:spTgt>
                                        </p:tgtEl>
                                      </p:cBhvr>
                                    </p:animEffect>
                                    <p:anim calcmode="lin" valueType="num">
                                      <p:cBhvr>
                                        <p:cTn id="43" dur="500" fill="hold"/>
                                        <p:tgtEl>
                                          <p:spTgt spid="5">
                                            <p:txEl>
                                              <p:pRg st="5" end="5"/>
                                            </p:txEl>
                                          </p:spTgt>
                                        </p:tgtEl>
                                        <p:attrNameLst>
                                          <p:attrName>ppt_x</p:attrName>
                                        </p:attrNameLst>
                                      </p:cBhvr>
                                      <p:tavLst>
                                        <p:tav tm="0">
                                          <p:val>
                                            <p:strVal val="#ppt_x-.1"/>
                                          </p:val>
                                        </p:tav>
                                        <p:tav tm="100000">
                                          <p:val>
                                            <p:strVal val="#ppt_x"/>
                                          </p:val>
                                        </p:tav>
                                      </p:tavLst>
                                    </p:anim>
                                    <p:anim calcmode="lin" valueType="num">
                                      <p:cBhvr>
                                        <p:cTn id="44"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14</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1871</TotalTime>
  <Words>539</Words>
  <Application>Microsoft Office PowerPoint</Application>
  <PresentationFormat>A4 Paper (210x297 mm)‎</PresentationFormat>
  <Paragraphs>83</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العاشـرة</vt:lpstr>
      <vt:lpstr>مقدمــــــــــــة</vt:lpstr>
      <vt:lpstr>يتبع</vt:lpstr>
      <vt:lpstr>يتبع</vt:lpstr>
      <vt:lpstr>يتبع</vt:lpstr>
      <vt:lpstr> المصطلحات المستخدمة في جدولة المشاريع  </vt:lpstr>
      <vt:lpstr>يتبع</vt:lpstr>
      <vt:lpstr>يتبع</vt:lpstr>
      <vt:lpstr> قواعد هامة في رسم الشبكة  </vt:lpstr>
      <vt:lpstr>يتبع</vt:lpstr>
      <vt:lpstr>كيفية رسم الشبكـة: كيفية تحديد أقرب موعد لبداية النشاط (ES) وأقرب موعد لنهاية النشاط (EF):</vt:lpstr>
      <vt:lpstr>حساب فترات السماح والأنشطة الحرجة</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147</cp:revision>
  <dcterms:created xsi:type="dcterms:W3CDTF">2009-10-14T19:14:34Z</dcterms:created>
  <dcterms:modified xsi:type="dcterms:W3CDTF">2010-12-15T14:49:48Z</dcterms:modified>
</cp:coreProperties>
</file>