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57" r:id="rId1"/>
  </p:sldMasterIdLst>
  <p:notesMasterIdLst>
    <p:notesMasterId r:id="rId59"/>
  </p:notesMasterIdLst>
  <p:handoutMasterIdLst>
    <p:handoutMasterId r:id="rId60"/>
  </p:handoutMasterIdLst>
  <p:sldIdLst>
    <p:sldId id="256" r:id="rId2"/>
    <p:sldId id="372" r:id="rId3"/>
    <p:sldId id="318" r:id="rId4"/>
    <p:sldId id="319" r:id="rId5"/>
    <p:sldId id="320" r:id="rId6"/>
    <p:sldId id="322" r:id="rId7"/>
    <p:sldId id="321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44" r:id="rId30"/>
    <p:sldId id="345" r:id="rId31"/>
    <p:sldId id="346" r:id="rId32"/>
    <p:sldId id="347" r:id="rId33"/>
    <p:sldId id="348" r:id="rId34"/>
    <p:sldId id="349" r:id="rId35"/>
    <p:sldId id="350" r:id="rId36"/>
    <p:sldId id="351" r:id="rId37"/>
    <p:sldId id="352" r:id="rId38"/>
    <p:sldId id="353" r:id="rId39"/>
    <p:sldId id="354" r:id="rId40"/>
    <p:sldId id="355" r:id="rId41"/>
    <p:sldId id="356" r:id="rId42"/>
    <p:sldId id="357" r:id="rId43"/>
    <p:sldId id="358" r:id="rId44"/>
    <p:sldId id="359" r:id="rId45"/>
    <p:sldId id="360" r:id="rId46"/>
    <p:sldId id="361" r:id="rId47"/>
    <p:sldId id="362" r:id="rId48"/>
    <p:sldId id="363" r:id="rId49"/>
    <p:sldId id="364" r:id="rId50"/>
    <p:sldId id="365" r:id="rId51"/>
    <p:sldId id="366" r:id="rId52"/>
    <p:sldId id="367" r:id="rId53"/>
    <p:sldId id="368" r:id="rId54"/>
    <p:sldId id="369" r:id="rId55"/>
    <p:sldId id="370" r:id="rId56"/>
    <p:sldId id="371" r:id="rId57"/>
    <p:sldId id="315" r:id="rId58"/>
  </p:sldIdLst>
  <p:sldSz cx="9144000" cy="6858000" type="screen4x3"/>
  <p:notesSz cx="9926638" cy="6797675"/>
  <p:defaultTextStyle>
    <a:defPPr>
      <a:defRPr lang="ar-EG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Al-Mothnna"/>
        <a:cs typeface="Al-Mothnna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Al-Mothnna"/>
        <a:cs typeface="Al-Mothnna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Al-Mothnna"/>
        <a:cs typeface="Al-Mothnna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Al-Mothnna"/>
        <a:cs typeface="Al-Mothnna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Al-Mothnna"/>
        <a:cs typeface="Al-Mothnna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Comic Sans MS" pitchFamily="66" charset="0"/>
        <a:ea typeface="Al-Mothnna"/>
        <a:cs typeface="Al-Mothnna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Comic Sans MS" pitchFamily="66" charset="0"/>
        <a:ea typeface="Al-Mothnna"/>
        <a:cs typeface="Al-Mothnna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Comic Sans MS" pitchFamily="66" charset="0"/>
        <a:ea typeface="Al-Mothnna"/>
        <a:cs typeface="Al-Mothnna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Comic Sans MS" pitchFamily="66" charset="0"/>
        <a:ea typeface="Al-Mothnna"/>
        <a:cs typeface="Al-Mothnn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F66"/>
    <a:srgbClr val="FFFF00"/>
    <a:srgbClr val="48F458"/>
    <a:srgbClr val="FD1B31"/>
    <a:srgbClr val="D883E3"/>
    <a:srgbClr val="0000FF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 autoAdjust="0"/>
    <p:restoredTop sz="94720" autoAdjust="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858" y="-72"/>
      </p:cViewPr>
      <p:guideLst>
        <p:guide orient="horz" pos="2141"/>
        <p:guide pos="312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5624513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0">
              <a:defRPr sz="1200">
                <a:ea typeface="+mn-ea"/>
                <a:cs typeface="Al-Mothnna" pitchFamily="2" charset="-78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4303712" cy="33972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0">
              <a:defRPr sz="1200">
                <a:ea typeface="+mn-ea"/>
                <a:cs typeface="Al-Mothnna" pitchFamily="2" charset="-78"/>
              </a:defRPr>
            </a:lvl1pPr>
          </a:lstStyle>
          <a:p>
            <a:pPr>
              <a:defRPr/>
            </a:pPr>
            <a:fld id="{5FB679B2-6734-4550-9B95-2AF264BA8284}" type="datetimeFigureOut">
              <a:rPr lang="ar-SA"/>
              <a:pPr>
                <a:defRPr/>
              </a:pPr>
              <a:t>02/12/33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5624513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0">
              <a:defRPr sz="1200">
                <a:ea typeface="+mn-ea"/>
                <a:cs typeface="Al-Mothnna" pitchFamily="2" charset="-78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6456363"/>
            <a:ext cx="4303712" cy="33972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rtl="0">
              <a:defRPr sz="1200">
                <a:ea typeface="+mn-ea"/>
                <a:cs typeface="Al-Mothnna" pitchFamily="2" charset="-78"/>
              </a:defRPr>
            </a:lvl1pPr>
          </a:lstStyle>
          <a:p>
            <a:pPr>
              <a:defRPr/>
            </a:pPr>
            <a:fld id="{F4656529-B758-42AC-9987-DC312EA88BF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624513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14" tIns="47407" rIns="94814" bIns="47407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14" tIns="47407" rIns="94814" bIns="47407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5488" y="509588"/>
            <a:ext cx="34004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8" y="3228975"/>
            <a:ext cx="7942262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14" tIns="47407" rIns="94814" bIns="474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624513" y="6456363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14" tIns="47407" rIns="94814" bIns="47407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6456363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14" tIns="47407" rIns="94814" bIns="47407" numCol="1" anchor="b" anchorCtr="0" compatLnSpc="1">
            <a:prstTxWarp prst="textNoShape">
              <a:avLst/>
            </a:prstTxWarp>
          </a:bodyPr>
          <a:lstStyle>
            <a:lvl1pPr algn="l" rtl="1">
              <a:defRPr sz="1200"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89217794-B3AD-4803-B5F8-3523469C4E4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BFFC44-2775-42DF-BBA0-A022E56AC6F1}" type="slidenum">
              <a:rPr lang="ar-SA" smtClean="0">
                <a:ea typeface="Al-Mothnna"/>
              </a:rPr>
              <a:pPr/>
              <a:t>1</a:t>
            </a:fld>
            <a:endParaRPr lang="en-US" smtClean="0">
              <a:ea typeface="Al-Mothnna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SA" smtClean="0">
              <a:ea typeface="AL-Mateen"/>
              <a:cs typeface="AL-Mateen"/>
            </a:endParaRP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SA" sz="2000" smtClean="0">
              <a:ea typeface="AL-Mateen"/>
              <a:cs typeface="AL-Mateen"/>
            </a:endParaRPr>
          </a:p>
        </p:txBody>
      </p:sp>
      <p:sp>
        <p:nvSpPr>
          <p:cNvPr id="63492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6D26BF-C436-402B-AFC2-3047A66B1A21}" type="slidenum">
              <a:rPr lang="ar-SA" smtClean="0">
                <a:ea typeface="Al-Mothnna"/>
              </a:rPr>
              <a:pPr/>
              <a:t>3</a:t>
            </a:fld>
            <a:endParaRPr lang="en-US" smtClean="0">
              <a:ea typeface="Al-Mothnna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SA" smtClean="0"/>
          </a:p>
        </p:txBody>
      </p:sp>
      <p:sp>
        <p:nvSpPr>
          <p:cNvPr id="64516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82B78D-6E13-4E28-BA41-4538AB47394E}" type="slidenum">
              <a:rPr lang="ar-SA" smtClean="0">
                <a:ea typeface="Al-Mothnna"/>
              </a:rPr>
              <a:pPr/>
              <a:t>4</a:t>
            </a:fld>
            <a:endParaRPr lang="en-US" smtClean="0">
              <a:ea typeface="Al-Mothnna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l" rtl="0">
              <a:defRPr/>
            </a:pPr>
            <a:endParaRPr lang="ar-SA">
              <a:ea typeface="+mn-ea"/>
              <a:cs typeface="Al-Mothnna" pitchFamily="2" charset="-78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SA">
                  <a:ea typeface="+mn-ea"/>
                  <a:cs typeface="Al-Mothnna" pitchFamily="2" charset="-78"/>
                </a:endParaRPr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SA">
                  <a:ea typeface="+mn-ea"/>
                  <a:cs typeface="Al-Mothnna" pitchFamily="2" charset="-78"/>
                </a:endParaRPr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SA">
                  <a:ea typeface="+mn-ea"/>
                  <a:cs typeface="Al-Mothnna" pitchFamily="2" charset="-78"/>
                </a:endParaRPr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SA">
                  <a:ea typeface="+mn-ea"/>
                  <a:cs typeface="Al-Mothnna" pitchFamily="2" charset="-78"/>
                </a:endParaRPr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SA">
                  <a:ea typeface="+mn-ea"/>
                  <a:cs typeface="Al-Mothnna" pitchFamily="2" charset="-78"/>
                </a:endParaRPr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SA">
                  <a:ea typeface="+mn-ea"/>
                  <a:cs typeface="Al-Mothnna" pitchFamily="2" charset="-78"/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SA">
                  <a:ea typeface="+mn-ea"/>
                  <a:cs typeface="Al-Mothnna" pitchFamily="2" charset="-78"/>
                </a:endParaRPr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SA">
                  <a:ea typeface="+mn-ea"/>
                  <a:cs typeface="Al-Mothnna" pitchFamily="2" charset="-78"/>
                </a:endParaRPr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SA">
                  <a:ea typeface="+mn-ea"/>
                  <a:cs typeface="Al-Mothnna" pitchFamily="2" charset="-78"/>
                </a:endParaRPr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SA">
                  <a:ea typeface="+mn-ea"/>
                  <a:cs typeface="Al-Mothnna" pitchFamily="2" charset="-78"/>
                </a:endParaRPr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algn="l" rtl="0">
              <a:defRPr/>
            </a:pPr>
            <a:endParaRPr lang="ar-SA">
              <a:ea typeface="+mn-ea"/>
              <a:cs typeface="Al-Mothnna" pitchFamily="2" charset="-78"/>
            </a:endParaRPr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algn="l" rtl="0">
              <a:defRPr/>
            </a:pPr>
            <a:endParaRPr lang="ar-SA">
              <a:ea typeface="+mn-ea"/>
              <a:cs typeface="Al-Mothnna" pitchFamily="2" charset="-78"/>
            </a:endParaRP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1FBCB-AD72-418D-A2DB-76B8F5D8E7F8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دكتور محمد الهنداوى -طلاب و طالبات انتساب تسويق </a:t>
            </a:r>
            <a:endParaRPr lang="en-US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E6E87-B82F-4339-B197-1A16C15C308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A3980-D90C-4600-BD1A-7C8B441E17EF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دكتور محمد الهنداوى -طلاب و طالبات انتساب تسويق 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1D006-52C4-48D0-AB9A-F9A938578E7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FF404-5D4B-49FC-A28B-8CD3C44054EE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دكتور محمد الهنداوى -طلاب و طالبات انتساب تسويق 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876CF-0AB0-43BB-8096-B754954EC97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01EE4-22BD-400C-B9E3-692E06A3F962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دكتور محمد الهنداوى -طلاب و طالبات انتساب تسويق 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1B3279-44B7-4122-AEBF-DD52A14952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4C7BC6-6A79-48C7-865D-30B5B950A3F1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دكتور محمد الهنداوى -طلاب و طالبات انتساب تسويق </a:t>
            </a: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B71FA-1AD6-4FE5-A603-2C67058693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6C468-FB9D-46BD-9E21-333EF321B5F0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دكتور محمد الهنداوى -طلاب و طالبات انتساب تسويق 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B030F-91E6-445C-AADE-EACD61CFC77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1991D-644B-4BE5-8BC7-50894A9F2504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دكتور محمد الهنداوى -طلاب و طالبات انتساب تسويق 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3D2E1-8E21-4764-9D74-9BABF9A57DB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254C52-710C-48C8-A207-8388B87F4C46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دكتور محمد الهنداوى -طلاب و طالبات انتساب تسويق 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7B044-B722-4EFD-A6F9-1D94FA08AA2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45E0D-287B-4E85-8370-B8D8D431711E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دكتور محمد الهنداوى -طلاب و طالبات انتساب تسويق 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669F4-E085-4AFC-A487-11B08485378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26E8A-5D3C-4473-A31B-38BC20DE7E4D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دكتور محمد الهنداوى -طلاب و طالبات انتساب تسويق 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01F2E-8701-4A5B-AB13-12A57DEC814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8D444-1749-4881-A647-6FCD84E0FD76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دكتور محمد الهنداوى -طلاب و طالبات انتساب تسويق 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7DE124-36A1-499D-A018-EFF5CAD4EEE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عنوان وجدو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جدول 2"/>
          <p:cNvSpPr>
            <a:spLocks noGrp="1"/>
          </p:cNvSpPr>
          <p:nvPr>
            <p:ph type="tbl" idx="1"/>
          </p:nvPr>
        </p:nvSpPr>
        <p:spPr>
          <a:xfrm>
            <a:off x="685800" y="1828800"/>
            <a:ext cx="7696200" cy="3657600"/>
          </a:xfrm>
        </p:spPr>
        <p:txBody>
          <a:bodyPr/>
          <a:lstStyle/>
          <a:p>
            <a:pPr lvl="0"/>
            <a:endParaRPr lang="ar-SA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7F45C-B97C-4592-8836-6BC641947F20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دكتور محمد الهنداوى -طلاب و طالبات انتساب تسويق 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4F0FE-46F1-45C6-BE3B-73936765D69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l" rtl="0">
              <a:defRPr/>
            </a:pPr>
            <a:endParaRPr lang="ar-SA">
              <a:ea typeface="+mn-ea"/>
              <a:cs typeface="Al-Mothnna" pitchFamily="2" charset="-78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400">
                <a:ea typeface="+mn-ea"/>
                <a:cs typeface="+mn-cs"/>
              </a:defRPr>
            </a:lvl1pPr>
          </a:lstStyle>
          <a:p>
            <a:pPr>
              <a:defRPr/>
            </a:pPr>
            <a:fld id="{342B936B-5C63-4D4A-8467-5D548C726DAE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400"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ar-SA"/>
              <a:t>دكتور محمد الهنداوى -طلاب و طالبات انتساب تسويق </a:t>
            </a:r>
            <a:endParaRPr lang="en-US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>
              <a:defRPr sz="1400">
                <a:ea typeface="+mn-ea"/>
                <a:cs typeface="+mn-cs"/>
              </a:defRPr>
            </a:lvl1pPr>
          </a:lstStyle>
          <a:p>
            <a:pPr>
              <a:defRPr/>
            </a:pPr>
            <a:fld id="{52C3C125-8BCA-4E64-86C1-2F4080BB87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9032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l" rtl="0">
              <a:defRPr/>
            </a:pPr>
            <a:endParaRPr lang="ar-SA">
              <a:ea typeface="+mn-ea"/>
              <a:cs typeface="Al-Mothnna" pitchFamily="2" charset="-78"/>
            </a:endParaRPr>
          </a:p>
        </p:txBody>
      </p:sp>
      <p:sp>
        <p:nvSpPr>
          <p:cNvPr id="129033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l" rtl="0">
              <a:defRPr/>
            </a:pPr>
            <a:endParaRPr lang="ar-SA">
              <a:ea typeface="+mn-ea"/>
              <a:cs typeface="Al-Mothnna" pitchFamily="2" charset="-78"/>
            </a:endParaRPr>
          </a:p>
        </p:txBody>
      </p: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29035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  <p:sp>
          <p:nvSpPr>
            <p:cNvPr id="129036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  <p:sp>
          <p:nvSpPr>
            <p:cNvPr id="129037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  <p:sp>
          <p:nvSpPr>
            <p:cNvPr id="129038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  <p:sp>
          <p:nvSpPr>
            <p:cNvPr id="129039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  <p:sp>
          <p:nvSpPr>
            <p:cNvPr id="129040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  <p:sp>
          <p:nvSpPr>
            <p:cNvPr id="129041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  <p:sp>
          <p:nvSpPr>
            <p:cNvPr id="129042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  <p:sp>
          <p:nvSpPr>
            <p:cNvPr id="129043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  <p:grpSp>
          <p:nvGrpSpPr>
            <p:cNvPr id="1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29046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  <p:sp>
              <p:nvSpPr>
                <p:cNvPr id="129047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  <p:sp>
              <p:nvSpPr>
                <p:cNvPr id="129048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</p:grpSp>
          <p:sp>
            <p:nvSpPr>
              <p:cNvPr id="129049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SA">
                  <a:ea typeface="+mn-ea"/>
                  <a:cs typeface="Al-Mothnna" pitchFamily="2" charset="-78"/>
                </a:endParaRPr>
              </a:p>
            </p:txBody>
          </p:sp>
          <p:sp>
            <p:nvSpPr>
              <p:cNvPr id="129050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SA">
                  <a:ea typeface="+mn-ea"/>
                  <a:cs typeface="Al-Mothnna" pitchFamily="2" charset="-78"/>
                </a:endParaRPr>
              </a:p>
            </p:txBody>
          </p:sp>
          <p:sp>
            <p:nvSpPr>
              <p:cNvPr id="129051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SA">
                  <a:ea typeface="+mn-ea"/>
                  <a:cs typeface="Al-Mothnna" pitchFamily="2" charset="-78"/>
                </a:endParaRPr>
              </a:p>
            </p:txBody>
          </p:sp>
          <p:grpSp>
            <p:nvGrpSpPr>
              <p:cNvPr id="10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29053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  <p:sp>
              <p:nvSpPr>
                <p:cNvPr id="129054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  <p:sp>
              <p:nvSpPr>
                <p:cNvPr id="129055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  <p:sp>
              <p:nvSpPr>
                <p:cNvPr id="129056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  <p:sp>
              <p:nvSpPr>
                <p:cNvPr id="129057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  <p:sp>
              <p:nvSpPr>
                <p:cNvPr id="129058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  <p:sp>
              <p:nvSpPr>
                <p:cNvPr id="129059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  <p:sp>
              <p:nvSpPr>
                <p:cNvPr id="129060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</p:grpSp>
        </p:grpSp>
      </p:grpSp>
      <p:grpSp>
        <p:nvGrpSpPr>
          <p:cNvPr id="10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29062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  <p:sp>
          <p:nvSpPr>
            <p:cNvPr id="129063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</p:grpSp>
      <p:grpSp>
        <p:nvGrpSpPr>
          <p:cNvPr id="10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29066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SA">
                  <a:ea typeface="+mn-ea"/>
                  <a:cs typeface="Al-Mothnna" pitchFamily="2" charset="-78"/>
                </a:endParaRPr>
              </a:p>
            </p:txBody>
          </p:sp>
          <p:grpSp>
            <p:nvGrpSpPr>
              <p:cNvPr id="10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29068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  <p:sp>
              <p:nvSpPr>
                <p:cNvPr id="129069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54" y="326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  <p:sp>
              <p:nvSpPr>
                <p:cNvPr id="129070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64" y="176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  <p:sp>
              <p:nvSpPr>
                <p:cNvPr id="129071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  <p:sp>
              <p:nvSpPr>
                <p:cNvPr id="129072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03" y="891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  <p:sp>
              <p:nvSpPr>
                <p:cNvPr id="129073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0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  <p:sp>
              <p:nvSpPr>
                <p:cNvPr id="129074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  <p:sp>
              <p:nvSpPr>
                <p:cNvPr id="129075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53" y="136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rtl="0">
                    <a:defRPr/>
                  </a:pPr>
                  <a:endParaRPr lang="ar-SA">
                    <a:ea typeface="+mn-ea"/>
                    <a:cs typeface="Al-Mothnna" pitchFamily="2" charset="-78"/>
                  </a:endParaRPr>
                </a:p>
              </p:txBody>
            </p:sp>
          </p:grpSp>
        </p:grpSp>
        <p:sp>
          <p:nvSpPr>
            <p:cNvPr id="129076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ar-SA">
                <a:ea typeface="+mn-ea"/>
                <a:cs typeface="Al-Mothnna" pitchFamily="2" charset="-78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57625" y="0"/>
            <a:ext cx="5286375" cy="2786063"/>
          </a:xfrm>
          <a:solidFill>
            <a:srgbClr val="FFFF00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2400" dirty="0" smtClean="0">
              <a:solidFill>
                <a:srgbClr val="0000FF"/>
              </a:solidFill>
              <a:cs typeface="PT Bold Stars" pitchFamily="2" charset="-78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ar-EG" sz="5400" dirty="0" smtClean="0">
                <a:solidFill>
                  <a:srgbClr val="0000FF"/>
                </a:solidFill>
                <a:cs typeface="PT Bold Stars" pitchFamily="2" charset="-78"/>
              </a:rPr>
              <a:t>د /  محمد </a:t>
            </a:r>
            <a:r>
              <a:rPr lang="ar-EG" sz="5400" dirty="0" err="1" smtClean="0">
                <a:solidFill>
                  <a:srgbClr val="0000FF"/>
                </a:solidFill>
                <a:cs typeface="PT Bold Stars" pitchFamily="2" charset="-78"/>
              </a:rPr>
              <a:t>الهنداوى</a:t>
            </a:r>
            <a:endParaRPr lang="ar-EG" sz="5400" dirty="0" smtClean="0">
              <a:solidFill>
                <a:srgbClr val="0000FF"/>
              </a:solidFill>
              <a:cs typeface="PT Bold Stars" pitchFamily="2" charset="-78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ar-EG" sz="1800" dirty="0" smtClean="0">
              <a:solidFill>
                <a:srgbClr val="0000FF"/>
              </a:solidFill>
              <a:cs typeface="PT Bold Stars" pitchFamily="2" charset="-78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ar-SA" sz="3600" dirty="0" smtClean="0">
                <a:cs typeface="AL-Mateen" pitchFamily="2" charset="-78"/>
              </a:rPr>
              <a:t>أستاذ</a:t>
            </a:r>
            <a:r>
              <a:rPr lang="ar-EG" sz="3600" dirty="0" smtClean="0">
                <a:cs typeface="AL-Mateen" pitchFamily="2" charset="-78"/>
              </a:rPr>
              <a:t> </a:t>
            </a:r>
            <a:r>
              <a:rPr lang="ar-SA" sz="3600" dirty="0" smtClean="0">
                <a:cs typeface="AL-Mateen" pitchFamily="2" charset="-78"/>
              </a:rPr>
              <a:t>مساعد </a:t>
            </a:r>
            <a:r>
              <a:rPr lang="ar-EG" sz="3600" dirty="0" smtClean="0">
                <a:cs typeface="AL-Mateen" pitchFamily="2" charset="-78"/>
              </a:rPr>
              <a:t>إدارة الأعمال </a:t>
            </a:r>
            <a:endParaRPr lang="en-US" sz="3600" dirty="0" smtClean="0">
              <a:cs typeface="AL-Mateen" pitchFamily="2" charset="-78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ar-EG" sz="3600" dirty="0" smtClean="0">
                <a:cs typeface="AL-Mateen" pitchFamily="2" charset="-78"/>
              </a:rPr>
              <a:t>كلية </a:t>
            </a:r>
            <a:r>
              <a:rPr lang="ar-EG" sz="3600" dirty="0" err="1" smtClean="0">
                <a:cs typeface="AL-Mateen" pitchFamily="2" charset="-78"/>
              </a:rPr>
              <a:t>ال</a:t>
            </a:r>
            <a:r>
              <a:rPr lang="ar-SA" sz="3600" dirty="0" smtClean="0">
                <a:cs typeface="AL-Mateen" pitchFamily="2" charset="-78"/>
              </a:rPr>
              <a:t>علوم المالية والإدارية </a:t>
            </a:r>
            <a:r>
              <a:rPr lang="ar-EG" sz="3600" dirty="0" smtClean="0">
                <a:cs typeface="AL-Mateen" pitchFamily="2" charset="-78"/>
              </a:rPr>
              <a:t>جامعة </a:t>
            </a:r>
            <a:r>
              <a:rPr lang="ar-SA" sz="3600" dirty="0" smtClean="0">
                <a:cs typeface="AL-Mateen" pitchFamily="2" charset="-78"/>
              </a:rPr>
              <a:t>طيبة</a:t>
            </a:r>
            <a:endParaRPr lang="en-US" sz="3600" dirty="0" smtClean="0">
              <a:cs typeface="AL-Mateen" pitchFamily="2" charset="-78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7F1BA09-11F2-4EE9-83B0-51F28760AA4D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3076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DC0997-1A29-4C30-8AB9-83E963FEB5A0}" type="slidenum">
              <a:rPr lang="ar-SA"/>
              <a:pPr>
                <a:defRPr/>
              </a:pPr>
              <a:t>1</a:t>
            </a:fld>
            <a:endParaRPr 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98525" y="2924175"/>
            <a:ext cx="7777163" cy="1511300"/>
          </a:xfrm>
        </p:spPr>
        <p:txBody>
          <a:bodyPr/>
          <a:lstStyle/>
          <a:p>
            <a:pPr eaLnBrk="1" hangingPunct="1">
              <a:defRPr/>
            </a:pPr>
            <a:r>
              <a:rPr lang="ar-SA" sz="9600" dirty="0" smtClean="0">
                <a:cs typeface="Al-Mothnna" pitchFamily="2" charset="-78"/>
              </a:rPr>
              <a:t>مبادئ التسويق </a:t>
            </a:r>
            <a:endParaRPr lang="en-US" sz="9600" dirty="0" smtClean="0">
              <a:cs typeface="Al-Mothnna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071538" y="4967599"/>
            <a:ext cx="6672379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2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2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 هاتف / 8156886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4099" name="عنوان 1"/>
          <p:cNvSpPr>
            <a:spLocks noGrp="1"/>
          </p:cNvSpPr>
          <p:nvPr>
            <p:ph type="title"/>
          </p:nvPr>
        </p:nvSpPr>
        <p:spPr>
          <a:xfrm>
            <a:off x="1214438" y="0"/>
            <a:ext cx="6870700" cy="681038"/>
          </a:xfrm>
        </p:spPr>
        <p:txBody>
          <a:bodyPr/>
          <a:lstStyle/>
          <a:p>
            <a:pPr rtl="1"/>
            <a:r>
              <a:rPr lang="ar-SA" sz="2800" smtClean="0">
                <a:ea typeface="AL-Mateen"/>
                <a:cs typeface="AL-Mateen"/>
              </a:rPr>
              <a:t>عناصر أخرى الاهتمام بها :غير موجودة بالمذكرة </a:t>
            </a:r>
          </a:p>
        </p:txBody>
      </p:sp>
      <p:sp>
        <p:nvSpPr>
          <p:cNvPr id="4100" name="عنصر نائب للمحتوى 2"/>
          <p:cNvSpPr>
            <a:spLocks noGrp="1"/>
          </p:cNvSpPr>
          <p:nvPr>
            <p:ph idx="1"/>
          </p:nvPr>
        </p:nvSpPr>
        <p:spPr>
          <a:xfrm>
            <a:off x="500063" y="642938"/>
            <a:ext cx="7696200" cy="3000375"/>
          </a:xfrm>
        </p:spPr>
        <p:txBody>
          <a:bodyPr/>
          <a:lstStyle/>
          <a:p>
            <a:pPr algn="r" rtl="1"/>
            <a:r>
              <a:rPr lang="ar-SA" sz="2800" smtClean="0">
                <a:ea typeface="AL-Mateen"/>
                <a:cs typeface="AL-Mateen"/>
              </a:rPr>
              <a:t>التسويق ينشئ المنافع </a:t>
            </a:r>
          </a:p>
          <a:p>
            <a:pPr algn="r" rtl="1"/>
            <a:r>
              <a:rPr lang="ar-SA" sz="2800" smtClean="0">
                <a:ea typeface="AL-Mateen"/>
                <a:cs typeface="AL-Mateen"/>
              </a:rPr>
              <a:t>استراتيجية التجزئة </a:t>
            </a:r>
          </a:p>
          <a:p>
            <a:pPr algn="r" rtl="1"/>
            <a:r>
              <a:rPr lang="ar-SA" sz="2800" smtClean="0">
                <a:ea typeface="AL-Mateen"/>
                <a:cs typeface="AL-Mateen"/>
              </a:rPr>
              <a:t>نطاق التوزيع </a:t>
            </a:r>
          </a:p>
          <a:p>
            <a:pPr algn="r" rtl="1"/>
            <a:r>
              <a:rPr lang="ar-SA" sz="2800" smtClean="0">
                <a:ea typeface="AL-Mateen"/>
                <a:cs typeface="AL-Mateen"/>
              </a:rPr>
              <a:t>الضغظ والايحاء في الترويج </a:t>
            </a:r>
          </a:p>
          <a:p>
            <a:pPr algn="r" rtl="1"/>
            <a:r>
              <a:rPr lang="ar-SA" sz="2800" smtClean="0">
                <a:ea typeface="AL-Mateen"/>
                <a:cs typeface="AL-Mateen"/>
              </a:rPr>
              <a:t>مزايا لكل وسيلة من وسائل التسويق المباشر 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C9F26C0-AB9C-4EF9-87FB-823D645AB2A1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4102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27F093-AA21-4F32-A363-F57A5E506E2D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45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8F7D747-74E1-4CC8-99E1-4E65E2EABD7D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5124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214688" y="6248400"/>
            <a:ext cx="3571875" cy="457200"/>
          </a:xfrm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47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7858125" y="6248400"/>
            <a:ext cx="765175" cy="457200"/>
          </a:xfrm>
        </p:spPr>
        <p:txBody>
          <a:bodyPr/>
          <a:lstStyle/>
          <a:p>
            <a:pPr>
              <a:defRPr/>
            </a:pPr>
            <a:fld id="{4EE49C11-2E59-418F-B555-5E4CE10EA77D}" type="slidenum">
              <a:rPr lang="ar-SA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126" name="Rectangle 40"/>
          <p:cNvSpPr>
            <a:spLocks noChangeArrowheads="1"/>
          </p:cNvSpPr>
          <p:nvPr/>
        </p:nvSpPr>
        <p:spPr bwMode="auto">
          <a:xfrm>
            <a:off x="2428875" y="428625"/>
            <a:ext cx="5857875" cy="4954588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87350" algn="justLow" eaLnBrk="0" hangingPunct="0"/>
            <a:r>
              <a:rPr lang="ar-SA" sz="2800">
                <a:ea typeface="AL-Mateen"/>
                <a:cs typeface="AL-Mateen"/>
              </a:rPr>
              <a:t>(1) يتضمن نشاط الأعمال ثلاث وظائف رئيسية تتعلق بــ :</a:t>
            </a:r>
            <a:endParaRPr lang="en-US" sz="2000">
              <a:ea typeface="AL-Mateen"/>
              <a:cs typeface="AL-Mateen"/>
            </a:endParaRPr>
          </a:p>
          <a:p>
            <a:pPr indent="387350" algn="justLow" eaLnBrk="0" hangingPunct="0"/>
            <a:r>
              <a:rPr lang="ar-SA" sz="2800">
                <a:ea typeface="AL-Mateen"/>
                <a:cs typeface="AL-Mateen"/>
              </a:rPr>
              <a:t> أ ـ تدبير الاحتياجات وتوفير الموارد</a:t>
            </a:r>
            <a:endParaRPr lang="en-US" sz="2000">
              <a:ea typeface="AL-Mateen"/>
              <a:cs typeface="AL-Mateen"/>
            </a:endParaRPr>
          </a:p>
          <a:p>
            <a:pPr indent="387350" algn="justLow" eaLnBrk="0" hangingPunct="0"/>
            <a:r>
              <a:rPr lang="ar-SA" sz="2800">
                <a:ea typeface="AL-Mateen"/>
                <a:cs typeface="AL-Mateen"/>
              </a:rPr>
              <a:t>ب ـ تنظيم الموارد وتوجيهها وتشغيلها </a:t>
            </a:r>
            <a:endParaRPr lang="en-US" sz="2000">
              <a:ea typeface="AL-Mateen"/>
              <a:cs typeface="AL-Mateen"/>
            </a:endParaRPr>
          </a:p>
          <a:p>
            <a:pPr indent="387350" algn="justLow" eaLnBrk="0" hangingPunct="0"/>
            <a:r>
              <a:rPr lang="ar-SA" sz="2800">
                <a:ea typeface="AL-Mateen"/>
                <a:cs typeface="AL-Mateen"/>
              </a:rPr>
              <a:t>جـ ـ التصرف في مخرجات المنشأة بالبيع أو بالتأجير</a:t>
            </a:r>
            <a:endParaRPr lang="en-US" sz="2000">
              <a:ea typeface="AL-Mateen"/>
              <a:cs typeface="AL-Mateen"/>
            </a:endParaRPr>
          </a:p>
          <a:p>
            <a:pPr indent="387350" algn="justLow" eaLnBrk="0" hangingPunct="0"/>
            <a:r>
              <a:rPr lang="ar-SA" sz="2800">
                <a:ea typeface="AL-Mateen"/>
                <a:cs typeface="AL-Mateen"/>
              </a:rPr>
              <a:t> </a:t>
            </a:r>
            <a:r>
              <a:rPr lang="ar-SA" sz="2800" u="sng">
                <a:ea typeface="AL-Mateen"/>
                <a:cs typeface="AL-Mateen"/>
              </a:rPr>
              <a:t>د ـ كــــل ما سبق</a:t>
            </a:r>
            <a:r>
              <a:rPr lang="ar-SA" sz="2800" u="sng">
                <a:solidFill>
                  <a:srgbClr val="000000"/>
                </a:solidFill>
                <a:ea typeface="AL-Mateen"/>
                <a:cs typeface="AL-Mateen"/>
              </a:rPr>
              <a:t>.</a:t>
            </a:r>
            <a:endParaRPr lang="en-US" sz="2000" u="sng">
              <a:ea typeface="AL-Mateen"/>
              <a:cs typeface="AL-Mateen"/>
            </a:endParaRPr>
          </a:p>
          <a:p>
            <a:pPr indent="387350" algn="justLow" eaLnBrk="0" hangingPunct="0"/>
            <a:r>
              <a:rPr lang="ar-SA" sz="2800">
                <a:ea typeface="AL-Mateen"/>
                <a:cs typeface="AL-Mateen"/>
              </a:rPr>
              <a:t>(2) يعد التسويق هو الحلقة :</a:t>
            </a:r>
            <a:endParaRPr lang="en-US" sz="2000">
              <a:ea typeface="AL-Mateen"/>
              <a:cs typeface="AL-Mateen"/>
            </a:endParaRPr>
          </a:p>
          <a:p>
            <a:pPr indent="387350" algn="justLow" eaLnBrk="0" hangingPunct="0"/>
            <a:r>
              <a:rPr lang="ar-SA" sz="2800">
                <a:ea typeface="AL-Mateen"/>
                <a:cs typeface="AL-Mateen"/>
              </a:rPr>
              <a:t> </a:t>
            </a:r>
            <a:r>
              <a:rPr lang="ar-SA" sz="2800" u="sng">
                <a:ea typeface="AL-Mateen"/>
                <a:cs typeface="AL-Mateen"/>
              </a:rPr>
              <a:t>أ ـ الأولى في نشاط الأعمال. </a:t>
            </a:r>
            <a:endParaRPr lang="en-US" sz="2000" u="sng">
              <a:ea typeface="AL-Mateen"/>
              <a:cs typeface="AL-Mateen"/>
            </a:endParaRPr>
          </a:p>
          <a:p>
            <a:pPr indent="387350" algn="justLow" eaLnBrk="0" hangingPunct="0"/>
            <a:r>
              <a:rPr lang="ar-SA" sz="2800">
                <a:ea typeface="AL-Mateen"/>
                <a:cs typeface="AL-Mateen"/>
              </a:rPr>
              <a:t>ب ـ الأخيرة في نشاط الأعمال </a:t>
            </a:r>
            <a:endParaRPr lang="en-US" sz="2000">
              <a:ea typeface="AL-Mateen"/>
              <a:cs typeface="AL-Mateen"/>
            </a:endParaRPr>
          </a:p>
          <a:p>
            <a:pPr indent="387350" algn="justLow" eaLnBrk="0" hangingPunct="0"/>
            <a:r>
              <a:rPr lang="ar-SA" sz="2800">
                <a:ea typeface="AL-Mateen"/>
                <a:cs typeface="AL-Mateen"/>
              </a:rPr>
              <a:t>جـ ـ المهمة في نشاط الأعمال</a:t>
            </a:r>
            <a:endParaRPr lang="en-US" sz="2000">
              <a:ea typeface="AL-Mateen"/>
              <a:cs typeface="AL-Mateen"/>
            </a:endParaRPr>
          </a:p>
          <a:p>
            <a:pPr indent="387350" algn="justLow" eaLnBrk="0" hangingPunct="0"/>
            <a:r>
              <a:rPr lang="ar-SA" sz="2800">
                <a:ea typeface="AL-Mateen"/>
                <a:cs typeface="AL-Mateen"/>
              </a:rPr>
              <a:t> د ـ كل ما سبق</a:t>
            </a:r>
            <a:endParaRPr lang="ar-SA" sz="3600">
              <a:ea typeface="AL-Mateen"/>
              <a:cs typeface="AL-Mateen"/>
            </a:endParaRPr>
          </a:p>
        </p:txBody>
      </p:sp>
      <p:sp>
        <p:nvSpPr>
          <p:cNvPr id="5127" name="مربع نص 9"/>
          <p:cNvSpPr txBox="1">
            <a:spLocks noChangeArrowheads="1"/>
          </p:cNvSpPr>
          <p:nvPr/>
        </p:nvSpPr>
        <p:spPr bwMode="auto">
          <a:xfrm>
            <a:off x="500063" y="3429000"/>
            <a:ext cx="2143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000" u="sng">
                <a:ea typeface="AL-Mateen"/>
                <a:cs typeface="AL-Mateen"/>
              </a:rPr>
              <a:t>( عبارة ) وقد يعتقد البعض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BEB396D-428D-4ED7-AC9E-B6AC5C951546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6148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1FF640-DCB8-40E5-8AB6-51EFE9FD93C6}" type="slidenum">
              <a:rPr lang="ar-SA"/>
              <a:pPr>
                <a:defRPr/>
              </a:pPr>
              <a:t>4</a:t>
            </a:fld>
            <a:endParaRPr lang="en-US"/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3357563" y="569913"/>
            <a:ext cx="4786312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indent="26988" eaLnBrk="0" hangingPunct="0"/>
            <a:r>
              <a:rPr lang="en-US" sz="2400" b="1">
                <a:latin typeface="Times New Roman" pitchFamily="18" charset="0"/>
              </a:rPr>
              <a:t> </a:t>
            </a:r>
            <a:r>
              <a:rPr lang="ar-SA" sz="2400">
                <a:ea typeface="AL-Mateen"/>
                <a:cs typeface="AL-Mateen"/>
              </a:rPr>
              <a:t>(</a:t>
            </a:r>
            <a:r>
              <a:rPr lang="ar-SA" sz="2400">
                <a:latin typeface="Times New Roman" pitchFamily="18" charset="0"/>
                <a:ea typeface="AL-Mateen"/>
                <a:cs typeface="AL-Mateen"/>
              </a:rPr>
              <a:t>3) من وجهة النظر الاقتصادية فإن النشاط التسويقي هو ذلك :</a:t>
            </a:r>
            <a:endParaRPr lang="en-US" sz="2400">
              <a:latin typeface="Times New Roman" pitchFamily="18" charset="0"/>
              <a:ea typeface="AL-Mateen"/>
              <a:cs typeface="AL-Mateen"/>
            </a:endParaRPr>
          </a:p>
          <a:p>
            <a:pPr indent="26988" eaLnBrk="0" hangingPunct="0"/>
            <a:r>
              <a:rPr lang="ar-SA" sz="2400">
                <a:ea typeface="AL-Mateen"/>
                <a:cs typeface="AL-Mateen"/>
              </a:rPr>
              <a:t> أ ـ النشاط البيعى التي تقوم به المنظمة لبيع منتجاتها </a:t>
            </a:r>
            <a:endParaRPr lang="en-US" sz="2400">
              <a:ea typeface="AL-Mateen"/>
              <a:cs typeface="AL-Mateen"/>
            </a:endParaRPr>
          </a:p>
          <a:p>
            <a:pPr indent="26988" eaLnBrk="0" hangingPunct="0"/>
            <a:r>
              <a:rPr lang="ar-SA" sz="2400" u="sng">
                <a:ea typeface="AL-Mateen"/>
                <a:cs typeface="AL-Mateen"/>
              </a:rPr>
              <a:t>ب ـ التدفق الاقتصادي للسلع والخدمـات بهدف تحقيـق الأهــداف الاقتصادية للمجتمع. </a:t>
            </a:r>
            <a:endParaRPr lang="en-US" sz="2400" u="sng">
              <a:ea typeface="AL-Mateen"/>
              <a:cs typeface="AL-Mateen"/>
            </a:endParaRPr>
          </a:p>
          <a:p>
            <a:pPr indent="26988" eaLnBrk="0" hangingPunct="0"/>
            <a:r>
              <a:rPr lang="ar-SA" sz="2400">
                <a:ea typeface="AL-Mateen"/>
                <a:cs typeface="AL-Mateen"/>
              </a:rPr>
              <a:t>جـ ـ النشـاط المالي لمنظمـات الأعمال </a:t>
            </a:r>
            <a:endParaRPr lang="en-US" sz="2400">
              <a:ea typeface="AL-Mateen"/>
              <a:cs typeface="AL-Mateen"/>
            </a:endParaRPr>
          </a:p>
          <a:p>
            <a:pPr indent="26988" eaLnBrk="0" hangingPunct="0"/>
            <a:r>
              <a:rPr lang="ar-SA" sz="2400">
                <a:ea typeface="AL-Mateen"/>
                <a:cs typeface="AL-Mateen"/>
              </a:rPr>
              <a:t> د ـ كـل مـا سبق.</a:t>
            </a:r>
            <a:endParaRPr lang="en-US" sz="2400">
              <a:ea typeface="AL-Mateen"/>
              <a:cs typeface="AL-Mateen"/>
            </a:endParaRPr>
          </a:p>
          <a:p>
            <a:pPr indent="26988" eaLnBrk="0" hangingPunct="0"/>
            <a:r>
              <a:rPr lang="ar-SA" sz="2400">
                <a:ea typeface="AL-Mateen"/>
                <a:cs typeface="AL-Mateen"/>
              </a:rPr>
              <a:t>(4) تعتبر الرغبات والحاجات الإنسانية نقطة البداية لدراسة النشاط </a:t>
            </a:r>
          </a:p>
          <a:p>
            <a:pPr indent="26988" eaLnBrk="0" hangingPunct="0"/>
            <a:r>
              <a:rPr lang="ar-SA" sz="2400">
                <a:ea typeface="AL-Mateen"/>
                <a:cs typeface="AL-Mateen"/>
              </a:rPr>
              <a:t>التسويقي فمن أمثلة الحاجات :</a:t>
            </a:r>
            <a:endParaRPr lang="en-US" sz="2400">
              <a:ea typeface="AL-Mateen"/>
              <a:cs typeface="AL-Mateen"/>
            </a:endParaRPr>
          </a:p>
          <a:p>
            <a:pPr indent="26988" eaLnBrk="0" hangingPunct="0"/>
            <a:r>
              <a:rPr lang="ar-SA" sz="2400">
                <a:ea typeface="AL-Mateen"/>
                <a:cs typeface="AL-Mateen"/>
              </a:rPr>
              <a:t>أ ـ الملبس والمأوى والطعام </a:t>
            </a:r>
            <a:endParaRPr lang="en-US" sz="2400">
              <a:ea typeface="AL-Mateen"/>
              <a:cs typeface="AL-Mateen"/>
            </a:endParaRPr>
          </a:p>
          <a:p>
            <a:pPr indent="26988" eaLnBrk="0" hangingPunct="0"/>
            <a:r>
              <a:rPr lang="ar-SA" sz="2400">
                <a:ea typeface="AL-Mateen"/>
                <a:cs typeface="AL-Mateen"/>
              </a:rPr>
              <a:t>ب ـ الأمان والشعور بالائتمان</a:t>
            </a:r>
            <a:endParaRPr lang="en-US" sz="2400">
              <a:ea typeface="AL-Mateen"/>
              <a:cs typeface="AL-Mateen"/>
            </a:endParaRPr>
          </a:p>
          <a:p>
            <a:pPr indent="26988" eaLnBrk="0" hangingPunct="0"/>
            <a:r>
              <a:rPr lang="ar-SA" sz="2400">
                <a:ea typeface="AL-Mateen"/>
                <a:cs typeface="AL-Mateen"/>
              </a:rPr>
              <a:t>جـ ـ التخطيط والرقابة</a:t>
            </a:r>
            <a:endParaRPr lang="en-US" sz="2400">
              <a:ea typeface="AL-Mateen"/>
              <a:cs typeface="AL-Mateen"/>
            </a:endParaRPr>
          </a:p>
          <a:p>
            <a:pPr indent="26988" eaLnBrk="0" hangingPunct="0"/>
            <a:r>
              <a:rPr lang="ar-SA" sz="2400" u="sng">
                <a:ea typeface="AL-Mateen"/>
                <a:cs typeface="AL-Mateen"/>
              </a:rPr>
              <a:t> د ـ   أ  ،  ب.</a:t>
            </a:r>
          </a:p>
        </p:txBody>
      </p:sp>
      <p:sp>
        <p:nvSpPr>
          <p:cNvPr id="6151" name="مربع نص 7"/>
          <p:cNvSpPr txBox="1">
            <a:spLocks noChangeArrowheads="1"/>
          </p:cNvSpPr>
          <p:nvPr/>
        </p:nvSpPr>
        <p:spPr bwMode="auto">
          <a:xfrm>
            <a:off x="642938" y="1071563"/>
            <a:ext cx="22145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ماهو التسويق ؟ </a:t>
            </a:r>
          </a:p>
          <a:p>
            <a:pPr algn="ctr"/>
            <a:r>
              <a:rPr lang="ar-SA" sz="2000">
                <a:ea typeface="AL-Mateen"/>
                <a:cs typeface="AL-Mateen"/>
              </a:rPr>
              <a:t>الفقرة الأولى </a:t>
            </a:r>
          </a:p>
        </p:txBody>
      </p:sp>
      <p:sp>
        <p:nvSpPr>
          <p:cNvPr id="6152" name="مربع نص 8"/>
          <p:cNvSpPr txBox="1">
            <a:spLocks noChangeArrowheads="1"/>
          </p:cNvSpPr>
          <p:nvPr/>
        </p:nvSpPr>
        <p:spPr bwMode="auto">
          <a:xfrm>
            <a:off x="642938" y="3857625"/>
            <a:ext cx="22145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الحاجات والرغبات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22FE4BA-5850-47F4-9F02-9CFFFD55D3E0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7171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547386-74EF-459F-BEDD-DC151EF14D1D}" type="slidenum">
              <a:rPr lang="ar-SA"/>
              <a:pPr>
                <a:defRPr/>
              </a:pPr>
              <a:t>5</a:t>
            </a:fld>
            <a:endParaRPr lang="en-US"/>
          </a:p>
        </p:txBody>
      </p:sp>
      <p:sp>
        <p:nvSpPr>
          <p:cNvPr id="7" name="مستطيل 6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7174" name="Rectangle 40"/>
          <p:cNvSpPr>
            <a:spLocks noChangeArrowheads="1"/>
          </p:cNvSpPr>
          <p:nvPr/>
        </p:nvSpPr>
        <p:spPr bwMode="auto">
          <a:xfrm>
            <a:off x="4000500" y="357188"/>
            <a:ext cx="4143375" cy="6002337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hangingPunct="0"/>
            <a:r>
              <a:rPr lang="ar-SA" sz="2400">
                <a:ea typeface="AL-Mateen"/>
                <a:cs typeface="AL-Mateen"/>
              </a:rPr>
              <a:t>(5) السوق يعد كما يعرفه العاملين في قطاع التسويق :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 أ ـ المكان الذي يتم فيه تبادل السلع والخدمات 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ب ـ مجموعة العملاء الموجودين في مكان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 جـ ـ مجموعة الرغبات للمنظمات في منطقة ما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 u="sng">
                <a:ea typeface="AL-Mateen"/>
                <a:cs typeface="AL-Mateen"/>
              </a:rPr>
              <a:t>د ـ مجموعة الأفراد والمنظمات الحاليين والمرتقبين لسلع وخدمات المنظمة</a:t>
            </a:r>
            <a:r>
              <a:rPr lang="ar-SA" sz="2400">
                <a:ea typeface="AL-Mateen"/>
                <a:cs typeface="AL-Mateen"/>
              </a:rPr>
              <a:t>.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(6) يمكن استخلاص تعريف متكامل للتسويق بأنه مجموعة من الأنشطة المتكاملة التي تجرى في إطار نشاط إداري محدد بهدف :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أـ توجيه انسياب السلع والمنتجات من المنتج إلى المستهلك .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ب ـ توجيه انسياب الخدمات للمستفيدين منها .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جـ ـ تحقيق أهداف كل من المنتجين أو الموزعين أو المستوردين في حدود تأثيرات البيئة المحيطة</a:t>
            </a:r>
            <a:r>
              <a:rPr lang="en-US" sz="2400">
                <a:ea typeface="AL-Mateen"/>
                <a:cs typeface="AL-Mateen"/>
              </a:rPr>
              <a:t> .</a:t>
            </a:r>
          </a:p>
          <a:p>
            <a:pPr hangingPunct="0"/>
            <a:r>
              <a:rPr lang="ar-SA" sz="2400" u="sng">
                <a:ea typeface="AL-Mateen"/>
                <a:cs typeface="AL-Mateen"/>
              </a:rPr>
              <a:t>د ـ كل ما سبق</a:t>
            </a:r>
          </a:p>
        </p:txBody>
      </p:sp>
      <p:sp>
        <p:nvSpPr>
          <p:cNvPr id="7175" name="مربع نص 8"/>
          <p:cNvSpPr txBox="1">
            <a:spLocks noChangeArrowheads="1"/>
          </p:cNvSpPr>
          <p:nvPr/>
        </p:nvSpPr>
        <p:spPr bwMode="auto">
          <a:xfrm>
            <a:off x="1143000" y="500063"/>
            <a:ext cx="22145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SA" sz="2400"/>
              <a:t>عنوان الاسواق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30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A5FA783-43E4-435D-92DF-8253DF4B6CA4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8196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32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EF3C03-D718-4AB7-A7F0-FBA68590E04E}" type="slidenum">
              <a:rPr lang="ar-SA"/>
              <a:pPr>
                <a:defRPr/>
              </a:pPr>
              <a:t>6</a:t>
            </a:fld>
            <a:endParaRPr lang="en-US"/>
          </a:p>
        </p:txBody>
      </p:sp>
      <p:sp>
        <p:nvSpPr>
          <p:cNvPr id="8198" name="Rectangle 40"/>
          <p:cNvSpPr>
            <a:spLocks noChangeArrowheads="1"/>
          </p:cNvSpPr>
          <p:nvPr/>
        </p:nvSpPr>
        <p:spPr bwMode="auto">
          <a:xfrm>
            <a:off x="3643313" y="1060450"/>
            <a:ext cx="4643437" cy="4154488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hangingPunct="0"/>
            <a:r>
              <a:rPr lang="ar-SA" sz="2400">
                <a:ea typeface="AL-Mateen"/>
                <a:cs typeface="AL-Mateen"/>
              </a:rPr>
              <a:t>(7) أى من الخطوات التالية لا يعد أساسي في العملية الإدارية في التسويق :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 u="sng">
                <a:ea typeface="AL-Mateen"/>
                <a:cs typeface="AL-Mateen"/>
              </a:rPr>
              <a:t>أ ـ التوجــــه بالمنتـج </a:t>
            </a:r>
            <a:endParaRPr lang="en-US" sz="2400" u="sng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ب ـ تحليل السوق البيئية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جـ ـ الرقابة والتخطيـــط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دـ تنفيذ الخطط التسويقية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(8) المزيج التسويقي يتضمن كل ما يلي ماعدا :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 u="sng">
                <a:ea typeface="AL-Mateen"/>
                <a:cs typeface="AL-Mateen"/>
              </a:rPr>
              <a:t>أ ـ التمويل </a:t>
            </a:r>
            <a:endParaRPr lang="en-US" sz="2400" u="sng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ب ـ إدارة المنتجات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جـ ـ الترويج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د  ـ السعـر</a:t>
            </a:r>
            <a:endParaRPr lang="en-US" sz="2400">
              <a:ea typeface="AL-Mateen"/>
              <a:cs typeface="AL-Mateen"/>
            </a:endParaRPr>
          </a:p>
        </p:txBody>
      </p:sp>
      <p:sp>
        <p:nvSpPr>
          <p:cNvPr id="8199" name="مربع نص 7"/>
          <p:cNvSpPr txBox="1">
            <a:spLocks noChangeArrowheads="1"/>
          </p:cNvSpPr>
          <p:nvPr/>
        </p:nvSpPr>
        <p:spPr bwMode="auto">
          <a:xfrm>
            <a:off x="571500" y="1285875"/>
            <a:ext cx="3214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SA" sz="2000">
                <a:ea typeface="AL-Mateen"/>
                <a:cs typeface="AL-Mateen"/>
              </a:rPr>
              <a:t>المفهوم الحديث للتسويق مبدأ ارتباط بين النشاط التسويقي والعملية الادارية </a:t>
            </a:r>
          </a:p>
        </p:txBody>
      </p:sp>
      <p:sp>
        <p:nvSpPr>
          <p:cNvPr id="8200" name="مربع نص 8"/>
          <p:cNvSpPr txBox="1">
            <a:spLocks noChangeArrowheads="1"/>
          </p:cNvSpPr>
          <p:nvPr/>
        </p:nvSpPr>
        <p:spPr bwMode="auto">
          <a:xfrm>
            <a:off x="466725" y="3314700"/>
            <a:ext cx="3214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SA" sz="2000">
                <a:ea typeface="AL-Mateen"/>
                <a:cs typeface="AL-Mateen"/>
              </a:rPr>
              <a:t>المزيج التسويقي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038EB05-DF18-40BE-ACE6-B49876424FC1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9220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B59334-4E8B-418F-B6E0-6D56D84247EE}" type="slidenum">
              <a:rPr lang="ar-SA"/>
              <a:pPr>
                <a:defRPr/>
              </a:pPr>
              <a:t>7</a:t>
            </a:fld>
            <a:endParaRPr lang="en-US"/>
          </a:p>
        </p:txBody>
      </p:sp>
      <p:sp>
        <p:nvSpPr>
          <p:cNvPr id="9222" name="Rectangle 40"/>
          <p:cNvSpPr>
            <a:spLocks noChangeArrowheads="1"/>
          </p:cNvSpPr>
          <p:nvPr/>
        </p:nvSpPr>
        <p:spPr bwMode="auto">
          <a:xfrm>
            <a:off x="4429125" y="649288"/>
            <a:ext cx="3714750" cy="47085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hangingPunct="0"/>
            <a:r>
              <a:rPr lang="ar-SA" sz="2000">
                <a:ea typeface="AL-Mateen"/>
                <a:cs typeface="AL-Mateen"/>
              </a:rPr>
              <a:t>(9) أي من العناصر التالية يعد أساسيا في تحليل التسويق :</a:t>
            </a:r>
            <a:endParaRPr lang="en-US" sz="2000">
              <a:ea typeface="AL-Mateen"/>
              <a:cs typeface="AL-Mateen"/>
            </a:endParaRPr>
          </a:p>
          <a:p>
            <a:pPr hangingPunct="0"/>
            <a:r>
              <a:rPr lang="ar-SA" sz="2000">
                <a:ea typeface="AL-Mateen"/>
                <a:cs typeface="AL-Mateen"/>
              </a:rPr>
              <a:t>أ ـ البيئـة </a:t>
            </a:r>
            <a:endParaRPr lang="en-US" sz="2000">
              <a:ea typeface="AL-Mateen"/>
              <a:cs typeface="AL-Mateen"/>
            </a:endParaRPr>
          </a:p>
          <a:p>
            <a:pPr hangingPunct="0"/>
            <a:r>
              <a:rPr lang="ar-SA" sz="2000">
                <a:ea typeface="AL-Mateen"/>
                <a:cs typeface="AL-Mateen"/>
              </a:rPr>
              <a:t>ب ـ حاجات ورغبات المستهلك</a:t>
            </a:r>
            <a:endParaRPr lang="en-US" sz="2000">
              <a:ea typeface="AL-Mateen"/>
              <a:cs typeface="AL-Mateen"/>
            </a:endParaRPr>
          </a:p>
          <a:p>
            <a:pPr hangingPunct="0"/>
            <a:r>
              <a:rPr lang="ar-SA" sz="2000">
                <a:ea typeface="AL-Mateen"/>
                <a:cs typeface="AL-Mateen"/>
              </a:rPr>
              <a:t>جـ ـ المزيج التسويقي والبرامج الترويجية</a:t>
            </a:r>
            <a:endParaRPr lang="en-US" sz="2000">
              <a:ea typeface="AL-Mateen"/>
              <a:cs typeface="AL-Mateen"/>
            </a:endParaRPr>
          </a:p>
          <a:p>
            <a:pPr hangingPunct="0"/>
            <a:r>
              <a:rPr lang="ar-SA" sz="2000" u="sng">
                <a:ea typeface="AL-Mateen"/>
                <a:cs typeface="AL-Mateen"/>
              </a:rPr>
              <a:t>د ـ كل ما سبق</a:t>
            </a:r>
            <a:endParaRPr lang="en-US" sz="2000" u="sng">
              <a:ea typeface="AL-Mateen"/>
              <a:cs typeface="AL-Mateen"/>
            </a:endParaRPr>
          </a:p>
          <a:p>
            <a:pPr hangingPunct="0"/>
            <a:r>
              <a:rPr lang="ar-SA" sz="2000">
                <a:ea typeface="AL-Mateen"/>
                <a:cs typeface="AL-Mateen"/>
              </a:rPr>
              <a:t>(10) سار الفكر التسويقي من مرحلة :</a:t>
            </a:r>
            <a:endParaRPr lang="en-US" sz="2000">
              <a:ea typeface="AL-Mateen"/>
              <a:cs typeface="AL-Mateen"/>
            </a:endParaRPr>
          </a:p>
          <a:p>
            <a:pPr hangingPunct="0"/>
            <a:r>
              <a:rPr lang="ar-SA" sz="2000">
                <a:ea typeface="AL-Mateen"/>
                <a:cs typeface="AL-Mateen"/>
              </a:rPr>
              <a:t>أ ـ التوجيه بالتسويق ثم التوجيه بالمنتج ثم التوجيه بالبيع</a:t>
            </a:r>
            <a:endParaRPr lang="en-US" sz="2000">
              <a:ea typeface="AL-Mateen"/>
              <a:cs typeface="AL-Mateen"/>
            </a:endParaRPr>
          </a:p>
          <a:p>
            <a:pPr hangingPunct="0"/>
            <a:r>
              <a:rPr lang="ar-SA" sz="2000">
                <a:ea typeface="AL-Mateen"/>
                <a:cs typeface="AL-Mateen"/>
              </a:rPr>
              <a:t>ب ـ مفهوم السلعة والجودة ثم المفهوم الحديث للتسويق ثم التوجيه بالبيع </a:t>
            </a:r>
            <a:endParaRPr lang="en-US" sz="2000">
              <a:ea typeface="AL-Mateen"/>
              <a:cs typeface="AL-Mateen"/>
            </a:endParaRPr>
          </a:p>
          <a:p>
            <a:pPr hangingPunct="0"/>
            <a:r>
              <a:rPr lang="ar-SA" sz="2000">
                <a:ea typeface="AL-Mateen"/>
                <a:cs typeface="AL-Mateen"/>
              </a:rPr>
              <a:t>جـ ـ المفهوم الاجتماعي في التسويق ثم البيعى ثم مفهوم الانطلاق من المستهلك</a:t>
            </a:r>
            <a:endParaRPr lang="en-US" sz="2000">
              <a:ea typeface="AL-Mateen"/>
              <a:cs typeface="AL-Mateen"/>
            </a:endParaRPr>
          </a:p>
          <a:p>
            <a:pPr hangingPunct="0"/>
            <a:r>
              <a:rPr lang="ar-SA" sz="2000" u="sng">
                <a:ea typeface="AL-Mateen"/>
                <a:cs typeface="AL-Mateen"/>
              </a:rPr>
              <a:t>د ـ التوجيه بالمنتج ثم التوجيه بالبيع ثم التوجيه بالتسويق </a:t>
            </a:r>
            <a:r>
              <a:rPr lang="ar-SA" sz="2000">
                <a:ea typeface="AL-Mateen"/>
                <a:cs typeface="AL-Mateen"/>
              </a:rPr>
              <a:t>.</a:t>
            </a:r>
            <a:endParaRPr lang="en-US" sz="2000">
              <a:ea typeface="AL-Mateen"/>
              <a:cs typeface="AL-Mateen"/>
            </a:endParaRPr>
          </a:p>
        </p:txBody>
      </p:sp>
      <p:sp>
        <p:nvSpPr>
          <p:cNvPr id="9223" name="مربع نص 6"/>
          <p:cNvSpPr txBox="1">
            <a:spLocks noChangeArrowheads="1"/>
          </p:cNvSpPr>
          <p:nvPr/>
        </p:nvSpPr>
        <p:spPr bwMode="auto">
          <a:xfrm>
            <a:off x="642938" y="3671888"/>
            <a:ext cx="3214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SA" sz="2000">
                <a:ea typeface="AL-Mateen"/>
                <a:cs typeface="AL-Mateen"/>
              </a:rPr>
              <a:t>كيف تطور الفكر التسويقي 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57CA7EE-8CE7-44FF-B680-2229E8FBA31D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10243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5B6739-3E42-4503-A2B0-41690CB63C06}" type="slidenum">
              <a:rPr lang="ar-SA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10246" name="Rectangle 40"/>
          <p:cNvSpPr>
            <a:spLocks noChangeArrowheads="1"/>
          </p:cNvSpPr>
          <p:nvPr/>
        </p:nvSpPr>
        <p:spPr bwMode="auto">
          <a:xfrm>
            <a:off x="3071813" y="698500"/>
            <a:ext cx="5286375" cy="3786188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hangingPunct="0"/>
            <a:r>
              <a:rPr lang="ar-SA" sz="2400">
                <a:ea typeface="AL-Mateen"/>
                <a:cs typeface="AL-Mateen"/>
              </a:rPr>
              <a:t>(11) شهدت مرحلة التوجيه بالتسويق اثنين مما يلي ماعدا 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أ ـ مفهوم السلعة والجودة 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ب ـ المفهوم الحديث في التسويق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جـ ـ المفهوم الاجتماعي في التسويق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 u="sng">
                <a:ea typeface="AL-Mateen"/>
                <a:cs typeface="AL-Mateen"/>
              </a:rPr>
              <a:t>د ـ ( ب ، جـ).</a:t>
            </a:r>
            <a:endParaRPr lang="en-US" sz="2400" u="sng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(12) يعد التوزيع من الموضوعات التي تهتم بما يلي ما عدا :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 u="sng">
                <a:ea typeface="AL-Mateen"/>
                <a:cs typeface="AL-Mateen"/>
              </a:rPr>
              <a:t>أ ـ الجـودة. </a:t>
            </a:r>
            <a:endParaRPr lang="en-US" sz="2400" u="sng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ب ـ الوسطاء والمواقع 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جـ ـ علاقات التوزيــع</a:t>
            </a:r>
            <a:endParaRPr lang="en-US" sz="2400">
              <a:ea typeface="AL-Mateen"/>
              <a:cs typeface="AL-Mateen"/>
            </a:endParaRPr>
          </a:p>
          <a:p>
            <a:pPr hangingPunct="0"/>
            <a:r>
              <a:rPr lang="ar-SA" sz="2400">
                <a:ea typeface="AL-Mateen"/>
                <a:cs typeface="AL-Mateen"/>
              </a:rPr>
              <a:t>د ـ مستويات المخزون والنقل</a:t>
            </a:r>
            <a:endParaRPr lang="en-US" sz="2400">
              <a:ea typeface="AL-Mateen"/>
              <a:cs typeface="AL-Mateen"/>
            </a:endParaRPr>
          </a:p>
        </p:txBody>
      </p:sp>
      <p:sp>
        <p:nvSpPr>
          <p:cNvPr id="10247" name="مربع نص 7"/>
          <p:cNvSpPr txBox="1">
            <a:spLocks noChangeArrowheads="1"/>
          </p:cNvSpPr>
          <p:nvPr/>
        </p:nvSpPr>
        <p:spPr bwMode="auto">
          <a:xfrm>
            <a:off x="500063" y="785813"/>
            <a:ext cx="3214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SA" sz="2000">
                <a:ea typeface="AL-Mateen"/>
                <a:cs typeface="AL-Mateen"/>
              </a:rPr>
              <a:t>3 –مرحلة التوجيه بالتسويقي</a:t>
            </a:r>
          </a:p>
        </p:txBody>
      </p:sp>
      <p:sp>
        <p:nvSpPr>
          <p:cNvPr id="10248" name="مربع نص 8"/>
          <p:cNvSpPr txBox="1">
            <a:spLocks noChangeArrowheads="1"/>
          </p:cNvSpPr>
          <p:nvPr/>
        </p:nvSpPr>
        <p:spPr bwMode="auto">
          <a:xfrm>
            <a:off x="466725" y="3314700"/>
            <a:ext cx="3214688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SA" sz="2000">
                <a:ea typeface="AL-Mateen"/>
                <a:cs typeface="AL-Mateen"/>
              </a:rPr>
              <a:t>لأن الجودة ترتبط بعنصر المنتج وليس التوزيع </a:t>
            </a:r>
          </a:p>
          <a:p>
            <a:pPr rtl="0"/>
            <a:r>
              <a:rPr lang="ar-SA" sz="2000">
                <a:ea typeface="AL-Mateen"/>
                <a:cs typeface="AL-Mateen"/>
              </a:rPr>
              <a:t>                                                   المنتج</a:t>
            </a:r>
          </a:p>
          <a:p>
            <a:pPr rtl="0"/>
            <a:r>
              <a:rPr lang="ar-SA" sz="2000">
                <a:ea typeface="AL-Mateen"/>
                <a:cs typeface="AL-Mateen"/>
              </a:rPr>
              <a:t>وقد تأتي العكس               التسعير</a:t>
            </a:r>
          </a:p>
          <a:p>
            <a:pPr rtl="0"/>
            <a:r>
              <a:rPr lang="ar-SA" sz="2000">
                <a:ea typeface="AL-Mateen"/>
                <a:cs typeface="AL-Mateen"/>
              </a:rPr>
              <a:t>                                                    الترويج </a:t>
            </a:r>
          </a:p>
          <a:p>
            <a:pPr rtl="0"/>
            <a:endParaRPr lang="ar-SA" sz="2000">
              <a:ea typeface="AL-Mateen"/>
              <a:cs typeface="AL-Mateen"/>
            </a:endParaRPr>
          </a:p>
          <a:p>
            <a:pPr algn="ctr" rtl="0"/>
            <a:endParaRPr lang="ar-SA" sz="2000">
              <a:ea typeface="AL-Mateen"/>
              <a:cs typeface="AL-Mateen"/>
            </a:endParaRPr>
          </a:p>
        </p:txBody>
      </p:sp>
      <p:cxnSp>
        <p:nvCxnSpPr>
          <p:cNvPr id="10249" name="رابط مستقيم 10"/>
          <p:cNvCxnSpPr>
            <a:cxnSpLocks noChangeShapeType="1"/>
          </p:cNvCxnSpPr>
          <p:nvPr/>
        </p:nvCxnSpPr>
        <p:spPr bwMode="auto">
          <a:xfrm rot="5400000">
            <a:off x="1933575" y="4464050"/>
            <a:ext cx="642938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250" name="رابط مستقيم 11"/>
          <p:cNvCxnSpPr>
            <a:cxnSpLocks noChangeShapeType="1"/>
          </p:cNvCxnSpPr>
          <p:nvPr/>
        </p:nvCxnSpPr>
        <p:spPr bwMode="auto">
          <a:xfrm rot="10800000" flipV="1">
            <a:off x="1928813" y="4487863"/>
            <a:ext cx="322262" cy="127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251" name="رابط مستقيم 14"/>
          <p:cNvCxnSpPr>
            <a:cxnSpLocks noChangeShapeType="1"/>
          </p:cNvCxnSpPr>
          <p:nvPr/>
        </p:nvCxnSpPr>
        <p:spPr bwMode="auto">
          <a:xfrm rot="10800000" flipV="1">
            <a:off x="1943100" y="4184650"/>
            <a:ext cx="322263" cy="127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252" name="رابط مستقيم 15"/>
          <p:cNvCxnSpPr>
            <a:cxnSpLocks noChangeShapeType="1"/>
          </p:cNvCxnSpPr>
          <p:nvPr/>
        </p:nvCxnSpPr>
        <p:spPr bwMode="auto">
          <a:xfrm rot="10800000" flipV="1">
            <a:off x="1928813" y="4816475"/>
            <a:ext cx="322262" cy="111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85A9D5C-F961-4DB3-AD7F-FBF4E3FED75E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11268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B9A28C-3C71-4514-853D-60190164055F}" type="slidenum">
              <a:rPr lang="ar-SA"/>
              <a:pPr>
                <a:defRPr/>
              </a:pPr>
              <a:t>9</a:t>
            </a:fld>
            <a:endParaRPr lang="en-US"/>
          </a:p>
        </p:txBody>
      </p:sp>
      <p:sp>
        <p:nvSpPr>
          <p:cNvPr id="11270" name="Rectangle 40"/>
          <p:cNvSpPr>
            <a:spLocks noChangeArrowheads="1"/>
          </p:cNvSpPr>
          <p:nvPr/>
        </p:nvSpPr>
        <p:spPr bwMode="auto">
          <a:xfrm>
            <a:off x="142875" y="698500"/>
            <a:ext cx="8286750" cy="501650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سميت المرحلة الأولى فى مرحلة الفكر التسويقى التوجيه بالإنتاج لأنها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أوضحت الحاجة إلى بيع السلع التى سبق إنتاجها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ب- ركزت على تحسين الإنتاج 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ج- نظرا للاهتمام بوظيفة الإنتاج  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 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نتيجة للاهتمام بوظيفة البيع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اتسمت مرحلة التوجيه بالمبيعات بـ كل مايلي ما عداد: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أ </a:t>
            </a:r>
            <a:r>
              <a:rPr lang="en-US" sz="3200" u="sng">
                <a:ea typeface="AL-Mateen"/>
                <a:cs typeface="AL-Mateen"/>
              </a:rPr>
              <a:t>–</a:t>
            </a:r>
            <a:r>
              <a:rPr lang="ar-SA" sz="3200" u="sng">
                <a:ea typeface="AL-Mateen"/>
                <a:cs typeface="AL-Mateen"/>
              </a:rPr>
              <a:t> الاهتمام بالإنتاج وبيعه 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 الاهتمام بالإعلان والبيع ..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ج- الإعلان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زيادة الاهتمام بوظيفة البيع ورجال المبيعات .</a:t>
            </a:r>
            <a:endParaRPr lang="en-US" sz="3200">
              <a:ea typeface="AL-Mateen"/>
              <a:cs typeface="AL-Matee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1B2E87A-C56F-4759-A955-BC792C1A5BD8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12292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02BEA2-8E5B-414C-9D3E-815F183CCAA7}" type="slidenum">
              <a:rPr lang="ar-SA"/>
              <a:pPr>
                <a:defRPr/>
              </a:pPr>
              <a:t>10</a:t>
            </a:fld>
            <a:endParaRPr lang="en-US"/>
          </a:p>
        </p:txBody>
      </p:sp>
      <p:sp>
        <p:nvSpPr>
          <p:cNvPr id="12294" name="Rectangle 40"/>
          <p:cNvSpPr>
            <a:spLocks noChangeArrowheads="1"/>
          </p:cNvSpPr>
          <p:nvPr/>
        </p:nvSpPr>
        <p:spPr bwMode="auto">
          <a:xfrm>
            <a:off x="3714750" y="698500"/>
            <a:ext cx="4714875" cy="5262563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800">
                <a:ea typeface="AL-Mateen"/>
                <a:cs typeface="AL-Mateen"/>
              </a:rPr>
              <a:t>فى مرحلة التوجيه بالمستهلك أتضح أن :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 u="sng">
                <a:ea typeface="AL-Mateen"/>
                <a:cs typeface="AL-Mateen"/>
              </a:rPr>
              <a:t>أ </a:t>
            </a:r>
            <a:r>
              <a:rPr lang="en-US" sz="2800" u="sng">
                <a:ea typeface="AL-Mateen"/>
                <a:cs typeface="AL-Mateen"/>
              </a:rPr>
              <a:t>–</a:t>
            </a:r>
            <a:r>
              <a:rPr lang="ar-SA" sz="2800" u="sng">
                <a:ea typeface="AL-Mateen"/>
                <a:cs typeface="AL-Mateen"/>
              </a:rPr>
              <a:t> معرفة ماذا يريد المستهلك ثم إنتاجه هو الأفضل .</a:t>
            </a:r>
            <a:endParaRPr lang="en-US" sz="2800" u="sng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ب- الإنتاج أولا ثم تصريفه يخفف مخاطر البيع 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ج- المستهلك هو نهاية الجهد التسويقى 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فى مرحلة التسويق المتكامل يعتبر :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أ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إيجاد نوع من التوازن بين كل المتغيرات والعوامل التى تؤثر فى النشاط التسويقى أساس نجاح التسويق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ب- أهداف التسويق تتركز فى تعظيم الربح 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 u="sng">
                <a:ea typeface="AL-Mateen"/>
                <a:cs typeface="AL-Mateen"/>
              </a:rPr>
              <a:t>ج- إشباع حاجات العملاء هو الأساس .</a:t>
            </a:r>
            <a:endParaRPr lang="en-US" sz="2800" u="sng">
              <a:ea typeface="AL-Mateen"/>
              <a:cs typeface="AL-Mateen"/>
            </a:endParaRPr>
          </a:p>
        </p:txBody>
      </p:sp>
      <p:sp>
        <p:nvSpPr>
          <p:cNvPr id="12295" name="مربع نص 7"/>
          <p:cNvSpPr txBox="1">
            <a:spLocks noChangeArrowheads="1"/>
          </p:cNvSpPr>
          <p:nvPr/>
        </p:nvSpPr>
        <p:spPr bwMode="auto">
          <a:xfrm>
            <a:off x="1500188" y="1714500"/>
            <a:ext cx="200025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SA">
                <a:ea typeface="AL-Mateen"/>
                <a:cs typeface="AL-Mateen"/>
              </a:rPr>
              <a:t>المفهوم الحديث للتسويق </a:t>
            </a:r>
          </a:p>
          <a:p>
            <a:pPr algn="ctr" rtl="0"/>
            <a:endParaRPr lang="ar-SA">
              <a:ea typeface="AL-Mateen"/>
              <a:cs typeface="AL-Mateen"/>
            </a:endParaRPr>
          </a:p>
          <a:p>
            <a:pPr algn="ctr" rtl="0"/>
            <a:endParaRPr lang="ar-SA">
              <a:ea typeface="AL-Mateen"/>
              <a:cs typeface="AL-Mateen"/>
            </a:endParaRPr>
          </a:p>
          <a:p>
            <a:pPr algn="ctr" rtl="0"/>
            <a:endParaRPr lang="ar-SA">
              <a:ea typeface="AL-Mateen"/>
              <a:cs typeface="AL-Mateen"/>
            </a:endParaRPr>
          </a:p>
          <a:p>
            <a:pPr algn="ctr" rtl="0"/>
            <a:endParaRPr lang="ar-SA">
              <a:ea typeface="AL-Mateen"/>
              <a:cs typeface="AL-Mateen"/>
            </a:endParaRPr>
          </a:p>
          <a:p>
            <a:pPr algn="ctr" rtl="0"/>
            <a:endParaRPr lang="ar-SA">
              <a:ea typeface="AL-Mateen"/>
              <a:cs typeface="AL-Mateen"/>
            </a:endParaRPr>
          </a:p>
          <a:p>
            <a:pPr algn="ctr" rtl="0"/>
            <a:endParaRPr lang="ar-SA">
              <a:ea typeface="AL-Mateen"/>
              <a:cs typeface="AL-Mateen"/>
            </a:endParaRPr>
          </a:p>
          <a:p>
            <a:pPr algn="ctr" rtl="0"/>
            <a:endParaRPr lang="ar-SA">
              <a:ea typeface="AL-Mateen"/>
              <a:cs typeface="AL-Mateen"/>
            </a:endParaRPr>
          </a:p>
          <a:p>
            <a:pPr algn="ctr" rtl="0"/>
            <a:endParaRPr lang="ar-SA">
              <a:ea typeface="AL-Mateen"/>
              <a:cs typeface="AL-Mateen"/>
            </a:endParaRPr>
          </a:p>
          <a:p>
            <a:pPr algn="ctr" rtl="0"/>
            <a:endParaRPr lang="ar-SA">
              <a:ea typeface="AL-Mateen"/>
              <a:cs typeface="AL-Mateen"/>
            </a:endParaRPr>
          </a:p>
          <a:p>
            <a:pPr algn="ctr" rtl="0"/>
            <a:endParaRPr lang="ar-SA">
              <a:ea typeface="AL-Mateen"/>
              <a:cs typeface="AL-Mateen"/>
            </a:endParaRPr>
          </a:p>
          <a:p>
            <a:pPr algn="ctr" rtl="0"/>
            <a:endParaRPr lang="ar-SA">
              <a:ea typeface="AL-Mateen"/>
              <a:cs typeface="AL-Mateen"/>
            </a:endParaRPr>
          </a:p>
          <a:p>
            <a:pPr algn="ctr" rtl="0"/>
            <a:endParaRPr lang="ar-SA">
              <a:ea typeface="AL-Mateen"/>
              <a:cs typeface="AL-Mateen"/>
            </a:endParaRPr>
          </a:p>
          <a:p>
            <a:pPr algn="ctr" rtl="0"/>
            <a:r>
              <a:rPr lang="ar-SA">
                <a:ea typeface="AL-Mateen"/>
                <a:cs typeface="AL-Mateen"/>
              </a:rPr>
              <a:t>مرحلة التوجيه بالتسويق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2AC1908-B8B1-40E5-9013-EC7136F791F3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13315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DA7007-886B-48BB-BDBE-3DC0999361EE}" type="slidenum">
              <a:rPr lang="ar-SA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13318" name="Rectangle 40"/>
          <p:cNvSpPr>
            <a:spLocks noChangeArrowheads="1"/>
          </p:cNvSpPr>
          <p:nvPr/>
        </p:nvSpPr>
        <p:spPr bwMode="auto">
          <a:xfrm>
            <a:off x="2857500" y="739775"/>
            <a:ext cx="5286375" cy="483235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800">
                <a:ea typeface="AL-Mateen"/>
                <a:cs typeface="AL-Mateen"/>
              </a:rPr>
              <a:t>تتمثل فلسفة مرحلة التوجيه بالمستهلك فى : 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أ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إنتاج السلع أو الخدمة أولا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ب- بيع السلعة أو الخدمة قبل إنتاجها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ج- تحديد المنافع التى يتوقعها السوق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 u="sng">
                <a:ea typeface="AL-Mateen"/>
                <a:cs typeface="AL-Mateen"/>
              </a:rPr>
              <a:t>د </a:t>
            </a:r>
            <a:r>
              <a:rPr lang="en-US" sz="2800" u="sng">
                <a:ea typeface="AL-Mateen"/>
                <a:cs typeface="AL-Mateen"/>
              </a:rPr>
              <a:t>–</a:t>
            </a:r>
            <a:r>
              <a:rPr lang="ar-SA" sz="2800" u="sng">
                <a:ea typeface="AL-Mateen"/>
                <a:cs typeface="AL-Mateen"/>
              </a:rPr>
              <a:t> تحديد حاجات ورغبات المستهلك أولا .</a:t>
            </a:r>
            <a:endParaRPr lang="en-US" sz="2800" u="sng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عرفت جمعية التسويق الأمريكية التسويق بأنه :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أ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تنفيذ الأنشطة التسويقية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 u="sng">
                <a:ea typeface="AL-Mateen"/>
                <a:cs typeface="AL-Mateen"/>
              </a:rPr>
              <a:t>ب- تنفيذ الأعمال والمعاملات التى توجه تدفق السلع والخدمات من المنتج إلى المستهلك .</a:t>
            </a:r>
            <a:endParaRPr lang="en-US" sz="2800" u="sng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ج- النشاط الذى يحقق المنافع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د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الأنشطة التى تعنى بترويج المنتجات . </a:t>
            </a:r>
            <a:endParaRPr lang="en-US" sz="2800">
              <a:ea typeface="AL-Mateen"/>
              <a:cs typeface="AL-Mateen"/>
            </a:endParaRPr>
          </a:p>
        </p:txBody>
      </p:sp>
      <p:sp>
        <p:nvSpPr>
          <p:cNvPr id="13319" name="مربع نص 6"/>
          <p:cNvSpPr txBox="1">
            <a:spLocks noChangeArrowheads="1"/>
          </p:cNvSpPr>
          <p:nvPr/>
        </p:nvSpPr>
        <p:spPr bwMode="auto">
          <a:xfrm>
            <a:off x="500063" y="3314700"/>
            <a:ext cx="3214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SA" sz="2000">
                <a:ea typeface="AL-Mateen"/>
                <a:cs typeface="AL-Mateen"/>
              </a:rPr>
              <a:t>ماهو التسويق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48F7BB9-34F6-4985-846F-9405A1B8AA44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14340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041E57-217A-4FCF-AAA6-ADBED4463B55}" type="slidenum">
              <a:rPr lang="ar-SA"/>
              <a:pPr>
                <a:defRPr/>
              </a:pPr>
              <a:t>12</a:t>
            </a:fld>
            <a:endParaRPr lang="en-US"/>
          </a:p>
        </p:txBody>
      </p:sp>
      <p:sp>
        <p:nvSpPr>
          <p:cNvPr id="14342" name="Rectangle 40"/>
          <p:cNvSpPr>
            <a:spLocks noChangeArrowheads="1"/>
          </p:cNvSpPr>
          <p:nvPr/>
        </p:nvSpPr>
        <p:spPr bwMode="auto">
          <a:xfrm>
            <a:off x="3571875" y="698500"/>
            <a:ext cx="4500563" cy="483235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800">
                <a:ea typeface="AL-Mateen"/>
                <a:cs typeface="AL-Mateen"/>
              </a:rPr>
              <a:t>من الأنشطة التى يشملها التسويق :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أ </a:t>
            </a:r>
            <a:r>
              <a:rPr lang="en-US" sz="2800" u="sng">
                <a:ea typeface="AL-Mateen"/>
                <a:cs typeface="AL-Mateen"/>
              </a:rPr>
              <a:t>–</a:t>
            </a:r>
            <a:r>
              <a:rPr lang="ar-SA" sz="2800" u="sng">
                <a:ea typeface="AL-Mateen"/>
                <a:cs typeface="AL-Mateen"/>
              </a:rPr>
              <a:t> تسعير وتوزيع المنتجات .</a:t>
            </a:r>
            <a:endParaRPr lang="en-US" sz="2800" u="sng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ب- إقامة علاقات ذات اتجاه واحد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ج- خلق المنافع المكانية فقط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د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خلق رضاء من طرف واحد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أن عملية تبادل المنتجات تشمل :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أ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البائع والمشترى فقط ..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ب- البائع والمشترى وأطراف أخرى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ج- تحقيق التوازن بين أطراف التبادل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 u="sng">
                <a:ea typeface="AL-Mateen"/>
                <a:cs typeface="AL-Mateen"/>
              </a:rPr>
              <a:t>د </a:t>
            </a:r>
            <a:r>
              <a:rPr lang="en-US" sz="2800" u="sng">
                <a:ea typeface="AL-Mateen"/>
                <a:cs typeface="AL-Mateen"/>
              </a:rPr>
              <a:t>–</a:t>
            </a:r>
            <a:r>
              <a:rPr lang="ar-SA" sz="2800" u="sng">
                <a:ea typeface="AL-Mateen"/>
                <a:cs typeface="AL-Mateen"/>
              </a:rPr>
              <a:t> تحقيق الإشباع لحاجات ورغبات أطراف التبادل .</a:t>
            </a:r>
            <a:endParaRPr lang="en-US" sz="2800" u="sng">
              <a:ea typeface="AL-Mateen"/>
              <a:cs typeface="AL-Mateen"/>
            </a:endParaRPr>
          </a:p>
        </p:txBody>
      </p:sp>
      <p:sp>
        <p:nvSpPr>
          <p:cNvPr id="14343" name="مربع نص 6"/>
          <p:cNvSpPr txBox="1">
            <a:spLocks noChangeArrowheads="1"/>
          </p:cNvSpPr>
          <p:nvPr/>
        </p:nvSpPr>
        <p:spPr bwMode="auto">
          <a:xfrm>
            <a:off x="500063" y="1127125"/>
            <a:ext cx="32146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ar-SA" sz="2000">
                <a:ea typeface="AL-Mateen"/>
                <a:cs typeface="AL-Mateen"/>
              </a:rPr>
              <a:t>الأنشطة التسويقية </a:t>
            </a:r>
          </a:p>
          <a:p>
            <a:pPr algn="ctr" rtl="0"/>
            <a:r>
              <a:rPr lang="ar-SA" sz="2000">
                <a:ea typeface="AL-Mateen"/>
                <a:cs typeface="AL-Mateen"/>
              </a:rPr>
              <a:t>المنتجات  ، التسعير </a:t>
            </a:r>
          </a:p>
          <a:p>
            <a:pPr algn="ctr" rtl="0"/>
            <a:r>
              <a:rPr lang="ar-SA" sz="2000">
                <a:ea typeface="AL-Mateen"/>
                <a:cs typeface="AL-Mateen"/>
              </a:rPr>
              <a:t>التوزيع ، الترويج</a:t>
            </a:r>
          </a:p>
        </p:txBody>
      </p:sp>
      <p:sp>
        <p:nvSpPr>
          <p:cNvPr id="14344" name="مربع نص 7"/>
          <p:cNvSpPr txBox="1">
            <a:spLocks noChangeArrowheads="1"/>
          </p:cNvSpPr>
          <p:nvPr/>
        </p:nvSpPr>
        <p:spPr bwMode="auto">
          <a:xfrm>
            <a:off x="357188" y="3857625"/>
            <a:ext cx="32146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ar-SA" sz="2000">
                <a:ea typeface="AL-Mateen"/>
                <a:cs typeface="AL-Mateen"/>
              </a:rPr>
              <a:t>المتبادل </a:t>
            </a:r>
          </a:p>
          <a:p>
            <a:pPr algn="ctr">
              <a:buFont typeface="Arial" pitchFamily="34" charset="0"/>
              <a:buChar char="•"/>
            </a:pPr>
            <a:r>
              <a:rPr lang="ar-SA" sz="2000">
                <a:ea typeface="AL-Mateen"/>
                <a:cs typeface="AL-Mateen"/>
              </a:rPr>
              <a:t>( الاشباع 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D0CC572-EE60-4720-AD33-728C02623AB3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15363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D1302F-328B-42A2-861A-F70899CF5EBB}" type="slidenum">
              <a:rPr lang="ar-SA"/>
              <a:pPr>
                <a:defRPr/>
              </a:pPr>
              <a:t>13</a:t>
            </a:fld>
            <a:endParaRPr lang="en-US"/>
          </a:p>
        </p:txBody>
      </p:sp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15366" name="Rectangle 40"/>
          <p:cNvSpPr>
            <a:spLocks noChangeArrowheads="1"/>
          </p:cNvSpPr>
          <p:nvPr/>
        </p:nvSpPr>
        <p:spPr bwMode="auto">
          <a:xfrm>
            <a:off x="142875" y="698500"/>
            <a:ext cx="8286750" cy="5294313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من أهم أهداف التسويق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أ </a:t>
            </a:r>
            <a:r>
              <a:rPr lang="en-US" sz="3200" u="sng">
                <a:ea typeface="AL-Mateen"/>
                <a:cs typeface="AL-Mateen"/>
              </a:rPr>
              <a:t>–</a:t>
            </a:r>
            <a:r>
              <a:rPr lang="ar-SA" sz="3200" u="sng">
                <a:ea typeface="AL-Mateen"/>
                <a:cs typeface="AL-Mateen"/>
              </a:rPr>
              <a:t> تعظيم الربح إلى أقصى حد ممكن 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 تعظيم رضاء المستهلك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ج- إشباع حاجات ورغبات العملاء المادية فقط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الاهتمام بالجانب غير الاجتماعي فى التسويق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1400">
                <a:ea typeface="AL-Mateen"/>
                <a:cs typeface="AL-Mateen"/>
              </a:rPr>
              <a:t> </a:t>
            </a:r>
            <a:endParaRPr lang="en-US" sz="14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يجب أن يتم تطبيق المفهوم التسويقى الحديث فى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 </a:t>
            </a:r>
            <a:r>
              <a:rPr lang="ar-SA" sz="3200">
                <a:ea typeface="AL-Mateen"/>
                <a:cs typeface="AL-Mateen"/>
              </a:rPr>
              <a:t>المنشآت الحكومية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 منشآت الخدمات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ج- فى شركات الأعمال الكبيرة التى تهدف للربح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د </a:t>
            </a:r>
            <a:r>
              <a:rPr lang="en-US" sz="3200" u="sng">
                <a:ea typeface="AL-Mateen"/>
                <a:cs typeface="AL-Mateen"/>
              </a:rPr>
              <a:t>– </a:t>
            </a:r>
            <a:r>
              <a:rPr lang="ar-SA" sz="3200" u="sng">
                <a:ea typeface="AL-Mateen"/>
                <a:cs typeface="AL-Mateen"/>
              </a:rPr>
              <a:t>كافة ما سبق . </a:t>
            </a:r>
            <a:endParaRPr lang="en-US" sz="3200" u="sng">
              <a:ea typeface="AL-Mateen"/>
              <a:cs typeface="AL-Mateen"/>
            </a:endParaRPr>
          </a:p>
        </p:txBody>
      </p:sp>
      <p:sp>
        <p:nvSpPr>
          <p:cNvPr id="15367" name="مربع نص 6"/>
          <p:cNvSpPr txBox="1">
            <a:spLocks noChangeArrowheads="1"/>
          </p:cNvSpPr>
          <p:nvPr/>
        </p:nvSpPr>
        <p:spPr bwMode="auto">
          <a:xfrm>
            <a:off x="214313" y="3071813"/>
            <a:ext cx="2571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عــــــام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B0B9313-E5FD-48E1-B2BD-48A5A7FC7AB3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16387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AA26C-D70E-41A1-B8F6-1B1DA1D58CEA}" type="slidenum">
              <a:rPr lang="ar-SA"/>
              <a:pPr>
                <a:defRPr/>
              </a:pPr>
              <a:t>14</a:t>
            </a:fld>
            <a:endParaRPr lang="en-US"/>
          </a:p>
        </p:txBody>
      </p:sp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16390" name="Rectangle 40"/>
          <p:cNvSpPr>
            <a:spLocks noChangeArrowheads="1"/>
          </p:cNvSpPr>
          <p:nvPr/>
        </p:nvSpPr>
        <p:spPr bwMode="auto">
          <a:xfrm>
            <a:off x="142875" y="1517650"/>
            <a:ext cx="8286750" cy="2554288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من القيود التى تؤثر على عمليات المبادلة التسويقية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أن جميع رغبات الأفراد لا يمكن إشباعها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 لا يمكن إشباع بعض الرغبات لأسباب مالية أو تكنولوجية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ج- صعوبة إقناع العملاء بالشراء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التوافق بين أعضاء النظام التسويقى .</a:t>
            </a:r>
            <a:endParaRPr lang="en-US" sz="3200">
              <a:ea typeface="AL-Mateen"/>
              <a:cs typeface="AL-Matee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F26B377-BF68-47F3-81DD-C4048C2A8C1A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17411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3ACEA-AF8F-47E2-A7B2-4470E1B06787}" type="slidenum">
              <a:rPr lang="ar-SA"/>
              <a:pPr>
                <a:defRPr/>
              </a:pPr>
              <a:t>15</a:t>
            </a:fld>
            <a:endParaRPr lang="en-US"/>
          </a:p>
        </p:txBody>
      </p:sp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17414" name="Rectangle 40"/>
          <p:cNvSpPr>
            <a:spLocks noChangeArrowheads="1"/>
          </p:cNvSpPr>
          <p:nvPr/>
        </p:nvSpPr>
        <p:spPr bwMode="auto">
          <a:xfrm>
            <a:off x="285750" y="928688"/>
            <a:ext cx="8286750" cy="403225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- من أهم العوامل التى تؤثر فى الاستراتيجية التسويقية :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أ- تحديد حاجات العملاء          ب- وصف المنتج الجديد .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جـ- تطوير المنتجات                     د- الأهداف التسويقية للشركة ..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18- يقصد بالمزيج التسويقى :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أ-</a:t>
            </a:r>
            <a:r>
              <a:rPr lang="ar-SA" sz="3200" u="sng">
                <a:ea typeface="AL-Mateen"/>
                <a:cs typeface="AL-Mateen"/>
              </a:rPr>
              <a:t>الأنشطة التسويقية المختلفة </a:t>
            </a:r>
            <a:r>
              <a:rPr lang="ar-SA" sz="3200">
                <a:ea typeface="AL-Mateen"/>
                <a:cs typeface="AL-Mateen"/>
              </a:rPr>
              <a:t>.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ب-مجموعة منتجات الشركة .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ج-مجموعة استراتيجيات الشركة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د-مجموعة أسواق الشركة . </a:t>
            </a:r>
            <a:endParaRPr lang="en-US" sz="3200">
              <a:ea typeface="AL-Mateen"/>
              <a:cs typeface="AL-Matee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E841791-CE43-41CE-AEB1-01C9CBE858EC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18436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AD168E-DBC4-41A4-89FB-677A9DA9F3EB}" type="slidenum">
              <a:rPr lang="ar-SA"/>
              <a:pPr>
                <a:defRPr/>
              </a:pPr>
              <a:t>16</a:t>
            </a:fld>
            <a:endParaRPr lang="en-US"/>
          </a:p>
        </p:txBody>
      </p:sp>
      <p:sp>
        <p:nvSpPr>
          <p:cNvPr id="18438" name="Rectangle 40"/>
          <p:cNvSpPr>
            <a:spLocks noChangeArrowheads="1"/>
          </p:cNvSpPr>
          <p:nvPr/>
        </p:nvSpPr>
        <p:spPr bwMode="auto">
          <a:xfrm>
            <a:off x="2643188" y="690563"/>
            <a:ext cx="5357812" cy="4894262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400">
                <a:ea typeface="AL-Mateen"/>
                <a:cs typeface="AL-Mateen"/>
              </a:rPr>
              <a:t>19- يبنــى التخطيط الإستراتيجي في المنشأة على مجموعة من الخطوات التالية ماعدا .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 أ ) تحديد الرؤية المستقبلية .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 ب ) المهمة .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 u="sng">
                <a:ea typeface="AL-Mateen"/>
                <a:cs typeface="AL-Mateen"/>
              </a:rPr>
              <a:t> جـ ) تحليل الموقف ..</a:t>
            </a:r>
            <a:endParaRPr lang="en-US" sz="2400" u="sng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 د  ) صياغة الأهداف</a:t>
            </a:r>
            <a:r>
              <a:rPr lang="en-US" sz="2400">
                <a:ea typeface="AL-Mateen"/>
                <a:cs typeface="AL-Mateen"/>
              </a:rPr>
              <a:t> .</a:t>
            </a:r>
          </a:p>
          <a:p>
            <a:r>
              <a:rPr lang="ar-SA" sz="2400">
                <a:ea typeface="AL-Mateen"/>
                <a:cs typeface="AL-Mateen"/>
              </a:rPr>
              <a:t> هـ ) صياغة الاستراتيجيات العامة .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 و ) صياغة الاستراتيجيات التفصيلية .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1- أحد تقسيمات قطاعات العملاء المعروفة . 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سوق التجزئة . 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سوق الجملة 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 u="sng">
                <a:ea typeface="AL-Mateen"/>
                <a:cs typeface="AL-Mateen"/>
              </a:rPr>
              <a:t>المنشآت</a:t>
            </a:r>
            <a:endParaRPr lang="en-US" sz="2400" u="sng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الشيوخ. </a:t>
            </a:r>
            <a:endParaRPr lang="en-US" sz="2400">
              <a:ea typeface="AL-Mateen"/>
              <a:cs typeface="AL-Mateen"/>
            </a:endParaRPr>
          </a:p>
        </p:txBody>
      </p:sp>
      <p:sp>
        <p:nvSpPr>
          <p:cNvPr id="18439" name="مربع نص 5"/>
          <p:cNvSpPr txBox="1">
            <a:spLocks noChangeArrowheads="1"/>
          </p:cNvSpPr>
          <p:nvPr/>
        </p:nvSpPr>
        <p:spPr bwMode="auto">
          <a:xfrm>
            <a:off x="500063" y="1127125"/>
            <a:ext cx="3214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خطوات التخطيط الاستراتيجي</a:t>
            </a:r>
          </a:p>
        </p:txBody>
      </p:sp>
      <p:sp>
        <p:nvSpPr>
          <p:cNvPr id="18440" name="مربع نص 6"/>
          <p:cNvSpPr txBox="1">
            <a:spLocks noChangeArrowheads="1"/>
          </p:cNvSpPr>
          <p:nvPr/>
        </p:nvSpPr>
        <p:spPr bwMode="auto">
          <a:xfrm>
            <a:off x="652463" y="4529138"/>
            <a:ext cx="3214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غير مقرر</a:t>
            </a:r>
          </a:p>
        </p:txBody>
      </p:sp>
      <p:cxnSp>
        <p:nvCxnSpPr>
          <p:cNvPr id="18441" name="رابط كسهم مستقيم 8"/>
          <p:cNvCxnSpPr>
            <a:cxnSpLocks noChangeShapeType="1"/>
          </p:cNvCxnSpPr>
          <p:nvPr/>
        </p:nvCxnSpPr>
        <p:spPr bwMode="auto">
          <a:xfrm>
            <a:off x="3000375" y="4714875"/>
            <a:ext cx="200025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B9F778F-9438-47E2-A7ED-AF8F66E268D9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19460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2D57A3-448A-4AFD-B833-695E9CC57923}" type="slidenum">
              <a:rPr lang="ar-SA"/>
              <a:pPr>
                <a:defRPr/>
              </a:pPr>
              <a:t>17</a:t>
            </a:fld>
            <a:endParaRPr lang="en-US"/>
          </a:p>
        </p:txBody>
      </p:sp>
      <p:sp>
        <p:nvSpPr>
          <p:cNvPr id="19462" name="Rectangle 40"/>
          <p:cNvSpPr>
            <a:spLocks noChangeArrowheads="1"/>
          </p:cNvSpPr>
          <p:nvPr/>
        </p:nvSpPr>
        <p:spPr bwMode="auto">
          <a:xfrm>
            <a:off x="142875" y="698500"/>
            <a:ext cx="8286750" cy="55086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2- يقصد بقطاع المنظمات :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الأفراد المنظمين .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مؤسسات الأعمال .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مؤسسات الأعمال والمؤسسات الحكومية .    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الجامعات والمدارس .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 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27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من صفات سوق المشترى الصناعى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 حجم وعدد الصفقات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 تعدد المؤثرون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 الخبرة بالشراء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 كل ما سبق .</a:t>
            </a:r>
            <a:endParaRPr lang="en-US" sz="3200">
              <a:ea typeface="AL-Mateen"/>
              <a:cs typeface="AL-Mateen"/>
            </a:endParaRPr>
          </a:p>
        </p:txBody>
      </p:sp>
      <p:sp>
        <p:nvSpPr>
          <p:cNvPr id="19463" name="مربع نص 5"/>
          <p:cNvSpPr txBox="1">
            <a:spLocks noChangeArrowheads="1"/>
          </p:cNvSpPr>
          <p:nvPr/>
        </p:nvSpPr>
        <p:spPr bwMode="auto">
          <a:xfrm>
            <a:off x="500063" y="1127125"/>
            <a:ext cx="3214687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800">
                <a:ea typeface="AL-Mateen"/>
                <a:cs typeface="AL-Mateen"/>
              </a:rPr>
              <a:t>الشريحة غير مقررة </a:t>
            </a:r>
          </a:p>
          <a:p>
            <a:pPr algn="ctr"/>
            <a:endParaRPr lang="ar-SA" sz="2800">
              <a:ea typeface="AL-Mateen"/>
              <a:cs typeface="AL-Mateen"/>
            </a:endParaRPr>
          </a:p>
          <a:p>
            <a:pPr algn="ctr"/>
            <a:r>
              <a:rPr lang="ar-SA" sz="2800">
                <a:ea typeface="AL-Mateen"/>
                <a:cs typeface="AL-Mateen"/>
              </a:rPr>
              <a:t>تابع الباب الثاني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06017BA-14C8-400E-9687-9904E07839D8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20484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6E6D33-719C-4ABF-8652-A677C7EEA9B6}" type="slidenum">
              <a:rPr lang="ar-SA"/>
              <a:pPr>
                <a:defRPr/>
              </a:pPr>
              <a:t>18</a:t>
            </a:fld>
            <a:endParaRPr lang="en-US"/>
          </a:p>
        </p:txBody>
      </p:sp>
      <p:sp>
        <p:nvSpPr>
          <p:cNvPr id="20486" name="Rectangle 40"/>
          <p:cNvSpPr>
            <a:spLocks noChangeArrowheads="1"/>
          </p:cNvSpPr>
          <p:nvPr/>
        </p:nvSpPr>
        <p:spPr bwMode="auto">
          <a:xfrm>
            <a:off x="142875" y="698500"/>
            <a:ext cx="8286750" cy="5262563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800">
                <a:ea typeface="AL-Mateen"/>
                <a:cs typeface="AL-Mateen"/>
              </a:rPr>
              <a:t>28-  تتكون عناصر التخطيط الإستراتيجي للتسويق من مجموعة من الخطوات التالية ماعدا 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( أ  )   تحليل الموقف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( ب )  تقييم الفرص والمخاطر التسويقية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 u="sng">
                <a:ea typeface="AL-Mateen"/>
                <a:cs typeface="AL-Mateen"/>
              </a:rPr>
              <a:t>( جـ )  تحديد الرؤية المستقبلية ..</a:t>
            </a:r>
            <a:endParaRPr lang="en-US" sz="2800" u="sng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(  د )  صياغة الأهداف التسويقية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 ( هـ ) تكوين الاستراتيجيات التسويقية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29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من عوامل البيئة الداخلية للمنظمة :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 u="sng">
                <a:ea typeface="AL-Mateen"/>
                <a:cs typeface="AL-Mateen"/>
              </a:rPr>
              <a:t>أ </a:t>
            </a:r>
            <a:r>
              <a:rPr lang="en-US" sz="2800" u="sng">
                <a:ea typeface="AL-Mateen"/>
                <a:cs typeface="AL-Mateen"/>
              </a:rPr>
              <a:t>–</a:t>
            </a:r>
            <a:r>
              <a:rPr lang="ar-SA" sz="2800" u="sng">
                <a:ea typeface="AL-Mateen"/>
                <a:cs typeface="AL-Mateen"/>
              </a:rPr>
              <a:t> الامكانات المالية ..</a:t>
            </a:r>
            <a:endParaRPr lang="en-US" sz="2800" u="sng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ب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الامكانات التكنولوجية 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ج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مركز المنشأة فى المجتمع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د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كل ما سبق .</a:t>
            </a:r>
            <a:endParaRPr lang="en-US" sz="2800">
              <a:ea typeface="AL-Mateen"/>
              <a:cs typeface="AL-Mateen"/>
            </a:endParaRPr>
          </a:p>
        </p:txBody>
      </p:sp>
      <p:sp>
        <p:nvSpPr>
          <p:cNvPr id="20487" name="مربع نص 5"/>
          <p:cNvSpPr txBox="1">
            <a:spLocks noChangeArrowheads="1"/>
          </p:cNvSpPr>
          <p:nvPr/>
        </p:nvSpPr>
        <p:spPr bwMode="auto">
          <a:xfrm>
            <a:off x="571500" y="2428875"/>
            <a:ext cx="3214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لأن الرؤية تحدد في صياغة الاستراتيجي للمنشأ</a:t>
            </a:r>
          </a:p>
        </p:txBody>
      </p:sp>
      <p:sp>
        <p:nvSpPr>
          <p:cNvPr id="20488" name="مربع نص 6"/>
          <p:cNvSpPr txBox="1">
            <a:spLocks noChangeArrowheads="1"/>
          </p:cNvSpPr>
          <p:nvPr/>
        </p:nvSpPr>
        <p:spPr bwMode="auto">
          <a:xfrm>
            <a:off x="571500" y="4286250"/>
            <a:ext cx="3214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الفصل الثاني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algn="r">
              <a:defRPr/>
            </a:pPr>
            <a:fld id="{492EE4BD-0623-4817-BD8A-CB29C68EF826}" type="datetime2">
              <a:rPr lang="ar-SA"/>
              <a:pPr algn="r"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21508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 algn="r"/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D1181D-18BD-402D-810E-E6EED899BC4F}" type="slidenum">
              <a:rPr lang="ar-SA"/>
              <a:pPr>
                <a:defRPr/>
              </a:pPr>
              <a:t>19</a:t>
            </a:fld>
            <a:endParaRPr lang="en-US"/>
          </a:p>
        </p:txBody>
      </p:sp>
      <p:sp>
        <p:nvSpPr>
          <p:cNvPr id="21510" name="Rectangle 40"/>
          <p:cNvSpPr>
            <a:spLocks noChangeArrowheads="1"/>
          </p:cNvSpPr>
          <p:nvPr/>
        </p:nvSpPr>
        <p:spPr bwMode="auto">
          <a:xfrm>
            <a:off x="-285750" y="285750"/>
            <a:ext cx="8286750" cy="563245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400">
                <a:ea typeface="AL-Mateen"/>
                <a:cs typeface="AL-Mateen"/>
              </a:rPr>
              <a:t>30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يعتبر الوسطاء أحد عوامل :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أ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البيئة الداخلية .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 u="sng">
                <a:ea typeface="AL-Mateen"/>
                <a:cs typeface="AL-Mateen"/>
              </a:rPr>
              <a:t>ب </a:t>
            </a:r>
            <a:r>
              <a:rPr lang="en-US" sz="2400" u="sng">
                <a:ea typeface="AL-Mateen"/>
                <a:cs typeface="AL-Mateen"/>
              </a:rPr>
              <a:t>–</a:t>
            </a:r>
            <a:r>
              <a:rPr lang="ar-SA" sz="2400" u="sng">
                <a:ea typeface="AL-Mateen"/>
                <a:cs typeface="AL-Mateen"/>
              </a:rPr>
              <a:t> البيئة المباشرة ..</a:t>
            </a:r>
            <a:endParaRPr lang="en-US" sz="2400" u="sng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ج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البيئة غير المباشرة . 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د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كل ما سبق . 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31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إن العملاء من العوامل التى :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أ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تخضع لسيطرة إدارة المنشأة .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 u="sng">
                <a:ea typeface="AL-Mateen"/>
                <a:cs typeface="AL-Mateen"/>
              </a:rPr>
              <a:t>ب </a:t>
            </a:r>
            <a:r>
              <a:rPr lang="en-US" sz="2400" u="sng">
                <a:ea typeface="AL-Mateen"/>
                <a:cs typeface="AL-Mateen"/>
              </a:rPr>
              <a:t>–</a:t>
            </a:r>
            <a:r>
              <a:rPr lang="ar-SA" sz="2400" u="sng">
                <a:ea typeface="AL-Mateen"/>
                <a:cs typeface="AL-Mateen"/>
              </a:rPr>
              <a:t> لا تخضع لسيطرة إدارة المنظمة ..</a:t>
            </a:r>
            <a:endParaRPr lang="en-US" sz="2400" u="sng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ج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تؤثر فى الوسطاء وحدهم .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د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ليس لها علاقة بسوق المنشأة.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32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يعتبر السكان و تقسيماتهم : 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أ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من عوامل البيئة المباشرة .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 u="sng">
                <a:ea typeface="AL-Mateen"/>
                <a:cs typeface="AL-Mateen"/>
              </a:rPr>
              <a:t>ب </a:t>
            </a:r>
            <a:r>
              <a:rPr lang="en-US" sz="2400" u="sng">
                <a:ea typeface="AL-Mateen"/>
                <a:cs typeface="AL-Mateen"/>
              </a:rPr>
              <a:t>–</a:t>
            </a:r>
            <a:r>
              <a:rPr lang="ar-SA" sz="2400" u="sng">
                <a:ea typeface="AL-Mateen"/>
                <a:cs typeface="AL-Mateen"/>
              </a:rPr>
              <a:t> من عوامل البيئة الخارجية ..</a:t>
            </a:r>
            <a:endParaRPr lang="en-US" sz="2400" u="sng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ج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من عوامل البيئة الداخلية .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د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كل ما سبق .</a:t>
            </a:r>
            <a:endParaRPr lang="en-US" sz="2400">
              <a:ea typeface="AL-Mateen"/>
              <a:cs typeface="AL-Mateen"/>
            </a:endParaRPr>
          </a:p>
        </p:txBody>
      </p:sp>
      <p:sp>
        <p:nvSpPr>
          <p:cNvPr id="21511" name="مربع نص 6"/>
          <p:cNvSpPr txBox="1">
            <a:spLocks noChangeArrowheads="1"/>
          </p:cNvSpPr>
          <p:nvPr/>
        </p:nvSpPr>
        <p:spPr bwMode="auto">
          <a:xfrm>
            <a:off x="928688" y="1214438"/>
            <a:ext cx="3214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انظري الرسم </a:t>
            </a:r>
          </a:p>
        </p:txBody>
      </p:sp>
      <p:sp>
        <p:nvSpPr>
          <p:cNvPr id="21512" name="مربع نص 7"/>
          <p:cNvSpPr txBox="1">
            <a:spLocks noChangeArrowheads="1"/>
          </p:cNvSpPr>
          <p:nvPr/>
        </p:nvSpPr>
        <p:spPr bwMode="auto">
          <a:xfrm>
            <a:off x="571500" y="2928938"/>
            <a:ext cx="32146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لأن العملاء بيئة خارجية وكل عناصر البيئة الخارجية غير مباشرة لا تخضع لسيطرة إدارة المنظمة مباشرة </a:t>
            </a:r>
          </a:p>
        </p:txBody>
      </p:sp>
      <p:sp>
        <p:nvSpPr>
          <p:cNvPr id="21513" name="مربع نص 10"/>
          <p:cNvSpPr txBox="1">
            <a:spLocks noChangeArrowheads="1"/>
          </p:cNvSpPr>
          <p:nvPr/>
        </p:nvSpPr>
        <p:spPr bwMode="auto">
          <a:xfrm>
            <a:off x="1000125" y="4786313"/>
            <a:ext cx="3214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الخصائص الديموجرافية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1049F85-313C-4246-970A-D20B18281ED4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22532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DA97F5-B6CA-4907-9EA7-E47F7C40533C}" type="slidenum">
              <a:rPr lang="ar-SA"/>
              <a:pPr>
                <a:defRPr/>
              </a:pPr>
              <a:t>20</a:t>
            </a:fld>
            <a:endParaRPr lang="en-US"/>
          </a:p>
        </p:txBody>
      </p:sp>
      <p:sp>
        <p:nvSpPr>
          <p:cNvPr id="22534" name="Rectangle 40"/>
          <p:cNvSpPr>
            <a:spLocks noChangeArrowheads="1"/>
          </p:cNvSpPr>
          <p:nvPr/>
        </p:nvSpPr>
        <p:spPr bwMode="auto">
          <a:xfrm>
            <a:off x="142875" y="698500"/>
            <a:ext cx="8286750" cy="501650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33 </a:t>
            </a:r>
            <a:r>
              <a:rPr lang="en-US" sz="3200">
                <a:ea typeface="AL-Mateen"/>
                <a:cs typeface="AL-Mateen"/>
              </a:rPr>
              <a:t>– </a:t>
            </a:r>
            <a:r>
              <a:rPr lang="ar-SA" sz="3200">
                <a:ea typeface="AL-Mateen"/>
                <a:cs typeface="AL-Mateen"/>
              </a:rPr>
              <a:t>يقصد بنماذج المعتقدات والقيم والاتجاهات :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</a:t>
            </a:r>
            <a:r>
              <a:rPr lang="ar-SA" sz="3200" u="sng">
                <a:ea typeface="AL-Mateen"/>
                <a:cs typeface="AL-Mateen"/>
              </a:rPr>
              <a:t>ثقافة أفراد المجتمع ..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تصرفات أفراد المجتمع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مستوى التعليم فى المجتمع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لا شيء مما سبق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34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يقصد بالطبقة الاجتماعية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أ </a:t>
            </a:r>
            <a:r>
              <a:rPr lang="en-US" sz="3200" u="sng">
                <a:ea typeface="AL-Mateen"/>
                <a:cs typeface="AL-Mateen"/>
              </a:rPr>
              <a:t>–</a:t>
            </a:r>
            <a:r>
              <a:rPr lang="ar-SA" sz="3200" u="sng">
                <a:ea typeface="AL-Mateen"/>
                <a:cs typeface="AL-Mateen"/>
              </a:rPr>
              <a:t> مركز الفرد أو العائلة فى السلم الاجتماعى 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طبقات المجتمع المختلفة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عوامل الدخل والتعليم فى المجتمع .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كل ما سبق .</a:t>
            </a:r>
            <a:endParaRPr lang="en-US" sz="3200">
              <a:ea typeface="AL-Mateen"/>
              <a:cs typeface="AL-Mateen"/>
            </a:endParaRPr>
          </a:p>
        </p:txBody>
      </p:sp>
      <p:sp>
        <p:nvSpPr>
          <p:cNvPr id="22535" name="مربع نص 6"/>
          <p:cNvSpPr txBox="1">
            <a:spLocks noChangeArrowheads="1"/>
          </p:cNvSpPr>
          <p:nvPr/>
        </p:nvSpPr>
        <p:spPr bwMode="auto">
          <a:xfrm>
            <a:off x="928688" y="1457325"/>
            <a:ext cx="3214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تعريف الثقافة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5B429EE-5AB3-4443-BCBE-0E141B12465C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23556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756388-F6B1-4FD4-A508-2B6F4954538B}" type="slidenum">
              <a:rPr lang="ar-SA"/>
              <a:pPr>
                <a:defRPr/>
              </a:pPr>
              <a:t>21</a:t>
            </a:fld>
            <a:endParaRPr lang="en-US"/>
          </a:p>
        </p:txBody>
      </p:sp>
      <p:sp>
        <p:nvSpPr>
          <p:cNvPr id="23558" name="Rectangle 40"/>
          <p:cNvSpPr>
            <a:spLocks noChangeArrowheads="1"/>
          </p:cNvSpPr>
          <p:nvPr/>
        </p:nvSpPr>
        <p:spPr bwMode="auto">
          <a:xfrm>
            <a:off x="142875" y="698500"/>
            <a:ext cx="8286750" cy="501650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35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من العناصر اللازمة لوجود السوق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الأشخاص الطبيعيون أو المعنويون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 القوة الشرائية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ج </a:t>
            </a:r>
            <a:r>
              <a:rPr lang="en-US" sz="3200" u="sng">
                <a:ea typeface="AL-Mateen"/>
                <a:cs typeface="AL-Mateen"/>
              </a:rPr>
              <a:t>–</a:t>
            </a:r>
            <a:r>
              <a:rPr lang="ar-SA" sz="3200" u="sng">
                <a:ea typeface="AL-Mateen"/>
                <a:cs typeface="AL-Mateen"/>
              </a:rPr>
              <a:t> الرغبة فى الإنفاق 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كل ما سبق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36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من عيوب تقسيم السوق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</a:t>
            </a:r>
            <a:r>
              <a:rPr lang="ar-SA" sz="3200" u="sng">
                <a:ea typeface="AL-Mateen"/>
                <a:cs typeface="AL-Mateen"/>
              </a:rPr>
              <a:t>كثرة مجهودات رجال البيع .  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 فشل المنافسون فى إرضاء العملاء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انخفاض المبيعات . 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كل ما سبق .</a:t>
            </a:r>
            <a:endParaRPr lang="en-US" sz="3200">
              <a:ea typeface="AL-Mateen"/>
              <a:cs typeface="AL-Mateen"/>
            </a:endParaRPr>
          </a:p>
        </p:txBody>
      </p:sp>
      <p:sp>
        <p:nvSpPr>
          <p:cNvPr id="23559" name="مربع نص 6"/>
          <p:cNvSpPr txBox="1">
            <a:spLocks noChangeArrowheads="1"/>
          </p:cNvSpPr>
          <p:nvPr/>
        </p:nvSpPr>
        <p:spPr bwMode="auto">
          <a:xfrm>
            <a:off x="785813" y="1643063"/>
            <a:ext cx="3214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الرغبة / ا</a:t>
            </a:r>
            <a:r>
              <a:rPr lang="ar-SA" sz="2000" u="sng">
                <a:ea typeface="AL-Mateen"/>
                <a:cs typeface="AL-Mateen"/>
              </a:rPr>
              <a:t>لقدرة </a:t>
            </a:r>
            <a:r>
              <a:rPr lang="ar-SA" sz="2000">
                <a:ea typeface="AL-Mateen"/>
                <a:cs typeface="AL-Mateen"/>
              </a:rPr>
              <a:t>/ السلطة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916B64C-F9F9-4354-B650-029FC6765D7B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24580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369FD-EBAF-49F0-BE75-7E2DB60BC9F0}" type="slidenum">
              <a:rPr lang="ar-SA"/>
              <a:pPr>
                <a:defRPr/>
              </a:pPr>
              <a:t>22</a:t>
            </a:fld>
            <a:endParaRPr lang="en-US"/>
          </a:p>
        </p:txBody>
      </p:sp>
      <p:sp>
        <p:nvSpPr>
          <p:cNvPr id="24582" name="Rectangle 40"/>
          <p:cNvSpPr>
            <a:spLocks noChangeArrowheads="1"/>
          </p:cNvSpPr>
          <p:nvPr/>
        </p:nvSpPr>
        <p:spPr bwMode="auto">
          <a:xfrm>
            <a:off x="142875" y="698500"/>
            <a:ext cx="8286750" cy="501650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37- من متطلبات التقسيم الفعال للسوق :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تحديد المزيج التسويقى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تحديد السوق المستهدف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القدرة على قياس حجم السوق ..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- تحديد المركز التنافسى للمنتج .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38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إن من أهم الأسس الشائعة فى تقسيم السوق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أ </a:t>
            </a:r>
            <a:r>
              <a:rPr lang="en-US" sz="3200" u="sng">
                <a:ea typeface="AL-Mateen"/>
                <a:cs typeface="AL-Mateen"/>
              </a:rPr>
              <a:t>–</a:t>
            </a:r>
            <a:r>
              <a:rPr lang="ar-SA" sz="3200" u="sng">
                <a:ea typeface="AL-Mateen"/>
                <a:cs typeface="AL-Mateen"/>
              </a:rPr>
              <a:t> متغيرات المنتج .. 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المتغيرات الاقتصادية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المتغيرات السياسية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لا شيء مما سبق .</a:t>
            </a:r>
            <a:endParaRPr lang="en-US" sz="3200">
              <a:ea typeface="AL-Mateen"/>
              <a:cs typeface="AL-Mateen"/>
            </a:endParaRPr>
          </a:p>
        </p:txBody>
      </p:sp>
      <p:sp>
        <p:nvSpPr>
          <p:cNvPr id="24583" name="مربع نص 6"/>
          <p:cNvSpPr txBox="1">
            <a:spLocks noChangeArrowheads="1"/>
          </p:cNvSpPr>
          <p:nvPr/>
        </p:nvSpPr>
        <p:spPr bwMode="auto">
          <a:xfrm>
            <a:off x="785813" y="1643063"/>
            <a:ext cx="3214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محددات استخدام فكرة تجزئة السوق</a:t>
            </a:r>
          </a:p>
        </p:txBody>
      </p:sp>
      <p:sp>
        <p:nvSpPr>
          <p:cNvPr id="24584" name="مربع نص 7"/>
          <p:cNvSpPr txBox="1">
            <a:spLocks noChangeArrowheads="1"/>
          </p:cNvSpPr>
          <p:nvPr/>
        </p:nvSpPr>
        <p:spPr bwMode="auto">
          <a:xfrm>
            <a:off x="642938" y="4143375"/>
            <a:ext cx="32146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الجدول الاشكال الشائعة</a:t>
            </a:r>
          </a:p>
          <a:p>
            <a:pPr algn="ctr"/>
            <a:r>
              <a:rPr lang="ar-SA" sz="2000">
                <a:ea typeface="AL-Mateen"/>
                <a:cs typeface="AL-Mateen"/>
              </a:rPr>
              <a:t>لتجزئة السوق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2350C31-CF6F-46C3-8D63-F4C33B03A240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25604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FC93BD-1772-445A-8A45-DDEADA09D6A4}" type="slidenum">
              <a:rPr lang="ar-SA"/>
              <a:pPr>
                <a:defRPr/>
              </a:pPr>
              <a:t>23</a:t>
            </a:fld>
            <a:endParaRPr lang="en-US"/>
          </a:p>
        </p:txBody>
      </p:sp>
      <p:sp>
        <p:nvSpPr>
          <p:cNvPr id="25606" name="Rectangle 40"/>
          <p:cNvSpPr>
            <a:spLocks noChangeArrowheads="1"/>
          </p:cNvSpPr>
          <p:nvPr/>
        </p:nvSpPr>
        <p:spPr bwMode="auto">
          <a:xfrm>
            <a:off x="2214563" y="698500"/>
            <a:ext cx="6215062" cy="5262563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800">
                <a:ea typeface="AL-Mateen"/>
                <a:cs typeface="AL-Mateen"/>
              </a:rPr>
              <a:t>39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من بين المتغيرات النفسية التى تؤثر فى سلوك المشترين :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أ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المتغيرات الاجتماعية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ب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المتغيرات الديمغرافية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ج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الدوافع والاتجاهات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د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لا شيء مما سبق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40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يرجع إهتمام رجال التسويق بالسكان كمتغير لتقسيم السوق إلى :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أ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أن هناك اتجاه لزيادة حجم الأسرة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ب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تباطؤ معدلات الهجرة من الريف للحضر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 u="sng">
                <a:ea typeface="AL-Mateen"/>
                <a:cs typeface="AL-Mateen"/>
              </a:rPr>
              <a:t>ج </a:t>
            </a:r>
            <a:r>
              <a:rPr lang="en-US" sz="2800" u="sng">
                <a:ea typeface="AL-Mateen"/>
                <a:cs typeface="AL-Mateen"/>
              </a:rPr>
              <a:t>–</a:t>
            </a:r>
            <a:r>
              <a:rPr lang="ar-SA" sz="2800" u="sng">
                <a:ea typeface="AL-Mateen"/>
                <a:cs typeface="AL-Mateen"/>
              </a:rPr>
              <a:t> أن معدلات النمو السكانى تنعكس أثارها على الاستهلاك والطلب .</a:t>
            </a:r>
            <a:endParaRPr lang="en-US" sz="2800" u="sng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د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كل ما سبق ..</a:t>
            </a:r>
            <a:endParaRPr lang="en-US" sz="2800">
              <a:ea typeface="AL-Mateen"/>
              <a:cs typeface="AL-Mateen"/>
            </a:endParaRPr>
          </a:p>
        </p:txBody>
      </p:sp>
      <p:sp>
        <p:nvSpPr>
          <p:cNvPr id="25607" name="مربع نص 6"/>
          <p:cNvSpPr txBox="1">
            <a:spLocks noChangeArrowheads="1"/>
          </p:cNvSpPr>
          <p:nvPr/>
        </p:nvSpPr>
        <p:spPr bwMode="auto">
          <a:xfrm>
            <a:off x="785813" y="1643063"/>
            <a:ext cx="3214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غير مطلوب</a:t>
            </a:r>
          </a:p>
        </p:txBody>
      </p:sp>
      <p:sp>
        <p:nvSpPr>
          <p:cNvPr id="25608" name="مربع نص 7"/>
          <p:cNvSpPr txBox="1">
            <a:spLocks noChangeArrowheads="1"/>
          </p:cNvSpPr>
          <p:nvPr/>
        </p:nvSpPr>
        <p:spPr bwMode="auto">
          <a:xfrm>
            <a:off x="0" y="5072063"/>
            <a:ext cx="3214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اسس تجزئة سوق المستهلكين</a:t>
            </a:r>
          </a:p>
        </p:txBody>
      </p:sp>
      <p:cxnSp>
        <p:nvCxnSpPr>
          <p:cNvPr id="25609" name="رابط كسهم مستقيم 9"/>
          <p:cNvCxnSpPr>
            <a:cxnSpLocks noChangeShapeType="1"/>
          </p:cNvCxnSpPr>
          <p:nvPr/>
        </p:nvCxnSpPr>
        <p:spPr bwMode="auto">
          <a:xfrm>
            <a:off x="2857500" y="1857375"/>
            <a:ext cx="2143125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6D4DE6F-8317-4AD4-A9D0-40ADD567755F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26628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AC08B1-381B-47D9-AEB3-DAC3B2822D8A}" type="slidenum">
              <a:rPr lang="ar-SA"/>
              <a:pPr>
                <a:defRPr/>
              </a:pPr>
              <a:t>24</a:t>
            </a:fld>
            <a:endParaRPr lang="en-US"/>
          </a:p>
        </p:txBody>
      </p:sp>
      <p:sp>
        <p:nvSpPr>
          <p:cNvPr id="26630" name="Rectangle 40"/>
          <p:cNvSpPr>
            <a:spLocks noChangeArrowheads="1"/>
          </p:cNvSpPr>
          <p:nvPr/>
        </p:nvSpPr>
        <p:spPr bwMode="auto">
          <a:xfrm>
            <a:off x="285750" y="357188"/>
            <a:ext cx="8286750" cy="55086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 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41- يعد الدخل والقوة الشرائية أحد أسس تقسيم سوق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المشترى النظامى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المستهلك النهائى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ج </a:t>
            </a:r>
            <a:r>
              <a:rPr lang="en-US" sz="3200" u="sng">
                <a:ea typeface="AL-Mateen"/>
                <a:cs typeface="AL-Mateen"/>
              </a:rPr>
              <a:t>–</a:t>
            </a:r>
            <a:r>
              <a:rPr lang="ar-SA" sz="3200" u="sng">
                <a:ea typeface="AL-Mateen"/>
                <a:cs typeface="AL-Mateen"/>
              </a:rPr>
              <a:t> السوقين معا.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لا شيء مما سبق . 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42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إن أساس العلاقة بين السعر والطلب علاقة عكسية حيث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 </a:t>
            </a:r>
            <a:r>
              <a:rPr lang="ar-SA" sz="3200">
                <a:ea typeface="AL-Mateen"/>
                <a:cs typeface="AL-Mateen"/>
              </a:rPr>
              <a:t>أ-</a:t>
            </a:r>
            <a:r>
              <a:rPr lang="ar-SA" sz="3200" u="sng">
                <a:ea typeface="AL-Mateen"/>
                <a:cs typeface="AL-Mateen"/>
              </a:rPr>
              <a:t>كلما زاد السعر زاد الطلب 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ب-كلما زاد السعر زاد العرض ..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ج-كلما زاد السعر زاد الطلب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د-كلما انخفض السعر انخفض الطلب .</a:t>
            </a:r>
            <a:endParaRPr lang="en-US" sz="3200">
              <a:ea typeface="AL-Mateen"/>
              <a:cs typeface="AL-Matee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67A4757-7024-4E2D-8894-9FCE715C144E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27652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AAF633-E965-42BF-A4C1-D8A66B052E51}" type="slidenum">
              <a:rPr lang="ar-SA"/>
              <a:pPr>
                <a:defRPr/>
              </a:pPr>
              <a:t>25</a:t>
            </a:fld>
            <a:endParaRPr lang="en-US"/>
          </a:p>
        </p:txBody>
      </p:sp>
      <p:sp>
        <p:nvSpPr>
          <p:cNvPr id="27654" name="Rectangle 40"/>
          <p:cNvSpPr>
            <a:spLocks noChangeArrowheads="1"/>
          </p:cNvSpPr>
          <p:nvPr/>
        </p:nvSpPr>
        <p:spPr bwMode="auto">
          <a:xfrm>
            <a:off x="1714500" y="214313"/>
            <a:ext cx="6500813" cy="6002337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43- يعنـى المنتــج أنـه</a:t>
            </a:r>
            <a:r>
              <a:rPr lang="en-US" sz="3200">
                <a:ea typeface="AL-Mateen"/>
                <a:cs typeface="AL-Mateen"/>
              </a:rPr>
              <a:t> :</a:t>
            </a:r>
          </a:p>
          <a:p>
            <a:r>
              <a:rPr lang="ar-SA" sz="3200" u="sng">
                <a:ea typeface="AL-Mateen"/>
                <a:cs typeface="AL-Mateen"/>
              </a:rPr>
              <a:t>( أ ) مجموعة من </a:t>
            </a:r>
            <a:r>
              <a:rPr lang="ar-SA" sz="3200" u="sng">
                <a:solidFill>
                  <a:srgbClr val="FF0000"/>
                </a:solidFill>
                <a:ea typeface="AL-Mateen"/>
                <a:cs typeface="AL-Mateen"/>
              </a:rPr>
              <a:t>المواصفات</a:t>
            </a:r>
            <a:r>
              <a:rPr lang="ar-SA" sz="3200" u="sng">
                <a:ea typeface="AL-Mateen"/>
                <a:cs typeface="AL-Mateen"/>
              </a:rPr>
              <a:t> مجتمعة 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ب ) مجموعة من المنتجات التي ترتبط فيما بينها علاقة معينة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جـ ) كافة المنتجات التي تقدم المنشأة بإنتاجها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 د ) اختيار كل ما سبق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44- خط المنتجات يعنى أنه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( أ ) هدف مجموعة من المنتجات التي </a:t>
            </a:r>
            <a:r>
              <a:rPr lang="ar-SA" sz="3200" u="sng">
                <a:solidFill>
                  <a:srgbClr val="FF0000"/>
                </a:solidFill>
                <a:ea typeface="AL-Mateen"/>
                <a:cs typeface="AL-Mateen"/>
              </a:rPr>
              <a:t>ترتبط</a:t>
            </a:r>
            <a:r>
              <a:rPr lang="ar-SA" sz="3200" u="sng">
                <a:ea typeface="AL-Mateen"/>
                <a:cs typeface="AL-Mateen"/>
              </a:rPr>
              <a:t> فيما بينها </a:t>
            </a:r>
            <a:r>
              <a:rPr lang="ar-SA" sz="3200">
                <a:ea typeface="AL-Mateen"/>
                <a:cs typeface="AL-Mateen"/>
              </a:rPr>
              <a:t>علاقة معينة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ب ) مجموعة من المواصفات مجتمعة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جـ ) كافة المنتجات التي تقدم المنشأة بإنتاجها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 د ) اختيار ب ، جـ .</a:t>
            </a:r>
            <a:endParaRPr lang="en-US" sz="3200">
              <a:ea typeface="AL-Mateen"/>
              <a:cs typeface="AL-Mateen"/>
            </a:endParaRPr>
          </a:p>
        </p:txBody>
      </p:sp>
      <p:sp>
        <p:nvSpPr>
          <p:cNvPr id="27655" name="مربع نص 6"/>
          <p:cNvSpPr txBox="1">
            <a:spLocks noChangeArrowheads="1"/>
          </p:cNvSpPr>
          <p:nvPr/>
        </p:nvSpPr>
        <p:spPr bwMode="auto">
          <a:xfrm>
            <a:off x="500063" y="857250"/>
            <a:ext cx="3214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الفصل الحادي عشر ( المصطلحات 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3867546-9F7F-4E7F-9311-29BA3DD1D035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28676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86FFD1-A4DC-4162-98C0-057679D4D728}" type="slidenum">
              <a:rPr lang="ar-SA"/>
              <a:pPr>
                <a:defRPr/>
              </a:pPr>
              <a:t>26</a:t>
            </a:fld>
            <a:endParaRPr lang="en-US"/>
          </a:p>
        </p:txBody>
      </p:sp>
      <p:sp>
        <p:nvSpPr>
          <p:cNvPr id="28678" name="Rectangle 40"/>
          <p:cNvSpPr>
            <a:spLocks noChangeArrowheads="1"/>
          </p:cNvSpPr>
          <p:nvPr/>
        </p:nvSpPr>
        <p:spPr bwMode="auto">
          <a:xfrm>
            <a:off x="2928938" y="642938"/>
            <a:ext cx="5572125" cy="483235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800">
                <a:ea typeface="AL-Mateen"/>
                <a:cs typeface="AL-Mateen"/>
              </a:rPr>
              <a:t>45-  مزيـج المنتجـات يعنى أنه هـو :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 u="sng">
                <a:ea typeface="AL-Mateen"/>
                <a:cs typeface="AL-Mateen"/>
              </a:rPr>
              <a:t>(  أ  ) </a:t>
            </a:r>
            <a:r>
              <a:rPr lang="ar-SA" sz="2800" u="sng">
                <a:solidFill>
                  <a:srgbClr val="FF0000"/>
                </a:solidFill>
                <a:ea typeface="AL-Mateen"/>
                <a:cs typeface="AL-Mateen"/>
              </a:rPr>
              <a:t>كافة</a:t>
            </a:r>
            <a:r>
              <a:rPr lang="ar-SA" sz="2800" u="sng">
                <a:ea typeface="AL-Mateen"/>
                <a:cs typeface="AL-Mateen"/>
              </a:rPr>
              <a:t> المنتجات التي تقوم المنشأة بإنتاجها .</a:t>
            </a:r>
            <a:endParaRPr lang="en-US" sz="2800" u="sng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( ب ) هو مجموعة من المواصفات مجتمعة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( جـ ) مجموعة من المنتجات التي ترتبط فيما بينها علاقة معينة 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(  د ) ليس شئ مما سبق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46- يقسم رجال التسويق المنتجات وفقاً </a:t>
            </a:r>
            <a:r>
              <a:rPr lang="ar-SA" sz="2800">
                <a:solidFill>
                  <a:srgbClr val="FF0000"/>
                </a:solidFill>
                <a:ea typeface="AL-Mateen"/>
                <a:cs typeface="AL-Mateen"/>
              </a:rPr>
              <a:t>لعمرها</a:t>
            </a:r>
            <a:r>
              <a:rPr lang="ar-SA" sz="2800">
                <a:ea typeface="AL-Mateen"/>
                <a:cs typeface="AL-Mateen"/>
              </a:rPr>
              <a:t> إلى</a:t>
            </a:r>
            <a:r>
              <a:rPr lang="en-US" sz="2800">
                <a:ea typeface="AL-Mateen"/>
                <a:cs typeface="AL-Mateen"/>
              </a:rPr>
              <a:t> </a:t>
            </a:r>
          </a:p>
          <a:p>
            <a:r>
              <a:rPr lang="ar-SA" sz="2800">
                <a:ea typeface="AL-Mateen"/>
                <a:cs typeface="AL-Mateen"/>
              </a:rPr>
              <a:t>( أ ) سلع ضرورية وأخرى كمالية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( ب ) سلع وخدمات استهلاكية وسلع وخدمات إنتاجية</a:t>
            </a:r>
            <a:r>
              <a:rPr lang="en-US" sz="2800">
                <a:ea typeface="AL-Mateen"/>
                <a:cs typeface="AL-Mateen"/>
              </a:rPr>
              <a:t> .</a:t>
            </a:r>
          </a:p>
          <a:p>
            <a:r>
              <a:rPr lang="ar-SA" sz="2800" u="sng">
                <a:ea typeface="AL-Mateen"/>
                <a:cs typeface="AL-Mateen"/>
              </a:rPr>
              <a:t>( جـ ) سلع معمرة وسلع غير معمرة .</a:t>
            </a:r>
            <a:endParaRPr lang="en-US" sz="2800" u="sng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(  د ) سلع إنتاجية كمالية .</a:t>
            </a:r>
            <a:endParaRPr lang="en-US" sz="2800">
              <a:ea typeface="AL-Mateen"/>
              <a:cs typeface="AL-Mateen"/>
            </a:endParaRPr>
          </a:p>
        </p:txBody>
      </p:sp>
      <p:sp>
        <p:nvSpPr>
          <p:cNvPr id="28679" name="مربع نص 6"/>
          <p:cNvSpPr txBox="1">
            <a:spLocks noChangeArrowheads="1"/>
          </p:cNvSpPr>
          <p:nvPr/>
        </p:nvSpPr>
        <p:spPr bwMode="auto">
          <a:xfrm>
            <a:off x="571500" y="2571750"/>
            <a:ext cx="321468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التقسيمات للمنتج </a:t>
            </a:r>
          </a:p>
          <a:p>
            <a:pPr algn="ctr">
              <a:buFontTx/>
              <a:buChar char="-"/>
            </a:pPr>
            <a:r>
              <a:rPr lang="ar-SA" sz="2000">
                <a:ea typeface="AL-Mateen"/>
                <a:cs typeface="AL-Mateen"/>
              </a:rPr>
              <a:t>العمر ، معمرة  ، غير معمرة </a:t>
            </a:r>
          </a:p>
          <a:p>
            <a:pPr algn="ctr">
              <a:buFontTx/>
              <a:buChar char="-"/>
            </a:pPr>
            <a:r>
              <a:rPr lang="ar-SA" sz="2000">
                <a:ea typeface="AL-Mateen"/>
                <a:cs typeface="AL-Mateen"/>
              </a:rPr>
              <a:t>الاهمية ، ضرورية ،كمالية </a:t>
            </a:r>
          </a:p>
          <a:p>
            <a:pPr algn="ctr">
              <a:buFontTx/>
              <a:buChar char="-"/>
            </a:pPr>
            <a:r>
              <a:rPr lang="ar-SA" sz="2000">
                <a:ea typeface="AL-Mateen"/>
                <a:cs typeface="AL-Mateen"/>
              </a:rPr>
              <a:t>الغرض ، استلاكية ، انتاجية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12EE71-6B83-431C-BD48-839398F86C24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29700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6E03FA-35F6-487A-B5A0-BE578169EDE4}" type="slidenum">
              <a:rPr lang="ar-SA"/>
              <a:pPr>
                <a:defRPr/>
              </a:pPr>
              <a:t>27</a:t>
            </a:fld>
            <a:endParaRPr lang="en-US"/>
          </a:p>
        </p:txBody>
      </p:sp>
      <p:sp>
        <p:nvSpPr>
          <p:cNvPr id="29702" name="Rectangle 40"/>
          <p:cNvSpPr>
            <a:spLocks noChangeArrowheads="1"/>
          </p:cNvSpPr>
          <p:nvPr/>
        </p:nvSpPr>
        <p:spPr bwMode="auto">
          <a:xfrm>
            <a:off x="-214313" y="492125"/>
            <a:ext cx="8286751" cy="55086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47- يقسم رجال التسويق المنتجات وفقاً لمدى </a:t>
            </a:r>
            <a:r>
              <a:rPr lang="ar-SA" sz="3200">
                <a:solidFill>
                  <a:srgbClr val="FF0000"/>
                </a:solidFill>
                <a:ea typeface="AL-Mateen"/>
                <a:cs typeface="AL-Mateen"/>
              </a:rPr>
              <a:t>الأهمية</a:t>
            </a:r>
            <a:r>
              <a:rPr lang="ar-SA" sz="3200">
                <a:ea typeface="AL-Mateen"/>
                <a:cs typeface="AL-Mateen"/>
              </a:rPr>
              <a:t> إلى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 أ  ) سلع وخدمات استهلاكية وخدمات ضرورية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( ب ) سلع ضرورية وأخرى كمالية </a:t>
            </a:r>
            <a:r>
              <a:rPr lang="en-US" sz="3200" u="sng">
                <a:ea typeface="AL-Mateen"/>
                <a:cs typeface="AL-Mateen"/>
              </a:rPr>
              <a:t>.</a:t>
            </a:r>
          </a:p>
          <a:p>
            <a:r>
              <a:rPr lang="ar-SA" sz="3200">
                <a:ea typeface="AL-Mateen"/>
                <a:cs typeface="AL-Mateen"/>
              </a:rPr>
              <a:t>( جـ ) سلع معمرة وسلع غير معمرة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 د ) سلع ذات انتشار جغرافي واسع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48- السلع الميسرة تتميز بأنها كل ما يلى ماعدا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أ ) قريبـة مـن المستهلك</a:t>
            </a:r>
            <a:r>
              <a:rPr lang="en-US" sz="3200">
                <a:ea typeface="AL-Mateen"/>
                <a:cs typeface="AL-Mateen"/>
              </a:rPr>
              <a:t> .</a:t>
            </a:r>
          </a:p>
          <a:p>
            <a:r>
              <a:rPr lang="ar-SA" sz="3200">
                <a:ea typeface="AL-Mateen"/>
                <a:cs typeface="AL-Mateen"/>
              </a:rPr>
              <a:t>( ب) ثمنها زهيد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( جـ ) تعرض في عدد قليل من التاجر 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د  ) انخفاض هامش الربح فيها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هـ) الوسطاء ضرورة في التوزيع .</a:t>
            </a:r>
            <a:endParaRPr lang="en-US" sz="3200">
              <a:ea typeface="AL-Mateen"/>
              <a:cs typeface="AL-Matee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08E445A-90F0-4B1C-BF63-C89531C22F3E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30724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34E6E3-BB8D-43C7-8333-5328C8432ACD}" type="slidenum">
              <a:rPr lang="ar-SA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30726" name="Rectangle 40"/>
          <p:cNvSpPr>
            <a:spLocks noChangeArrowheads="1"/>
          </p:cNvSpPr>
          <p:nvPr/>
        </p:nvSpPr>
        <p:spPr bwMode="auto">
          <a:xfrm>
            <a:off x="142875" y="698500"/>
            <a:ext cx="8286750" cy="55086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49-  تنقسم السلع المسيرة إلى ما يلي ماعدا</a:t>
            </a:r>
            <a:r>
              <a:rPr lang="en-US" sz="3200">
                <a:ea typeface="AL-Mateen"/>
                <a:cs typeface="AL-Mateen"/>
              </a:rPr>
              <a:t> :</a:t>
            </a:r>
          </a:p>
          <a:p>
            <a:r>
              <a:rPr lang="ar-SA" sz="3200">
                <a:ea typeface="AL-Mateen"/>
                <a:cs typeface="AL-Mateen"/>
              </a:rPr>
              <a:t>( أ ) سلع معتادة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ب ) شراء فوري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( جـ ) سلع اضطرارية 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(  د ) سلع غير معتـادة 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هـ ) سلع رأسماليـــــة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50- استراتيجية الترويج أمرا ضرورياً في منافذ توزيع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( أ ) سلـع الاستهـلاك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ب ) سلـع التسـوق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جـ ) السلع الرأسمالية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 د ) الخدمات الاستهلاكيـة</a:t>
            </a:r>
            <a:endParaRPr lang="en-US" sz="3200">
              <a:ea typeface="AL-Mateen"/>
              <a:cs typeface="AL-Mateen"/>
            </a:endParaRPr>
          </a:p>
        </p:txBody>
      </p:sp>
      <p:sp>
        <p:nvSpPr>
          <p:cNvPr id="30727" name="مربع نص 7"/>
          <p:cNvSpPr txBox="1">
            <a:spLocks noChangeArrowheads="1"/>
          </p:cNvSpPr>
          <p:nvPr/>
        </p:nvSpPr>
        <p:spPr bwMode="auto">
          <a:xfrm>
            <a:off x="714375" y="1643063"/>
            <a:ext cx="3214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عناصر الاختيار غالباً 4 عناصر فقط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>
          <a:xfrm>
            <a:off x="1371600" y="6286500"/>
            <a:ext cx="1905000" cy="457200"/>
          </a:xfrm>
        </p:spPr>
        <p:txBody>
          <a:bodyPr/>
          <a:lstStyle/>
          <a:p>
            <a:pPr>
              <a:defRPr/>
            </a:pPr>
            <a:fld id="{5D7D334E-6EA7-4AC0-B5EF-0F06346F557C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31747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8DCAEB-A3F3-4A65-8210-AADF498C9872}" type="slidenum">
              <a:rPr lang="ar-SA"/>
              <a:pPr>
                <a:defRPr/>
              </a:pPr>
              <a:t>29</a:t>
            </a:fld>
            <a:endParaRPr lang="en-US"/>
          </a:p>
        </p:txBody>
      </p:sp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31750" name="Rectangle 40"/>
          <p:cNvSpPr>
            <a:spLocks noChangeArrowheads="1"/>
          </p:cNvSpPr>
          <p:nvPr/>
        </p:nvSpPr>
        <p:spPr bwMode="auto">
          <a:xfrm>
            <a:off x="142875" y="698500"/>
            <a:ext cx="8286750" cy="501650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51- تتميز الخدمات الاستهلاكية بمجموعة من الخصائص التالية ماعدا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أ ) غير ملموسة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ب ) ارتباط الخدمة بشخصية مقدمها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جـ ) عدم القابلية للتخزين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(  د ) تطلب جهوداً تسويقية اكبر في مجال التوزيع .</a:t>
            </a:r>
            <a:r>
              <a:rPr lang="ar-SA" sz="3200">
                <a:ea typeface="AL-Mateen"/>
                <a:cs typeface="AL-Mateen"/>
              </a:rPr>
              <a:t> 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52- يقصـد بالتشكيل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أ ) التوسع الرأسي في عدد المنتجات في كل خط من خطوط الإنتاج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( ب ) إضافة </a:t>
            </a:r>
            <a:r>
              <a:rPr lang="ar-SA" sz="3200" u="sng">
                <a:solidFill>
                  <a:srgbClr val="FF0000"/>
                </a:solidFill>
                <a:ea typeface="AL-Mateen"/>
                <a:cs typeface="AL-Mateen"/>
              </a:rPr>
              <a:t>شكل</a:t>
            </a:r>
            <a:r>
              <a:rPr lang="ar-SA" sz="3200" u="sng">
                <a:ea typeface="AL-Mateen"/>
                <a:cs typeface="AL-Mateen"/>
              </a:rPr>
              <a:t> جديد للمنتجات الحالية 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جـ ) زيادة عدد خطوط المنتجات وعددها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د ) لا شئ مما سبق .</a:t>
            </a:r>
            <a:endParaRPr lang="en-US" sz="3200">
              <a:ea typeface="AL-Mateen"/>
              <a:cs typeface="AL-Mateen"/>
            </a:endParaRPr>
          </a:p>
        </p:txBody>
      </p:sp>
      <p:sp>
        <p:nvSpPr>
          <p:cNvPr id="31751" name="مربع نص 6"/>
          <p:cNvSpPr txBox="1">
            <a:spLocks noChangeArrowheads="1"/>
          </p:cNvSpPr>
          <p:nvPr/>
        </p:nvSpPr>
        <p:spPr bwMode="auto">
          <a:xfrm>
            <a:off x="285750" y="1785938"/>
            <a:ext cx="3214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الخدمات الاستهلاكية </a:t>
            </a:r>
          </a:p>
        </p:txBody>
      </p:sp>
      <p:sp>
        <p:nvSpPr>
          <p:cNvPr id="31752" name="مربع نص 7"/>
          <p:cNvSpPr txBox="1">
            <a:spLocks noChangeArrowheads="1"/>
          </p:cNvSpPr>
          <p:nvPr/>
        </p:nvSpPr>
        <p:spPr bwMode="auto">
          <a:xfrm>
            <a:off x="-214313" y="4357688"/>
            <a:ext cx="3214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الفصل الثاني عشر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C747EEA-F014-4C57-85AB-D3B3FD32F80E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32772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5374B6-EDA2-45CD-9345-F82BF0BDD115}" type="slidenum">
              <a:rPr lang="ar-SA"/>
              <a:pPr>
                <a:defRPr/>
              </a:pPr>
              <a:t>30</a:t>
            </a:fld>
            <a:endParaRPr lang="en-US"/>
          </a:p>
        </p:txBody>
      </p:sp>
      <p:sp>
        <p:nvSpPr>
          <p:cNvPr id="32774" name="Rectangle 40"/>
          <p:cNvSpPr>
            <a:spLocks noChangeArrowheads="1"/>
          </p:cNvSpPr>
          <p:nvPr/>
        </p:nvSpPr>
        <p:spPr bwMode="auto">
          <a:xfrm>
            <a:off x="142875" y="500063"/>
            <a:ext cx="8286750" cy="55086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53-  يقصد بالتوسع الرأسي في عدد المنتجات وفى كل خطوط الإنتاج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( أ ) استراتيجية </a:t>
            </a:r>
            <a:r>
              <a:rPr lang="ar-SA" sz="3200" u="sng">
                <a:solidFill>
                  <a:srgbClr val="FF0000"/>
                </a:solidFill>
                <a:ea typeface="AL-Mateen"/>
                <a:cs typeface="AL-Mateen"/>
              </a:rPr>
              <a:t>العمق</a:t>
            </a:r>
            <a:endParaRPr lang="en-US" sz="3200" u="sng">
              <a:solidFill>
                <a:srgbClr val="FF0000"/>
              </a:solidFill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ب ) استراتيجية الاتساع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جـ ) استراتيجية التشكيل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( د ) استراتيجية التنويع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54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يشير مفهوم المنتج فى التسويق الحديث إلى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مجموعة السلع التى تنتجها المنظمة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ب </a:t>
            </a:r>
            <a:r>
              <a:rPr lang="en-US" sz="3200" u="sng">
                <a:ea typeface="AL-Mateen"/>
                <a:cs typeface="AL-Mateen"/>
              </a:rPr>
              <a:t>–</a:t>
            </a:r>
            <a:r>
              <a:rPr lang="ar-SA" sz="3200" u="sng">
                <a:ea typeface="AL-Mateen"/>
                <a:cs typeface="AL-Mateen"/>
              </a:rPr>
              <a:t> شيء يشبع حاجة أو رغبة أو بحل مشكلة لدى المستهلك </a:t>
            </a:r>
          </a:p>
          <a:p>
            <a:r>
              <a:rPr lang="ar-SA" sz="3200" u="sng">
                <a:ea typeface="AL-Mateen"/>
                <a:cs typeface="AL-Mateen"/>
              </a:rPr>
              <a:t>أو المشترى الصناعى 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تحويل المواد الخام إلى منتجات تامة الصنع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ما يرغب البائع فى بيعه .</a:t>
            </a:r>
            <a:endParaRPr lang="en-US" sz="3200">
              <a:ea typeface="AL-Mateen"/>
              <a:cs typeface="AL-Mateen"/>
            </a:endParaRPr>
          </a:p>
        </p:txBody>
      </p:sp>
      <p:sp>
        <p:nvSpPr>
          <p:cNvPr id="32775" name="مربع نص 6"/>
          <p:cNvSpPr txBox="1">
            <a:spLocks noChangeArrowheads="1"/>
          </p:cNvSpPr>
          <p:nvPr/>
        </p:nvSpPr>
        <p:spPr bwMode="auto">
          <a:xfrm>
            <a:off x="500063" y="1500188"/>
            <a:ext cx="3214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الخدمات الاستهلاكية </a:t>
            </a:r>
          </a:p>
        </p:txBody>
      </p:sp>
      <p:sp>
        <p:nvSpPr>
          <p:cNvPr id="32776" name="مربع نص 7"/>
          <p:cNvSpPr txBox="1">
            <a:spLocks noChangeArrowheads="1"/>
          </p:cNvSpPr>
          <p:nvPr/>
        </p:nvSpPr>
        <p:spPr bwMode="auto">
          <a:xfrm>
            <a:off x="-571500" y="4457700"/>
            <a:ext cx="3214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الفصل الحادي عشر في المقدمة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E565335-70B4-41AC-81C3-CF026265BC7D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33796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F235A5-4BEB-49EE-9CFE-22BDAEC68A40}" type="slidenum">
              <a:rPr lang="ar-SA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33798" name="Rectangle 40"/>
          <p:cNvSpPr>
            <a:spLocks noChangeArrowheads="1"/>
          </p:cNvSpPr>
          <p:nvPr/>
        </p:nvSpPr>
        <p:spPr bwMode="auto">
          <a:xfrm>
            <a:off x="0" y="698500"/>
            <a:ext cx="8429625" cy="501650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55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المنظمة التى تتعدد فيها خطوط الإنتاج مع انخفاض عدد الموديلات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</a:t>
            </a:r>
            <a:r>
              <a:rPr lang="ar-SA" sz="3200" u="sng">
                <a:ea typeface="AL-Mateen"/>
                <a:cs typeface="AL-Mateen"/>
              </a:rPr>
              <a:t>تتبع استراتيجية أتساع وعمق متوسط </a:t>
            </a:r>
            <a:r>
              <a:rPr lang="ar-SA" sz="3200">
                <a:ea typeface="AL-Mateen"/>
                <a:cs typeface="AL-Mateen"/>
              </a:rPr>
              <a:t>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تتبع استراتيجية العمق فقط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تتبع استراتيجية اتساع وعمق عالية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تتبع استراتيجية الاتساع فقط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56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لا ينطبق مفهوم التنويع فى المنتجات على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تعدد السلع التى تنتجها المنظمة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تعدد العبوات وأساليب التعبئة والتغليف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تعدد أشكال السلع المنتجة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د </a:t>
            </a:r>
            <a:r>
              <a:rPr lang="en-US" sz="3200" u="sng">
                <a:ea typeface="AL-Mateen"/>
                <a:cs typeface="AL-Mateen"/>
              </a:rPr>
              <a:t>–</a:t>
            </a:r>
            <a:r>
              <a:rPr lang="ar-SA" sz="3200" u="sng">
                <a:ea typeface="AL-Mateen"/>
                <a:cs typeface="AL-Mateen"/>
              </a:rPr>
              <a:t> وجود كلمة معينة أو رمزا إسم أو مزيج من هؤلاء على منتجات المنشأة .</a:t>
            </a:r>
            <a:endParaRPr lang="en-US" sz="3200" u="sng">
              <a:ea typeface="AL-Mateen"/>
              <a:cs typeface="AL-Mateen"/>
            </a:endParaRPr>
          </a:p>
        </p:txBody>
      </p:sp>
      <p:sp>
        <p:nvSpPr>
          <p:cNvPr id="33799" name="مربع نص 6"/>
          <p:cNvSpPr txBox="1">
            <a:spLocks noChangeArrowheads="1"/>
          </p:cNvSpPr>
          <p:nvPr/>
        </p:nvSpPr>
        <p:spPr bwMode="auto">
          <a:xfrm>
            <a:off x="500063" y="1500188"/>
            <a:ext cx="3214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الفصل الثاني عشر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22027EB-8B11-44AE-A828-5B64D059D4DA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34819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39F32C-CF9A-44A4-ABC7-46DCC5042898}" type="slidenum">
              <a:rPr lang="ar-SA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34822" name="Rectangle 40"/>
          <p:cNvSpPr>
            <a:spLocks noChangeArrowheads="1"/>
          </p:cNvSpPr>
          <p:nvPr/>
        </p:nvSpPr>
        <p:spPr bwMode="auto">
          <a:xfrm>
            <a:off x="142875" y="698500"/>
            <a:ext cx="8286750" cy="501650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57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تختلف العلامة التجارية على الاسم التجارى فى أنها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تستخدم لتميز المنتجات .                                                             غير مقرر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اسهل فى الحفظ وتعرف بمجرد النظر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ترمز لطبيعة المنتج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يمكن استخدامها لتمييز كل منتجات المنظمة .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58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تزداد المنافسة بين المنتجات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فى المرحلة الأولى من تقديم المنتج إلى السوق .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ب </a:t>
            </a:r>
            <a:r>
              <a:rPr lang="en-US" sz="3200" u="sng">
                <a:ea typeface="AL-Mateen"/>
                <a:cs typeface="AL-Mateen"/>
              </a:rPr>
              <a:t>–</a:t>
            </a:r>
            <a:r>
              <a:rPr lang="ar-SA" sz="3200" u="sng">
                <a:ea typeface="AL-Mateen"/>
                <a:cs typeface="AL-Mateen"/>
              </a:rPr>
              <a:t> فى مرحلة الاستقرار 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عند إرتفاع معدل نمو المبيعات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فى جميع مراحل حياة المنتج . </a:t>
            </a:r>
            <a:endParaRPr lang="en-US" sz="3200">
              <a:ea typeface="AL-Mateen"/>
              <a:cs typeface="AL-Mateen"/>
            </a:endParaRPr>
          </a:p>
        </p:txBody>
      </p:sp>
      <p:cxnSp>
        <p:nvCxnSpPr>
          <p:cNvPr id="34823" name="رابط كسهم مستقيم 7"/>
          <p:cNvCxnSpPr>
            <a:cxnSpLocks noChangeShapeType="1"/>
          </p:cNvCxnSpPr>
          <p:nvPr/>
        </p:nvCxnSpPr>
        <p:spPr bwMode="auto">
          <a:xfrm>
            <a:off x="2357438" y="1570038"/>
            <a:ext cx="1214437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4824" name="مربع نص 8"/>
          <p:cNvSpPr txBox="1">
            <a:spLocks noChangeArrowheads="1"/>
          </p:cNvSpPr>
          <p:nvPr/>
        </p:nvSpPr>
        <p:spPr bwMode="auto">
          <a:xfrm>
            <a:off x="642938" y="4176713"/>
            <a:ext cx="32146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الفصل الثاني عشر </a:t>
            </a:r>
          </a:p>
          <a:p>
            <a:pPr algn="ctr"/>
            <a:r>
              <a:rPr lang="ar-SA" sz="2000">
                <a:ea typeface="AL-Mateen"/>
                <a:cs typeface="AL-Mateen"/>
              </a:rPr>
              <a:t>مراحل دورة حياة المنتجات ( المرحلة الثالثة ) وتتزايد حدة المنافسة في الكتاب مرة وانما هي حدة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B6FA99D-5666-4A08-BBE2-7E988D1983E7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35844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060FCD-623E-4CCD-8F9B-77FD25D6B7A8}" type="slidenum">
              <a:rPr lang="ar-SA"/>
              <a:pPr>
                <a:defRPr/>
              </a:pPr>
              <a:t>33</a:t>
            </a:fld>
            <a:endParaRPr lang="en-US"/>
          </a:p>
        </p:txBody>
      </p:sp>
      <p:sp>
        <p:nvSpPr>
          <p:cNvPr id="35846" name="Rectangle 40"/>
          <p:cNvSpPr>
            <a:spLocks noChangeArrowheads="1"/>
          </p:cNvSpPr>
          <p:nvPr/>
        </p:nvSpPr>
        <p:spPr bwMode="auto">
          <a:xfrm>
            <a:off x="-142875" y="857250"/>
            <a:ext cx="8786813" cy="452437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400">
                <a:ea typeface="AL-Mateen"/>
                <a:cs typeface="AL-Mateen"/>
              </a:rPr>
              <a:t>59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فى مرحلة استقرار لمنتج تقليدى :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أ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ترتفع تكاليف التسويق مقارنة بقيمة المبيعات ويكون المستهلكين أكثر عددا وأنتشارا .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ب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تستقر تكاليف التسويق أو تقل ويكون عدد المستهلكين قليل . 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 u="sng">
                <a:ea typeface="AL-Mateen"/>
                <a:cs typeface="AL-Mateen"/>
              </a:rPr>
              <a:t>ج </a:t>
            </a:r>
            <a:r>
              <a:rPr lang="en-US" sz="2400" u="sng">
                <a:ea typeface="AL-Mateen"/>
                <a:cs typeface="AL-Mateen"/>
              </a:rPr>
              <a:t>–</a:t>
            </a:r>
            <a:r>
              <a:rPr lang="ar-SA" sz="2400" u="sng">
                <a:ea typeface="AL-Mateen"/>
                <a:cs typeface="AL-Mateen"/>
              </a:rPr>
              <a:t> ترتفع تكاليف التسويق مقارنة بقيمة المبيعات ويكون عدد المستهلكين قليل . </a:t>
            </a:r>
            <a:endParaRPr lang="en-US" sz="2400" u="sng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د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تستقر معدلات تكاليف التسويق ويكون المستهلكين أكثر عددا وانتشارا 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60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فى مرحلة تقديم المنتج يمكن اتباع استراتيجية السعر المنخفض والترويج المحدود :-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أ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إذا كان عدد المستهلكين  المتوقعين كبيرا أو لديهم معرفة بالسلعة وباسعار السلع الجديدة ، إلا أنهم يعرفون اسعار السلع البديلة .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>
                <a:ea typeface="AL-Mateen"/>
                <a:cs typeface="AL-Mateen"/>
              </a:rPr>
              <a:t>ب </a:t>
            </a:r>
            <a:r>
              <a:rPr lang="en-US" sz="2400">
                <a:ea typeface="AL-Mateen"/>
                <a:cs typeface="AL-Mateen"/>
              </a:rPr>
              <a:t>–</a:t>
            </a:r>
            <a:r>
              <a:rPr lang="ar-SA" sz="2400">
                <a:ea typeface="AL-Mateen"/>
                <a:cs typeface="AL-Mateen"/>
              </a:rPr>
              <a:t> إذا كان عدد كبير من المستهلكين المتوقعين ليس لديهم علم بالسلعة الجديدة ولكنهم على استعداد لشرائها بعد التعرف عليها ودفع السعر المحدد لها </a:t>
            </a:r>
            <a:endParaRPr lang="en-US" sz="2400">
              <a:ea typeface="AL-Mateen"/>
              <a:cs typeface="AL-Mateen"/>
            </a:endParaRPr>
          </a:p>
          <a:p>
            <a:r>
              <a:rPr lang="ar-SA" sz="2400" u="sng">
                <a:ea typeface="AL-Mateen"/>
                <a:cs typeface="AL-Mateen"/>
              </a:rPr>
              <a:t>ج </a:t>
            </a:r>
            <a:r>
              <a:rPr lang="en-US" sz="2400" u="sng">
                <a:ea typeface="AL-Mateen"/>
                <a:cs typeface="AL-Mateen"/>
              </a:rPr>
              <a:t>–</a:t>
            </a:r>
            <a:r>
              <a:rPr lang="ar-SA" sz="2400" u="sng">
                <a:ea typeface="AL-Mateen"/>
                <a:cs typeface="AL-Mateen"/>
              </a:rPr>
              <a:t> إذا كان عدد المستهلكين المتوقع قليل مع علمهم بالسلعة الجديدة واستعدادهم لدفع السعر المحدد لها </a:t>
            </a:r>
            <a:r>
              <a:rPr lang="ar-SA" sz="2400">
                <a:ea typeface="AL-Mateen"/>
                <a:cs typeface="AL-Mateen"/>
              </a:rPr>
              <a:t>.</a:t>
            </a:r>
            <a:endParaRPr lang="en-US" sz="2400">
              <a:ea typeface="AL-Mateen"/>
              <a:cs typeface="AL-Mateen"/>
            </a:endParaRPr>
          </a:p>
        </p:txBody>
      </p:sp>
      <p:sp>
        <p:nvSpPr>
          <p:cNvPr id="35847" name="مربع نص 5"/>
          <p:cNvSpPr txBox="1">
            <a:spLocks noChangeArrowheads="1"/>
          </p:cNvSpPr>
          <p:nvPr/>
        </p:nvSpPr>
        <p:spPr bwMode="auto">
          <a:xfrm>
            <a:off x="-928688" y="1785938"/>
            <a:ext cx="3214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تابع ماسبق</a:t>
            </a:r>
          </a:p>
        </p:txBody>
      </p:sp>
      <p:cxnSp>
        <p:nvCxnSpPr>
          <p:cNvPr id="35848" name="رابط كسهم مستقيم 7"/>
          <p:cNvCxnSpPr>
            <a:cxnSpLocks noChangeShapeType="1"/>
          </p:cNvCxnSpPr>
          <p:nvPr/>
        </p:nvCxnSpPr>
        <p:spPr bwMode="auto">
          <a:xfrm>
            <a:off x="1214438" y="2000250"/>
            <a:ext cx="928687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19BCD92-671A-43DC-9626-8EDC9AE46E29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36868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D3CAF1-5DE5-4F65-AB3A-C8A0C0FDDB0E}" type="slidenum">
              <a:rPr lang="ar-SA"/>
              <a:pPr>
                <a:defRPr/>
              </a:pPr>
              <a:t>34</a:t>
            </a:fld>
            <a:endParaRPr lang="en-US"/>
          </a:p>
        </p:txBody>
      </p:sp>
      <p:sp>
        <p:nvSpPr>
          <p:cNvPr id="36870" name="Rectangle 40"/>
          <p:cNvSpPr>
            <a:spLocks noChangeArrowheads="1"/>
          </p:cNvSpPr>
          <p:nvPr/>
        </p:nvSpPr>
        <p:spPr bwMode="auto">
          <a:xfrm>
            <a:off x="500063" y="285750"/>
            <a:ext cx="8286750" cy="6002338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61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إذا أوضحت دراسة الجدوى الاقتصادية والاجتماعية لمنتج جديد أو لتطوير منتج قائم احتمالا نجاح هذا المنتج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ينبغى تحديد الشكل النهائى للمنتج .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ينبغى تقديم المنتج فى شكل تجارى للسوق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ينبغى تجميع مزيد من الأفكار عن المنتج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لا شيء مما سبق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62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عندما تنتج المنظمة العديد من المنتجات ، ويتم توزيعها فى العديد من الأسواق فإن التنظيم المناسب لإدارة المنتجات هو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التنظيم اللامركزى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التنظيم المرن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التنظيم التقليدى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الجمع بين هذه التنظيمات . </a:t>
            </a:r>
            <a:endParaRPr lang="en-US" sz="3200">
              <a:ea typeface="AL-Mateen"/>
              <a:cs typeface="AL-Mateen"/>
            </a:endParaRPr>
          </a:p>
        </p:txBody>
      </p:sp>
      <p:sp>
        <p:nvSpPr>
          <p:cNvPr id="6" name="مربع نص 5"/>
          <p:cNvSpPr txBox="1"/>
          <p:nvPr/>
        </p:nvSpPr>
        <p:spPr>
          <a:xfrm rot="20089286">
            <a:off x="-327025" y="2246313"/>
            <a:ext cx="3214688" cy="5238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L-Mateen" pitchFamily="2" charset="-78"/>
              </a:rPr>
              <a:t>شريحة غير مهمة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5FA3BE9-875B-4280-BFDA-FD5109E9FEE3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37892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944D2D-7159-4E84-BEB1-B545AAB60E89}" type="slidenum">
              <a:rPr lang="ar-SA"/>
              <a:pPr>
                <a:defRPr/>
              </a:pPr>
              <a:t>35</a:t>
            </a:fld>
            <a:endParaRPr lang="en-US"/>
          </a:p>
        </p:txBody>
      </p:sp>
      <p:sp>
        <p:nvSpPr>
          <p:cNvPr id="37894" name="Rectangle 40"/>
          <p:cNvSpPr>
            <a:spLocks noChangeArrowheads="1"/>
          </p:cNvSpPr>
          <p:nvPr/>
        </p:nvSpPr>
        <p:spPr bwMode="auto">
          <a:xfrm>
            <a:off x="428625" y="349250"/>
            <a:ext cx="8286750" cy="55086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63- يقصد بالمسئولية الاجتماعية عند انتاج أو تطوير المنتج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تجنب تقديم سلع ضارة بالمستهلك .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تجنب استنزاف موارد الثروة النادرة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المساهمة فى تطوير ورفاهية المجتمع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د </a:t>
            </a:r>
            <a:r>
              <a:rPr lang="en-US" sz="3200" u="sng">
                <a:ea typeface="AL-Mateen"/>
                <a:cs typeface="AL-Mateen"/>
              </a:rPr>
              <a:t>–</a:t>
            </a:r>
            <a:r>
              <a:rPr lang="ar-SA" sz="3200" u="sng">
                <a:ea typeface="AL-Mateen"/>
                <a:cs typeface="AL-Mateen"/>
              </a:rPr>
              <a:t> كل ما سبق . 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64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يلعب السعر دور هام فى المزيج التسويقى ، ويرجع ذلك إلى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أ </a:t>
            </a:r>
            <a:r>
              <a:rPr lang="en-US" sz="3200" u="sng">
                <a:ea typeface="AL-Mateen"/>
                <a:cs typeface="AL-Mateen"/>
              </a:rPr>
              <a:t>–</a:t>
            </a:r>
            <a:r>
              <a:rPr lang="ar-SA" sz="3200" u="sng">
                <a:ea typeface="AL-Mateen"/>
                <a:cs typeface="AL-Mateen"/>
              </a:rPr>
              <a:t> أنه يجب ايجاد توافق وتنسيق بين السعر وغيره من عناصر المزيج التسويقى ..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 أنه يتوقف على نوعية المنتج والمستهلك والمنافسة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ج- أنه يمكن لرجال التسويق تغيره وتعديله بسرعة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د- أنه يتأثر بظروف العرض والطلب . </a:t>
            </a:r>
            <a:endParaRPr lang="en-US" sz="3200">
              <a:ea typeface="AL-Mateen"/>
              <a:cs typeface="AL-Matee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D8BDDD8-2682-4778-9780-CB511C779932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38916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0047A7-0EF6-48A2-941E-890E4C183935}" type="slidenum">
              <a:rPr lang="ar-SA"/>
              <a:pPr>
                <a:defRPr/>
              </a:pPr>
              <a:t>36</a:t>
            </a:fld>
            <a:endParaRPr lang="en-US"/>
          </a:p>
        </p:txBody>
      </p:sp>
      <p:sp>
        <p:nvSpPr>
          <p:cNvPr id="38918" name="Rectangle 40"/>
          <p:cNvSpPr>
            <a:spLocks noChangeArrowheads="1"/>
          </p:cNvSpPr>
          <p:nvPr/>
        </p:nvSpPr>
        <p:spPr bwMode="auto">
          <a:xfrm>
            <a:off x="-285750" y="285750"/>
            <a:ext cx="8286750" cy="5262563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800">
                <a:ea typeface="AL-Mateen"/>
                <a:cs typeface="AL-Mateen"/>
              </a:rPr>
              <a:t>65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توجد بعض المنظمات التى لا تعتبر السعر عنصر استراتيجى فى المزيج التسويقى ، ويرجع ذلك إلى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أ-صعوبة التحكم فيه لأنه يتأثر بالعرض والطلب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ب-تخصص هذه المنظمات فى إنتاج سلع التفاخر والموضة ..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د-وجود منافسة عدائية بين السوقين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ج-أن السعر اصبح مألوفا بين المستهلك بالنسبة لسلعة معينة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66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ضع علامة (</a:t>
            </a:r>
            <a:r>
              <a:rPr lang="en-US" sz="2800">
                <a:ea typeface="AL-Mateen"/>
                <a:cs typeface="AL-Mateen"/>
                <a:sym typeface="Symbol" pitchFamily="18" charset="2"/>
              </a:rPr>
              <a:t></a:t>
            </a:r>
            <a:r>
              <a:rPr lang="ar-SA" sz="2800">
                <a:ea typeface="AL-Mateen"/>
                <a:cs typeface="AL-Mateen"/>
              </a:rPr>
              <a:t>)  أمام السلعة أو الخدمة ذات الطلب المرن عن غيرها من المجموعات الموضحة فيما يلى :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أ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الرحلات الترفيهية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 u="sng">
                <a:ea typeface="AL-Mateen"/>
                <a:cs typeface="AL-Mateen"/>
              </a:rPr>
              <a:t>ب- الأرز .</a:t>
            </a:r>
            <a:endParaRPr lang="en-US" sz="2800" u="sng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ج- التعليم الجامعى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د- المواصلات العامة . </a:t>
            </a:r>
            <a:endParaRPr lang="en-US" sz="2800">
              <a:ea typeface="AL-Mateen"/>
              <a:cs typeface="AL-Mateen"/>
            </a:endParaRPr>
          </a:p>
        </p:txBody>
      </p:sp>
      <p:sp>
        <p:nvSpPr>
          <p:cNvPr id="38919" name="مربع نص 5"/>
          <p:cNvSpPr txBox="1">
            <a:spLocks noChangeArrowheads="1"/>
          </p:cNvSpPr>
          <p:nvPr/>
        </p:nvSpPr>
        <p:spPr bwMode="auto">
          <a:xfrm>
            <a:off x="-500063" y="1071563"/>
            <a:ext cx="3214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ب ( السلع الخاصة )</a:t>
            </a:r>
          </a:p>
        </p:txBody>
      </p:sp>
      <p:sp>
        <p:nvSpPr>
          <p:cNvPr id="38920" name="مربع نص 6"/>
          <p:cNvSpPr txBox="1">
            <a:spLocks noChangeArrowheads="1"/>
          </p:cNvSpPr>
          <p:nvPr/>
        </p:nvSpPr>
        <p:spPr bwMode="auto">
          <a:xfrm>
            <a:off x="642938" y="3714750"/>
            <a:ext cx="32146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العلاقة بين السعر والطلب </a:t>
            </a:r>
          </a:p>
          <a:p>
            <a:pPr algn="ctr"/>
            <a:r>
              <a:rPr lang="ar-SA" sz="2000">
                <a:ea typeface="AL-Mateen"/>
                <a:cs typeface="AL-Mateen"/>
              </a:rPr>
              <a:t>( المرونة السعرية 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CF2D6F0-217F-4EA5-A222-9EBDA61485BF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39940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DEA04D-0F4A-4866-AECB-AF13DD38558F}" type="slidenum">
              <a:rPr lang="ar-SA"/>
              <a:pPr>
                <a:defRPr/>
              </a:pPr>
              <a:t>37</a:t>
            </a:fld>
            <a:endParaRPr lang="en-US"/>
          </a:p>
        </p:txBody>
      </p:sp>
      <p:sp>
        <p:nvSpPr>
          <p:cNvPr id="39942" name="Rectangle 40"/>
          <p:cNvSpPr>
            <a:spLocks noChangeArrowheads="1"/>
          </p:cNvSpPr>
          <p:nvPr/>
        </p:nvSpPr>
        <p:spPr bwMode="auto">
          <a:xfrm>
            <a:off x="0" y="285750"/>
            <a:ext cx="8286750" cy="55086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67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تستخدم بعض منظمات السعر الريادى لسلعة ما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لكى تزيد الطلب على هذه السلعة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 لمواجهة حالات المنافسة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ج- عندما تكون السلعة جديدة فى السوق .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د </a:t>
            </a:r>
            <a:r>
              <a:rPr lang="en-US" sz="3200" u="sng">
                <a:ea typeface="AL-Mateen"/>
                <a:cs typeface="AL-Mateen"/>
              </a:rPr>
              <a:t>–</a:t>
            </a:r>
            <a:r>
              <a:rPr lang="ar-SA" sz="3200" u="sng">
                <a:ea typeface="AL-Mateen"/>
                <a:cs typeface="AL-Mateen"/>
              </a:rPr>
              <a:t> لكى تزيد الطلب على بقية السلع فى خط المنتجات 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68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حينما تدفع المنظمة بالمستهلكين إلى أتخاذ قرار شراء عاطفى . فإنها بذلك تكون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قد اتبعت سياسات التسعير الترويجى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ب-قد اتبعت سياسات التسعير  الرائدة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ج- قد اتبعت سياسات التسعير النفسية 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- قد اتبعت سياسات التسعير  المهنى .</a:t>
            </a:r>
            <a:endParaRPr lang="en-US" sz="3200">
              <a:ea typeface="AL-Mateen"/>
              <a:cs typeface="AL-Mateen"/>
            </a:endParaRPr>
          </a:p>
        </p:txBody>
      </p:sp>
      <p:sp>
        <p:nvSpPr>
          <p:cNvPr id="39943" name="مربع نص 5"/>
          <p:cNvSpPr txBox="1">
            <a:spLocks noChangeArrowheads="1"/>
          </p:cNvSpPr>
          <p:nvPr/>
        </p:nvSpPr>
        <p:spPr bwMode="auto">
          <a:xfrm>
            <a:off x="0" y="1214438"/>
            <a:ext cx="3214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الفصل الرابع عشر ( الاسعار الرائدة </a:t>
            </a:r>
          </a:p>
          <a:p>
            <a:pPr algn="ctr"/>
            <a:r>
              <a:rPr lang="ar-SA" sz="2000">
                <a:ea typeface="AL-Mateen"/>
                <a:cs typeface="AL-Mateen"/>
              </a:rPr>
              <a:t>إدارة الاسعار</a:t>
            </a:r>
          </a:p>
        </p:txBody>
      </p:sp>
      <p:sp>
        <p:nvSpPr>
          <p:cNvPr id="39944" name="مربع نص 6"/>
          <p:cNvSpPr txBox="1">
            <a:spLocks noChangeArrowheads="1"/>
          </p:cNvSpPr>
          <p:nvPr/>
        </p:nvSpPr>
        <p:spPr bwMode="auto">
          <a:xfrm>
            <a:off x="214313" y="3786188"/>
            <a:ext cx="32146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إعداد وتعديل الاسعار وفقاً رغبات المستهلك </a:t>
            </a:r>
          </a:p>
          <a:p>
            <a:pPr algn="ctr">
              <a:buFont typeface="Arial" pitchFamily="34" charset="0"/>
              <a:buChar char="•"/>
            </a:pPr>
            <a:r>
              <a:rPr lang="ar-SA" sz="2000">
                <a:ea typeface="AL-Mateen"/>
                <a:cs typeface="AL-Mateen"/>
              </a:rPr>
              <a:t> ( التسعير النفس 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9EF551C-5432-4A92-82D0-B365301FFED7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40964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B202ED-D167-45EE-A903-D764A633F64B}" type="slidenum">
              <a:rPr lang="ar-SA"/>
              <a:pPr>
                <a:defRPr/>
              </a:pPr>
              <a:t>38</a:t>
            </a:fld>
            <a:endParaRPr lang="en-US"/>
          </a:p>
        </p:txBody>
      </p:sp>
      <p:sp>
        <p:nvSpPr>
          <p:cNvPr id="40966" name="Rectangle 40"/>
          <p:cNvSpPr>
            <a:spLocks noChangeArrowheads="1"/>
          </p:cNvSpPr>
          <p:nvPr/>
        </p:nvSpPr>
        <p:spPr bwMode="auto">
          <a:xfrm>
            <a:off x="214313" y="668338"/>
            <a:ext cx="8286750" cy="483235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800">
                <a:ea typeface="AL-Mateen"/>
                <a:cs typeface="AL-Mateen"/>
              </a:rPr>
              <a:t>69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أن المنتج الذى يعتمد تسعيره بصورة أكبر من الأخرين على أساس المعيار الخلقى 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أ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الفيديو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 u="sng">
                <a:ea typeface="AL-Mateen"/>
                <a:cs typeface="AL-Mateen"/>
              </a:rPr>
              <a:t>ب- الخدمة العلاجية .</a:t>
            </a:r>
            <a:endParaRPr lang="en-US" sz="2800" u="sng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ج- السيارات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د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الأفلام السينمائية 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70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أن سياسة التسعير كشط السوق</a:t>
            </a:r>
            <a:r>
              <a:rPr lang="ar-SA" sz="2800">
                <a:solidFill>
                  <a:srgbClr val="FF0000"/>
                </a:solidFill>
                <a:ea typeface="AL-Mateen"/>
                <a:cs typeface="AL-Mateen"/>
              </a:rPr>
              <a:t>؟</a:t>
            </a:r>
            <a:r>
              <a:rPr lang="ar-SA" sz="2800">
                <a:ea typeface="AL-Mateen"/>
                <a:cs typeface="AL-Mateen"/>
              </a:rPr>
              <a:t>تصلح :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أ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فى مرحلة التقديم من دورة حياة المنتج الجديد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ب- عندما يريد المسوق دخول السوق والاستحواذ على أكبر كمية من المبيعات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 u="sng">
                <a:ea typeface="AL-Mateen"/>
                <a:cs typeface="AL-Mateen"/>
              </a:rPr>
              <a:t>ج- عندما يكون دافع الشراء لدى المستهلك هو الرغبة فى التمييز والتقدير الاجتماعى </a:t>
            </a:r>
            <a:endParaRPr lang="en-US" sz="2800" u="sng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د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عندما ترغب المنظمة فى أشعار المستهلك بأن الصفقة رابحة .</a:t>
            </a:r>
            <a:endParaRPr lang="en-US" sz="2800">
              <a:ea typeface="AL-Mateen"/>
              <a:cs typeface="AL-Matee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B29E0E3-7129-4717-9ECF-F2F05AA64933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41988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22C5A8-2CF8-417B-913D-62FAA5446DD6}" type="slidenum">
              <a:rPr lang="ar-SA"/>
              <a:pPr>
                <a:defRPr/>
              </a:pPr>
              <a:t>39</a:t>
            </a:fld>
            <a:endParaRPr lang="en-US"/>
          </a:p>
        </p:txBody>
      </p:sp>
      <p:sp>
        <p:nvSpPr>
          <p:cNvPr id="41990" name="Rectangle 40"/>
          <p:cNvSpPr>
            <a:spLocks noChangeArrowheads="1"/>
          </p:cNvSpPr>
          <p:nvPr/>
        </p:nvSpPr>
        <p:spPr bwMode="auto">
          <a:xfrm>
            <a:off x="142875" y="698500"/>
            <a:ext cx="8286750" cy="501650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71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من السياسات العملية للتسعير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الأسعار المألوفة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 التسعير المهنى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ج- الأسعار الكسرية .                                               ( الشريحة غير مطلوبة )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د- كل ما سبق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72- من خطوات التسعير فى البيئة الديناميكية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تقدير احتمالات المستهلك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 التسعير الترويجى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ج- التسعير المتغير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كل ما سبق .</a:t>
            </a:r>
            <a:endParaRPr lang="en-US" sz="3200">
              <a:ea typeface="AL-Mateen"/>
              <a:cs typeface="AL-Matee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4FF85E0-E361-432D-AF3E-75B8957A42F9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43012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A9D787-5419-49D8-9E9E-4212E6EC629C}" type="slidenum">
              <a:rPr lang="ar-SA"/>
              <a:pPr>
                <a:defRPr/>
              </a:pPr>
              <a:t>40</a:t>
            </a:fld>
            <a:endParaRPr lang="en-US"/>
          </a:p>
        </p:txBody>
      </p:sp>
      <p:sp>
        <p:nvSpPr>
          <p:cNvPr id="43014" name="Rectangle 40"/>
          <p:cNvSpPr>
            <a:spLocks noChangeArrowheads="1"/>
          </p:cNvSpPr>
          <p:nvPr/>
        </p:nvSpPr>
        <p:spPr bwMode="auto">
          <a:xfrm>
            <a:off x="-142875" y="698500"/>
            <a:ext cx="8286750" cy="501650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73- من سياسات التسعير الزائد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الأسعار الكسرية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 التسعير المتميز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ج- التسعير الأدبى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د- التسعير الترويجى . 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74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تمثل الحاجة إلى الوسطاء أحد عناصر أهمية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تخطيط المنتجات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ب </a:t>
            </a:r>
            <a:r>
              <a:rPr lang="en-US" sz="3200" u="sng">
                <a:ea typeface="AL-Mateen"/>
                <a:cs typeface="AL-Mateen"/>
              </a:rPr>
              <a:t>–</a:t>
            </a:r>
            <a:r>
              <a:rPr lang="ar-SA" sz="3200" u="sng">
                <a:ea typeface="AL-Mateen"/>
                <a:cs typeface="AL-Mateen"/>
              </a:rPr>
              <a:t> التوزيع 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التسعير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الترويج .</a:t>
            </a:r>
            <a:endParaRPr lang="en-US" sz="3200">
              <a:ea typeface="AL-Mateen"/>
              <a:cs typeface="AL-Matee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9D16AF8-EAEE-4EA1-AF85-B703FE2C0ED2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44036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CEC470-8162-488B-B014-0A3240295115}" type="slidenum">
              <a:rPr lang="ar-SA"/>
              <a:pPr>
                <a:defRPr/>
              </a:pPr>
              <a:t>41</a:t>
            </a:fld>
            <a:endParaRPr lang="en-US"/>
          </a:p>
        </p:txBody>
      </p:sp>
      <p:sp>
        <p:nvSpPr>
          <p:cNvPr id="44038" name="Rectangle 40"/>
          <p:cNvSpPr>
            <a:spLocks noChangeArrowheads="1"/>
          </p:cNvSpPr>
          <p:nvPr/>
        </p:nvSpPr>
        <p:spPr bwMode="auto">
          <a:xfrm>
            <a:off x="1357313" y="428625"/>
            <a:ext cx="6929437" cy="501650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75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ينطبق مفهوم التوزيع على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منظمات السلع والخدمات الاقتصادية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 المنظمات غير الاقتصادية كالمستشفيات والمدارس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ج- </a:t>
            </a:r>
            <a:r>
              <a:rPr lang="ar-SA" sz="3200" u="sng">
                <a:ea typeface="AL-Mateen"/>
                <a:cs typeface="AL-Mateen"/>
              </a:rPr>
              <a:t>المنظمات التى تقدم الائتمان والتأمين والاتصالات 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كل المنظمات السابقة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76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إن العنصر الأقل مرونة من حيث إمكانية التغير من بين عناصر المزيج التسويقى التالية هو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الترويج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 التوزيع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ج </a:t>
            </a:r>
            <a:r>
              <a:rPr lang="en-US" sz="3200" u="sng">
                <a:ea typeface="AL-Mateen"/>
                <a:cs typeface="AL-Mateen"/>
              </a:rPr>
              <a:t>–</a:t>
            </a:r>
            <a:r>
              <a:rPr lang="ar-SA" sz="3200" u="sng">
                <a:ea typeface="AL-Mateen"/>
                <a:cs typeface="AL-Mateen"/>
              </a:rPr>
              <a:t>التسعير </a:t>
            </a:r>
            <a:endParaRPr lang="en-US" sz="3200" u="sng">
              <a:ea typeface="AL-Mateen"/>
              <a:cs typeface="AL-Mateen"/>
            </a:endParaRPr>
          </a:p>
        </p:txBody>
      </p:sp>
      <p:sp>
        <p:nvSpPr>
          <p:cNvPr id="44039" name="مربع نص 6"/>
          <p:cNvSpPr txBox="1">
            <a:spLocks noChangeArrowheads="1"/>
          </p:cNvSpPr>
          <p:nvPr/>
        </p:nvSpPr>
        <p:spPr bwMode="auto">
          <a:xfrm>
            <a:off x="785813" y="4572000"/>
            <a:ext cx="3214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لأن السعر سلاح ذو حدين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69C962B-1F5A-43D4-A37E-72201AC09DC7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45060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10B5A1-6B89-4F47-840D-B19E3A2B181E}" type="slidenum">
              <a:rPr lang="ar-SA"/>
              <a:pPr>
                <a:defRPr/>
              </a:pPr>
              <a:t>42</a:t>
            </a:fld>
            <a:endParaRPr lang="en-US"/>
          </a:p>
        </p:txBody>
      </p:sp>
      <p:sp>
        <p:nvSpPr>
          <p:cNvPr id="45062" name="Rectangle 40"/>
          <p:cNvSpPr>
            <a:spLocks noChangeArrowheads="1"/>
          </p:cNvSpPr>
          <p:nvPr/>
        </p:nvSpPr>
        <p:spPr bwMode="auto">
          <a:xfrm>
            <a:off x="142875" y="698500"/>
            <a:ext cx="8286750" cy="440055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800">
                <a:ea typeface="AL-Mateen"/>
                <a:cs typeface="AL-Mateen"/>
              </a:rPr>
              <a:t>77- عندما يختار المنتج متجر واحد لتوزيع السلعة يكون قد اتبع :- 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أ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مؤسسات النقل والتخزين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 u="sng">
                <a:ea typeface="AL-Mateen"/>
                <a:cs typeface="AL-Mateen"/>
              </a:rPr>
              <a:t>ب- مؤسسات الوسطاء كالتجار والوكلاء والسماسرة .</a:t>
            </a:r>
            <a:endParaRPr lang="en-US" sz="2800" u="sng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ج - المؤسسات التى تقوم ببحوث التسويق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د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المؤسسات التى تقدم خدمات التمويل والتأمين . 		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78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تعتبر وكالات الاعلان فى نظام التوزيع من قبيل :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أ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المؤسسات المساعدة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ب- المؤسسات المرشدة .                                                                         </a:t>
            </a:r>
            <a:r>
              <a:rPr lang="ar-SA" sz="2800" u="sng">
                <a:ea typeface="AL-Mateen"/>
                <a:cs typeface="AL-Mateen"/>
              </a:rPr>
              <a:t>غير مطلوب</a:t>
            </a:r>
            <a:endParaRPr lang="en-US" sz="2800" u="sng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ج - مؤسسات الوسطاء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د  - مؤسسات التوزيع المادى . </a:t>
            </a:r>
            <a:endParaRPr lang="en-US" sz="2800">
              <a:ea typeface="AL-Mateen"/>
              <a:cs typeface="AL-Matee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157CB1E-5626-41C0-8CE1-408D8788AF3D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46084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E51B66-6693-46E5-9D7A-D21126A8ADE7}" type="slidenum">
              <a:rPr lang="ar-SA"/>
              <a:pPr>
                <a:defRPr/>
              </a:pPr>
              <a:t>43</a:t>
            </a:fld>
            <a:endParaRPr lang="en-US"/>
          </a:p>
        </p:txBody>
      </p:sp>
      <p:sp>
        <p:nvSpPr>
          <p:cNvPr id="46086" name="Rectangle 40"/>
          <p:cNvSpPr>
            <a:spLocks noChangeArrowheads="1"/>
          </p:cNvSpPr>
          <p:nvPr/>
        </p:nvSpPr>
        <p:spPr bwMode="auto">
          <a:xfrm>
            <a:off x="1000125" y="500063"/>
            <a:ext cx="7572375" cy="4832350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800">
                <a:ea typeface="AL-Mateen"/>
                <a:cs typeface="AL-Mateen"/>
              </a:rPr>
              <a:t>79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يهدف المنتج من وراء استخدام سياسة الجذب فى نظام الترويج إلى التركيز على :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أ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زيادة طلب تاجر الجملة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ب- زيادة طلب تاجر التجزئة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 u="sng">
                <a:ea typeface="AL-Mateen"/>
                <a:cs typeface="AL-Mateen"/>
              </a:rPr>
              <a:t>ج - زيادة طلب المستهلك .</a:t>
            </a:r>
            <a:endParaRPr lang="en-US" sz="2800" u="sng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د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كل ما سبق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80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يقوم المنتج بانتهاج سياسة الجذب فى نظام التوزيع :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أ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عندما يحاول الوسطاء فرض شروط لا يقبلها المنتج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ب- عندما يعرض الوسطاء عن التعامل فى السلعة التى ينتجها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>
                <a:ea typeface="AL-Mateen"/>
                <a:cs typeface="AL-Mateen"/>
              </a:rPr>
              <a:t>ج - عندما يريد أن يكون هو الموجه لسياسات التوزيع .</a:t>
            </a:r>
            <a:endParaRPr lang="en-US" sz="2800">
              <a:ea typeface="AL-Mateen"/>
              <a:cs typeface="AL-Mateen"/>
            </a:endParaRPr>
          </a:p>
          <a:p>
            <a:r>
              <a:rPr lang="ar-SA" sz="2800" u="sng">
                <a:ea typeface="AL-Mateen"/>
                <a:cs typeface="AL-Mateen"/>
              </a:rPr>
              <a:t>د </a:t>
            </a:r>
            <a:r>
              <a:rPr lang="en-US" sz="2800" u="sng">
                <a:ea typeface="AL-Mateen"/>
                <a:cs typeface="AL-Mateen"/>
              </a:rPr>
              <a:t>–</a:t>
            </a:r>
            <a:r>
              <a:rPr lang="ar-SA" sz="2800" u="sng">
                <a:ea typeface="AL-Mateen"/>
                <a:cs typeface="AL-Mateen"/>
              </a:rPr>
              <a:t> كل ما سبق .</a:t>
            </a:r>
            <a:endParaRPr lang="en-US" sz="2800" u="sng">
              <a:ea typeface="AL-Mateen"/>
              <a:cs typeface="AL-Mateen"/>
            </a:endParaRPr>
          </a:p>
        </p:txBody>
      </p:sp>
      <p:sp>
        <p:nvSpPr>
          <p:cNvPr id="46087" name="مربع نص 5"/>
          <p:cNvSpPr txBox="1">
            <a:spLocks noChangeArrowheads="1"/>
          </p:cNvSpPr>
          <p:nvPr/>
        </p:nvSpPr>
        <p:spPr bwMode="auto">
          <a:xfrm>
            <a:off x="0" y="1214438"/>
            <a:ext cx="3214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>
                <a:ea typeface="AL-Mateen"/>
                <a:cs typeface="AL-Mateen"/>
              </a:rPr>
              <a:t>فصل الاتصالات التسويقية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B79C6D2-5C9E-478D-9F46-06E36BF82FE3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47108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EEB9D6-5D2F-4E36-A4DF-B25824C454A9}" type="slidenum">
              <a:rPr lang="ar-SA"/>
              <a:pPr>
                <a:defRPr/>
              </a:pPr>
              <a:t>44</a:t>
            </a:fld>
            <a:endParaRPr lang="en-US"/>
          </a:p>
        </p:txBody>
      </p:sp>
      <p:sp>
        <p:nvSpPr>
          <p:cNvPr id="47110" name="Rectangle 40"/>
          <p:cNvSpPr>
            <a:spLocks noChangeArrowheads="1"/>
          </p:cNvSpPr>
          <p:nvPr/>
        </p:nvSpPr>
        <p:spPr bwMode="auto">
          <a:xfrm>
            <a:off x="142875" y="698500"/>
            <a:ext cx="8286750" cy="55086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3200">
                <a:ea typeface="AL-Mateen"/>
                <a:cs typeface="AL-Mateen"/>
              </a:rPr>
              <a:t>81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إن توزيع السلعة فى عدد كبير من متاجر التجزئة فى أنحاء السوق يسمى :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استراتيجية التوزيع الانتقائى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 استراتيجية التوزيع المحدود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ج - استراتيجية التوزيع المنتشر .شامل 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كل ما سبق . 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82- يمثل المعيار الاقتصادى كأحد معايير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 u="sng">
                <a:ea typeface="AL-Mateen"/>
                <a:cs typeface="AL-Mateen"/>
              </a:rPr>
              <a:t>أ-تقييم البدائل المتاحة لاختيار قناة التوزيع .</a:t>
            </a:r>
            <a:endParaRPr lang="en-US" sz="3200" u="sng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ب-وسيلة لاستخدام أكثر من قناة .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ج-وسيلة لتخطيط المنتجات</a:t>
            </a:r>
            <a:endParaRPr lang="en-US" sz="3200">
              <a:ea typeface="AL-Mateen"/>
              <a:cs typeface="AL-Mateen"/>
            </a:endParaRPr>
          </a:p>
          <a:p>
            <a:r>
              <a:rPr lang="ar-SA" sz="3200">
                <a:ea typeface="AL-Mateen"/>
                <a:cs typeface="AL-Mateen"/>
              </a:rPr>
              <a:t>د-لا شيء مما سبق</a:t>
            </a:r>
            <a:endParaRPr lang="en-US" sz="3200">
              <a:ea typeface="AL-Mateen"/>
              <a:cs typeface="AL-Matee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B4CE4EE-0D25-4F44-94DF-C9AB23C94272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48132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0467FA-A5A5-4972-A9B3-5406A444C0EF}" type="slidenum">
              <a:rPr lang="ar-SA"/>
              <a:pPr>
                <a:defRPr/>
              </a:pPr>
              <a:t>45</a:t>
            </a:fld>
            <a:endParaRPr lang="en-US"/>
          </a:p>
        </p:txBody>
      </p:sp>
      <p:sp>
        <p:nvSpPr>
          <p:cNvPr id="48134" name="Rectangle 1"/>
          <p:cNvSpPr>
            <a:spLocks noChangeArrowheads="1"/>
          </p:cNvSpPr>
          <p:nvPr/>
        </p:nvSpPr>
        <p:spPr bwMode="auto">
          <a:xfrm>
            <a:off x="500063" y="511175"/>
            <a:ext cx="771525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55588" algn="justLow" eaLnBrk="0" hangingPunct="0"/>
            <a:r>
              <a:rPr lang="ar-SA" sz="3600" b="1">
                <a:ea typeface="AL-Mateen"/>
                <a:cs typeface="AL-Mateen"/>
              </a:rPr>
              <a:t>83- من شروط ومسئوليات أعضاء قناة التوزيع :</a:t>
            </a:r>
            <a:endParaRPr lang="en-US" sz="2800">
              <a:ea typeface="AL-Mateen"/>
              <a:cs typeface="AL-Mateen"/>
            </a:endParaRPr>
          </a:p>
          <a:p>
            <a:pPr indent="255588" algn="justLow" eaLnBrk="0" hangingPunct="0"/>
            <a:r>
              <a:rPr lang="ar-SA" sz="3600" u="sng">
                <a:ea typeface="AL-Mateen"/>
                <a:cs typeface="AL-Mateen"/>
              </a:rPr>
              <a:t>أ </a:t>
            </a:r>
            <a:r>
              <a:rPr lang="en-US" sz="3600" u="sng">
                <a:ea typeface="AL-Mateen"/>
                <a:cs typeface="AL-Mateen"/>
              </a:rPr>
              <a:t>–</a:t>
            </a:r>
            <a:r>
              <a:rPr lang="ar-SA" sz="3600" u="sng">
                <a:ea typeface="AL-Mateen"/>
                <a:cs typeface="AL-Mateen"/>
              </a:rPr>
              <a:t> تحديد الأعمال المطلوبة من القناة .</a:t>
            </a:r>
            <a:endParaRPr lang="en-US" sz="2800" u="sng">
              <a:ea typeface="AL-Mateen"/>
              <a:cs typeface="AL-Mateen"/>
            </a:endParaRPr>
          </a:p>
          <a:p>
            <a:pPr indent="255588" algn="justLow" eaLnBrk="0" hangingPunct="0"/>
            <a:r>
              <a:rPr lang="ar-SA" sz="3600">
                <a:ea typeface="AL-Mateen"/>
                <a:cs typeface="AL-Mateen"/>
              </a:rPr>
              <a:t>ب </a:t>
            </a:r>
            <a:r>
              <a:rPr lang="en-US" sz="3600">
                <a:ea typeface="AL-Mateen"/>
                <a:cs typeface="AL-Mateen"/>
              </a:rPr>
              <a:t>–</a:t>
            </a:r>
            <a:r>
              <a:rPr lang="ar-SA" sz="3600">
                <a:ea typeface="AL-Mateen"/>
                <a:cs typeface="AL-Mateen"/>
              </a:rPr>
              <a:t> ظروف المنافسة .</a:t>
            </a:r>
            <a:endParaRPr lang="en-US" sz="2800">
              <a:ea typeface="AL-Mateen"/>
              <a:cs typeface="AL-Mateen"/>
            </a:endParaRPr>
          </a:p>
          <a:p>
            <a:pPr indent="255588" algn="justLow" eaLnBrk="0" hangingPunct="0"/>
            <a:r>
              <a:rPr lang="ar-SA" sz="3600">
                <a:ea typeface="AL-Mateen"/>
                <a:cs typeface="AL-Mateen"/>
              </a:rPr>
              <a:t>ج - خلق نظام توزيع فعال .</a:t>
            </a:r>
            <a:endParaRPr lang="en-US" sz="2800">
              <a:ea typeface="AL-Mateen"/>
              <a:cs typeface="AL-Mateen"/>
            </a:endParaRPr>
          </a:p>
          <a:p>
            <a:pPr indent="255588" algn="justLow" eaLnBrk="0" hangingPunct="0"/>
            <a:r>
              <a:rPr lang="ar-SA" sz="3600">
                <a:ea typeface="AL-Mateen"/>
                <a:cs typeface="AL-Mateen"/>
              </a:rPr>
              <a:t>د </a:t>
            </a:r>
            <a:r>
              <a:rPr lang="en-US" sz="3600">
                <a:ea typeface="AL-Mateen"/>
                <a:cs typeface="AL-Mateen"/>
              </a:rPr>
              <a:t>–</a:t>
            </a:r>
            <a:r>
              <a:rPr lang="ar-SA" sz="3600">
                <a:ea typeface="AL-Mateen"/>
                <a:cs typeface="AL-Mateen"/>
              </a:rPr>
              <a:t> سياسات التسعير .</a:t>
            </a:r>
            <a:endParaRPr lang="en-US" sz="2800">
              <a:ea typeface="AL-Mateen"/>
              <a:cs typeface="AL-Mateen"/>
            </a:endParaRPr>
          </a:p>
          <a:p>
            <a:pPr indent="255588" algn="justLow" eaLnBrk="0" hangingPunct="0"/>
            <a:r>
              <a:rPr lang="ar-SA" sz="3600" b="1">
                <a:ea typeface="AL-Mateen"/>
                <a:cs typeface="AL-Mateen"/>
              </a:rPr>
              <a:t>84 </a:t>
            </a:r>
            <a:r>
              <a:rPr lang="en-US" sz="3600" b="1">
                <a:ea typeface="AL-Mateen"/>
                <a:cs typeface="AL-Mateen"/>
              </a:rPr>
              <a:t>–</a:t>
            </a:r>
            <a:r>
              <a:rPr lang="ar-SA" sz="3600" b="1">
                <a:ea typeface="AL-Mateen"/>
                <a:cs typeface="AL-Mateen"/>
              </a:rPr>
              <a:t> من عناصر عملية الاتصال :</a:t>
            </a:r>
            <a:endParaRPr lang="en-US" sz="2800">
              <a:ea typeface="AL-Mateen"/>
              <a:cs typeface="AL-Mateen"/>
            </a:endParaRPr>
          </a:p>
          <a:p>
            <a:pPr indent="255588" algn="justLow" eaLnBrk="0" hangingPunct="0"/>
            <a:r>
              <a:rPr lang="ar-SA" sz="3600">
                <a:ea typeface="AL-Mateen"/>
                <a:cs typeface="AL-Mateen"/>
              </a:rPr>
              <a:t>أ </a:t>
            </a:r>
            <a:r>
              <a:rPr lang="en-US" sz="3600">
                <a:ea typeface="AL-Mateen"/>
                <a:cs typeface="AL-Mateen"/>
              </a:rPr>
              <a:t>–</a:t>
            </a:r>
            <a:r>
              <a:rPr lang="ar-SA" sz="3600">
                <a:ea typeface="AL-Mateen"/>
                <a:cs typeface="AL-Mateen"/>
              </a:rPr>
              <a:t> الجهة التى تبدأ عملية الاتصال .</a:t>
            </a:r>
            <a:endParaRPr lang="en-US" sz="2800">
              <a:ea typeface="AL-Mateen"/>
              <a:cs typeface="AL-Mateen"/>
            </a:endParaRPr>
          </a:p>
          <a:p>
            <a:pPr indent="255588" algn="justLow" eaLnBrk="0" hangingPunct="0"/>
            <a:r>
              <a:rPr lang="ar-SA" sz="3600" u="sng">
                <a:ea typeface="AL-Mateen"/>
                <a:cs typeface="AL-Mateen"/>
              </a:rPr>
              <a:t>ب- المعلومات المرتدة .</a:t>
            </a:r>
            <a:endParaRPr lang="en-US" sz="2800" u="sng">
              <a:ea typeface="AL-Mateen"/>
              <a:cs typeface="AL-Mateen"/>
            </a:endParaRPr>
          </a:p>
          <a:p>
            <a:pPr indent="255588" algn="justLow" eaLnBrk="0" hangingPunct="0"/>
            <a:r>
              <a:rPr lang="ar-SA" sz="3600">
                <a:ea typeface="AL-Mateen"/>
                <a:cs typeface="AL-Mateen"/>
              </a:rPr>
              <a:t>ج </a:t>
            </a:r>
            <a:r>
              <a:rPr lang="en-US" sz="3600">
                <a:ea typeface="AL-Mateen"/>
                <a:cs typeface="AL-Mateen"/>
              </a:rPr>
              <a:t>–</a:t>
            </a:r>
            <a:r>
              <a:rPr lang="ar-SA" sz="3600">
                <a:ea typeface="AL-Mateen"/>
                <a:cs typeface="AL-Mateen"/>
              </a:rPr>
              <a:t> السلعة المقدمة للسوق .</a:t>
            </a:r>
            <a:endParaRPr lang="en-US" sz="2800">
              <a:ea typeface="AL-Mateen"/>
              <a:cs typeface="AL-Mateen"/>
            </a:endParaRPr>
          </a:p>
          <a:p>
            <a:pPr indent="255588" algn="justLow" eaLnBrk="0" hangingPunct="0"/>
            <a:r>
              <a:rPr lang="ar-SA" sz="3600">
                <a:ea typeface="AL-Mateen"/>
                <a:cs typeface="AL-Mateen"/>
              </a:rPr>
              <a:t>د </a:t>
            </a:r>
            <a:r>
              <a:rPr lang="en-US" sz="3600">
                <a:ea typeface="AL-Mateen"/>
                <a:cs typeface="AL-Mateen"/>
              </a:rPr>
              <a:t>–</a:t>
            </a:r>
            <a:r>
              <a:rPr lang="ar-SA" sz="3600">
                <a:ea typeface="AL-Mateen"/>
                <a:cs typeface="AL-Mateen"/>
              </a:rPr>
              <a:t> الموردون .</a:t>
            </a:r>
            <a:endParaRPr lang="ar-SA" sz="4400">
              <a:ea typeface="AL-Mateen"/>
              <a:cs typeface="AL-Matee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2430596-9466-4E27-A7EB-69E94626E6EE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49156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A0553-DC6C-48AA-8749-B2E77AD46A9A}" type="slidenum">
              <a:rPr lang="ar-SA"/>
              <a:pPr>
                <a:defRPr/>
              </a:pPr>
              <a:t>46</a:t>
            </a:fld>
            <a:endParaRPr lang="en-US"/>
          </a:p>
        </p:txBody>
      </p:sp>
      <p:sp>
        <p:nvSpPr>
          <p:cNvPr id="49158" name="Rectangle 1"/>
          <p:cNvSpPr>
            <a:spLocks noChangeArrowheads="1"/>
          </p:cNvSpPr>
          <p:nvPr/>
        </p:nvSpPr>
        <p:spPr bwMode="auto">
          <a:xfrm>
            <a:off x="-357188" y="439738"/>
            <a:ext cx="8858251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/>
            <a:r>
              <a:rPr lang="ar-SA" sz="3200">
                <a:ea typeface="AL-Mateen"/>
                <a:cs typeface="AL-Mateen"/>
              </a:rPr>
              <a:t>85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تعتبر الاتصالات التسويقية :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أداة فى يد البائع فقط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 u="sng">
                <a:ea typeface="AL-Mateen"/>
                <a:cs typeface="AL-Mateen"/>
              </a:rPr>
              <a:t>ب- جزء من المزيج التسويقى .</a:t>
            </a:r>
            <a:endParaRPr lang="en-US" sz="3200" u="sng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ج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الأساس فى تسعير وتوزيع المنتجات بما يتناسب مع ظروف السوق . </a:t>
            </a: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كل ما سبق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86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تزداد أهمية الإعلان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خلال مختلف مراحل عملية الشراء على حد سواء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 u="sng">
                <a:ea typeface="AL-Mateen"/>
                <a:cs typeface="AL-Mateen"/>
              </a:rPr>
              <a:t>ب- خلال المراحل الأولى لعملية الشراء .</a:t>
            </a:r>
            <a:endParaRPr lang="en-US" sz="3200" u="sng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ج- خلال المرحلة الأخيرة فى عملية الشراء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كل ما سبق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9CA4DB8-AF33-4C7D-9FF5-4631E9886807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50180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A8348E-1E07-4AC9-B67D-073703AB5B5E}" type="slidenum">
              <a:rPr lang="ar-SA"/>
              <a:pPr>
                <a:defRPr/>
              </a:pPr>
              <a:t>47</a:t>
            </a:fld>
            <a:endParaRPr lang="en-US"/>
          </a:p>
        </p:txBody>
      </p:sp>
      <p:sp>
        <p:nvSpPr>
          <p:cNvPr id="50182" name="Rectangle 1"/>
          <p:cNvSpPr>
            <a:spLocks noChangeArrowheads="1"/>
          </p:cNvSpPr>
          <p:nvPr/>
        </p:nvSpPr>
        <p:spPr bwMode="auto">
          <a:xfrm>
            <a:off x="-214313" y="571500"/>
            <a:ext cx="8286751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>
              <a:tabLst>
                <a:tab pos="685800" algn="l"/>
              </a:tabLst>
            </a:pPr>
            <a:r>
              <a:rPr lang="ar-SA" sz="3200">
                <a:ea typeface="AL-Mateen"/>
                <a:cs typeface="AL-Mateen"/>
              </a:rPr>
              <a:t>87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تعد الرسالة الاعلانية الموجهة من المنتج إلى المستهلك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>
              <a:tabLst>
                <a:tab pos="685800" algn="l"/>
              </a:tabLst>
            </a:pPr>
            <a:r>
              <a:rPr lang="ar-SA" sz="3200" u="sng">
                <a:ea typeface="AL-Mateen"/>
                <a:cs typeface="AL-Mateen"/>
              </a:rPr>
              <a:t>أ </a:t>
            </a:r>
            <a:r>
              <a:rPr lang="en-US" sz="3200" u="sng">
                <a:ea typeface="AL-Mateen"/>
                <a:cs typeface="AL-Mateen"/>
              </a:rPr>
              <a:t>–</a:t>
            </a:r>
            <a:r>
              <a:rPr lang="ar-SA" sz="3200" u="sng">
                <a:ea typeface="AL-Mateen"/>
                <a:cs typeface="AL-Mateen"/>
              </a:rPr>
              <a:t> الأساس فى لفت نظر العملاء المحتملين </a:t>
            </a:r>
            <a:r>
              <a:rPr lang="ar-SA" sz="3200">
                <a:ea typeface="AL-Mateen"/>
                <a:cs typeface="AL-Mateen"/>
              </a:rPr>
              <a:t>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>
              <a:tabLst>
                <a:tab pos="685800" algn="l"/>
              </a:tabLst>
            </a:pPr>
            <a:r>
              <a:rPr lang="ar-SA" sz="3200">
                <a:ea typeface="AL-Mateen"/>
                <a:cs typeface="AL-Mateen"/>
              </a:rPr>
              <a:t>ب- من أساليب الترويج المباشر .                    الرسالة الإعلانية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>
              <a:tabLst>
                <a:tab pos="685800" algn="l"/>
              </a:tabLst>
            </a:pPr>
            <a:r>
              <a:rPr lang="ar-SA" sz="3200">
                <a:ea typeface="AL-Mateen"/>
                <a:cs typeface="AL-Mateen"/>
              </a:rPr>
              <a:t>ج - الأساس فى عملية ترويج المبيعات . 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>
              <a:tabLst>
                <a:tab pos="685800" algn="l"/>
              </a:tabLst>
            </a:pPr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أكثر فائدة إذا كانت وسائل مرئية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>
              <a:tabLst>
                <a:tab pos="685800" algn="l"/>
              </a:tabLst>
            </a:pPr>
            <a:r>
              <a:rPr lang="ar-SA" sz="3200">
                <a:ea typeface="AL-Mateen"/>
                <a:cs typeface="AL-Mateen"/>
              </a:rPr>
              <a:t>88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تهدف المنظمة من وراء تنشيط المبيعات الى :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>
              <a:tabLst>
                <a:tab pos="685800" algn="l"/>
              </a:tabLst>
            </a:pPr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خلق الثقة فى منتجاتها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>
              <a:tabLst>
                <a:tab pos="685800" algn="l"/>
              </a:tabLst>
            </a:pPr>
            <a:r>
              <a:rPr lang="ar-SA" sz="3200">
                <a:ea typeface="AL-Mateen"/>
                <a:cs typeface="AL-Mateen"/>
              </a:rPr>
              <a:t>ب- التخلص من بعض السلع الراكدة لديها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>
              <a:buFontTx/>
              <a:buChar char="•"/>
              <a:tabLst>
                <a:tab pos="685800" algn="l"/>
              </a:tabLst>
            </a:pPr>
            <a:r>
              <a:rPr lang="ar-SA" sz="3200">
                <a:ea typeface="AL-Mateen"/>
                <a:cs typeface="AL-Mateen"/>
              </a:rPr>
              <a:t>تدعيم وسائل الاتصالات غير الشخصية كالاعلان مثلا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>
              <a:tabLst>
                <a:tab pos="685800" algn="l"/>
              </a:tabLst>
            </a:pPr>
            <a:r>
              <a:rPr lang="ar-SA" sz="3200" u="sng">
                <a:ea typeface="AL-Mateen"/>
                <a:cs typeface="AL-Mateen"/>
              </a:rPr>
              <a:t>د </a:t>
            </a:r>
            <a:r>
              <a:rPr lang="en-US" sz="3200" u="sng">
                <a:ea typeface="AL-Mateen"/>
                <a:cs typeface="AL-Mateen"/>
              </a:rPr>
              <a:t>–</a:t>
            </a:r>
            <a:r>
              <a:rPr lang="ar-SA" sz="3200" u="sng">
                <a:ea typeface="AL-Mateen"/>
                <a:cs typeface="AL-Mateen"/>
              </a:rPr>
              <a:t> أثارة الرغبة فى الشراء عند المستهلكين لزيادة المبيعات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10223F8-7B1D-4EAC-8FA2-2BBE49073E24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51203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1C4A23-9321-4563-835E-3E70756155CE}" type="slidenum">
              <a:rPr lang="ar-SA"/>
              <a:pPr>
                <a:defRPr/>
              </a:pPr>
              <a:t>48</a:t>
            </a:fld>
            <a:endParaRPr lang="en-US"/>
          </a:p>
        </p:txBody>
      </p:sp>
      <p:sp>
        <p:nvSpPr>
          <p:cNvPr id="51205" name="Rectangle 1"/>
          <p:cNvSpPr>
            <a:spLocks noChangeArrowheads="1"/>
          </p:cNvSpPr>
          <p:nvPr/>
        </p:nvSpPr>
        <p:spPr bwMode="auto">
          <a:xfrm>
            <a:off x="1143000" y="357188"/>
            <a:ext cx="6786563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/>
            <a:r>
              <a:rPr lang="ar-SA" sz="3200">
                <a:ea typeface="AL-Mateen"/>
                <a:cs typeface="AL-Mateen"/>
              </a:rPr>
              <a:t>89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تتوقف فعالية وتأثير الاتصال على : 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درجة الثقة فى الراسل والوسيلة المستخدمة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 u="sng">
                <a:ea typeface="AL-Mateen"/>
                <a:cs typeface="AL-Mateen"/>
              </a:rPr>
              <a:t>ب- النشاط الترويجى للمنشأة .</a:t>
            </a:r>
            <a:endParaRPr lang="en-US" sz="3200" u="sng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ج- كل ما سبق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لا شيء مما سبق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90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تتأثر المجهودات الترويجية بطبيعة عملية الشراء وخاصة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 u="sng">
                <a:ea typeface="AL-Mateen"/>
                <a:cs typeface="AL-Mateen"/>
              </a:rPr>
              <a:t>أ </a:t>
            </a:r>
            <a:r>
              <a:rPr lang="en-US" sz="3200" u="sng">
                <a:ea typeface="AL-Mateen"/>
                <a:cs typeface="AL-Mateen"/>
              </a:rPr>
              <a:t>–</a:t>
            </a:r>
            <a:r>
              <a:rPr lang="ar-SA" sz="3200" u="sng">
                <a:ea typeface="AL-Mateen"/>
                <a:cs typeface="AL-Mateen"/>
              </a:rPr>
              <a:t> لفت الانتباه وتطوير الوعى الإدراكى .</a:t>
            </a:r>
            <a:endParaRPr lang="en-US" sz="3200" u="sng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ب- عملية تكرار الشراء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ج- الأهمية الاقتصادية والاجتماعية للمنتج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لا شيء مما سبق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0932540-6CB2-4A20-9581-9570FA2CBDFA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52227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FCE360-5699-4973-ACA2-32F6022DB3F0}" type="slidenum">
              <a:rPr lang="ar-SA"/>
              <a:pPr>
                <a:defRPr/>
              </a:pPr>
              <a:t>49</a:t>
            </a:fld>
            <a:endParaRPr lang="en-US"/>
          </a:p>
        </p:txBody>
      </p:sp>
      <p:sp>
        <p:nvSpPr>
          <p:cNvPr id="52229" name="Rectangle 1"/>
          <p:cNvSpPr>
            <a:spLocks noChangeArrowheads="1"/>
          </p:cNvSpPr>
          <p:nvPr/>
        </p:nvSpPr>
        <p:spPr bwMode="auto">
          <a:xfrm>
            <a:off x="571500" y="368300"/>
            <a:ext cx="74295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/>
            <a:r>
              <a:rPr lang="ar-SA" sz="3200">
                <a:ea typeface="AL-Mateen"/>
                <a:cs typeface="AL-Mateen"/>
              </a:rPr>
              <a:t>91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من مهام الترويج فى استراتيجيات التسويق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جعل المنتج فى وضع مناسب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 u="sng">
                <a:ea typeface="AL-Mateen"/>
                <a:cs typeface="AL-Mateen"/>
              </a:rPr>
              <a:t>ب- دفع المشترى إلى اتخاذ قرار شراء المنتج .</a:t>
            </a:r>
            <a:endParaRPr lang="en-US" sz="3200" u="sng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ج- إثارة الرغبة فى المنتج والاهتمام به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كل ما سبق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92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من أهم فوائد الإعلان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أ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المساهمة فى إشباع الحاجات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ب- الاتصال الشخصى بالعملاء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/>
            <a:r>
              <a:rPr lang="ar-SA" sz="3200" u="sng">
                <a:ea typeface="AL-Mateen"/>
                <a:cs typeface="AL-Mateen"/>
              </a:rPr>
              <a:t>ج- نقل المعلومات عن المستهلك .</a:t>
            </a:r>
            <a:endParaRPr lang="en-US" sz="3200" u="sng">
              <a:ea typeface="AL-Mateen"/>
              <a:cs typeface="AL-Mateen"/>
            </a:endParaRPr>
          </a:p>
          <a:p>
            <a:pPr algn="justLow" eaLnBrk="0" hangingPunct="0"/>
            <a:r>
              <a:rPr lang="ar-SA" sz="3200">
                <a:ea typeface="AL-Mateen"/>
                <a:cs typeface="AL-Mateen"/>
              </a:rPr>
              <a:t>د </a:t>
            </a:r>
            <a:r>
              <a:rPr lang="en-US" sz="3200">
                <a:ea typeface="AL-Mateen"/>
                <a:cs typeface="AL-Mateen"/>
              </a:rPr>
              <a:t>–</a:t>
            </a:r>
            <a:r>
              <a:rPr lang="ar-SA" sz="3200">
                <a:ea typeface="AL-Mateen"/>
                <a:cs typeface="AL-Mateen"/>
              </a:rPr>
              <a:t> كل ما سبق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BCFED80-C536-4AFC-B852-6F9289CDFD55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53251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9B3B7-912A-494F-8B8F-CBA3CAE8AE47}" type="slidenum">
              <a:rPr lang="ar-SA"/>
              <a:pPr>
                <a:defRPr/>
              </a:pPr>
              <a:t>50</a:t>
            </a:fld>
            <a:endParaRPr lang="en-US"/>
          </a:p>
        </p:txBody>
      </p:sp>
      <p:sp>
        <p:nvSpPr>
          <p:cNvPr id="52229" name="Rectangle 1"/>
          <p:cNvSpPr>
            <a:spLocks noChangeArrowheads="1"/>
          </p:cNvSpPr>
          <p:nvPr/>
        </p:nvSpPr>
        <p:spPr bwMode="auto">
          <a:xfrm>
            <a:off x="0" y="428625"/>
            <a:ext cx="8501063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93- من طرق قياس فعالية الإنتاج :</a:t>
            </a:r>
            <a:endParaRPr lang="en-US" sz="3200" dirty="0"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أ </a:t>
            </a:r>
            <a:r>
              <a:rPr lang="en-US" sz="3200" dirty="0">
                <a:ea typeface="+mn-ea"/>
                <a:cs typeface="AL-Mateen" pitchFamily="2" charset="-78"/>
              </a:rPr>
              <a:t>–</a:t>
            </a:r>
            <a:r>
              <a:rPr lang="ar-SA" sz="3200" dirty="0">
                <a:ea typeface="+mn-ea"/>
                <a:cs typeface="AL-Mateen" pitchFamily="2" charset="-78"/>
              </a:rPr>
              <a:t> الطرق القياسية لمبيعات .</a:t>
            </a:r>
            <a:endParaRPr lang="en-US" sz="3200" dirty="0"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ب- زيادة فعالية الإنتاج .                                 </a:t>
            </a:r>
            <a:r>
              <a:rPr lang="ar-SA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L-Mateen" pitchFamily="2" charset="-78"/>
              </a:rPr>
              <a:t>الشريحة غير مطلوبة</a:t>
            </a:r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ج- الاستيعاب والفهم </a:t>
            </a:r>
            <a:endParaRPr lang="en-US" sz="3200" dirty="0"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د- نقل المعلومات . </a:t>
            </a:r>
            <a:endParaRPr lang="en-US" sz="3200" dirty="0"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94- إن الاعتماد على وكالات الإعلان يحقق مزايا كثيرة منها .</a:t>
            </a:r>
            <a:endParaRPr lang="en-US" sz="3200" dirty="0"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أ </a:t>
            </a:r>
            <a:r>
              <a:rPr lang="en-US" sz="3200" dirty="0">
                <a:ea typeface="+mn-ea"/>
                <a:cs typeface="AL-Mateen" pitchFamily="2" charset="-78"/>
              </a:rPr>
              <a:t>–</a:t>
            </a:r>
            <a:r>
              <a:rPr lang="ar-SA" sz="3200" dirty="0">
                <a:ea typeface="+mn-ea"/>
                <a:cs typeface="AL-Mateen" pitchFamily="2" charset="-78"/>
              </a:rPr>
              <a:t> تأكيد الحاجة إلى تعيين متخصصين </a:t>
            </a:r>
            <a:r>
              <a:rPr lang="ar-SA" sz="3200" dirty="0" err="1">
                <a:ea typeface="+mn-ea"/>
                <a:cs typeface="AL-Mateen" pitchFamily="2" charset="-78"/>
              </a:rPr>
              <a:t>فى</a:t>
            </a:r>
            <a:r>
              <a:rPr lang="ar-SA" sz="3200" dirty="0">
                <a:ea typeface="+mn-ea"/>
                <a:cs typeface="AL-Mateen" pitchFamily="2" charset="-78"/>
              </a:rPr>
              <a:t> الترويج .</a:t>
            </a:r>
            <a:endParaRPr lang="en-US" sz="3200" dirty="0"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ب- عدم الحاجة إلى وجود متخصصين على مستوى عال </a:t>
            </a:r>
            <a:r>
              <a:rPr lang="ar-SA" sz="3200" dirty="0" err="1">
                <a:ea typeface="+mn-ea"/>
                <a:cs typeface="AL-Mateen" pitchFamily="2" charset="-78"/>
              </a:rPr>
              <a:t>فى</a:t>
            </a:r>
            <a:r>
              <a:rPr lang="ar-SA" sz="3200" dirty="0">
                <a:ea typeface="+mn-ea"/>
                <a:cs typeface="AL-Mateen" pitchFamily="2" charset="-78"/>
              </a:rPr>
              <a:t> الترويج .</a:t>
            </a:r>
            <a:endParaRPr lang="en-US" sz="3200" dirty="0"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ج- تأكيد الحاجة إلى الاعتماد على الذات .</a:t>
            </a:r>
            <a:endParaRPr lang="en-US" sz="3200" dirty="0"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د </a:t>
            </a:r>
            <a:r>
              <a:rPr lang="en-US" sz="3200" dirty="0">
                <a:ea typeface="+mn-ea"/>
                <a:cs typeface="AL-Mateen" pitchFamily="2" charset="-78"/>
              </a:rPr>
              <a:t>–</a:t>
            </a:r>
            <a:r>
              <a:rPr lang="ar-SA" sz="3200" dirty="0">
                <a:ea typeface="+mn-ea"/>
                <a:cs typeface="AL-Mateen" pitchFamily="2" charset="-78"/>
              </a:rPr>
              <a:t> لا شيء مما سبق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4E00940-49CC-4858-AEDF-27634F3174A2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54276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B8C287-866E-4ADE-8467-707C980D6F8F}" type="slidenum">
              <a:rPr lang="ar-SA"/>
              <a:pPr>
                <a:defRPr/>
              </a:pPr>
              <a:t>51</a:t>
            </a:fld>
            <a:endParaRPr lang="en-US"/>
          </a:p>
        </p:txBody>
      </p:sp>
      <p:sp>
        <p:nvSpPr>
          <p:cNvPr id="53253" name="Rectangle 1"/>
          <p:cNvSpPr>
            <a:spLocks noChangeArrowheads="1"/>
          </p:cNvSpPr>
          <p:nvPr/>
        </p:nvSpPr>
        <p:spPr bwMode="auto">
          <a:xfrm>
            <a:off x="0" y="642938"/>
            <a:ext cx="8001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95- من مسئوليات وظيفة العلاقات العامة .</a:t>
            </a:r>
            <a:endParaRPr lang="en-US" sz="3200" dirty="0"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أ </a:t>
            </a:r>
            <a:r>
              <a:rPr lang="en-US" sz="3200" dirty="0">
                <a:ea typeface="+mn-ea"/>
                <a:cs typeface="AL-Mateen" pitchFamily="2" charset="-78"/>
              </a:rPr>
              <a:t>–</a:t>
            </a:r>
            <a:r>
              <a:rPr lang="ar-SA" sz="3200" dirty="0">
                <a:ea typeface="+mn-ea"/>
                <a:cs typeface="AL-Mateen" pitchFamily="2" charset="-78"/>
              </a:rPr>
              <a:t> تكامل الخطط والبرامج الترويجية .</a:t>
            </a:r>
            <a:endParaRPr lang="en-US" sz="3200" dirty="0"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ب- خفض تكاليف الترويج .</a:t>
            </a:r>
            <a:endParaRPr lang="en-US" sz="3200" dirty="0"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ج- عمل دراسات الجدوى الاقتصادية .     </a:t>
            </a:r>
            <a:r>
              <a:rPr lang="ar-SA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L-Mateen" pitchFamily="2" charset="-78"/>
              </a:rPr>
              <a:t>الشريحة غير مطلوبة</a:t>
            </a:r>
            <a:r>
              <a:rPr lang="ar-SA" sz="3200" dirty="0">
                <a:ea typeface="+mn-ea"/>
                <a:cs typeface="AL-Mateen" pitchFamily="2" charset="-78"/>
              </a:rPr>
              <a:t>         </a:t>
            </a:r>
            <a:endParaRPr lang="en-US" sz="3200" dirty="0"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د- تقديم الدراسات إلى المنافسين .</a:t>
            </a:r>
            <a:endParaRPr lang="en-US" sz="3200" dirty="0"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96 </a:t>
            </a:r>
            <a:r>
              <a:rPr lang="en-US" sz="3200" dirty="0">
                <a:ea typeface="+mn-ea"/>
                <a:cs typeface="AL-Mateen" pitchFamily="2" charset="-78"/>
              </a:rPr>
              <a:t>–</a:t>
            </a:r>
            <a:r>
              <a:rPr lang="ar-SA" sz="3200" dirty="0">
                <a:ea typeface="+mn-ea"/>
                <a:cs typeface="AL-Mateen" pitchFamily="2" charset="-78"/>
              </a:rPr>
              <a:t> من أهداف تنشيط المبيعات :</a:t>
            </a:r>
            <a:endParaRPr lang="en-US" sz="3200" dirty="0"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أ </a:t>
            </a:r>
            <a:r>
              <a:rPr lang="en-US" sz="3200" dirty="0">
                <a:ea typeface="+mn-ea"/>
                <a:cs typeface="AL-Mateen" pitchFamily="2" charset="-78"/>
              </a:rPr>
              <a:t>–</a:t>
            </a:r>
            <a:r>
              <a:rPr lang="ar-SA" sz="3200" dirty="0">
                <a:ea typeface="+mn-ea"/>
                <a:cs typeface="AL-Mateen" pitchFamily="2" charset="-78"/>
              </a:rPr>
              <a:t> الأهداف الداخلية . </a:t>
            </a:r>
            <a:endParaRPr lang="en-US" sz="3200" dirty="0"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ب- تنشيط المبيعات للمستهلك .</a:t>
            </a:r>
            <a:endParaRPr lang="en-US" sz="3200" dirty="0"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ج- كل ما سبق . </a:t>
            </a:r>
            <a:endParaRPr lang="en-US" sz="3200" dirty="0">
              <a:ea typeface="+mn-ea"/>
              <a:cs typeface="AL-Mateen" pitchFamily="2" charset="-78"/>
            </a:endParaRPr>
          </a:p>
          <a:p>
            <a:pPr algn="justLow" eaLnBrk="0" hangingPunct="0">
              <a:defRPr/>
            </a:pPr>
            <a:r>
              <a:rPr lang="ar-SA" sz="3200" dirty="0">
                <a:ea typeface="+mn-ea"/>
                <a:cs typeface="AL-Mateen" pitchFamily="2" charset="-78"/>
              </a:rPr>
              <a:t>د </a:t>
            </a:r>
            <a:r>
              <a:rPr lang="en-US" sz="3200" dirty="0">
                <a:ea typeface="+mn-ea"/>
                <a:cs typeface="AL-Mateen" pitchFamily="2" charset="-78"/>
              </a:rPr>
              <a:t>–</a:t>
            </a:r>
            <a:r>
              <a:rPr lang="ar-SA" sz="3200" dirty="0">
                <a:ea typeface="+mn-ea"/>
                <a:cs typeface="AL-Mateen" pitchFamily="2" charset="-78"/>
              </a:rPr>
              <a:t> لا شيء مما سبق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6AFE5A2-063D-4187-9C1E-2882CF48A324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55300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369E64-F279-4B4D-9446-76E5382F5F4C}" type="slidenum">
              <a:rPr lang="ar-SA"/>
              <a:pPr>
                <a:defRPr/>
              </a:pPr>
              <a:t>52</a:t>
            </a:fld>
            <a:endParaRPr lang="en-US"/>
          </a:p>
        </p:txBody>
      </p:sp>
      <p:sp>
        <p:nvSpPr>
          <p:cNvPr id="55302" name="Rectangle 1"/>
          <p:cNvSpPr>
            <a:spLocks noChangeArrowheads="1"/>
          </p:cNvSpPr>
          <p:nvPr/>
        </p:nvSpPr>
        <p:spPr bwMode="auto">
          <a:xfrm>
            <a:off x="500063" y="954088"/>
            <a:ext cx="7500937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/>
            <a:r>
              <a:rPr lang="ar-SA" sz="2800">
                <a:ea typeface="AL-Mateen"/>
                <a:cs typeface="AL-Mateen"/>
              </a:rPr>
              <a:t>97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من أهم وظائف البيع الشخصى :</a:t>
            </a:r>
            <a:endParaRPr lang="en-US" sz="2800">
              <a:ea typeface="AL-Mateen"/>
              <a:cs typeface="AL-Mateen"/>
            </a:endParaRPr>
          </a:p>
          <a:p>
            <a:pPr algn="justLow" eaLnBrk="0" hangingPunct="0"/>
            <a:r>
              <a:rPr lang="ar-SA" sz="2800">
                <a:ea typeface="AL-Mateen"/>
                <a:cs typeface="AL-Mateen"/>
              </a:rPr>
              <a:t>أ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المحافظة على المبيعات وتطويرها .</a:t>
            </a:r>
            <a:endParaRPr lang="en-US" sz="2800">
              <a:ea typeface="AL-Mateen"/>
              <a:cs typeface="AL-Mateen"/>
            </a:endParaRPr>
          </a:p>
          <a:p>
            <a:pPr algn="justLow" eaLnBrk="0" hangingPunct="0"/>
            <a:r>
              <a:rPr lang="ar-SA" sz="2800">
                <a:ea typeface="AL-Mateen"/>
                <a:cs typeface="AL-Mateen"/>
              </a:rPr>
              <a:t>ب </a:t>
            </a:r>
            <a:r>
              <a:rPr lang="en-US" sz="2800">
                <a:ea typeface="AL-Mateen"/>
                <a:cs typeface="AL-Mateen"/>
              </a:rPr>
              <a:t>–</a:t>
            </a:r>
            <a:r>
              <a:rPr lang="ar-SA" sz="2800">
                <a:ea typeface="AL-Mateen"/>
                <a:cs typeface="AL-Mateen"/>
              </a:rPr>
              <a:t> تحليل العملاء المحتملين .</a:t>
            </a:r>
            <a:endParaRPr lang="en-US" sz="2800">
              <a:ea typeface="AL-Mateen"/>
              <a:cs typeface="AL-Mateen"/>
            </a:endParaRPr>
          </a:p>
          <a:p>
            <a:pPr algn="justLow" eaLnBrk="0" hangingPunct="0"/>
            <a:r>
              <a:rPr lang="ar-SA" sz="2800">
                <a:ea typeface="AL-Mateen"/>
                <a:cs typeface="AL-Mateen"/>
              </a:rPr>
              <a:t>ج- تقديم خدمات العملاء .</a:t>
            </a:r>
          </a:p>
          <a:p>
            <a:pPr algn="justLow" eaLnBrk="0" hangingPunct="0"/>
            <a:r>
              <a:rPr lang="ar-SA" sz="2800" u="sng">
                <a:ea typeface="AL-Mateen"/>
                <a:cs typeface="AL-Mateen"/>
              </a:rPr>
              <a:t> د </a:t>
            </a:r>
            <a:r>
              <a:rPr lang="en-US" sz="2800" u="sng">
                <a:ea typeface="AL-Mateen"/>
                <a:cs typeface="AL-Mateen"/>
              </a:rPr>
              <a:t>–</a:t>
            </a:r>
            <a:r>
              <a:rPr lang="ar-SA" sz="2800" u="sng">
                <a:ea typeface="AL-Mateen"/>
                <a:cs typeface="AL-Mateen"/>
              </a:rPr>
              <a:t> كل ما سبق . </a:t>
            </a:r>
          </a:p>
        </p:txBody>
      </p:sp>
      <p:sp>
        <p:nvSpPr>
          <p:cNvPr id="55303" name="Rectangle 1"/>
          <p:cNvSpPr>
            <a:spLocks noChangeArrowheads="1"/>
          </p:cNvSpPr>
          <p:nvPr/>
        </p:nvSpPr>
        <p:spPr bwMode="auto">
          <a:xfrm>
            <a:off x="642938" y="3286125"/>
            <a:ext cx="7500937" cy="2246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/>
            <a:r>
              <a:rPr lang="ar-SA" sz="2800">
                <a:ea typeface="AL-Mateen"/>
                <a:cs typeface="AL-Mateen"/>
              </a:rPr>
              <a:t>يرجى التعرفة بين عناصر المزيج الترويجي </a:t>
            </a:r>
          </a:p>
          <a:p>
            <a:pPr algn="justLow" eaLnBrk="0" hangingPunct="0"/>
            <a:r>
              <a:rPr lang="ar-SA" sz="2800">
                <a:ea typeface="AL-Mateen"/>
                <a:cs typeface="AL-Mateen"/>
              </a:rPr>
              <a:t>1- الاعلام </a:t>
            </a:r>
          </a:p>
          <a:p>
            <a:pPr algn="justLow" eaLnBrk="0" hangingPunct="0"/>
            <a:r>
              <a:rPr lang="ar-SA" sz="2800">
                <a:ea typeface="AL-Mateen"/>
                <a:cs typeface="AL-Mateen"/>
              </a:rPr>
              <a:t>2-البيع الشخصي</a:t>
            </a:r>
          </a:p>
          <a:p>
            <a:pPr algn="justLow" eaLnBrk="0" hangingPunct="0"/>
            <a:r>
              <a:rPr lang="ar-SA" sz="2800">
                <a:ea typeface="AL-Mateen"/>
                <a:cs typeface="AL-Mateen"/>
              </a:rPr>
              <a:t>3- تنشيط المبيعات                      </a:t>
            </a:r>
          </a:p>
          <a:p>
            <a:pPr algn="justLow" eaLnBrk="0" hangingPunct="0"/>
            <a:r>
              <a:rPr lang="ar-SA" sz="2800">
                <a:ea typeface="AL-Mateen"/>
                <a:cs typeface="AL-Mateen"/>
              </a:rPr>
              <a:t>4- العلاقات العامة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9905980-5FEE-4213-A278-46C37E1E2BDA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56324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6926F0-B9CC-41A4-8F18-C67A5A6BE840}" type="slidenum">
              <a:rPr lang="ar-SA"/>
              <a:pPr>
                <a:defRPr/>
              </a:pPr>
              <a:t>53</a:t>
            </a:fld>
            <a:endParaRPr lang="en-US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2928938" y="1571625"/>
          <a:ext cx="4883150" cy="5873750"/>
        </p:xfrm>
        <a:graphic>
          <a:graphicData uri="http://schemas.openxmlformats.org/drawingml/2006/table">
            <a:tbl>
              <a:tblPr/>
              <a:tblGrid>
                <a:gridCol w="2311550"/>
                <a:gridCol w="2117606"/>
                <a:gridCol w="454136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العبء التسويقي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L-Mateen" pitchFamily="2" charset="-78"/>
                        </a:rPr>
                        <a:t>صورة طلـــب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0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تحطيــم الطلــــــــــــب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l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تقليــــــــــل الطلـــــب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l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تحقيــــــــق الطلــــــب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l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تشغيــــــــل الطلــــــب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l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إعادة دورة حياة السلعة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l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تنميـــــــــة الطلــــــــب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l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خلــــق الطــــــــلب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l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تحويــــــــل الطلـــــــب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طلـــــــــب سلبي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عــــــــــدم وجــود طلب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طلــــــــب كـــــــــــــامن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طلــــــب متناقـــــــــص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طلب غيــــــــر منتظـــم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طلـــــــب كامـــــــــــــل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طلب اكبر من المطلوب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طلـــــب ضــــــــــــــار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1 </a:t>
                      </a:r>
                      <a:r>
                        <a:rPr kumimoji="0" lang="ar-S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ـ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  <a:p>
                      <a:pPr marL="0" marR="0" lvl="0" indent="0" algn="just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2 </a:t>
                      </a:r>
                      <a:r>
                        <a:rPr kumimoji="0" lang="ar-S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ـ</a:t>
                      </a: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Simplified Arabic" pitchFamily="2" charset="-78"/>
                      </a:endParaRPr>
                    </a:p>
                    <a:p>
                      <a:pPr marL="0" marR="0" lvl="0" indent="0" algn="just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3 </a:t>
                      </a:r>
                      <a:r>
                        <a:rPr kumimoji="0" lang="ar-S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ـ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Simplified Arabic" pitchFamily="2" charset="-78"/>
                      </a:endParaRPr>
                    </a:p>
                    <a:p>
                      <a:pPr marL="0" marR="0" lvl="0" indent="0" algn="just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4 </a:t>
                      </a:r>
                      <a:r>
                        <a:rPr kumimoji="0" lang="ar-S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ـ</a:t>
                      </a: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Simplified Arabic" pitchFamily="2" charset="-78"/>
                      </a:endParaRPr>
                    </a:p>
                    <a:p>
                      <a:pPr marL="0" marR="0" lvl="0" indent="0" algn="just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5 </a:t>
                      </a:r>
                      <a:r>
                        <a:rPr kumimoji="0" lang="ar-S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ـ</a:t>
                      </a: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Simplified Arabic" pitchFamily="2" charset="-78"/>
                      </a:endParaRPr>
                    </a:p>
                    <a:p>
                      <a:pPr marL="0" marR="0" lvl="0" indent="0" algn="just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6 </a:t>
                      </a:r>
                      <a:r>
                        <a:rPr kumimoji="0" lang="ar-S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ـ</a:t>
                      </a: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Simplified Arabic" pitchFamily="2" charset="-78"/>
                      </a:endParaRPr>
                    </a:p>
                    <a:p>
                      <a:pPr marL="0" marR="0" lvl="0" indent="0" algn="just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7 </a:t>
                      </a:r>
                      <a:r>
                        <a:rPr kumimoji="0" lang="ar-S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ـ</a:t>
                      </a: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Simplified Arabic" pitchFamily="2" charset="-78"/>
                      </a:endParaRPr>
                    </a:p>
                    <a:p>
                      <a:pPr marL="0" marR="0" lvl="0" indent="0" algn="just" defTabSz="914400" rtl="1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8 </a:t>
                      </a:r>
                      <a:r>
                        <a:rPr kumimoji="0" lang="ar-S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ـ</a:t>
                      </a: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othnna" pitchFamily="2" charset="-78"/>
                        </a:rPr>
                        <a:t>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Simplified Arabic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333" name="Rectangle 1"/>
          <p:cNvSpPr>
            <a:spLocks noChangeArrowheads="1"/>
          </p:cNvSpPr>
          <p:nvPr/>
        </p:nvSpPr>
        <p:spPr bwMode="auto">
          <a:xfrm>
            <a:off x="571500" y="428625"/>
            <a:ext cx="77866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6988" eaLnBrk="0" hangingPunct="0"/>
            <a:r>
              <a:rPr lang="ar-SA" sz="2400">
                <a:ea typeface="AL-Mateen"/>
                <a:cs typeface="AL-Mateen"/>
              </a:rPr>
              <a:t>98- وجد ثماني صور من الطلب والتي تختلف باختلاف الأعباء الواقعة على إدارة التسويق لمواجهتها .. وصل كل صورة بالعبء المناسب .</a:t>
            </a:r>
            <a:endParaRPr lang="en-US" sz="3200">
              <a:ea typeface="AL-Mateen"/>
              <a:cs typeface="AL-Mateen"/>
            </a:endParaRPr>
          </a:p>
        </p:txBody>
      </p:sp>
      <p:sp>
        <p:nvSpPr>
          <p:cNvPr id="56334" name="مربع نص 6"/>
          <p:cNvSpPr txBox="1">
            <a:spLocks noChangeArrowheads="1"/>
          </p:cNvSpPr>
          <p:nvPr/>
        </p:nvSpPr>
        <p:spPr bwMode="auto">
          <a:xfrm>
            <a:off x="2143125" y="1857375"/>
            <a:ext cx="785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ar-SA"/>
              <a:t>(8)</a:t>
            </a:r>
          </a:p>
        </p:txBody>
      </p:sp>
      <p:sp>
        <p:nvSpPr>
          <p:cNvPr id="56335" name="مربع نص 7"/>
          <p:cNvSpPr txBox="1">
            <a:spLocks noChangeArrowheads="1"/>
          </p:cNvSpPr>
          <p:nvPr/>
        </p:nvSpPr>
        <p:spPr bwMode="auto">
          <a:xfrm>
            <a:off x="2143125" y="2214563"/>
            <a:ext cx="785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ar-SA"/>
              <a:t>(7))</a:t>
            </a:r>
          </a:p>
        </p:txBody>
      </p:sp>
      <p:sp>
        <p:nvSpPr>
          <p:cNvPr id="56336" name="مربع نص 8"/>
          <p:cNvSpPr txBox="1">
            <a:spLocks noChangeArrowheads="1"/>
          </p:cNvSpPr>
          <p:nvPr/>
        </p:nvSpPr>
        <p:spPr bwMode="auto">
          <a:xfrm>
            <a:off x="2143125" y="2500313"/>
            <a:ext cx="785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ar-SA"/>
              <a:t>(6)</a:t>
            </a:r>
          </a:p>
        </p:txBody>
      </p:sp>
      <p:sp>
        <p:nvSpPr>
          <p:cNvPr id="56337" name="مربع نص 9"/>
          <p:cNvSpPr txBox="1">
            <a:spLocks noChangeArrowheads="1"/>
          </p:cNvSpPr>
          <p:nvPr/>
        </p:nvSpPr>
        <p:spPr bwMode="auto">
          <a:xfrm>
            <a:off x="2143125" y="2741613"/>
            <a:ext cx="785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ar-SA"/>
              <a:t>(5)</a:t>
            </a:r>
          </a:p>
        </p:txBody>
      </p:sp>
      <p:sp>
        <p:nvSpPr>
          <p:cNvPr id="56338" name="مربع نص 10"/>
          <p:cNvSpPr txBox="1">
            <a:spLocks noChangeArrowheads="1"/>
          </p:cNvSpPr>
          <p:nvPr/>
        </p:nvSpPr>
        <p:spPr bwMode="auto">
          <a:xfrm>
            <a:off x="2143125" y="3000375"/>
            <a:ext cx="785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ar-SA"/>
              <a:t>(4)</a:t>
            </a:r>
          </a:p>
        </p:txBody>
      </p:sp>
      <p:sp>
        <p:nvSpPr>
          <p:cNvPr id="56339" name="مربع نص 11"/>
          <p:cNvSpPr txBox="1">
            <a:spLocks noChangeArrowheads="1"/>
          </p:cNvSpPr>
          <p:nvPr/>
        </p:nvSpPr>
        <p:spPr bwMode="auto">
          <a:xfrm>
            <a:off x="2143125" y="3214688"/>
            <a:ext cx="785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ar-SA"/>
              <a:t>(3)</a:t>
            </a:r>
          </a:p>
        </p:txBody>
      </p:sp>
      <p:sp>
        <p:nvSpPr>
          <p:cNvPr id="56340" name="مربع نص 12"/>
          <p:cNvSpPr txBox="1">
            <a:spLocks noChangeArrowheads="1"/>
          </p:cNvSpPr>
          <p:nvPr/>
        </p:nvSpPr>
        <p:spPr bwMode="auto">
          <a:xfrm>
            <a:off x="2143125" y="3500438"/>
            <a:ext cx="785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ar-SA"/>
              <a:t>(2)</a:t>
            </a:r>
          </a:p>
        </p:txBody>
      </p:sp>
      <p:sp>
        <p:nvSpPr>
          <p:cNvPr id="56341" name="مربع نص 13"/>
          <p:cNvSpPr txBox="1">
            <a:spLocks noChangeArrowheads="1"/>
          </p:cNvSpPr>
          <p:nvPr/>
        </p:nvSpPr>
        <p:spPr bwMode="auto">
          <a:xfrm>
            <a:off x="2143125" y="3786188"/>
            <a:ext cx="785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ar-SA"/>
              <a:t>(1)</a:t>
            </a:r>
          </a:p>
        </p:txBody>
      </p:sp>
      <p:sp>
        <p:nvSpPr>
          <p:cNvPr id="56342" name="مربع نص 15"/>
          <p:cNvSpPr txBox="1">
            <a:spLocks noChangeArrowheads="1"/>
          </p:cNvSpPr>
          <p:nvPr/>
        </p:nvSpPr>
        <p:spPr bwMode="auto">
          <a:xfrm>
            <a:off x="2714625" y="4357688"/>
            <a:ext cx="37147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SA"/>
              <a:t>الفصل الثامن التنبؤ بالمبيعات </a:t>
            </a:r>
          </a:p>
          <a:p>
            <a:pPr algn="ctr" rtl="0"/>
            <a:r>
              <a:rPr lang="ar-SA"/>
              <a:t>اعكس ترقيم صور الطلب أن العبء التسويقي المطلوب منادارة التسويق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D7CC742-3592-41E2-8E79-93F4306F74BF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57348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E17AA8-F5F4-439C-89A0-E10322ED76BB}" type="slidenum">
              <a:rPr lang="ar-SA"/>
              <a:pPr>
                <a:defRPr/>
              </a:pPr>
              <a:t>54</a:t>
            </a:fld>
            <a:endParaRPr lang="en-US"/>
          </a:p>
        </p:txBody>
      </p:sp>
      <p:graphicFrame>
        <p:nvGraphicFramePr>
          <p:cNvPr id="7" name="جدول 6"/>
          <p:cNvGraphicFramePr>
            <a:graphicFrameLocks noGrp="1"/>
          </p:cNvGraphicFramePr>
          <p:nvPr/>
        </p:nvGraphicFramePr>
        <p:xfrm>
          <a:off x="1157288" y="1071563"/>
          <a:ext cx="6915150" cy="4773612"/>
        </p:xfrm>
        <a:graphic>
          <a:graphicData uri="http://schemas.openxmlformats.org/drawingml/2006/table">
            <a:tbl>
              <a:tblPr/>
              <a:tblGrid>
                <a:gridCol w="3057522"/>
                <a:gridCol w="3214710"/>
                <a:gridCol w="642942"/>
              </a:tblGrid>
              <a:tr h="47736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السلع الخاصة                                   (د)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الخدمـــــــــات الاستهلاكيــــة       (ج)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سلع التســــوق                                  (ب)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السلع الميسـرة                                   (أ)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هي السلع التي يشير وجودها من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حيث المكان </a:t>
                      </a:r>
                      <a:r>
                        <a:rPr kumimoji="0" lang="ar-S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و</a:t>
                      </a: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 الزمان للمستهلك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هي السلع التي لا يقرر المستهلك الشراء  إلا بعد إجراء المقارنة اللازمة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 بين الأصناف المعروضة في السوق .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هي أوجه النشاط غير الملموسة التي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 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تهدف إلى إشباع الرغبات والحاجات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الخاصة بالمستهلك الأخير .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(  </a:t>
                      </a:r>
                      <a:r>
                        <a:rPr kumimoji="0" lang="ar-S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أ</a:t>
                      </a: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  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(ب)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L-Mateen" pitchFamily="2" charset="-78"/>
                        </a:rPr>
                        <a:t>(ج)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L-Mateen" pitchFamily="2" charset="-78"/>
                        </a:rPr>
                        <a:t>(د)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7354" name="Rectangle 2"/>
          <p:cNvSpPr>
            <a:spLocks noChangeArrowheads="1"/>
          </p:cNvSpPr>
          <p:nvPr/>
        </p:nvSpPr>
        <p:spPr bwMode="auto">
          <a:xfrm>
            <a:off x="500063" y="0"/>
            <a:ext cx="7418387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76176" bIns="0" anchor="ctr">
            <a:spAutoFit/>
          </a:bodyPr>
          <a:lstStyle/>
          <a:p>
            <a:pPr eaLnBrk="0" hangingPunct="0"/>
            <a:r>
              <a:rPr lang="ar-SA" sz="2800">
                <a:ea typeface="AL-Mateen"/>
                <a:cs typeface="AL-Mateen"/>
              </a:rPr>
              <a:t>-  وصل من العمود الأول العبارة التي تناسب المصطلح من العمود الثاني</a:t>
            </a:r>
            <a:r>
              <a:rPr lang="en-US" sz="2800">
                <a:ea typeface="AL-Mateen"/>
                <a:cs typeface="AL-Mateen"/>
              </a:rPr>
              <a:t>  :</a:t>
            </a:r>
            <a:endParaRPr lang="en-US" sz="2000">
              <a:ea typeface="AL-Mateen"/>
              <a:cs typeface="AL-Mateen"/>
            </a:endParaRPr>
          </a:p>
          <a:p>
            <a:pPr rtl="0" eaLnBrk="0" hangingPunct="0"/>
            <a:endParaRPr lang="en-US" sz="3600">
              <a:ea typeface="AL-Mateen"/>
              <a:cs typeface="AL-Matee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6CC363D-E837-431D-823B-A6145F737B2A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58372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AB65E5-CE5B-4A87-9D05-060223302A89}" type="slidenum">
              <a:rPr lang="ar-SA"/>
              <a:pPr>
                <a:defRPr/>
              </a:pPr>
              <a:t>55</a:t>
            </a:fld>
            <a:endParaRPr lang="en-US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928813" y="785813"/>
          <a:ext cx="6143625" cy="5219700"/>
        </p:xfrm>
        <a:graphic>
          <a:graphicData uri="http://schemas.openxmlformats.org/drawingml/2006/table">
            <a:tbl>
              <a:tblPr rtl="1"/>
              <a:tblGrid>
                <a:gridCol w="3398838"/>
                <a:gridCol w="2744787"/>
              </a:tblGrid>
              <a:tr h="652463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"/>
                        <a:tabLst>
                          <a:tab pos="287338" algn="l"/>
                        </a:tabLst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خط المنتجات 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"/>
                        <a:tabLst>
                          <a:tab pos="287338" algn="l"/>
                        </a:tabLst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مزيج المنتجات 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"/>
                        <a:tabLst>
                          <a:tab pos="287338" algn="l"/>
                        </a:tabLst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السلع الخاصة 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"/>
                        <a:tabLst>
                          <a:tab pos="287338" algn="l"/>
                        </a:tabLst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السلع الاضطرارية 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"/>
                        <a:tabLst>
                          <a:tab pos="287338" algn="l"/>
                        </a:tabLst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مرحلة النمو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"/>
                        <a:tabLst>
                          <a:tab pos="287338" algn="l"/>
                        </a:tabLst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مرحلة الاستقرار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"/>
                        <a:tabLst>
                          <a:tab pos="287338" algn="l"/>
                        </a:tabLst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الطلب المرن 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"/>
                        <a:tabLst>
                          <a:tab pos="287338" algn="l"/>
                        </a:tabLst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الطلب غير المرن 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"/>
                        <a:tabLst>
                          <a:tab pos="287338" algn="l"/>
                        </a:tabLst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التسعير المتميز 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"/>
                        <a:tabLst>
                          <a:tab pos="287338" algn="l"/>
                        </a:tabLst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سياسة الاختراق 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"/>
                        <a:tabLst>
                          <a:tab pos="287338" algn="l"/>
                        </a:tabLst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المزيج الترويجى 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"/>
                        <a:tabLst>
                          <a:tab pos="287338" algn="l"/>
                        </a:tabLst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المزيج التسويقى 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"/>
                        <a:tabLst>
                          <a:tab pos="287338" algn="l"/>
                        </a:tabLst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اعلانات الجرائد 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"/>
                        <a:tabLst>
                          <a:tab pos="287338" algn="l"/>
                        </a:tabLst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إعلانات التليفزيون 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"/>
                        <a:tabLst>
                          <a:tab pos="287338" algn="l"/>
                        </a:tabLst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العينات 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"/>
                        <a:tabLst>
                          <a:tab pos="287338" algn="l"/>
                        </a:tabLst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L-Mateen" pitchFamily="2" charset="-78"/>
                        </a:rPr>
                        <a:t>الهدايا 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L-Mateen" pitchFamily="2" charset="-78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391" name="Rectangle 1"/>
          <p:cNvSpPr>
            <a:spLocks noChangeArrowheads="1"/>
          </p:cNvSpPr>
          <p:nvPr/>
        </p:nvSpPr>
        <p:spPr bwMode="auto">
          <a:xfrm>
            <a:off x="0" y="0"/>
            <a:ext cx="81788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>
              <a:tabLst>
                <a:tab pos="288925" algn="l"/>
              </a:tabLst>
            </a:pPr>
            <a:r>
              <a:rPr lang="ar-SA" sz="2800">
                <a:ea typeface="AL-Mateen"/>
                <a:cs typeface="AL-Mateen"/>
              </a:rPr>
              <a:t>101- فرق بين كل أثنين مما يلى مع ذكر أمثلة توضيحية لما تقول كلما أمكن ذلك : </a:t>
            </a:r>
            <a:endParaRPr lang="en-US" sz="2800">
              <a:ea typeface="AL-Mateen"/>
              <a:cs typeface="AL-Mateen"/>
            </a:endParaRPr>
          </a:p>
          <a:p>
            <a:pPr algn="l" rtl="0" eaLnBrk="0" hangingPunct="0">
              <a:tabLst>
                <a:tab pos="288925" algn="l"/>
              </a:tabLst>
            </a:pPr>
            <a:endParaRPr lang="en-US" sz="2800">
              <a:ea typeface="AL-Mateen"/>
              <a:cs typeface="AL-Mateen"/>
            </a:endParaRPr>
          </a:p>
        </p:txBody>
      </p:sp>
      <p:sp>
        <p:nvSpPr>
          <p:cNvPr id="58392" name="مربع نص 6"/>
          <p:cNvSpPr txBox="1">
            <a:spLocks noChangeArrowheads="1"/>
          </p:cNvSpPr>
          <p:nvPr/>
        </p:nvSpPr>
        <p:spPr bwMode="auto">
          <a:xfrm>
            <a:off x="142875" y="1785938"/>
            <a:ext cx="1785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u="sng">
                <a:ea typeface="AL-Mateen"/>
                <a:cs typeface="AL-Mateen"/>
              </a:rPr>
              <a:t>الرجاء مراجعة الكتاب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26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3FF2460-50AA-4A41-B722-1709D5A4FDD3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59396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2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11937E-4E76-43F0-A85E-3AB799CA4B07}" type="slidenum">
              <a:rPr lang="ar-SA"/>
              <a:pPr>
                <a:defRPr/>
              </a:pPr>
              <a:t>56</a:t>
            </a:fld>
            <a:endParaRPr lang="en-US"/>
          </a:p>
        </p:txBody>
      </p:sp>
      <p:sp>
        <p:nvSpPr>
          <p:cNvPr id="59398" name="Rectangle 1"/>
          <p:cNvSpPr>
            <a:spLocks noChangeArrowheads="1"/>
          </p:cNvSpPr>
          <p:nvPr/>
        </p:nvSpPr>
        <p:spPr bwMode="auto">
          <a:xfrm>
            <a:off x="-571500" y="714375"/>
            <a:ext cx="8556625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>
              <a:tabLst>
                <a:tab pos="288925" algn="l"/>
              </a:tabLst>
            </a:pPr>
            <a:r>
              <a:rPr lang="ar-SA" sz="3200">
                <a:ea typeface="AL-Mateen"/>
                <a:cs typeface="AL-Mateen"/>
              </a:rPr>
              <a:t>102- لمعالجة ظاهرة التعارض فى سلوك أعضاء نظام التوزيع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>
              <a:buFontTx/>
              <a:buChar char="•"/>
              <a:tabLst>
                <a:tab pos="288925" algn="l"/>
              </a:tabLst>
            </a:pPr>
            <a:r>
              <a:rPr lang="ar-SA" sz="3200" u="sng">
                <a:ea typeface="AL-Mateen"/>
                <a:cs typeface="AL-Mateen"/>
              </a:rPr>
              <a:t>سياسة الجذب                    </a:t>
            </a:r>
          </a:p>
          <a:p>
            <a:pPr algn="justLow" eaLnBrk="0" hangingPunct="0">
              <a:buFontTx/>
              <a:buChar char="•"/>
              <a:tabLst>
                <a:tab pos="288925" algn="l"/>
              </a:tabLst>
            </a:pPr>
            <a:r>
              <a:rPr lang="ar-SA" sz="3200">
                <a:ea typeface="AL-Mateen"/>
                <a:cs typeface="AL-Mateen"/>
              </a:rPr>
              <a:t>سياسة الدفع فى التأثير على نظام التوزيع .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>
              <a:buFontTx/>
              <a:buChar char="•"/>
              <a:tabLst>
                <a:tab pos="288925" algn="l"/>
              </a:tabLst>
            </a:pPr>
            <a:r>
              <a:rPr lang="ar-SA" sz="3200">
                <a:ea typeface="AL-Mateen"/>
                <a:cs typeface="AL-Mateen"/>
              </a:rPr>
              <a:t>مزيج الترويج        </a:t>
            </a:r>
          </a:p>
          <a:p>
            <a:pPr algn="justLow" eaLnBrk="0" hangingPunct="0">
              <a:buFontTx/>
              <a:buChar char="•"/>
              <a:tabLst>
                <a:tab pos="288925" algn="l"/>
              </a:tabLst>
            </a:pPr>
            <a:r>
              <a:rPr lang="ar-SA" sz="3200">
                <a:ea typeface="AL-Mateen"/>
                <a:cs typeface="AL-Mateen"/>
              </a:rPr>
              <a:t>مزيج التوزيع  </a:t>
            </a:r>
            <a:endParaRPr lang="en-US" sz="3200">
              <a:ea typeface="AL-Mateen"/>
              <a:cs typeface="AL-Mateen"/>
            </a:endParaRPr>
          </a:p>
          <a:p>
            <a:pPr algn="justLow" eaLnBrk="0" hangingPunct="0">
              <a:buFontTx/>
              <a:buChar char="•"/>
              <a:tabLst>
                <a:tab pos="288925" algn="l"/>
              </a:tabLst>
            </a:pPr>
            <a:r>
              <a:rPr lang="ar-SA" sz="3200">
                <a:ea typeface="AL-Mateen"/>
                <a:cs typeface="AL-Mateen"/>
              </a:rPr>
              <a:t>التوزيع المحدود </a:t>
            </a:r>
          </a:p>
          <a:p>
            <a:pPr algn="justLow" eaLnBrk="0" hangingPunct="0">
              <a:buFontTx/>
              <a:buChar char="•"/>
              <a:tabLst>
                <a:tab pos="288925" algn="l"/>
              </a:tabLst>
            </a:pPr>
            <a:r>
              <a:rPr lang="ar-SA" sz="3200">
                <a:ea typeface="AL-Mateen"/>
                <a:cs typeface="AL-Mateen"/>
              </a:rPr>
              <a:t>  التوزيع الانتقائى فى تعامل المنتج مع متاجر التجزئة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 rot="19482744">
            <a:off x="1304071" y="2309173"/>
            <a:ext cx="581512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5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5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</a:t>
            </a:r>
          </a:p>
        </p:txBody>
      </p:sp>
      <p:sp>
        <p:nvSpPr>
          <p:cNvPr id="3" name="عنصر نائب للتاريخ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430A7D8-9703-41DD-91D7-E14DB9EB2425}" type="datetime2">
              <a:rPr lang="ar-SA"/>
              <a:pPr>
                <a:defRPr/>
              </a:pPr>
              <a:t>الأربعاء، 02/ذو الحجة/1433</a:t>
            </a:fld>
            <a:endParaRPr lang="en-US"/>
          </a:p>
        </p:txBody>
      </p:sp>
      <p:sp>
        <p:nvSpPr>
          <p:cNvPr id="60420" name="عنصر نائب للتذييل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ar-SA" smtClean="0">
                <a:ea typeface="Al-Mothnna"/>
              </a:rPr>
              <a:t>دكتور محمد الهنداوى -طلاب و طالبات انتساب تسويق </a:t>
            </a:r>
            <a:endParaRPr lang="en-US" smtClean="0">
              <a:ea typeface="Al-Mothnna"/>
            </a:endParaRPr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87E9D8-8579-49C3-8FE6-9B08998CC37F}" type="slidenum">
              <a:rPr lang="ar-SA"/>
              <a:pPr>
                <a:defRPr/>
              </a:pPr>
              <a:t>57</a:t>
            </a:fld>
            <a:endParaRPr lang="en-US"/>
          </a:p>
        </p:txBody>
      </p:sp>
      <p:sp>
        <p:nvSpPr>
          <p:cNvPr id="60422" name="مستطيل 6"/>
          <p:cNvSpPr>
            <a:spLocks noChangeArrowheads="1"/>
          </p:cNvSpPr>
          <p:nvPr/>
        </p:nvSpPr>
        <p:spPr bwMode="auto">
          <a:xfrm>
            <a:off x="1000125" y="1776413"/>
            <a:ext cx="7000875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en-US" sz="6000">
                <a:ea typeface="Al-Kharashi 2"/>
                <a:cs typeface="Al-Kharashi 2"/>
              </a:rPr>
              <a:t> </a:t>
            </a:r>
            <a:r>
              <a:rPr lang="ar-SA" sz="6000">
                <a:ea typeface="Al-Kharashi 2"/>
                <a:cs typeface="Al-Kharashi 2"/>
              </a:rPr>
              <a:t> تمنياتي لكم بالتفوق شكرًا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1071538" y="4857760"/>
            <a:ext cx="6672379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ar-SA" sz="2400" b="1" dirty="0" err="1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قرطاسية</a:t>
            </a:r>
            <a:r>
              <a:rPr lang="ar-SA" sz="2400" b="1" dirty="0">
                <a:ln w="18000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l-Mothnna" pitchFamily="2" charset="-78"/>
              </a:rPr>
              <a:t> ألوان هاتف / 8156886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Arial"/>
      </a:majorFont>
      <a:minorFont>
        <a:latin typeface="Comic Sans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cs typeface="Al-Mothnna" pitchFamily="2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cs typeface="Al-Mothnna" pitchFamily="2" charset="-78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2110</TotalTime>
  <Words>4937</Words>
  <Application>Microsoft PowerPoint</Application>
  <PresentationFormat>عرض على الشاشة (3:4)‏</PresentationFormat>
  <Paragraphs>904</Paragraphs>
  <Slides>57</Slides>
  <Notes>3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10</vt:i4>
      </vt:variant>
      <vt:variant>
        <vt:lpstr>سمة</vt:lpstr>
      </vt:variant>
      <vt:variant>
        <vt:i4>1</vt:i4>
      </vt:variant>
      <vt:variant>
        <vt:lpstr>عناوين الشرائح</vt:lpstr>
      </vt:variant>
      <vt:variant>
        <vt:i4>57</vt:i4>
      </vt:variant>
    </vt:vector>
  </HeadingPairs>
  <TitlesOfParts>
    <vt:vector size="68" baseType="lpstr">
      <vt:lpstr>Comic Sans MS</vt:lpstr>
      <vt:lpstr>Al-Mothnna</vt:lpstr>
      <vt:lpstr>Arial</vt:lpstr>
      <vt:lpstr>PT Bold Stars</vt:lpstr>
      <vt:lpstr>AL-Mateen</vt:lpstr>
      <vt:lpstr>Times New Roman</vt:lpstr>
      <vt:lpstr>Symbol</vt:lpstr>
      <vt:lpstr>Simplified Arabic</vt:lpstr>
      <vt:lpstr>Wingdings</vt:lpstr>
      <vt:lpstr>Al-Kharashi 2</vt:lpstr>
      <vt:lpstr>Crayons</vt:lpstr>
      <vt:lpstr>مبادئ التسويق </vt:lpstr>
      <vt:lpstr>عناصر أخرى الاهتمام بها :غير موجودة بالمذكرة 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  <vt:lpstr>الشريحة 35</vt:lpstr>
      <vt:lpstr>الشريحة 36</vt:lpstr>
      <vt:lpstr>الشريحة 37</vt:lpstr>
      <vt:lpstr>الشريحة 38</vt:lpstr>
      <vt:lpstr>الشريحة 39</vt:lpstr>
      <vt:lpstr>الشريحة 40</vt:lpstr>
      <vt:lpstr>الشريحة 41</vt:lpstr>
      <vt:lpstr>الشريحة 42</vt:lpstr>
      <vt:lpstr>الشريحة 43</vt:lpstr>
      <vt:lpstr>الشريحة 44</vt:lpstr>
      <vt:lpstr>الشريحة 45</vt:lpstr>
      <vt:lpstr>الشريحة 46</vt:lpstr>
      <vt:lpstr>الشريحة 47</vt:lpstr>
      <vt:lpstr>الشريحة 48</vt:lpstr>
      <vt:lpstr>الشريحة 49</vt:lpstr>
      <vt:lpstr>الشريحة 50</vt:lpstr>
      <vt:lpstr>الشريحة 51</vt:lpstr>
      <vt:lpstr>الشريحة 52</vt:lpstr>
      <vt:lpstr>الشريحة 53</vt:lpstr>
      <vt:lpstr>الشريحة 54</vt:lpstr>
      <vt:lpstr>الشريحة 55</vt:lpstr>
      <vt:lpstr>الشريحة 56</vt:lpstr>
      <vt:lpstr>الشريحة 57</vt:lpstr>
    </vt:vector>
  </TitlesOfParts>
  <Company>abcd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البيع المتقاطع  أو البيع متعدد الخدمات</dc:title>
  <dc:creator>pc</dc:creator>
  <cp:lastModifiedBy>1</cp:lastModifiedBy>
  <cp:revision>172</cp:revision>
  <dcterms:created xsi:type="dcterms:W3CDTF">2003-01-26T08:06:44Z</dcterms:created>
  <dcterms:modified xsi:type="dcterms:W3CDTF">2012-10-17T20:55:03Z</dcterms:modified>
</cp:coreProperties>
</file>