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trictFirstAndLastChars="0" saveSubsetFonts="1">
  <p:sldMasterIdLst>
    <p:sldMasterId id="2147483744" r:id="rId4"/>
  </p:sldMasterIdLst>
  <p:notesMasterIdLst>
    <p:notesMasterId r:id="rId14"/>
  </p:notesMasterIdLst>
  <p:handoutMasterIdLst>
    <p:handoutMasterId r:id="rId15"/>
  </p:handoutMasterIdLst>
  <p:sldIdLst>
    <p:sldId id="256" r:id="rId5"/>
    <p:sldId id="262" r:id="rId6"/>
    <p:sldId id="264" r:id="rId7"/>
    <p:sldId id="257" r:id="rId8"/>
    <p:sldId id="258" r:id="rId9"/>
    <p:sldId id="259" r:id="rId10"/>
    <p:sldId id="260" r:id="rId11"/>
    <p:sldId id="261" r:id="rId12"/>
    <p:sldId id="263" r:id="rId13"/>
  </p:sldIdLst>
  <p:sldSz cx="9144000" cy="6858000" type="screen4x3"/>
  <p:notesSz cx="6623050" cy="9810750"/>
  <p:defaultTextStyle>
    <a:defPPr>
      <a:defRPr lang="ar-SA"/>
    </a:defPPr>
    <a:lvl1pPr algn="r" rtl="1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 (Arabic)" pitchFamily="26" charset="-78"/>
      </a:defRPr>
    </a:lvl1pPr>
    <a:lvl2pPr marL="457200" algn="r" rtl="1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 (Arabic)" pitchFamily="26" charset="-78"/>
      </a:defRPr>
    </a:lvl2pPr>
    <a:lvl3pPr marL="914400" algn="r" rtl="1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 (Arabic)" pitchFamily="26" charset="-78"/>
      </a:defRPr>
    </a:lvl3pPr>
    <a:lvl4pPr marL="1371600" algn="r" rtl="1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 (Arabic)" pitchFamily="26" charset="-78"/>
      </a:defRPr>
    </a:lvl4pPr>
    <a:lvl5pPr marL="1828800" algn="r" rtl="1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 (Arabic)" pitchFamily="26" charset="-78"/>
      </a:defRPr>
    </a:lvl5pPr>
    <a:lvl6pPr marL="22860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 (Arabic)" pitchFamily="26" charset="-78"/>
      </a:defRPr>
    </a:lvl6pPr>
    <a:lvl7pPr marL="27432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 (Arabic)" pitchFamily="26" charset="-78"/>
      </a:defRPr>
    </a:lvl7pPr>
    <a:lvl8pPr marL="32004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 (Arabic)" pitchFamily="26" charset="-78"/>
      </a:defRPr>
    </a:lvl8pPr>
    <a:lvl9pPr marL="36576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 (Arabic)" pitchFamily="26" charset="-7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 showScrollbar="0"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4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249" y="-1"/>
      </p:cViewPr>
      <p:guideLst>
        <p:guide orient="horz" pos="2160"/>
        <p:guide pos="288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751263" y="0"/>
            <a:ext cx="287020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defTabSz="762000">
              <a:defRPr sz="1000" i="1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588" y="0"/>
            <a:ext cx="287020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l" defTabSz="762000">
              <a:defRPr sz="1000" i="1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751263" y="9320213"/>
            <a:ext cx="2870200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defTabSz="762000">
              <a:defRPr sz="1000" i="1"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20213"/>
            <a:ext cx="2870200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l" defTabSz="762000">
              <a:defRPr sz="1000" i="1"/>
            </a:lvl1pPr>
          </a:lstStyle>
          <a:p>
            <a:fld id="{28493706-F73B-4B3F-A73C-CE9F04D7428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751263" y="0"/>
            <a:ext cx="287020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defTabSz="762000">
              <a:defRPr sz="1000" i="1"/>
            </a:lvl1pPr>
          </a:lstStyle>
          <a:p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87020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l" defTabSz="762000">
              <a:defRPr sz="1000" i="1"/>
            </a:lvl1pPr>
          </a:lstStyle>
          <a:p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5188" y="741363"/>
            <a:ext cx="4892675" cy="36671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2650" y="4659313"/>
            <a:ext cx="4857750" cy="441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الثانى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751263" y="9320213"/>
            <a:ext cx="2870200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defTabSz="762000">
              <a:defRPr sz="1000" i="1"/>
            </a:lvl1pPr>
          </a:lstStyle>
          <a:p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9318625"/>
            <a:ext cx="287020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l" defTabSz="762000">
              <a:defRPr sz="1000" i="1"/>
            </a:lvl1pPr>
          </a:lstStyle>
          <a:p>
            <a:fld id="{11C2BCD9-4010-430E-8803-55D79031EC8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defTabSz="762000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 (Arabic)" pitchFamily="26" charset="-78"/>
      </a:defRPr>
    </a:lvl1pPr>
    <a:lvl2pPr marL="457200" algn="r" defTabSz="762000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 (Arabic)" pitchFamily="26" charset="-78"/>
      </a:defRPr>
    </a:lvl2pPr>
    <a:lvl3pPr marL="914400" algn="r" defTabSz="762000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 (Arabic)" pitchFamily="26" charset="-78"/>
      </a:defRPr>
    </a:lvl3pPr>
    <a:lvl4pPr marL="1371600" algn="r" defTabSz="762000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 (Arabic)" pitchFamily="26" charset="-78"/>
      </a:defRPr>
    </a:lvl4pPr>
    <a:lvl5pPr marL="1828800" algn="r" defTabSz="762000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 (Arabic)" pitchFamily="26" charset="-78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9AB200-C36F-45E3-BB05-AE110C6F5490}" type="slidenum">
              <a:rPr lang="en-US"/>
              <a:pPr/>
              <a:t>1</a:t>
            </a:fld>
            <a:endParaRPr lang="en-US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41363"/>
            <a:ext cx="4889500" cy="3667125"/>
          </a:xfrm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604B61-D683-437D-A3CA-A1FEF4E2BF7B}" type="slidenum">
              <a:rPr lang="en-US"/>
              <a:pPr/>
              <a:t>4</a:t>
            </a:fld>
            <a:endParaRPr lang="en-US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41363"/>
            <a:ext cx="4889500" cy="3667125"/>
          </a:xfrm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4B1439-F94F-44EA-A231-E2A08B22F6D2}" type="slidenum">
              <a:rPr lang="en-US"/>
              <a:pPr/>
              <a:t>5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41363"/>
            <a:ext cx="4889500" cy="3667125"/>
          </a:xfrm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741242-A530-447D-98D1-6D124352B616}" type="slidenum">
              <a:rPr lang="en-US"/>
              <a:pPr/>
              <a:t>6</a:t>
            </a:fld>
            <a:endParaRPr lang="en-US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41363"/>
            <a:ext cx="4889500" cy="3667125"/>
          </a:xfrm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85BB7E-33E9-43B1-A0F3-D84E16492CD3}" type="slidenum">
              <a:rPr lang="en-US"/>
              <a:pPr/>
              <a:t>7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41363"/>
            <a:ext cx="4889500" cy="3667125"/>
          </a:xfrm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D68713-9B8C-41A6-8A9C-9FF791FDC7AC}" type="slidenum">
              <a:rPr lang="en-US"/>
              <a:pPr/>
              <a:t>8</a:t>
            </a:fld>
            <a:endParaRPr lang="en-US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41363"/>
            <a:ext cx="4889500" cy="3667125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r>
              <a:rPr lang="ar-SA" smtClean="0"/>
              <a:t>الدكتور/ صالح سعد القحطاني</a:t>
            </a: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ar-SA" smtClean="0"/>
              <a:t>مقدمة الاعمال الدولية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CB0C2F7-E9FC-4985-9CEA-7AB46201C4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ar-SA" smtClean="0"/>
              <a:t>الدكتور/ صالح سعد القحطاني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SA" smtClean="0"/>
              <a:t>مقدمة الاعمال الدولية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51E798-106B-4164-8D5A-E5AA4075BB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ar-SA" smtClean="0"/>
              <a:t>الدكتور/ صالح سعد القحطاني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SA" smtClean="0"/>
              <a:t>مقدمة الاعمال الدولية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75833-90E8-4945-B45F-093C46A539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ar-SA" smtClean="0"/>
              <a:t>الدكتور/ صالح سعد القحطاني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SA" smtClean="0"/>
              <a:t>مقدمة الاعمال الدولية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1CF83F-9FDD-4E0A-9897-EBA8E7B83FE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ar-SA" smtClean="0"/>
              <a:t>الدكتور/ صالح سعد القحطاني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SA" smtClean="0"/>
              <a:t>مقدمة الاعمال الدولية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5E2142-712F-41F4-B68C-7D4F1777C7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ar-SA" smtClean="0"/>
              <a:t>الدكتور/ صالح سعد القحطاني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SA" smtClean="0"/>
              <a:t>مقدمة الاعمال الدولية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B3725A-BABC-4D59-A6D4-8AE4EBFAA0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ar-SA" smtClean="0"/>
              <a:t>الدكتور/ صالح سعد القحطاني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SA" smtClean="0"/>
              <a:t>مقدمة الاعمال الدولية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611EEF-033B-41A8-9209-46204D9436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r>
              <a:rPr lang="ar-SA" smtClean="0"/>
              <a:t>الدكتور/ صالح سعد القحطاني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SA" smtClean="0"/>
              <a:t>مقدمة الاعمال الدولية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306DDD-D0E8-43F3-BBE0-8F6D7EA3D3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ar-SA" smtClean="0"/>
              <a:t>الدكتور/ صالح سعد القحطاني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ar-SA" smtClean="0"/>
              <a:t>مقدمة الاعمال الدولية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9E7E470-F167-4E2D-82FA-54FD88208C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ar-SA" smtClean="0"/>
              <a:t>الدكتور/ صالح سعد القحطاني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SA" smtClean="0"/>
              <a:t>مقدمة الاعمال الدولية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4EA48B-E457-443C-9FD6-C3A1A5D70F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ar-SA" smtClean="0"/>
              <a:t>الدكتور/ صالح سعد القحطاني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SA" smtClean="0"/>
              <a:t>مقدمة الاعمال الدولية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A0F0F9-7FA8-4C89-9648-8FBB7A2C09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ar-SA" smtClean="0"/>
              <a:t>الدكتور/ صالح سعد القحطاني</a:t>
            </a: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ar-SA" smtClean="0"/>
              <a:t>مقدمة الاعمال الدولية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F8C351F-FFAC-4F13-A12E-75FD4BAD314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>
    <p:dissolve/>
  </p:transition>
  <p:hf sldNum="0" hdr="0"/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76200" y="1857364"/>
            <a:ext cx="8915400" cy="4714908"/>
          </a:xfrm>
          <a:noFill/>
          <a:ln/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ar-SA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”تلك </a:t>
            </a:r>
            <a:r>
              <a:rPr lang="ar-SA" b="1" dirty="0">
                <a:latin typeface="Tahoma" pitchFamily="34" charset="0"/>
                <a:ea typeface="Tahoma" pitchFamily="34" charset="0"/>
                <a:cs typeface="Tahoma" pitchFamily="34" charset="0"/>
              </a:rPr>
              <a:t>المعاملات التي تتم بين </a:t>
            </a:r>
            <a:r>
              <a:rPr lang="ar-SA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أفراد </a:t>
            </a:r>
            <a:r>
              <a:rPr lang="ar-SA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او</a:t>
            </a:r>
            <a:r>
              <a:rPr lang="ar-SA" b="1" dirty="0">
                <a:latin typeface="Tahoma" pitchFamily="34" charset="0"/>
                <a:ea typeface="Tahoma" pitchFamily="34" charset="0"/>
                <a:cs typeface="Tahoma" pitchFamily="34" charset="0"/>
              </a:rPr>
              <a:t> شركات </a:t>
            </a:r>
            <a:r>
              <a:rPr lang="ar-SA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او</a:t>
            </a:r>
            <a:r>
              <a:rPr lang="ar-SA" b="1" dirty="0">
                <a:latin typeface="Tahoma" pitchFamily="34" charset="0"/>
                <a:ea typeface="Tahoma" pitchFamily="34" charset="0"/>
                <a:cs typeface="Tahoma" pitchFamily="34" charset="0"/>
              </a:rPr>
              <a:t> قطاعات (عامة </a:t>
            </a:r>
            <a:r>
              <a:rPr lang="ar-SA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او</a:t>
            </a:r>
            <a:r>
              <a:rPr lang="ar-SA" b="1" dirty="0">
                <a:latin typeface="Tahoma" pitchFamily="34" charset="0"/>
                <a:ea typeface="Tahoma" pitchFamily="34" charset="0"/>
                <a:cs typeface="Tahoma" pitchFamily="34" charset="0"/>
              </a:rPr>
              <a:t> خاصة) والتي تحدث خارج حدود الوطن. و </a:t>
            </a:r>
            <a:r>
              <a:rPr lang="ar-SA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هذه </a:t>
            </a:r>
            <a:r>
              <a:rPr lang="ar-SA" b="1" dirty="0">
                <a:latin typeface="Tahoma" pitchFamily="34" charset="0"/>
                <a:ea typeface="Tahoma" pitchFamily="34" charset="0"/>
                <a:cs typeface="Tahoma" pitchFamily="34" charset="0"/>
              </a:rPr>
              <a:t>المعاملات تتضمن حركة السلع سواءً استيراد </a:t>
            </a:r>
            <a:r>
              <a:rPr lang="ar-SA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او</a:t>
            </a:r>
            <a:r>
              <a:rPr lang="ar-SA" b="1" dirty="0">
                <a:latin typeface="Tahoma" pitchFamily="34" charset="0"/>
                <a:ea typeface="Tahoma" pitchFamily="34" charset="0"/>
                <a:cs typeface="Tahoma" pitchFamily="34" charset="0"/>
              </a:rPr>
              <a:t> تصدير </a:t>
            </a:r>
            <a:r>
              <a:rPr lang="ar-SA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او</a:t>
            </a:r>
            <a:r>
              <a:rPr lang="ar-SA" b="1" dirty="0">
                <a:latin typeface="Tahoma" pitchFamily="34" charset="0"/>
                <a:ea typeface="Tahoma" pitchFamily="34" charset="0"/>
                <a:cs typeface="Tahoma" pitchFamily="34" charset="0"/>
              </a:rPr>
              <a:t> تحويل </a:t>
            </a:r>
            <a:r>
              <a:rPr lang="ar-SA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او</a:t>
            </a:r>
            <a:r>
              <a:rPr lang="ar-SA" b="1" dirty="0">
                <a:latin typeface="Tahoma" pitchFamily="34" charset="0"/>
                <a:ea typeface="Tahoma" pitchFamily="34" charset="0"/>
                <a:cs typeface="Tahoma" pitchFamily="34" charset="0"/>
              </a:rPr>
              <a:t> خدمات مثل </a:t>
            </a:r>
            <a:r>
              <a:rPr lang="ar-SA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الإدارة، </a:t>
            </a:r>
            <a:r>
              <a:rPr lang="ar-SA" b="1" dirty="0">
                <a:latin typeface="Tahoma" pitchFamily="34" charset="0"/>
                <a:ea typeface="Tahoma" pitchFamily="34" charset="0"/>
                <a:cs typeface="Tahoma" pitchFamily="34" charset="0"/>
              </a:rPr>
              <a:t>المحاسبة، التسويق، الخدمات القانونية، </a:t>
            </a:r>
            <a:r>
              <a:rPr lang="ar-SA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او</a:t>
            </a:r>
            <a:r>
              <a:rPr lang="ar-SA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الاستثمار </a:t>
            </a:r>
            <a:r>
              <a:rPr lang="ar-SA" b="1" dirty="0">
                <a:latin typeface="Tahoma" pitchFamily="34" charset="0"/>
                <a:ea typeface="Tahoma" pitchFamily="34" charset="0"/>
                <a:cs typeface="Tahoma" pitchFamily="34" charset="0"/>
              </a:rPr>
              <a:t>في </a:t>
            </a:r>
            <a:r>
              <a:rPr lang="ar-SA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أشياء </a:t>
            </a:r>
            <a:r>
              <a:rPr lang="ar-SA" b="1" dirty="0">
                <a:latin typeface="Tahoma" pitchFamily="34" charset="0"/>
                <a:ea typeface="Tahoma" pitchFamily="34" charset="0"/>
                <a:cs typeface="Tahoma" pitchFamily="34" charset="0"/>
              </a:rPr>
              <a:t>ملموسة مثل الزراعة، التعدين، </a:t>
            </a:r>
            <a:r>
              <a:rPr lang="ar-SA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او</a:t>
            </a:r>
            <a:r>
              <a:rPr lang="ar-SA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الاستثمار </a:t>
            </a:r>
            <a:r>
              <a:rPr lang="ar-SA" b="1" dirty="0">
                <a:latin typeface="Tahoma" pitchFamily="34" charset="0"/>
                <a:ea typeface="Tahoma" pitchFamily="34" charset="0"/>
                <a:cs typeface="Tahoma" pitchFamily="34" charset="0"/>
              </a:rPr>
              <a:t>في </a:t>
            </a:r>
            <a:r>
              <a:rPr lang="ar-SA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أشياء </a:t>
            </a:r>
            <a:r>
              <a:rPr lang="ar-SA" b="1" dirty="0">
                <a:latin typeface="Tahoma" pitchFamily="34" charset="0"/>
                <a:ea typeface="Tahoma" pitchFamily="34" charset="0"/>
                <a:cs typeface="Tahoma" pitchFamily="34" charset="0"/>
              </a:rPr>
              <a:t>غير ملموسة مثل العلامات التجارية، حقوق </a:t>
            </a:r>
            <a:r>
              <a:rPr lang="ar-SA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الامتياز“</a:t>
            </a:r>
            <a:endParaRPr lang="en-US" dirty="0"/>
          </a:p>
          <a:p>
            <a:pPr algn="l">
              <a:buFontTx/>
              <a:buNone/>
            </a:pPr>
            <a:r>
              <a:rPr lang="en-US" dirty="0"/>
              <a:t>			</a:t>
            </a:r>
            <a:r>
              <a:rPr lang="en-US" sz="1000" dirty="0"/>
              <a:t>	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929454" y="6215082"/>
            <a:ext cx="1920240" cy="365760"/>
          </a:xfrm>
        </p:spPr>
        <p:txBody>
          <a:bodyPr/>
          <a:lstStyle/>
          <a:p>
            <a:r>
              <a:rPr lang="ar-SA" dirty="0"/>
              <a:t>الدكتور/ صالح سعد </a:t>
            </a:r>
            <a:r>
              <a:rPr lang="ar-SA" dirty="0" err="1"/>
              <a:t>القحطاني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3306" y="6286520"/>
            <a:ext cx="2350681" cy="365125"/>
          </a:xfrm>
        </p:spPr>
        <p:txBody>
          <a:bodyPr/>
          <a:lstStyle/>
          <a:p>
            <a:r>
              <a:rPr lang="ar-SA" dirty="0"/>
              <a:t>مقدمة </a:t>
            </a:r>
            <a:r>
              <a:rPr lang="ar-SA" dirty="0" err="1"/>
              <a:t>الاعمال</a:t>
            </a:r>
            <a:r>
              <a:rPr lang="ar-SA" dirty="0"/>
              <a:t> الدولية</a:t>
            </a:r>
            <a:endParaRPr lang="en-US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500042"/>
            <a:ext cx="8001000" cy="1243002"/>
          </a:xfrm>
          <a:noFill/>
          <a:ln/>
        </p:spPr>
        <p:txBody>
          <a:bodyPr>
            <a:normAutofit/>
          </a:bodyPr>
          <a:lstStyle/>
          <a:p>
            <a:pPr algn="ctr"/>
            <a:r>
              <a:rPr lang="ar-SA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الأعمال </a:t>
            </a:r>
            <a:r>
              <a:rPr lang="ar-SA" sz="3600" dirty="0">
                <a:solidFill>
                  <a:schemeClr val="accent4">
                    <a:lumMod val="60000"/>
                    <a:lumOff val="4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الدولية</a:t>
            </a:r>
            <a:r>
              <a:rPr lang="en-US" sz="2800" dirty="0">
                <a:cs typeface="Sahifa" pitchFamily="2" charset="-78"/>
              </a:rPr>
              <a:t/>
            </a:r>
            <a:br>
              <a:rPr lang="en-US" sz="2800" dirty="0">
                <a:cs typeface="Sahifa" pitchFamily="2" charset="-78"/>
              </a:rPr>
            </a:br>
            <a:r>
              <a:rPr lang="en-US" sz="2800" b="1" dirty="0"/>
              <a:t>International Business</a:t>
            </a:r>
          </a:p>
        </p:txBody>
      </p:sp>
      <p:graphicFrame>
        <p:nvGraphicFramePr>
          <p:cNvPr id="4100" name="Object 4"/>
          <p:cNvGraphicFramePr>
            <a:graphicFrameLocks/>
          </p:cNvGraphicFramePr>
          <p:nvPr/>
        </p:nvGraphicFramePr>
        <p:xfrm>
          <a:off x="0" y="6002338"/>
          <a:ext cx="2443163" cy="854075"/>
        </p:xfrm>
        <a:graphic>
          <a:graphicData uri="http://schemas.openxmlformats.org/presentationml/2006/ole">
            <p:oleObj spid="_x0000_s4100" name="ClipArt" r:id="rId4" imgW="3657600" imgH="1284120" progId="">
              <p:embed/>
            </p:oleObj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292803"/>
          </a:xfrm>
        </p:spPr>
        <p:txBody>
          <a:bodyPr/>
          <a:lstStyle/>
          <a:p>
            <a:r>
              <a:rPr lang="ar-SA" sz="3600" dirty="0" smtClean="0">
                <a:solidFill>
                  <a:srgbClr val="FF0000"/>
                </a:solidFill>
              </a:rPr>
              <a:t>المباشر</a:t>
            </a:r>
            <a:r>
              <a:rPr lang="ar-SA" dirty="0" smtClean="0"/>
              <a:t>: </a:t>
            </a:r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شراء </a:t>
            </a:r>
            <a:r>
              <a:rPr lang="ar-SA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تملك أصول خارجية في شركة عاملة </a:t>
            </a:r>
            <a:r>
              <a:rPr lang="ar-SA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او</a:t>
            </a:r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المساهمة فيها (امتلاك </a:t>
            </a:r>
            <a:r>
              <a:rPr lang="ar-SA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او</a:t>
            </a:r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شراء شي محسوس)</a:t>
            </a:r>
          </a:p>
          <a:p>
            <a:endParaRPr lang="ar-SA" dirty="0" smtClean="0"/>
          </a:p>
          <a:p>
            <a:r>
              <a:rPr lang="ar-SA" sz="3600" dirty="0" smtClean="0">
                <a:solidFill>
                  <a:schemeClr val="accent3">
                    <a:lumMod val="75000"/>
                  </a:schemeClr>
                </a:solidFill>
              </a:rPr>
              <a:t>غير المباشر</a:t>
            </a:r>
            <a:r>
              <a:rPr lang="ar-SA" dirty="0" smtClean="0"/>
              <a:t>: </a:t>
            </a:r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شراء أوراق مالية كأسهم </a:t>
            </a:r>
            <a:r>
              <a:rPr lang="ar-SA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او</a:t>
            </a:r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سندات تصدرها مؤسسة أخرى بهدف الربح </a:t>
            </a:r>
            <a:r>
              <a:rPr lang="ar-SA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لا يؤثر صاحبها على مسارها</a:t>
            </a:r>
            <a:endParaRPr lang="ar-SA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الدكتور/ صالح سعد القحطاني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الاعمال الدولية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الاستثمار المباشر </a:t>
            </a:r>
            <a:r>
              <a:rPr lang="ar-SA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غير المباشر</a:t>
            </a:r>
            <a:endParaRPr lang="ar-SA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الشركة متعددة الجنسية تتخذ أكثر من موطن</a:t>
            </a:r>
          </a:p>
          <a:p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الشركة العالمية ليس لها موطن من حيث التوجه </a:t>
            </a:r>
            <a:r>
              <a:rPr lang="ar-SA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النظرة لأعمالها</a:t>
            </a:r>
          </a:p>
          <a:p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الشركة الدولية التي تمتلك أنشطة اقتصادية في أكثر من بلد</a:t>
            </a:r>
          </a:p>
          <a:p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أهم صفاتها:</a:t>
            </a:r>
          </a:p>
          <a:p>
            <a:pPr lvl="1"/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تدار بإستراتيجية واحدة</a:t>
            </a:r>
          </a:p>
          <a:p>
            <a:pPr lvl="1"/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نقل الأموال </a:t>
            </a:r>
            <a:r>
              <a:rPr lang="ar-SA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الوظائف </a:t>
            </a:r>
            <a:r>
              <a:rPr lang="ar-SA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السلع </a:t>
            </a:r>
            <a:r>
              <a:rPr lang="ar-SA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غيرها بين الرئاسة </a:t>
            </a:r>
            <a:r>
              <a:rPr lang="ar-SA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شركاتها </a:t>
            </a:r>
            <a:r>
              <a:rPr lang="ar-SA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بينها </a:t>
            </a:r>
            <a:r>
              <a:rPr lang="ar-SA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بين عملائها في الدول الأخرى</a:t>
            </a:r>
          </a:p>
          <a:p>
            <a:pPr lvl="1"/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لها قاعدة هي موطنها </a:t>
            </a:r>
            <a:r>
              <a:rPr lang="ar-SA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محور أعمالها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الدكتور/ صالح سعد القحطاني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الاعمال الدولية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الشركة الدولية</a:t>
            </a:r>
            <a:endParaRPr lang="ar-SA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43050"/>
            <a:ext cx="8686800" cy="4357718"/>
          </a:xfrm>
          <a:noFill/>
          <a:ln/>
        </p:spPr>
        <p:txBody>
          <a:bodyPr>
            <a:normAutofit/>
          </a:bodyPr>
          <a:lstStyle/>
          <a:p>
            <a:r>
              <a:rPr lang="ar-SA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الدولية </a:t>
            </a:r>
            <a:r>
              <a:rPr lang="ar-SA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عبارة عن نمو طبيعي للمحلية</a:t>
            </a:r>
            <a:endParaRPr lang="en-US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ar-SA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تختلف </a:t>
            </a:r>
            <a:r>
              <a:rPr lang="ar-SA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الدولية كونها تتعامل مع عدد من البيئات </a:t>
            </a:r>
            <a:r>
              <a:rPr lang="ar-SA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السياسية،الاقتصادية</a:t>
            </a:r>
            <a:r>
              <a:rPr lang="en-US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و البيئية </a:t>
            </a:r>
            <a:r>
              <a:rPr lang="ar-SA" sz="2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النزاعات القومية </a:t>
            </a:r>
            <a:r>
              <a:rPr lang="ar-SA" sz="2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غيرها وفي نفس الوقت </a:t>
            </a:r>
            <a:r>
              <a:rPr lang="ar-SA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مما يجعلها </a:t>
            </a:r>
            <a:r>
              <a:rPr lang="ar-SA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أكثر </a:t>
            </a:r>
            <a:r>
              <a:rPr lang="ar-SA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تعقيداً</a:t>
            </a:r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r>
              <a:rPr lang="ar-SA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الدولية أكثر </a:t>
            </a:r>
            <a:r>
              <a:rPr lang="ar-SA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مخاطرة لتغير عوامل العرض </a:t>
            </a:r>
            <a:r>
              <a:rPr lang="ar-SA" sz="2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 الطلب العالمية</a:t>
            </a:r>
            <a:endParaRPr lang="en-US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قد تكون اقل مخاطرة في بعض </a:t>
            </a:r>
            <a:r>
              <a:rPr lang="ar-SA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الأحيان </a:t>
            </a:r>
            <a:r>
              <a:rPr lang="ar-SA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بسبب توزع </a:t>
            </a:r>
            <a:r>
              <a:rPr lang="ar-SA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الأعمال </a:t>
            </a:r>
            <a:r>
              <a:rPr lang="ar-SA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في </a:t>
            </a:r>
            <a:r>
              <a:rPr lang="ar-SA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أكثر </a:t>
            </a:r>
            <a:r>
              <a:rPr lang="ar-SA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من مكان</a:t>
            </a:r>
            <a:endParaRPr lang="en-US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ar-SA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الإدارة </a:t>
            </a:r>
            <a:r>
              <a:rPr lang="ar-SA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اعقد </a:t>
            </a:r>
            <a:r>
              <a:rPr lang="ar-SA" sz="2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أصعب  </a:t>
            </a:r>
            <a:r>
              <a:rPr lang="ar-SA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في الدولية لتعاملها مع عدد كبير من العملاء </a:t>
            </a:r>
            <a:r>
              <a:rPr lang="ar-SA" sz="2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 الهيئات</a:t>
            </a:r>
            <a:endParaRPr lang="en-US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/>
              <a:t>الدكتور/ صالح سعد القحطاني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14612" y="6492875"/>
            <a:ext cx="2350681" cy="365125"/>
          </a:xfrm>
        </p:spPr>
        <p:txBody>
          <a:bodyPr/>
          <a:lstStyle/>
          <a:p>
            <a:r>
              <a:rPr lang="ar-SA" dirty="0"/>
              <a:t>مقدمة </a:t>
            </a:r>
            <a:r>
              <a:rPr lang="ar-SA" dirty="0" smtClean="0"/>
              <a:t>الأعمال </a:t>
            </a:r>
            <a:r>
              <a:rPr lang="ar-SA" dirty="0"/>
              <a:t>الدولية</a:t>
            </a:r>
            <a:endParaRPr lang="en-US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pPr algn="ctr"/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الفرق بين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الأعمال </a:t>
            </a: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الدولية </a:t>
            </a:r>
            <a:r>
              <a:rPr lang="ar-SA" dirty="0" err="1">
                <a:solidFill>
                  <a:schemeClr val="accent3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المحلية</a:t>
            </a:r>
            <a:endParaRPr lang="en-US" dirty="0">
              <a:solidFill>
                <a:schemeClr val="accent3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>
            <a:normAutofit/>
          </a:bodyPr>
          <a:lstStyle/>
          <a:p>
            <a:r>
              <a:rPr lang="ar-SA" dirty="0">
                <a:latin typeface="Tahoma" pitchFamily="34" charset="0"/>
                <a:ea typeface="Tahoma" pitchFamily="34" charset="0"/>
                <a:cs typeface="Tahoma" pitchFamily="34" charset="0"/>
              </a:rPr>
              <a:t>قديمة قدم الرومان </a:t>
            </a:r>
            <a:r>
              <a:rPr lang="ar-SA" dirty="0" err="1"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dirty="0">
                <a:latin typeface="Tahoma" pitchFamily="34" charset="0"/>
                <a:ea typeface="Tahoma" pitchFamily="34" charset="0"/>
                <a:cs typeface="Tahoma" pitchFamily="34" charset="0"/>
              </a:rPr>
              <a:t> الهنود </a:t>
            </a:r>
            <a:r>
              <a:rPr lang="ar-SA" dirty="0" err="1"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dirty="0">
                <a:latin typeface="Tahoma" pitchFamily="34" charset="0"/>
                <a:ea typeface="Tahoma" pitchFamily="34" charset="0"/>
                <a:cs typeface="Tahoma" pitchFamily="34" charset="0"/>
              </a:rPr>
              <a:t> عرفها العرب </a:t>
            </a:r>
            <a:r>
              <a:rPr lang="ar-SA" dirty="0" err="1"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dirty="0">
                <a:latin typeface="Tahoma" pitchFamily="34" charset="0"/>
                <a:ea typeface="Tahoma" pitchFamily="34" charset="0"/>
                <a:cs typeface="Tahoma" pitchFamily="34" charset="0"/>
              </a:rPr>
              <a:t> المسلمون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ar-SA" dirty="0">
                <a:latin typeface="Tahoma" pitchFamily="34" charset="0"/>
                <a:ea typeface="Tahoma" pitchFamily="34" charset="0"/>
                <a:cs typeface="Tahoma" pitchFamily="34" charset="0"/>
              </a:rPr>
              <a:t>الحجم الهائل للصادرات العالمية لسلع </a:t>
            </a:r>
            <a:r>
              <a:rPr lang="ar-SA" dirty="0" err="1"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dirty="0">
                <a:latin typeface="Tahoma" pitchFamily="34" charset="0"/>
                <a:ea typeface="Tahoma" pitchFamily="34" charset="0"/>
                <a:cs typeface="Tahoma" pitchFamily="34" charset="0"/>
              </a:rPr>
              <a:t> الخدمات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ar-SA" dirty="0">
                <a:latin typeface="Tahoma" pitchFamily="34" charset="0"/>
                <a:ea typeface="Tahoma" pitchFamily="34" charset="0"/>
                <a:cs typeface="Tahoma" pitchFamily="34" charset="0"/>
              </a:rPr>
              <a:t>الدول الصناعية تساهم بحوالي %70 من التجارة العالمية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ar-SA" dirty="0">
                <a:latin typeface="Tahoma" pitchFamily="34" charset="0"/>
                <a:ea typeface="Tahoma" pitchFamily="34" charset="0"/>
                <a:cs typeface="Tahoma" pitchFamily="34" charset="0"/>
              </a:rPr>
              <a:t>الأهمية الكبرى للشرق الأوسط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ar-SA" dirty="0">
                <a:latin typeface="Tahoma" pitchFamily="34" charset="0"/>
                <a:ea typeface="Tahoma" pitchFamily="34" charset="0"/>
                <a:cs typeface="Tahoma" pitchFamily="34" charset="0"/>
              </a:rPr>
              <a:t>الولايات المتحدة أهم دولة، تليها اليابان </a:t>
            </a:r>
            <a:r>
              <a:rPr lang="ar-SA" dirty="0" err="1"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ألمانيا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ar-SA" dirty="0">
                <a:latin typeface="Tahoma" pitchFamily="34" charset="0"/>
                <a:ea typeface="Tahoma" pitchFamily="34" charset="0"/>
                <a:cs typeface="Tahoma" pitchFamily="34" charset="0"/>
              </a:rPr>
              <a:t>المملكة حصتها </a:t>
            </a:r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الأكبر </a:t>
            </a:r>
            <a:r>
              <a:rPr lang="ar-SA" dirty="0">
                <a:latin typeface="Tahoma" pitchFamily="34" charset="0"/>
                <a:ea typeface="Tahoma" pitchFamily="34" charset="0"/>
                <a:cs typeface="Tahoma" pitchFamily="34" charset="0"/>
              </a:rPr>
              <a:t>بين دول الشرق </a:t>
            </a:r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الأوسط </a:t>
            </a:r>
            <a:r>
              <a:rPr lang="ar-SA" dirty="0">
                <a:latin typeface="Tahoma" pitchFamily="34" charset="0"/>
                <a:ea typeface="Tahoma" pitchFamily="34" charset="0"/>
                <a:cs typeface="Tahoma" pitchFamily="34" charset="0"/>
              </a:rPr>
              <a:t>من حيث </a:t>
            </a:r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الإيرادات </a:t>
            </a:r>
            <a:r>
              <a:rPr lang="ar-SA" dirty="0">
                <a:latin typeface="Tahoma" pitchFamily="34" charset="0"/>
                <a:ea typeface="Tahoma" pitchFamily="34" charset="0"/>
                <a:cs typeface="Tahoma" pitchFamily="34" charset="0"/>
              </a:rPr>
              <a:t>و الصادرات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/>
              <a:t>الدكتور/ صالح سعد القحطاني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00430" y="6286520"/>
            <a:ext cx="2350681" cy="365125"/>
          </a:xfrm>
        </p:spPr>
        <p:txBody>
          <a:bodyPr/>
          <a:lstStyle/>
          <a:p>
            <a:r>
              <a:rPr lang="ar-SA" dirty="0"/>
              <a:t>مقدمة </a:t>
            </a:r>
            <a:r>
              <a:rPr lang="ar-SA" dirty="0" smtClean="0"/>
              <a:t>الأعمال </a:t>
            </a:r>
            <a:r>
              <a:rPr lang="ar-SA" dirty="0"/>
              <a:t>الدولية</a:t>
            </a:r>
            <a:endParaRPr lang="en-US" dirty="0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algn="ctr"/>
            <a:r>
              <a:rPr lang="ar-SA" dirty="0">
                <a:latin typeface="Tahoma" pitchFamily="34" charset="0"/>
                <a:ea typeface="Tahoma" pitchFamily="34" charset="0"/>
                <a:cs typeface="Tahoma" pitchFamily="34" charset="0"/>
              </a:rPr>
              <a:t>أهمية الأعمال الدولية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1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28600" y="1295400"/>
            <a:ext cx="4343400" cy="4848244"/>
          </a:xfrm>
          <a:noFill/>
          <a:ln/>
        </p:spPr>
        <p:txBody>
          <a:bodyPr>
            <a:normAutofit fontScale="85000" lnSpcReduction="20000"/>
          </a:bodyPr>
          <a:lstStyle/>
          <a:p>
            <a:r>
              <a:rPr lang="ar-SA" sz="2400" b="1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الاستثمارات </a:t>
            </a:r>
            <a:r>
              <a:rPr lang="ar-SA" sz="2400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الخارجية غير المباشرة</a:t>
            </a:r>
            <a:endParaRPr lang="en-US" sz="2400" b="1" u="sng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buFontTx/>
              <a:buNone/>
            </a:pP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Indirect Foreign Investment (IFI</a:t>
            </a:r>
          </a:p>
          <a:p>
            <a:pPr>
              <a:buFontTx/>
              <a:buNone/>
            </a:pP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ar-S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تملك أوراق مالية في مؤسسات خارجية </a:t>
            </a:r>
            <a:r>
              <a:rPr lang="ar-SA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لا يتبعها تحكم </a:t>
            </a:r>
            <a:r>
              <a:rPr lang="ar-SA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هي غالباً قصيرة الأجل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”</a:t>
            </a:r>
          </a:p>
          <a:p>
            <a:pPr>
              <a:buFontTx/>
              <a:buNone/>
            </a:pP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Tx/>
              <a:buNone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- </a:t>
            </a:r>
            <a:r>
              <a:rPr lang="ar-S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يصعب تقديرها عالمياً </a:t>
            </a:r>
            <a:r>
              <a:rPr lang="ar-S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لأسباب </a:t>
            </a:r>
            <a:r>
              <a:rPr lang="ar-S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منها </a:t>
            </a:r>
            <a:r>
              <a:rPr lang="ar-S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أن </a:t>
            </a:r>
            <a:r>
              <a:rPr lang="ar-S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المستثمرين عادةً </a:t>
            </a:r>
            <a:r>
              <a:rPr lang="ar-S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أفراد </a:t>
            </a:r>
            <a:r>
              <a:rPr lang="ar-S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و شركات </a:t>
            </a:r>
            <a:r>
              <a:rPr lang="ar-SA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عددهم بالملايين </a:t>
            </a:r>
            <a:r>
              <a:rPr lang="ar-SA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بمعدل دوران عالي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>
              <a:buFontTx/>
              <a:buNone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- </a:t>
            </a:r>
            <a:r>
              <a:rPr lang="ar-S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أسواق المال الدولية هي المجال </a:t>
            </a:r>
            <a:r>
              <a:rPr lang="ar-S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الأكبر </a:t>
            </a:r>
            <a:r>
              <a:rPr lang="ar-S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للاستثمارات غير المباشرة دولـــيـــاً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172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953000" y="1371600"/>
            <a:ext cx="3962400" cy="4986358"/>
          </a:xfrm>
          <a:noFill/>
          <a:ln/>
        </p:spPr>
        <p:txBody>
          <a:bodyPr>
            <a:normAutofit fontScale="85000" lnSpcReduction="20000"/>
          </a:bodyPr>
          <a:lstStyle/>
          <a:p>
            <a:r>
              <a:rPr lang="ar-SA" sz="2400" b="1" u="sng" dirty="0" err="1">
                <a:latin typeface="Tahoma" pitchFamily="34" charset="0"/>
                <a:ea typeface="Tahoma" pitchFamily="34" charset="0"/>
                <a:cs typeface="Tahoma" pitchFamily="34" charset="0"/>
              </a:rPr>
              <a:t>الأستثمارات</a:t>
            </a:r>
            <a:r>
              <a:rPr lang="ar-SA" sz="2400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 الخارجية المباشرة</a:t>
            </a:r>
            <a:endParaRPr lang="en-US" sz="2400" b="1" u="sng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buFontTx/>
              <a:buNone/>
            </a:pP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Foreign Direct Investment (FDI</a:t>
            </a:r>
          </a:p>
          <a:p>
            <a:pPr>
              <a:buFontTx/>
              <a:buNone/>
            </a:pPr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“ </a:t>
            </a:r>
            <a:r>
              <a:rPr lang="ar-SA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تملك أصول </a:t>
            </a:r>
            <a:r>
              <a:rPr lang="ar-SA" sz="2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او</a:t>
            </a:r>
            <a:r>
              <a:rPr lang="ar-SA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أنشطة </a:t>
            </a:r>
            <a:r>
              <a:rPr lang="ar-SA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اقتصادية خارجية </a:t>
            </a:r>
            <a:r>
              <a:rPr lang="ar-SA" sz="2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 التحكم فيها</a:t>
            </a:r>
            <a:r>
              <a:rPr lang="en-US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 ”</a:t>
            </a:r>
          </a:p>
          <a:p>
            <a:pPr>
              <a:buFontTx/>
              <a:buNone/>
            </a:pPr>
            <a:r>
              <a:rPr lang="ar-SA" sz="2200" b="1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و هو </a:t>
            </a:r>
            <a:r>
              <a:rPr lang="ar-SA" sz="2200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يتطلب</a:t>
            </a:r>
            <a:r>
              <a:rPr lang="en-US" sz="2200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pPr>
              <a:buFontTx/>
              <a:buNone/>
            </a:pPr>
            <a:r>
              <a:rPr lang="en-US" sz="2200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- </a:t>
            </a:r>
            <a:r>
              <a:rPr lang="ar-SA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انتقال </a:t>
            </a:r>
            <a:r>
              <a:rPr lang="ar-SA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رأس </a:t>
            </a:r>
            <a:r>
              <a:rPr lang="ar-SA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المال </a:t>
            </a:r>
            <a:r>
              <a:rPr lang="ar-SA" sz="2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 الكوادر البشرية </a:t>
            </a:r>
            <a:r>
              <a:rPr lang="ar-SA" sz="2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 المواد الأولية </a:t>
            </a:r>
            <a:r>
              <a:rPr lang="ar-SA" sz="2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او</a:t>
            </a:r>
            <a:r>
              <a:rPr lang="ar-SA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 شبة المصنعة </a:t>
            </a:r>
            <a:r>
              <a:rPr lang="ar-SA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إلى </a:t>
            </a:r>
            <a:r>
              <a:rPr lang="ar-SA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البلد الخارجي</a:t>
            </a:r>
            <a:r>
              <a:rPr lang="en-US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>
              <a:buFontTx/>
              <a:buNone/>
            </a:pPr>
            <a:r>
              <a:rPr lang="en-US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- </a:t>
            </a:r>
            <a:r>
              <a:rPr lang="ar-SA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تعتبر </a:t>
            </a:r>
            <a:r>
              <a:rPr lang="ar-SA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أكثر </a:t>
            </a:r>
            <a:r>
              <a:rPr lang="ar-SA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مخاطرة من التجارة الخارجية (الاستيراد </a:t>
            </a:r>
            <a:r>
              <a:rPr lang="ar-SA" sz="2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 التصدير</a:t>
            </a:r>
            <a:r>
              <a:rPr lang="en-US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endParaRPr lang="en-US" sz="2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Tx/>
              <a:buNone/>
            </a:pPr>
            <a:r>
              <a:rPr lang="en-US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- </a:t>
            </a:r>
            <a:r>
              <a:rPr lang="ar-SA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حجمها ضخم </a:t>
            </a:r>
            <a:r>
              <a:rPr lang="ar-SA" sz="2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 ذو نمو هائل</a:t>
            </a:r>
            <a:endParaRPr lang="en-US" sz="2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Tx/>
              <a:buNone/>
            </a:pPr>
            <a:r>
              <a:rPr lang="en-US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- </a:t>
            </a:r>
            <a:r>
              <a:rPr lang="ar-SA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حصة الدول الصناعية تفوق%95 من </a:t>
            </a:r>
            <a:r>
              <a:rPr lang="ar-SA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الإجمالي</a:t>
            </a:r>
            <a:endParaRPr lang="en-US" sz="2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Tx/>
              <a:buNone/>
            </a:pPr>
            <a:r>
              <a:rPr lang="en-US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- </a:t>
            </a:r>
            <a:r>
              <a:rPr lang="ar-SA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تمويل أما </a:t>
            </a:r>
            <a:r>
              <a:rPr lang="ar-SA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بواسطة بيع التكنولوجيا، </a:t>
            </a:r>
            <a:r>
              <a:rPr lang="ar-SA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او</a:t>
            </a:r>
            <a:r>
              <a:rPr lang="ar-SA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توفير </a:t>
            </a:r>
            <a:r>
              <a:rPr lang="ar-SA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المادة محلياً، </a:t>
            </a:r>
            <a:r>
              <a:rPr lang="ar-SA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إعادة </a:t>
            </a:r>
            <a:r>
              <a:rPr lang="ar-SA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استثمار </a:t>
            </a:r>
            <a:r>
              <a:rPr lang="ar-SA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الأرباح </a:t>
            </a:r>
            <a:r>
              <a:rPr lang="ar-SA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في ذلك البلد </a:t>
            </a:r>
            <a:r>
              <a:rPr lang="ar-SA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الأجنبي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endParaRPr lang="en-US" sz="1800" b="1" u="sng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buFontTx/>
              <a:buNone/>
            </a:pP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/>
              <a:t>الدكتور/ صالح سعد القحطاني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/>
              <a:t>مقدمة </a:t>
            </a:r>
            <a:r>
              <a:rPr lang="ar-SA" smtClean="0"/>
              <a:t>الأعمال </a:t>
            </a:r>
            <a:r>
              <a:rPr lang="ar-SA" dirty="0"/>
              <a:t>الدولية</a:t>
            </a:r>
            <a:endParaRPr lang="en-US" dirty="0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  <a:noFill/>
          <a:ln/>
        </p:spPr>
        <p:txBody>
          <a:bodyPr/>
          <a:lstStyle/>
          <a:p>
            <a:pPr algn="ctr"/>
            <a:r>
              <a:rPr lang="ar-SA" dirty="0">
                <a:latin typeface="Tahoma" pitchFamily="34" charset="0"/>
                <a:ea typeface="Tahoma" pitchFamily="34" charset="0"/>
                <a:cs typeface="Tahoma" pitchFamily="34" charset="0"/>
              </a:rPr>
              <a:t>أنواع الأعمال </a:t>
            </a:r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الدولية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7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71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nimBg="1"/>
      <p:bldP spid="7172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990600"/>
            <a:ext cx="8382000" cy="5181600"/>
          </a:xfrm>
          <a:noFill/>
          <a:ln/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dirty="0">
                <a:cs typeface="Sahifa Striked" pitchFamily="2" charset="-78"/>
              </a:rPr>
              <a:t>* </a:t>
            </a:r>
            <a:r>
              <a:rPr lang="ar-SA" dirty="0">
                <a:cs typeface="Sahifa Striked" pitchFamily="2" charset="-78"/>
              </a:rPr>
              <a:t>الترخيص</a:t>
            </a:r>
            <a:r>
              <a:rPr lang="en-US" dirty="0">
                <a:cs typeface="Sahifa Striked" pitchFamily="2" charset="-78"/>
              </a:rPr>
              <a:t> 					</a:t>
            </a:r>
            <a:r>
              <a:rPr lang="en-US" dirty="0"/>
              <a:t>	Licensing</a:t>
            </a:r>
          </a:p>
          <a:p>
            <a:pPr>
              <a:buFontTx/>
              <a:buNone/>
            </a:pPr>
            <a:r>
              <a:rPr lang="en-US" sz="2000" dirty="0">
                <a:cs typeface="Sahifa" pitchFamily="2" charset="-78"/>
              </a:rPr>
              <a:t>“ </a:t>
            </a:r>
            <a:r>
              <a:rPr lang="ar-SA" sz="2000" dirty="0">
                <a:cs typeface="Sahifa" pitchFamily="2" charset="-78"/>
              </a:rPr>
              <a:t>قيام شركة </a:t>
            </a:r>
            <a:r>
              <a:rPr lang="ar-SA" sz="2000" dirty="0" smtClean="0">
                <a:cs typeface="Sahifa" pitchFamily="2" charset="-78"/>
              </a:rPr>
              <a:t>أجنبية </a:t>
            </a:r>
            <a:r>
              <a:rPr lang="ar-SA" sz="2000" dirty="0">
                <a:cs typeface="Sahifa" pitchFamily="2" charset="-78"/>
              </a:rPr>
              <a:t>بالسماح لشركة </a:t>
            </a:r>
            <a:r>
              <a:rPr lang="ar-SA" sz="2000" dirty="0" smtClean="0">
                <a:cs typeface="Sahifa" pitchFamily="2" charset="-78"/>
              </a:rPr>
              <a:t>أخرى </a:t>
            </a:r>
            <a:r>
              <a:rPr lang="ar-SA" sz="2000" dirty="0">
                <a:cs typeface="Sahifa" pitchFamily="2" charset="-78"/>
              </a:rPr>
              <a:t>في بلد </a:t>
            </a:r>
            <a:r>
              <a:rPr lang="ar-SA" sz="2000" dirty="0" smtClean="0">
                <a:cs typeface="Sahifa" pitchFamily="2" charset="-78"/>
              </a:rPr>
              <a:t>أخر </a:t>
            </a:r>
            <a:r>
              <a:rPr lang="ar-SA" sz="2000" dirty="0">
                <a:cs typeface="Sahifa" pitchFamily="2" charset="-78"/>
              </a:rPr>
              <a:t>باستعمال تقنية معينة طورتها الشركة </a:t>
            </a:r>
            <a:r>
              <a:rPr lang="ar-SA" sz="2000" dirty="0" smtClean="0">
                <a:cs typeface="Sahifa" pitchFamily="2" charset="-78"/>
              </a:rPr>
              <a:t>الأجنبية </a:t>
            </a:r>
            <a:r>
              <a:rPr lang="ar-SA" sz="2000" dirty="0" err="1">
                <a:cs typeface="Sahifa" pitchFamily="2" charset="-78"/>
              </a:rPr>
              <a:t>او</a:t>
            </a:r>
            <a:r>
              <a:rPr lang="ar-SA" sz="2000" dirty="0">
                <a:cs typeface="Sahifa" pitchFamily="2" charset="-78"/>
              </a:rPr>
              <a:t> باستخدام اسم تجاري ملك لشركة بمقابل مثل (كوكاكولا</a:t>
            </a:r>
            <a:r>
              <a:rPr lang="en-US" sz="2000" dirty="0">
                <a:cs typeface="Sahifa" pitchFamily="2" charset="-78"/>
              </a:rPr>
              <a:t>، </a:t>
            </a:r>
            <a:r>
              <a:rPr lang="ar-SA" sz="2000" dirty="0" err="1" smtClean="0">
                <a:cs typeface="Sahifa" pitchFamily="2" charset="-78"/>
              </a:rPr>
              <a:t>مكدونلدز</a:t>
            </a:r>
            <a:r>
              <a:rPr lang="en-US" sz="2000" dirty="0" smtClean="0">
                <a:cs typeface="Sahifa" pitchFamily="2" charset="-78"/>
              </a:rPr>
              <a:t>(</a:t>
            </a:r>
            <a:endParaRPr lang="en-US" sz="2000" dirty="0">
              <a:cs typeface="Sahifa" pitchFamily="2" charset="-78"/>
            </a:endParaRPr>
          </a:p>
          <a:p>
            <a:pPr>
              <a:buFontTx/>
              <a:buNone/>
            </a:pPr>
            <a:r>
              <a:rPr lang="en-US" dirty="0">
                <a:cs typeface="Sahifa Striked" pitchFamily="2" charset="-78"/>
              </a:rPr>
              <a:t>* </a:t>
            </a:r>
            <a:r>
              <a:rPr lang="ar-SA" dirty="0">
                <a:cs typeface="Sahifa Striked" pitchFamily="2" charset="-78"/>
              </a:rPr>
              <a:t>تسليم المفتاح</a:t>
            </a:r>
            <a:r>
              <a:rPr lang="en-US" dirty="0">
                <a:cs typeface="Sahifa Striked" pitchFamily="2" charset="-78"/>
              </a:rPr>
              <a:t> 					</a:t>
            </a:r>
            <a:r>
              <a:rPr lang="en-US" dirty="0"/>
              <a:t>	Turn Key</a:t>
            </a:r>
          </a:p>
          <a:p>
            <a:pPr>
              <a:buFontTx/>
              <a:buNone/>
            </a:pPr>
            <a:r>
              <a:rPr lang="en-US" sz="2000" dirty="0">
                <a:cs typeface="Sahifa" pitchFamily="2" charset="-78"/>
              </a:rPr>
              <a:t>“ </a:t>
            </a:r>
            <a:r>
              <a:rPr lang="ar-SA" sz="2000" dirty="0">
                <a:cs typeface="Sahifa" pitchFamily="2" charset="-78"/>
              </a:rPr>
              <a:t>تعهد شركة </a:t>
            </a:r>
            <a:r>
              <a:rPr lang="ar-SA" sz="2000" dirty="0" smtClean="0">
                <a:cs typeface="Sahifa" pitchFamily="2" charset="-78"/>
              </a:rPr>
              <a:t>أجنبية بإكمال </a:t>
            </a:r>
            <a:r>
              <a:rPr lang="ar-SA" sz="2000" dirty="0">
                <a:cs typeface="Sahifa" pitchFamily="2" charset="-78"/>
              </a:rPr>
              <a:t>مشروع </a:t>
            </a:r>
            <a:r>
              <a:rPr lang="ar-SA" sz="2000" dirty="0" err="1">
                <a:cs typeface="Sahifa" pitchFamily="2" charset="-78"/>
              </a:rPr>
              <a:t>او</a:t>
            </a:r>
            <a:r>
              <a:rPr lang="ar-SA" sz="2000" dirty="0">
                <a:cs typeface="Sahifa" pitchFamily="2" charset="-78"/>
              </a:rPr>
              <a:t> جزء منه </a:t>
            </a:r>
            <a:r>
              <a:rPr lang="ar-SA" sz="2000" dirty="0" err="1">
                <a:cs typeface="Sahifa" pitchFamily="2" charset="-78"/>
              </a:rPr>
              <a:t>و</a:t>
            </a:r>
            <a:r>
              <a:rPr lang="ar-SA" sz="2000" dirty="0">
                <a:cs typeface="Sahifa" pitchFamily="2" charset="-78"/>
              </a:rPr>
              <a:t> يكون جاهز </a:t>
            </a:r>
            <a:r>
              <a:rPr lang="ar-SA" sz="2000" dirty="0" smtClean="0">
                <a:cs typeface="Sahifa" pitchFamily="2" charset="-78"/>
              </a:rPr>
              <a:t>لتشغيل </a:t>
            </a:r>
            <a:r>
              <a:rPr lang="ar-SA" sz="2000" dirty="0">
                <a:cs typeface="Sahifa" pitchFamily="2" charset="-78"/>
              </a:rPr>
              <a:t>مع ضمانات التشغيل </a:t>
            </a:r>
            <a:r>
              <a:rPr lang="ar-SA" sz="2000" dirty="0" err="1">
                <a:cs typeface="Sahifa" pitchFamily="2" charset="-78"/>
              </a:rPr>
              <a:t>و</a:t>
            </a:r>
            <a:r>
              <a:rPr lang="ar-SA" sz="2000" dirty="0">
                <a:cs typeface="Sahifa" pitchFamily="2" charset="-78"/>
              </a:rPr>
              <a:t> الصيانة</a:t>
            </a:r>
            <a:r>
              <a:rPr lang="en-US" sz="2000" dirty="0">
                <a:cs typeface="Sahifa" pitchFamily="2" charset="-78"/>
              </a:rPr>
              <a:t>  ”</a:t>
            </a:r>
            <a:endParaRPr lang="en-US" dirty="0"/>
          </a:p>
          <a:p>
            <a:pPr>
              <a:buFontTx/>
              <a:buNone/>
            </a:pPr>
            <a:r>
              <a:rPr lang="en-US" dirty="0">
                <a:cs typeface="Sahifa Striked" pitchFamily="2" charset="-78"/>
              </a:rPr>
              <a:t>* </a:t>
            </a:r>
            <a:r>
              <a:rPr lang="ar-SA" dirty="0">
                <a:cs typeface="Sahifa Striked" pitchFamily="2" charset="-78"/>
              </a:rPr>
              <a:t>عقود </a:t>
            </a:r>
            <a:r>
              <a:rPr lang="ar-SA" dirty="0" smtClean="0">
                <a:cs typeface="Sahifa Striked" pitchFamily="2" charset="-78"/>
              </a:rPr>
              <a:t>الإدارة</a:t>
            </a:r>
            <a:r>
              <a:rPr lang="en-US" dirty="0" smtClean="0">
                <a:cs typeface="Sahifa Striked" pitchFamily="2" charset="-78"/>
              </a:rPr>
              <a:t> </a:t>
            </a:r>
            <a:r>
              <a:rPr lang="en-US" dirty="0"/>
              <a:t>			Management Contracts</a:t>
            </a:r>
          </a:p>
          <a:p>
            <a:pPr>
              <a:buFontTx/>
              <a:buNone/>
            </a:pPr>
            <a:r>
              <a:rPr lang="en-US" sz="2000" dirty="0">
                <a:cs typeface="Sahifa" pitchFamily="2" charset="-78"/>
              </a:rPr>
              <a:t>“ </a:t>
            </a:r>
            <a:r>
              <a:rPr lang="ar-SA" sz="2000" dirty="0" smtClean="0">
                <a:cs typeface="Sahifa" pitchFamily="2" charset="-78"/>
              </a:rPr>
              <a:t>التزام شركة أجنبية بإدارة  </a:t>
            </a:r>
            <a:r>
              <a:rPr lang="ar-SA" sz="2000" dirty="0">
                <a:cs typeface="Sahifa" pitchFamily="2" charset="-78"/>
              </a:rPr>
              <a:t>منشأة في بلد أخر مقابل أجر</a:t>
            </a:r>
            <a:r>
              <a:rPr lang="en-US" sz="2000" dirty="0">
                <a:cs typeface="Sahifa" pitchFamily="2" charset="-78"/>
              </a:rPr>
              <a:t> ”</a:t>
            </a:r>
          </a:p>
          <a:p>
            <a:pPr>
              <a:buFontTx/>
              <a:buNone/>
            </a:pPr>
            <a:r>
              <a:rPr lang="en-US" dirty="0">
                <a:cs typeface="Sahifa Striked" pitchFamily="2" charset="-78"/>
              </a:rPr>
              <a:t>* </a:t>
            </a:r>
            <a:r>
              <a:rPr lang="ar-SA" dirty="0">
                <a:cs typeface="Sahifa Striked" pitchFamily="2" charset="-78"/>
              </a:rPr>
              <a:t>عقود التصنيع</a:t>
            </a:r>
            <a:r>
              <a:rPr lang="en-US" dirty="0">
                <a:cs typeface="Sahifa Striked" pitchFamily="2" charset="-78"/>
              </a:rPr>
              <a:t>		 </a:t>
            </a:r>
            <a:r>
              <a:rPr lang="en-US" dirty="0"/>
              <a:t>	 Manufacturing Contracts</a:t>
            </a:r>
          </a:p>
          <a:p>
            <a:pPr>
              <a:buFontTx/>
              <a:buNone/>
            </a:pPr>
            <a:r>
              <a:rPr lang="en-US" sz="2000" dirty="0">
                <a:cs typeface="Sahifa" pitchFamily="2" charset="-78"/>
              </a:rPr>
              <a:t>“ </a:t>
            </a:r>
            <a:r>
              <a:rPr lang="ar-SA" sz="2000" dirty="0">
                <a:cs typeface="Sahifa" pitchFamily="2" charset="-78"/>
              </a:rPr>
              <a:t>اتفاق بين الشركة متعددة الجنسية مع وطنية يتم بمقتضاها قيامها </a:t>
            </a:r>
            <a:r>
              <a:rPr lang="ar-SA" sz="2000" dirty="0" smtClean="0">
                <a:cs typeface="Sahifa" pitchFamily="2" charset="-78"/>
              </a:rPr>
              <a:t>بإنتاج </a:t>
            </a:r>
            <a:r>
              <a:rPr lang="ar-SA" sz="2000" dirty="0">
                <a:cs typeface="Sahifa" pitchFamily="2" charset="-78"/>
              </a:rPr>
              <a:t>و تصنيع سلع معينة</a:t>
            </a:r>
            <a:r>
              <a:rPr lang="en-US" sz="2000" dirty="0">
                <a:cs typeface="Sahifa" pitchFamily="2" charset="-78"/>
              </a:rPr>
              <a:t> ”</a:t>
            </a:r>
          </a:p>
          <a:p>
            <a:pPr>
              <a:buFontTx/>
              <a:buNone/>
            </a:pPr>
            <a:r>
              <a:rPr lang="en-US" dirty="0">
                <a:cs typeface="Sahifa Striked" pitchFamily="2" charset="-78"/>
              </a:rPr>
              <a:t>* </a:t>
            </a:r>
            <a:r>
              <a:rPr lang="ar-SA" dirty="0">
                <a:cs typeface="Sahifa Striked" pitchFamily="2" charset="-78"/>
              </a:rPr>
              <a:t>الوكــلاء</a:t>
            </a:r>
            <a:r>
              <a:rPr lang="en-US" dirty="0">
                <a:cs typeface="Sahifa Striked" pitchFamily="2" charset="-78"/>
              </a:rPr>
              <a:t> </a:t>
            </a:r>
            <a:r>
              <a:rPr lang="en-US" dirty="0"/>
              <a:t>						Agency</a:t>
            </a:r>
          </a:p>
          <a:p>
            <a:pPr>
              <a:buFontTx/>
              <a:buNone/>
            </a:pPr>
            <a:r>
              <a:rPr lang="en-US" sz="2000" dirty="0">
                <a:cs typeface="Sahifa" pitchFamily="2" charset="-78"/>
              </a:rPr>
              <a:t>“ </a:t>
            </a:r>
            <a:r>
              <a:rPr lang="ar-SA" sz="2000" dirty="0">
                <a:cs typeface="Sahifa" pitchFamily="2" charset="-78"/>
              </a:rPr>
              <a:t>اتفاق بين طرفين يقوم بموجبة الطرف </a:t>
            </a:r>
            <a:r>
              <a:rPr lang="ar-SA" sz="2000" dirty="0" smtClean="0">
                <a:cs typeface="Sahifa" pitchFamily="2" charset="-78"/>
              </a:rPr>
              <a:t>الأصيل </a:t>
            </a:r>
            <a:r>
              <a:rPr lang="ar-SA" sz="2000" dirty="0">
                <a:cs typeface="Sahifa" pitchFamily="2" charset="-78"/>
              </a:rPr>
              <a:t>بتوظيف الطرف الثاني (الوكيل) لبيع سلعه </a:t>
            </a:r>
            <a:r>
              <a:rPr lang="ar-SA" sz="2000" dirty="0" err="1">
                <a:cs typeface="Sahifa" pitchFamily="2" charset="-78"/>
              </a:rPr>
              <a:t>او</a:t>
            </a:r>
            <a:r>
              <a:rPr lang="ar-SA" sz="2000" dirty="0">
                <a:cs typeface="Sahifa" pitchFamily="2" charset="-78"/>
              </a:rPr>
              <a:t> </a:t>
            </a:r>
            <a:r>
              <a:rPr lang="ar-SA" sz="2000" dirty="0" smtClean="0">
                <a:cs typeface="Sahifa" pitchFamily="2" charset="-78"/>
              </a:rPr>
              <a:t>إبرام </a:t>
            </a:r>
            <a:r>
              <a:rPr lang="ar-SA" sz="2000" dirty="0">
                <a:cs typeface="Sahifa" pitchFamily="2" charset="-78"/>
              </a:rPr>
              <a:t>اتفاقيات  لطرف ثالث (المستهلك) مقابل عمولة مع احتفاظ الطرف </a:t>
            </a:r>
            <a:r>
              <a:rPr lang="ar-SA" sz="2000" dirty="0" smtClean="0">
                <a:cs typeface="Sahifa" pitchFamily="2" charset="-78"/>
              </a:rPr>
              <a:t>الأول </a:t>
            </a:r>
            <a:r>
              <a:rPr lang="ar-SA" sz="2000" dirty="0">
                <a:cs typeface="Sahifa" pitchFamily="2" charset="-78"/>
              </a:rPr>
              <a:t>بملكية السلع</a:t>
            </a:r>
            <a:r>
              <a:rPr lang="en-US" sz="2000" dirty="0">
                <a:cs typeface="Sahifa" pitchFamily="2" charset="-78"/>
              </a:rPr>
              <a:t> ”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/>
              <a:t>الدكتور/ صالح سعد القحطاني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364" y="6492875"/>
            <a:ext cx="2350681" cy="365125"/>
          </a:xfrm>
        </p:spPr>
        <p:txBody>
          <a:bodyPr/>
          <a:lstStyle/>
          <a:p>
            <a:r>
              <a:rPr lang="ar-SA" dirty="0"/>
              <a:t>مقدمة </a:t>
            </a:r>
            <a:r>
              <a:rPr lang="ar-SA" dirty="0" smtClean="0"/>
              <a:t>الأعمال </a:t>
            </a:r>
            <a:r>
              <a:rPr lang="ar-SA" dirty="0"/>
              <a:t>الدولية</a:t>
            </a:r>
            <a:endParaRPr lang="en-US" dirty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919146"/>
          </a:xfrm>
          <a:noFill/>
          <a:ln/>
        </p:spPr>
        <p:txBody>
          <a:bodyPr>
            <a:normAutofit/>
          </a:bodyPr>
          <a:lstStyle/>
          <a:p>
            <a:pPr algn="ctr"/>
            <a:r>
              <a:rPr lang="ar-SA" sz="3600" dirty="0">
                <a:latin typeface="Tahoma" pitchFamily="34" charset="0"/>
                <a:ea typeface="Tahoma" pitchFamily="34" charset="0"/>
                <a:cs typeface="Tahoma" pitchFamily="34" charset="0"/>
              </a:rPr>
              <a:t>أنواع الأعمال </a:t>
            </a:r>
            <a:r>
              <a:rPr lang="ar-S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الدولية</a:t>
            </a:r>
            <a:endParaRPr lang="en-US" sz="3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1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“ </a:t>
            </a:r>
            <a:r>
              <a:rPr lang="ar-SA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ثلاث مواصفات للشركة حتى تسمى متعددة الجنسية</a:t>
            </a:r>
            <a:r>
              <a:rPr lang="en-US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pPr marL="452628" indent="-342900">
              <a:buFont typeface="+mj-lt"/>
              <a:buAutoNum type="arabicPeriod"/>
            </a:pPr>
            <a:r>
              <a:rPr lang="en-US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شكلية</a:t>
            </a:r>
            <a:r>
              <a:rPr lang="ar-SA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(عدد الدول، الملكية لعدة أشخاص من عدة دول)</a:t>
            </a:r>
          </a:p>
          <a:p>
            <a:pPr marL="452628" indent="-342900">
              <a:buFont typeface="+mj-lt"/>
              <a:buAutoNum type="arabicPeriod"/>
            </a:pPr>
            <a:r>
              <a:rPr lang="ar-SA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الأداء</a:t>
            </a:r>
            <a:r>
              <a:rPr lang="ar-SA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الشركة </a:t>
            </a:r>
            <a:r>
              <a:rPr lang="ar-SA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التي تزاول نشاطها في </a:t>
            </a:r>
            <a:r>
              <a:rPr lang="ar-SA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أكثر </a:t>
            </a:r>
            <a:r>
              <a:rPr lang="ar-SA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من دولة، </a:t>
            </a:r>
            <a:r>
              <a:rPr lang="ar-SA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او</a:t>
            </a:r>
            <a:r>
              <a:rPr lang="ar-SA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إذا </a:t>
            </a:r>
            <a:r>
              <a:rPr lang="ar-SA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كانت للشركة نسبة معتبرة </a:t>
            </a:r>
            <a:r>
              <a:rPr lang="ar-SA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(أكثر </a:t>
            </a:r>
            <a:r>
              <a:rPr lang="ar-SA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من </a:t>
            </a:r>
            <a:r>
              <a:rPr lang="ar-SA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10% من </a:t>
            </a:r>
            <a:r>
              <a:rPr lang="ar-SA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مبيعاتها مصدرها </a:t>
            </a:r>
            <a:r>
              <a:rPr lang="ar-SA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أعمال </a:t>
            </a:r>
            <a:r>
              <a:rPr lang="ar-SA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دولية ”   </a:t>
            </a:r>
            <a:r>
              <a:rPr lang="ar-SA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ar-SA" sz="24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او</a:t>
            </a:r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Tx/>
              <a:buNone/>
            </a:pP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“ </a:t>
            </a:r>
            <a:r>
              <a:rPr lang="ar-SA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مجموعة من الشركات التي تعمل في مجموعة من الدول </a:t>
            </a:r>
            <a:r>
              <a:rPr lang="ar-SA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لكنها تدار (يُتحكم فيها) بواسطة الشركة </a:t>
            </a:r>
            <a:r>
              <a:rPr lang="ar-SA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إلام </a:t>
            </a:r>
            <a:r>
              <a:rPr lang="ar-SA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في البلد </a:t>
            </a:r>
            <a:r>
              <a:rPr lang="ar-SA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الأصلي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”</a:t>
            </a:r>
          </a:p>
          <a:p>
            <a:pPr>
              <a:buFontTx/>
              <a:buNone/>
            </a:pPr>
            <a:r>
              <a:rPr lang="en-US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</a:p>
          <a:p>
            <a:pPr>
              <a:buFontTx/>
              <a:buNone/>
            </a:pPr>
            <a:r>
              <a:rPr lang="ar-SA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هناك </a:t>
            </a:r>
            <a:r>
              <a:rPr lang="ar-SA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ar-SA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الكمية المطلقة لكمية </a:t>
            </a:r>
            <a:r>
              <a:rPr lang="ar-SA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الأسهم، </a:t>
            </a:r>
            <a:r>
              <a:rPr lang="ar-SA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عدد العاملين، البيع </a:t>
            </a:r>
            <a:r>
              <a:rPr lang="ar-SA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او</a:t>
            </a:r>
            <a:r>
              <a:rPr lang="ar-SA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الدخل لبلد </a:t>
            </a:r>
            <a:r>
              <a:rPr lang="ar-SA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أجنبي (أكثر </a:t>
            </a:r>
            <a:r>
              <a:rPr lang="ar-SA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من </a:t>
            </a:r>
            <a:r>
              <a:rPr lang="ar-SA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50 % ) </a:t>
            </a:r>
            <a:r>
              <a:rPr lang="ar-SA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مما يعني اعتمادها </a:t>
            </a:r>
            <a:r>
              <a:rPr lang="ar-SA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على </a:t>
            </a:r>
            <a:r>
              <a:rPr lang="ar-SA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الاستثمار الخارجي من اجل </a:t>
            </a:r>
            <a:r>
              <a:rPr lang="ar-SA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البقاء)</a:t>
            </a:r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Tx/>
              <a:buNone/>
            </a:pPr>
            <a:r>
              <a:rPr lang="ar-SA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3. التعامل</a:t>
            </a:r>
            <a:r>
              <a:rPr lang="ar-SA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(إذا </a:t>
            </a:r>
            <a:r>
              <a:rPr lang="ar-SA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كانت </a:t>
            </a:r>
            <a:r>
              <a:rPr lang="ar-SA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إدارتها </a:t>
            </a:r>
            <a:r>
              <a:rPr lang="ar-SA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تفكر عالمياً </a:t>
            </a:r>
            <a:r>
              <a:rPr lang="ar-SA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أي </a:t>
            </a:r>
            <a:r>
              <a:rPr lang="ar-SA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في الاستثمار </a:t>
            </a:r>
            <a:r>
              <a:rPr lang="ar-SA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خارجياً)</a:t>
            </a:r>
            <a:endParaRPr lang="en-US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Tx/>
              <a:buNone/>
            </a:pP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dirty="0"/>
              <a:t>الدكتور/ صالح سعد </a:t>
            </a:r>
            <a:r>
              <a:rPr lang="ar-SA" dirty="0" err="1"/>
              <a:t>القحطاني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57620" y="6286520"/>
            <a:ext cx="2350681" cy="365125"/>
          </a:xfrm>
        </p:spPr>
        <p:txBody>
          <a:bodyPr/>
          <a:lstStyle/>
          <a:p>
            <a:r>
              <a:rPr lang="ar-SA" dirty="0"/>
              <a:t>مقدمة </a:t>
            </a:r>
            <a:r>
              <a:rPr lang="ar-SA" dirty="0" smtClean="0"/>
              <a:t>الأعمال </a:t>
            </a:r>
            <a:r>
              <a:rPr lang="ar-SA" dirty="0"/>
              <a:t>الدولية</a:t>
            </a:r>
            <a:endParaRPr lang="en-US" dirty="0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pPr algn="ctr"/>
            <a:r>
              <a:rPr lang="ar-SA" dirty="0">
                <a:latin typeface="Tahoma" pitchFamily="34" charset="0"/>
                <a:ea typeface="Tahoma" pitchFamily="34" charset="0"/>
                <a:cs typeface="Tahoma" pitchFamily="34" charset="0"/>
              </a:rPr>
              <a:t>ألشركات متعددة الجنسية </a:t>
            </a:r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 </a:t>
            </a:r>
            <a:r>
              <a:rPr lang="ar-SA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ش</a:t>
            </a:r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.م.ج</a:t>
            </a:r>
            <a:r>
              <a:rPr lang="en-US" dirty="0">
                <a:cs typeface="     " pitchFamily="2" charset="-78"/>
              </a:rPr>
              <a:t/>
            </a:r>
            <a:br>
              <a:rPr lang="en-US" dirty="0">
                <a:cs typeface="     " pitchFamily="2" charset="-78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Multinational Companies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nimBg="1"/>
      <p:bldP spid="92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36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تحرير التجارة الدولية</a:t>
            </a:r>
          </a:p>
          <a:p>
            <a:pPr lvl="1"/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ازدياد التكامل الاقتصادي</a:t>
            </a:r>
          </a:p>
          <a:p>
            <a:pPr lvl="1"/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تحرير الاقتصاديات</a:t>
            </a:r>
          </a:p>
          <a:p>
            <a:pPr lvl="1"/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التقنية</a:t>
            </a:r>
          </a:p>
          <a:p>
            <a:r>
              <a:rPr lang="ar-SA" sz="3600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الشركات متعددة الجنسية</a:t>
            </a:r>
          </a:p>
          <a:p>
            <a:pPr lvl="1"/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تحكمها في نشاط اقتصادي </a:t>
            </a:r>
            <a:r>
              <a:rPr lang="ar-SA" smtClean="0">
                <a:latin typeface="Tahoma" pitchFamily="34" charset="0"/>
                <a:ea typeface="Tahoma" pitchFamily="34" charset="0"/>
                <a:cs typeface="Tahoma" pitchFamily="34" charset="0"/>
              </a:rPr>
              <a:t>في أكثر </a:t>
            </a:r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من بلد</a:t>
            </a:r>
          </a:p>
          <a:p>
            <a:pPr lvl="1"/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قدرتها على استغلال الفوارق بين الدول</a:t>
            </a:r>
          </a:p>
          <a:p>
            <a:pPr lvl="1"/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مرونتها الجغرافية</a:t>
            </a:r>
            <a:endParaRPr lang="ar-SA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الدكتور/ صالح سعد القحطاني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الاعمال الدولية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مسببات العولمة</a:t>
            </a:r>
            <a:endParaRPr lang="ar-SA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89E36790C8AE4B8383F7419F5CB6C2" ma:contentTypeVersion="0" ma:contentTypeDescription="Create a new document." ma:contentTypeScope="" ma:versionID="6c73d109dfa427f0da97c6a63b05dfa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68C9169A-331B-40EB-A7EA-539726F2E4C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60FC083-55AB-4841-9019-688003BD98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2DDDB1B5-4934-4508-AC00-FD4DF0E7C934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257</TotalTime>
  <Words>645</Words>
  <Application>Microsoft PowerPoint Arabic Edition</Application>
  <PresentationFormat>عرض على الشاشة (3:4)‏</PresentationFormat>
  <Paragraphs>98</Paragraphs>
  <Slides>9</Slides>
  <Notes>6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1" baseType="lpstr">
      <vt:lpstr>Concourse</vt:lpstr>
      <vt:lpstr>ClipArt</vt:lpstr>
      <vt:lpstr>الأعمال الدولية International Business</vt:lpstr>
      <vt:lpstr>الاستثمار المباشر و غير المباشر</vt:lpstr>
      <vt:lpstr>الشركة الدولية</vt:lpstr>
      <vt:lpstr>الفرق بين الأعمال الدولية و المحلية</vt:lpstr>
      <vt:lpstr>أهمية الأعمال الدولية</vt:lpstr>
      <vt:lpstr>أنواع الأعمال الدولية</vt:lpstr>
      <vt:lpstr>أنواع الأعمال الدولية</vt:lpstr>
      <vt:lpstr>ألشركات متعددة الجنسية - ش.م.ج Multinational Companies</vt:lpstr>
      <vt:lpstr>مسببات العولمة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ماهي أدارة الأعمال الدولية International Business</dc:title>
  <dc:creator>Dr. Saleh Alqahtani</dc:creator>
  <cp:lastModifiedBy>1</cp:lastModifiedBy>
  <cp:revision>29</cp:revision>
  <cp:lastPrinted>1997-01-28T11:16:30Z</cp:lastPrinted>
  <dcterms:created xsi:type="dcterms:W3CDTF">1996-06-10T05:35:38Z</dcterms:created>
  <dcterms:modified xsi:type="dcterms:W3CDTF">2013-02-02T15:23:01Z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0x010100B589E36790C8AE4B8383F7419F5CB6C2</vt:lpwstr>
  </property>
</Properties>
</file>