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00" r:id="rId4"/>
    <p:sldId id="301" r:id="rId5"/>
    <p:sldId id="302" r:id="rId6"/>
    <p:sldId id="303" r:id="rId7"/>
    <p:sldId id="305" r:id="rId8"/>
    <p:sldId id="307" r:id="rId9"/>
    <p:sldId id="308" r:id="rId10"/>
    <p:sldId id="309" r:id="rId11"/>
    <p:sldId id="311" r:id="rId12"/>
    <p:sldId id="313" r:id="rId13"/>
    <p:sldId id="314" r:id="rId14"/>
    <p:sldId id="315" r:id="rId15"/>
    <p:sldId id="316"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1674" y="-32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5" name="Title 1"/>
          <p:cNvSpPr txBox="1">
            <a:spLocks/>
          </p:cNvSpPr>
          <p:nvPr/>
        </p:nvSpPr>
        <p:spPr bwMode="auto">
          <a:xfrm>
            <a:off x="533400" y="4038600"/>
            <a:ext cx="5334000" cy="1889125"/>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الدكتور أسامة الفرحان</a:t>
            </a:r>
          </a:p>
          <a:p>
            <a:pPr algn="ct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spc="-150" dirty="0" smtClean="0">
                <a:solidFill>
                  <a:srgbClr val="00B050"/>
                </a:solidFill>
                <a:latin typeface="ae_AlMateen" pitchFamily="2" charset="-78"/>
                <a:cs typeface="ae_AlMateen" pitchFamily="2" charset="-78"/>
              </a:rPr>
              <a:t>الفصل الأول </a:t>
            </a:r>
          </a:p>
          <a:p>
            <a:pPr eaLnBrk="1" hangingPunct="1"/>
            <a:r>
              <a:rPr lang="ar-SA" sz="6000" spc="-150" dirty="0" smtClean="0">
                <a:solidFill>
                  <a:srgbClr val="FF0000"/>
                </a:solidFill>
                <a:latin typeface="ae_AlMateen" pitchFamily="2" charset="-78"/>
                <a:cs typeface="ae_AlMateen" pitchFamily="2" charset="-78"/>
              </a:rPr>
              <a:t>المحاضرة الأولى </a:t>
            </a:r>
            <a:endParaRPr lang="en-US" sz="6000" spc="-150" dirty="0">
              <a:solidFill>
                <a:srgbClr val="FF0000"/>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000" b="1" dirty="0" smtClean="0">
                <a:solidFill>
                  <a:schemeClr val="tx1"/>
                </a:solidFill>
                <a:cs typeface="Arial" pitchFamily="34" charset="0"/>
              </a:rPr>
              <a:t>النقود والنظم النقدية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1143000"/>
            <a:ext cx="9163050" cy="4364037"/>
          </a:xfrm>
        </p:spPr>
        <p:txBody>
          <a:bodyPr rtlCol="1">
            <a:noAutofit/>
          </a:bodyPr>
          <a:lstStyle/>
          <a:p>
            <a:pPr algn="just" rtl="1" eaLnBrk="1" fontAlgn="auto" hangingPunct="1">
              <a:spcAft>
                <a:spcPts val="0"/>
              </a:spcAft>
              <a:buFont typeface="Wingdings"/>
              <a:buNone/>
              <a:defRPr/>
            </a:pPr>
            <a:r>
              <a:rPr lang="ar-SA" sz="2800" b="1" dirty="0" smtClean="0">
                <a:solidFill>
                  <a:schemeClr val="tx1"/>
                </a:solidFill>
              </a:rPr>
              <a:t>إن دراسة التطور التاريخي للإنتاج تبين أنه مر بثلاث مراحل أساسية هي :</a:t>
            </a:r>
            <a:endParaRPr lang="en-US" sz="2800" b="1" dirty="0" smtClean="0">
              <a:solidFill>
                <a:schemeClr val="tx1"/>
              </a:solidFill>
            </a:endParaRPr>
          </a:p>
          <a:p>
            <a:pPr algn="just" rtl="1" eaLnBrk="1" fontAlgn="auto" hangingPunct="1">
              <a:spcAft>
                <a:spcPts val="0"/>
              </a:spcAft>
              <a:buFont typeface="Wingdings"/>
              <a:buNone/>
              <a:defRPr/>
            </a:pPr>
            <a:r>
              <a:rPr lang="ar-SA" sz="2800" b="1" dirty="0" smtClean="0">
                <a:solidFill>
                  <a:schemeClr val="tx1"/>
                </a:solidFill>
              </a:rPr>
              <a:t>	1- مرحلة الإنتاج لأجل إشباع الحاجات: يتوافق مع المجتمعات البدائية.</a:t>
            </a:r>
            <a:endParaRPr lang="en-US" sz="2800" b="1" dirty="0" smtClean="0">
              <a:solidFill>
                <a:schemeClr val="tx1"/>
              </a:solidFill>
            </a:endParaRPr>
          </a:p>
          <a:p>
            <a:pPr algn="just" rtl="1" eaLnBrk="1" fontAlgn="auto" hangingPunct="1">
              <a:spcAft>
                <a:spcPts val="0"/>
              </a:spcAft>
              <a:buFont typeface="Wingdings"/>
              <a:buNone/>
              <a:defRPr/>
            </a:pPr>
            <a:r>
              <a:rPr lang="ar-SA" sz="2800" b="1" dirty="0" smtClean="0">
                <a:solidFill>
                  <a:schemeClr val="tx1"/>
                </a:solidFill>
              </a:rPr>
              <a:t>	2- مرحلة الإنتاج لأجل المبادلة: حيث ظهر التخصص، ووجد فائض اقتصادي يتبادله الفرد مع غيره.</a:t>
            </a:r>
            <a:endParaRPr lang="en-US" sz="2800" b="1" dirty="0" smtClean="0">
              <a:solidFill>
                <a:schemeClr val="tx1"/>
              </a:solidFill>
            </a:endParaRPr>
          </a:p>
          <a:p>
            <a:pPr algn="just" rtl="1" eaLnBrk="1" fontAlgn="auto" hangingPunct="1">
              <a:spcAft>
                <a:spcPts val="0"/>
              </a:spcAft>
              <a:buFont typeface="Wingdings"/>
              <a:buNone/>
              <a:defRPr/>
            </a:pPr>
            <a:r>
              <a:rPr lang="ar-SA" sz="2800" b="1" dirty="0" smtClean="0">
                <a:solidFill>
                  <a:schemeClr val="tx1"/>
                </a:solidFill>
              </a:rPr>
              <a:t>	3- مرحلة الإنتاج الرأسمالي : حيث ظهرت المصانع الصغيرة </a:t>
            </a:r>
            <a:r>
              <a:rPr lang="ar-SA" sz="2800" b="1" smtClean="0">
                <a:solidFill>
                  <a:schemeClr val="tx1"/>
                </a:solidFill>
              </a:rPr>
              <a:t>التي كانت </a:t>
            </a:r>
            <a:r>
              <a:rPr lang="ar-SA" sz="2800" b="1" dirty="0" smtClean="0">
                <a:solidFill>
                  <a:schemeClr val="tx1"/>
                </a:solidFill>
              </a:rPr>
              <a:t>تمثل الأشكال الأولى للشركات و </a:t>
            </a:r>
            <a:r>
              <a:rPr lang="ar-SA" sz="2800" b="1" smtClean="0">
                <a:solidFill>
                  <a:schemeClr val="tx1"/>
                </a:solidFill>
              </a:rPr>
              <a:t>المؤسسات المعروفة حاليا.</a:t>
            </a:r>
            <a:endParaRPr lang="ar-SA" sz="2800" b="1" dirty="0" smtClean="0">
              <a:solidFill>
                <a:schemeClr val="tx1"/>
              </a:solidFill>
            </a:endParaRPr>
          </a:p>
          <a:p>
            <a:pPr eaLnBrk="1" fontAlgn="auto" hangingPunct="1">
              <a:spcAft>
                <a:spcPts val="0"/>
              </a:spcAft>
              <a:buFont typeface="Wingdings"/>
              <a:buNone/>
              <a:defRPr/>
            </a:pPr>
            <a:endParaRPr lang="ar-SA" sz="2800" b="1" dirty="0"/>
          </a:p>
        </p:txBody>
      </p:sp>
      <p:sp>
        <p:nvSpPr>
          <p:cNvPr id="9219" name="عنصر نائب لرقم الشريحة 5"/>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9848ED30-6E74-4D61-9299-B0E4AD7B59D1}" type="slidenum">
              <a:rPr lang="ar-SA" smtClean="0"/>
              <a:pPr/>
              <a:t>3</a:t>
            </a:fld>
            <a:endParaRPr lang="ar-SA" smtClean="0"/>
          </a:p>
        </p:txBody>
      </p:sp>
      <p:sp>
        <p:nvSpPr>
          <p:cNvPr id="3" name="عنوان 2"/>
          <p:cNvSpPr>
            <a:spLocks noGrp="1"/>
          </p:cNvSpPr>
          <p:nvPr>
            <p:ph type="title"/>
          </p:nvPr>
        </p:nvSpPr>
        <p:spPr>
          <a:xfrm>
            <a:off x="765308" y="512764"/>
            <a:ext cx="8836290" cy="776287"/>
          </a:xfrm>
        </p:spPr>
        <p:txBody>
          <a:bodyPr rtlCol="1">
            <a:normAutofit/>
          </a:bodyPr>
          <a:lstStyle/>
          <a:p>
            <a:pPr algn="r" rtl="0" eaLnBrk="1" fontAlgn="auto" hangingPunct="1">
              <a:spcAft>
                <a:spcPts val="0"/>
              </a:spcAft>
              <a:defRPr/>
            </a:pPr>
            <a:r>
              <a:rPr lang="ar-SA" dirty="0" smtClean="0">
                <a:solidFill>
                  <a:srgbClr val="FF0000"/>
                </a:solidFill>
              </a:rPr>
              <a:t>- المراحل التاريخية للإنتاج</a:t>
            </a:r>
            <a:r>
              <a:rPr lang="en-US" dirty="0" smtClean="0">
                <a:solidFill>
                  <a:srgbClr val="FF0000"/>
                </a:solidFill>
              </a:rPr>
              <a:t>1</a:t>
            </a:r>
            <a:endParaRPr lang="ar-SA" dirty="0">
              <a:solidFill>
                <a:srgbClr val="FF000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762000" y="1066800"/>
            <a:ext cx="8727942" cy="4745037"/>
          </a:xfrm>
        </p:spPr>
        <p:txBody>
          <a:bodyPr rtlCol="1">
            <a:normAutofit fontScale="77500" lnSpcReduction="20000"/>
          </a:bodyPr>
          <a:lstStyle/>
          <a:p>
            <a:pPr eaLnBrk="1" fontAlgn="auto" hangingPunct="1">
              <a:spcAft>
                <a:spcPts val="0"/>
              </a:spcAft>
              <a:buFont typeface="Wingdings"/>
              <a:buNone/>
              <a:defRPr/>
            </a:pPr>
            <a:r>
              <a:rPr lang="ar-SA" sz="4600" b="1" dirty="0" smtClean="0">
                <a:solidFill>
                  <a:srgbClr val="FF0000"/>
                </a:solidFill>
              </a:rPr>
              <a:t>2-1-</a:t>
            </a:r>
            <a:r>
              <a:rPr lang="ar-SA" b="1" dirty="0" smtClean="0">
                <a:solidFill>
                  <a:srgbClr val="FF0000"/>
                </a:solidFill>
              </a:rPr>
              <a:t> </a:t>
            </a:r>
            <a:r>
              <a:rPr lang="ar-SA" sz="4500" b="1" dirty="0" smtClean="0">
                <a:solidFill>
                  <a:srgbClr val="FF0000"/>
                </a:solidFill>
              </a:rPr>
              <a:t>مفهوم المبادلة</a:t>
            </a:r>
          </a:p>
          <a:p>
            <a:pPr algn="just" rtl="1" eaLnBrk="1" fontAlgn="auto" hangingPunct="1">
              <a:spcAft>
                <a:spcPts val="0"/>
              </a:spcAft>
              <a:buFont typeface="Wingdings"/>
              <a:buNone/>
              <a:defRPr/>
            </a:pPr>
            <a:r>
              <a:rPr lang="ar-SA" sz="4500" dirty="0" smtClean="0">
                <a:solidFill>
                  <a:schemeClr val="tx1"/>
                </a:solidFill>
              </a:rPr>
              <a:t>          المبادلة عملية وسيطية بين التوزيع والاستهلاك، إذ تسمح للمتعاملين الاقتصاديين بتبادل المنافع، والحصول على مداخيل، وبالأحرى فإنها العملية الأساسية في النشاط الاقتصادي إذ تمكن المنتجين من بيع السلع والخدمات للحصول على مداخيل مختلفة لتغطية نفقات العملية الإنتاجية، كما تمكن المبادلة المستهلكين من دفع مبالغ نقدية لإشباع مختلف الرغبات، وذلك عن طريق استعمال الخدمات واستهلاك السلع التي يرغبون في الحصول عليها.</a:t>
            </a:r>
            <a:endParaRPr lang="ar-SA" sz="4500" dirty="0">
              <a:solidFill>
                <a:schemeClr val="tx1"/>
              </a:solidFill>
            </a:endParaRPr>
          </a:p>
        </p:txBody>
      </p:sp>
      <p:sp>
        <p:nvSpPr>
          <p:cNvPr id="10243" name="عنصر نائب لرقم الشريحة 5"/>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CEFBEA65-5EAE-4A2A-A444-CCA570A6FF37}" type="slidenum">
              <a:rPr lang="ar-SA" smtClean="0"/>
              <a:pPr/>
              <a:t>4</a:t>
            </a:fld>
            <a:endParaRPr lang="ar-SA" smtClean="0"/>
          </a:p>
        </p:txBody>
      </p:sp>
      <p:sp>
        <p:nvSpPr>
          <p:cNvPr id="3" name="عنوان 2"/>
          <p:cNvSpPr>
            <a:spLocks noGrp="1"/>
          </p:cNvSpPr>
          <p:nvPr>
            <p:ph type="title"/>
          </p:nvPr>
        </p:nvSpPr>
        <p:spPr>
          <a:xfrm>
            <a:off x="765308" y="512764"/>
            <a:ext cx="8836290" cy="776287"/>
          </a:xfrm>
        </p:spPr>
        <p:txBody>
          <a:bodyPr rtlCol="1">
            <a:normAutofit/>
          </a:bodyPr>
          <a:lstStyle/>
          <a:p>
            <a:pPr algn="r" eaLnBrk="1" fontAlgn="auto" hangingPunct="1">
              <a:spcAft>
                <a:spcPts val="0"/>
              </a:spcAft>
              <a:defRPr/>
            </a:pPr>
            <a:r>
              <a:rPr lang="ar-SA" dirty="0" smtClean="0">
                <a:solidFill>
                  <a:srgbClr val="FF0000"/>
                </a:solidFill>
              </a:rPr>
              <a:t>2-المبـــادلـــة</a:t>
            </a:r>
            <a:endParaRPr lang="ar-SA" dirty="0">
              <a:solidFill>
                <a:srgbClr val="FF0000"/>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81000" y="609600"/>
            <a:ext cx="9194800" cy="5486400"/>
          </a:xfrm>
        </p:spPr>
        <p:txBody>
          <a:bodyPr rtlCol="1">
            <a:normAutofit/>
          </a:bodyPr>
          <a:lstStyle/>
          <a:p>
            <a:pPr eaLnBrk="1" fontAlgn="auto" hangingPunct="1">
              <a:spcAft>
                <a:spcPts val="0"/>
              </a:spcAft>
              <a:buFont typeface="Wingdings"/>
              <a:buNone/>
              <a:defRPr/>
            </a:pPr>
            <a:r>
              <a:rPr lang="ar-SA" sz="4000" b="1" dirty="0" smtClean="0">
                <a:solidFill>
                  <a:srgbClr val="FF0000"/>
                </a:solidFill>
              </a:rPr>
              <a:t>2-2-أهمية المبادلة</a:t>
            </a:r>
          </a:p>
          <a:p>
            <a:pPr eaLnBrk="1" fontAlgn="auto" hangingPunct="1">
              <a:spcAft>
                <a:spcPts val="0"/>
              </a:spcAft>
              <a:buFont typeface="Wingdings"/>
              <a:buNone/>
              <a:defRPr/>
            </a:pPr>
            <a:r>
              <a:rPr lang="ar-SA" sz="2400" b="1" dirty="0" smtClean="0">
                <a:solidFill>
                  <a:schemeClr val="tx1"/>
                </a:solidFill>
              </a:rPr>
              <a:t>          تكتسي المبادلة أهمية كبيرة على المستويين الاقتصادي والاجتماعي،  إذ يمكن إيجاز أهميتها  فيما يلي:</a:t>
            </a:r>
            <a:endParaRPr lang="en-US" sz="2400" b="1" dirty="0" smtClean="0">
              <a:solidFill>
                <a:schemeClr val="tx1"/>
              </a:solidFill>
            </a:endParaRPr>
          </a:p>
          <a:p>
            <a:pPr eaLnBrk="1" fontAlgn="auto" hangingPunct="1">
              <a:spcAft>
                <a:spcPts val="0"/>
              </a:spcAft>
              <a:buFont typeface="Wingdings"/>
              <a:buNone/>
              <a:defRPr/>
            </a:pPr>
            <a:r>
              <a:rPr lang="ar-SA" sz="2400" b="1" dirty="0" smtClean="0">
                <a:solidFill>
                  <a:schemeClr val="tx1"/>
                </a:solidFill>
              </a:rPr>
              <a:t>- تمكين المنتجين من بيع جميع السلع والخدمات.</a:t>
            </a:r>
            <a:endParaRPr lang="en-US" sz="2400" b="1" dirty="0" smtClean="0">
              <a:solidFill>
                <a:schemeClr val="tx1"/>
              </a:solidFill>
            </a:endParaRPr>
          </a:p>
          <a:p>
            <a:pPr eaLnBrk="1" fontAlgn="auto" hangingPunct="1">
              <a:spcAft>
                <a:spcPts val="0"/>
              </a:spcAft>
              <a:buFont typeface="Wingdings"/>
              <a:buNone/>
              <a:defRPr/>
            </a:pPr>
            <a:r>
              <a:rPr lang="ar-SA" sz="2400" b="1" dirty="0" smtClean="0">
                <a:solidFill>
                  <a:schemeClr val="tx1"/>
                </a:solidFill>
              </a:rPr>
              <a:t>- تمكين المستهلكين من استعمال واستهلاك السلع والخدمات التي يريدون الحصول عليها.</a:t>
            </a:r>
            <a:endParaRPr lang="en-US" sz="2400" b="1" dirty="0" smtClean="0">
              <a:solidFill>
                <a:schemeClr val="tx1"/>
              </a:solidFill>
            </a:endParaRPr>
          </a:p>
          <a:p>
            <a:pPr eaLnBrk="1" fontAlgn="auto" hangingPunct="1">
              <a:spcAft>
                <a:spcPts val="0"/>
              </a:spcAft>
              <a:buFont typeface="Wingdings"/>
              <a:buNone/>
              <a:defRPr/>
            </a:pPr>
            <a:r>
              <a:rPr lang="ar-SA" sz="2400" b="1" dirty="0" smtClean="0">
                <a:solidFill>
                  <a:schemeClr val="tx1"/>
                </a:solidFill>
              </a:rPr>
              <a:t>- سير الدورة الاقتصادية أي تدفق التيارات السلعية والنقدية بين مختلف المتعاملين الاقتصاديين.</a:t>
            </a:r>
            <a:endParaRPr lang="en-US" sz="2400" b="1" dirty="0" smtClean="0">
              <a:solidFill>
                <a:schemeClr val="tx1"/>
              </a:solidFill>
            </a:endParaRPr>
          </a:p>
          <a:p>
            <a:pPr eaLnBrk="1" fontAlgn="auto" hangingPunct="1">
              <a:spcAft>
                <a:spcPts val="0"/>
              </a:spcAft>
              <a:buFont typeface="Wingdings"/>
              <a:buNone/>
              <a:defRPr/>
            </a:pPr>
            <a:r>
              <a:rPr lang="ar-SA" sz="2400" b="1" dirty="0" smtClean="0">
                <a:solidFill>
                  <a:schemeClr val="tx1"/>
                </a:solidFill>
              </a:rPr>
              <a:t>- معرفة المستوى الاجتماعي والاقتصادي لفئات المجتمع.</a:t>
            </a:r>
            <a:endParaRPr lang="en-US" sz="2400" b="1" dirty="0" smtClean="0">
              <a:solidFill>
                <a:schemeClr val="tx1"/>
              </a:solidFill>
            </a:endParaRPr>
          </a:p>
          <a:p>
            <a:pPr eaLnBrk="1" fontAlgn="auto" hangingPunct="1">
              <a:spcAft>
                <a:spcPts val="0"/>
              </a:spcAft>
              <a:buFont typeface="Wingdings"/>
              <a:buNone/>
              <a:defRPr/>
            </a:pPr>
            <a:r>
              <a:rPr lang="ar-SA" sz="2400" b="1" dirty="0" smtClean="0">
                <a:solidFill>
                  <a:schemeClr val="tx1"/>
                </a:solidFill>
              </a:rPr>
              <a:t>- معرفة درجة تلبية السلع لحاجات الأفراد.</a:t>
            </a:r>
            <a:endParaRPr lang="en-US" sz="2400" b="1" dirty="0" smtClean="0">
              <a:solidFill>
                <a:schemeClr val="tx1"/>
              </a:solidFill>
            </a:endParaRPr>
          </a:p>
          <a:p>
            <a:pPr eaLnBrk="1" fontAlgn="auto" hangingPunct="1">
              <a:spcAft>
                <a:spcPts val="0"/>
              </a:spcAft>
              <a:buFont typeface="Wingdings"/>
              <a:buNone/>
              <a:defRPr/>
            </a:pPr>
            <a:r>
              <a:rPr lang="ar-SA" sz="2400" b="1" dirty="0" smtClean="0">
                <a:solidFill>
                  <a:schemeClr val="tx1"/>
                </a:solidFill>
              </a:rPr>
              <a:t>- معرفة القنوات المختلفة للتوزيع ومدى قدرتها على إيجاد اقتصاد وطني متكامل.</a:t>
            </a:r>
            <a:endParaRPr lang="en-US" sz="2400" b="1" dirty="0" smtClean="0">
              <a:solidFill>
                <a:schemeClr val="tx1"/>
              </a:solidFill>
            </a:endParaRPr>
          </a:p>
          <a:p>
            <a:pPr eaLnBrk="1" fontAlgn="auto" hangingPunct="1">
              <a:spcAft>
                <a:spcPts val="0"/>
              </a:spcAft>
              <a:buFont typeface="Wingdings"/>
              <a:buNone/>
              <a:defRPr/>
            </a:pPr>
            <a:r>
              <a:rPr lang="ar-SA" sz="2400" b="1" dirty="0" smtClean="0">
                <a:solidFill>
                  <a:schemeClr val="tx1"/>
                </a:solidFill>
              </a:rPr>
              <a:t>- معرفة نوعية العلاقة بين المتعاملين الاقتصاديين ودرجة الارتباط بينهم.</a:t>
            </a:r>
            <a:endParaRPr lang="en-US" sz="2400" b="1" dirty="0" smtClean="0">
              <a:solidFill>
                <a:schemeClr val="tx1"/>
              </a:solidFill>
            </a:endParaRPr>
          </a:p>
          <a:p>
            <a:pPr eaLnBrk="1" fontAlgn="auto" hangingPunct="1">
              <a:spcAft>
                <a:spcPts val="0"/>
              </a:spcAft>
              <a:buFont typeface="Wingdings"/>
              <a:buNone/>
              <a:defRPr/>
            </a:pPr>
            <a:endParaRPr lang="ar-SA" dirty="0"/>
          </a:p>
        </p:txBody>
      </p:sp>
      <p:sp>
        <p:nvSpPr>
          <p:cNvPr id="11267" name="عنصر نائب لرقم الشريحة 4"/>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258F2193-8B32-4BE1-9003-BE40BDA702F7}" type="slidenum">
              <a:rPr lang="ar-SA" smtClean="0"/>
              <a:pPr/>
              <a:t>5</a:t>
            </a:fld>
            <a:endParaRPr lang="ar-SA"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1600200"/>
            <a:ext cx="9426442" cy="4267200"/>
          </a:xfrm>
        </p:spPr>
        <p:txBody>
          <a:bodyPr rtlCol="1">
            <a:normAutofit/>
          </a:bodyPr>
          <a:lstStyle/>
          <a:p>
            <a:pPr eaLnBrk="1" fontAlgn="auto" hangingPunct="1">
              <a:spcAft>
                <a:spcPts val="0"/>
              </a:spcAft>
              <a:buFont typeface="Wingdings"/>
              <a:buNone/>
              <a:defRPr/>
            </a:pPr>
            <a:r>
              <a:rPr lang="ar-SA" sz="3600" b="1" dirty="0" smtClean="0">
                <a:solidFill>
                  <a:srgbClr val="FF0000"/>
                </a:solidFill>
              </a:rPr>
              <a:t>2-3- المبادلة: بضاعة- بضاعة ( المقايضة)</a:t>
            </a:r>
          </a:p>
          <a:p>
            <a:pPr algn="just" rtl="1" eaLnBrk="1" fontAlgn="auto" hangingPunct="1">
              <a:spcAft>
                <a:spcPts val="0"/>
              </a:spcAft>
              <a:buFont typeface="Wingdings"/>
              <a:buNone/>
              <a:defRPr/>
            </a:pPr>
            <a:r>
              <a:rPr lang="ar-SA" sz="2400" b="1" dirty="0" smtClean="0">
                <a:solidFill>
                  <a:schemeClr val="tx1"/>
                </a:solidFill>
              </a:rPr>
              <a:t>         بفضل الاختراعات وتطور قوى الإنتاج أصبح المنتج ينتج أكثر مما يستهلك، مما أوجد فائضا من السلع يتبادله مع غيره من الأشخاص للحصول على سلع أخرى وإشباع منافع جديدة وحاجات متعددة. </a:t>
            </a:r>
            <a:endParaRPr lang="en-US" sz="2400" b="1" dirty="0" smtClean="0">
              <a:solidFill>
                <a:schemeClr val="tx1"/>
              </a:solidFill>
            </a:endParaRPr>
          </a:p>
          <a:p>
            <a:pPr eaLnBrk="1" fontAlgn="auto" hangingPunct="1">
              <a:spcAft>
                <a:spcPts val="0"/>
              </a:spcAft>
              <a:buFont typeface="Wingdings"/>
              <a:buNone/>
              <a:defRPr/>
            </a:pPr>
            <a:endParaRPr lang="ar-SA" sz="2400" b="1" u="sng" dirty="0"/>
          </a:p>
        </p:txBody>
      </p:sp>
      <p:sp>
        <p:nvSpPr>
          <p:cNvPr id="12291" name="عنصر نائب لرقم الشريحة 4"/>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606C0C87-C135-4997-914D-DBE2E4055095}" type="slidenum">
              <a:rPr lang="ar-SA" smtClean="0"/>
              <a:pPr/>
              <a:t>6</a:t>
            </a:fld>
            <a:endParaRPr lang="ar-SA" smtClean="0"/>
          </a:p>
        </p:txBody>
      </p:sp>
      <p:sp>
        <p:nvSpPr>
          <p:cNvPr id="4" name="عنصر نائب للنص 1"/>
          <p:cNvSpPr txBox="1">
            <a:spLocks/>
          </p:cNvSpPr>
          <p:nvPr/>
        </p:nvSpPr>
        <p:spPr bwMode="auto">
          <a:xfrm>
            <a:off x="609600" y="1066800"/>
            <a:ext cx="9140692" cy="4648200"/>
          </a:xfrm>
          <a:prstGeom prst="rect">
            <a:avLst/>
          </a:prstGeom>
          <a:noFill/>
          <a:ln w="9525">
            <a:noFill/>
            <a:miter lim="800000"/>
            <a:headEnd/>
            <a:tailEnd/>
          </a:ln>
        </p:spPr>
        <p:txBody>
          <a:bodyPr vert="horz" wrap="square" lIns="91440" tIns="45720" rIns="91440" bIns="45720" numCol="1" rtlCol="1" anchor="b" anchorCtr="0" compatLnSpc="1">
            <a:prstTxWarp prst="textNoShape">
              <a:avLst/>
            </a:prstTxWarp>
            <a:normAutofit/>
          </a:bodyPr>
          <a:lstStyle/>
          <a:p>
            <a:pPr marL="0" marR="0" lvl="0" indent="0" algn="r" defTabSz="914400" rtl="0" eaLnBrk="1" fontAlgn="auto" latinLnBrk="0" hangingPunct="1">
              <a:lnSpc>
                <a:spcPct val="100000"/>
              </a:lnSpc>
              <a:spcBef>
                <a:spcPct val="20000"/>
              </a:spcBef>
              <a:spcAft>
                <a:spcPts val="0"/>
              </a:spcAft>
              <a:buClrTx/>
              <a:buSzTx/>
              <a:buFont typeface="Wingdings"/>
              <a:buNone/>
              <a:tabLst/>
              <a:defRPr/>
            </a:pPr>
            <a:r>
              <a:rPr kumimoji="0" lang="ar-SA" sz="3600" b="0" i="0" strike="noStrike" kern="1200" cap="none" spc="0" normalizeH="0" baseline="0" noProof="0" dirty="0" smtClean="0">
                <a:ln>
                  <a:noFill/>
                </a:ln>
                <a:solidFill>
                  <a:srgbClr val="FF0000"/>
                </a:solidFill>
                <a:effectLst/>
                <a:uLnTx/>
                <a:uFillTx/>
                <a:latin typeface="+mn-lt"/>
                <a:ea typeface="+mn-ea"/>
                <a:cs typeface="Arial" charset="0"/>
              </a:rPr>
              <a:t>2-</a:t>
            </a:r>
            <a:r>
              <a:rPr kumimoji="0" lang="ar-SA" sz="3600" b="1" i="0" strike="noStrike" kern="1200" cap="none" spc="0" normalizeH="0" baseline="0" noProof="0" dirty="0" smtClean="0">
                <a:ln>
                  <a:noFill/>
                </a:ln>
                <a:solidFill>
                  <a:srgbClr val="FF0000"/>
                </a:solidFill>
                <a:effectLst/>
                <a:uLnTx/>
                <a:uFillTx/>
                <a:latin typeface="+mn-lt"/>
                <a:ea typeface="+mn-ea"/>
                <a:cs typeface="Arial" charset="0"/>
              </a:rPr>
              <a:t>4- تقييم نظام المقايضة</a:t>
            </a:r>
          </a:p>
          <a:p>
            <a:pPr marL="0" marR="0" lvl="0" indent="0" algn="r" defTabSz="914400" rtl="0" eaLnBrk="1" fontAlgn="auto" latinLnBrk="0" hangingPunct="1">
              <a:lnSpc>
                <a:spcPct val="100000"/>
              </a:lnSpc>
              <a:spcBef>
                <a:spcPct val="20000"/>
              </a:spcBef>
              <a:spcAft>
                <a:spcPts val="0"/>
              </a:spcAft>
              <a:buClrTx/>
              <a:buSzTx/>
              <a:buFont typeface="Wingdings"/>
              <a:buNone/>
              <a:tabLst/>
              <a:defRPr/>
            </a:pPr>
            <a:r>
              <a:rPr kumimoji="0" lang="ar-SA" sz="3200" b="1" i="0" strike="noStrike" kern="1200" cap="none" spc="0" normalizeH="0" baseline="0" noProof="0" dirty="0" smtClean="0">
                <a:ln>
                  <a:noFill/>
                </a:ln>
                <a:solidFill>
                  <a:srgbClr val="FF0000"/>
                </a:solidFill>
                <a:effectLst/>
                <a:uLnTx/>
                <a:uFillTx/>
                <a:latin typeface="+mn-lt"/>
                <a:ea typeface="+mn-ea"/>
                <a:cs typeface="Arial" charset="0"/>
              </a:rPr>
              <a:t>          أ-إيجابياته</a:t>
            </a:r>
          </a:p>
          <a:p>
            <a:pPr marL="0" marR="0" lvl="0" indent="0" algn="r" defTabSz="914400" rtl="0" eaLnBrk="1" fontAlgn="auto" latinLnBrk="0" hangingPunct="1">
              <a:lnSpc>
                <a:spcPct val="100000"/>
              </a:lnSpc>
              <a:spcBef>
                <a:spcPct val="20000"/>
              </a:spcBef>
              <a:spcAft>
                <a:spcPts val="0"/>
              </a:spcAft>
              <a:buClrTx/>
              <a:buSzTx/>
              <a:buFont typeface="Wingdings"/>
              <a:buNone/>
              <a:tabLst/>
              <a:defRPr/>
            </a:pPr>
            <a:r>
              <a:rPr kumimoji="0" lang="ar-SA" sz="2400" b="1" i="0" u="none" strike="noStrike" kern="1200" cap="none" spc="0" normalizeH="0" baseline="0" noProof="0" dirty="0" smtClean="0">
                <a:ln>
                  <a:noFill/>
                </a:ln>
                <a:effectLst/>
                <a:uLnTx/>
                <a:uFillTx/>
                <a:latin typeface="+mn-lt"/>
                <a:ea typeface="+mn-ea"/>
                <a:cs typeface="Arial" charset="0"/>
              </a:rPr>
              <a:t>1-ساهم في تسويق السلع بين المنتجين.</a:t>
            </a:r>
          </a:p>
          <a:p>
            <a:pPr marL="0" marR="0" lvl="0" indent="0" algn="r" defTabSz="914400" rtl="0" eaLnBrk="1" fontAlgn="auto" latinLnBrk="0" hangingPunct="1">
              <a:lnSpc>
                <a:spcPct val="100000"/>
              </a:lnSpc>
              <a:spcBef>
                <a:spcPct val="20000"/>
              </a:spcBef>
              <a:spcAft>
                <a:spcPts val="0"/>
              </a:spcAft>
              <a:buClrTx/>
              <a:buSzTx/>
              <a:buFont typeface="Wingdings"/>
              <a:buNone/>
              <a:tabLst/>
              <a:defRPr/>
            </a:pPr>
            <a:r>
              <a:rPr kumimoji="0" lang="ar-SA" sz="2400" b="1" i="0" u="none" strike="noStrike" kern="1200" cap="none" spc="0" normalizeH="0" baseline="0" noProof="0" dirty="0" smtClean="0">
                <a:ln>
                  <a:noFill/>
                </a:ln>
                <a:effectLst/>
                <a:uLnTx/>
                <a:uFillTx/>
                <a:latin typeface="+mn-lt"/>
                <a:ea typeface="+mn-ea"/>
                <a:cs typeface="Arial" charset="0"/>
              </a:rPr>
              <a:t> 2-ساير مراحل الإنتاج.</a:t>
            </a:r>
          </a:p>
          <a:p>
            <a:pPr marL="0" marR="0" lvl="0" indent="0" algn="r" defTabSz="914400" rtl="0" eaLnBrk="1" fontAlgn="auto" latinLnBrk="0" hangingPunct="1">
              <a:lnSpc>
                <a:spcPct val="100000"/>
              </a:lnSpc>
              <a:spcBef>
                <a:spcPct val="20000"/>
              </a:spcBef>
              <a:spcAft>
                <a:spcPts val="0"/>
              </a:spcAft>
              <a:buClrTx/>
              <a:buSzTx/>
              <a:buFont typeface="Wingdings"/>
              <a:buNone/>
              <a:tabLst/>
              <a:defRPr/>
            </a:pPr>
            <a:r>
              <a:rPr kumimoji="0" lang="ar-SA" sz="2400" b="1" i="0" u="none" strike="noStrike" kern="1200" cap="none" spc="0" normalizeH="0" baseline="0" noProof="0" dirty="0" smtClean="0">
                <a:ln>
                  <a:noFill/>
                </a:ln>
                <a:effectLst/>
                <a:uLnTx/>
                <a:uFillTx/>
                <a:latin typeface="+mn-lt"/>
                <a:ea typeface="+mn-ea"/>
                <a:cs typeface="Arial" charset="0"/>
              </a:rPr>
              <a:t>3-أدى إلى تلبية حاجيات جميع أفراد المجتمعات.</a:t>
            </a:r>
          </a:p>
          <a:p>
            <a:pPr marL="0" marR="0" lvl="0" indent="0" algn="r" defTabSz="914400" rtl="0" eaLnBrk="1" fontAlgn="auto" latinLnBrk="0" hangingPunct="1">
              <a:lnSpc>
                <a:spcPct val="100000"/>
              </a:lnSpc>
              <a:spcBef>
                <a:spcPct val="20000"/>
              </a:spcBef>
              <a:spcAft>
                <a:spcPts val="0"/>
              </a:spcAft>
              <a:buClrTx/>
              <a:buSzTx/>
              <a:buFont typeface="Wingdings"/>
              <a:buNone/>
              <a:tabLst/>
              <a:defRPr/>
            </a:pPr>
            <a:r>
              <a:rPr kumimoji="0" lang="ar-SA" sz="2400" b="1" i="0" u="none" strike="noStrike" kern="1200" cap="none" spc="0" normalizeH="0" baseline="0" noProof="0" dirty="0" smtClean="0">
                <a:ln>
                  <a:noFill/>
                </a:ln>
                <a:effectLst/>
                <a:uLnTx/>
                <a:uFillTx/>
                <a:latin typeface="+mn-lt"/>
                <a:ea typeface="+mn-ea"/>
                <a:cs typeface="Arial" charset="0"/>
              </a:rPr>
              <a:t>4- يعتبر مرحلة أساسية من مراحل تطور الإنتاج .</a:t>
            </a:r>
            <a:r>
              <a:rPr kumimoji="0" lang="ar-SA" sz="2400" b="1" i="0" u="none" strike="noStrike" kern="1200" cap="none" spc="0" normalizeH="0" baseline="0" noProof="0" dirty="0" smtClean="0">
                <a:ln>
                  <a:noFill/>
                </a:ln>
                <a:solidFill>
                  <a:schemeClr val="tx1">
                    <a:tint val="75000"/>
                  </a:schemeClr>
                </a:solidFill>
                <a:effectLst/>
                <a:uLnTx/>
                <a:uFillTx/>
                <a:latin typeface="+mn-lt"/>
                <a:ea typeface="+mn-ea"/>
                <a:cs typeface="Arial" charset="0"/>
              </a:rPr>
              <a:t> </a:t>
            </a:r>
          </a:p>
          <a:p>
            <a:pPr marL="0" marR="0" lvl="0" indent="0" algn="r" defTabSz="914400" rtl="0" eaLnBrk="1" fontAlgn="auto" latinLnBrk="0" hangingPunct="1">
              <a:lnSpc>
                <a:spcPct val="100000"/>
              </a:lnSpc>
              <a:spcBef>
                <a:spcPct val="20000"/>
              </a:spcBef>
              <a:spcAft>
                <a:spcPts val="0"/>
              </a:spcAft>
              <a:buClrTx/>
              <a:buSzTx/>
              <a:buFont typeface="Wingdings"/>
              <a:buNone/>
              <a:tabLst/>
              <a:defRPr/>
            </a:pPr>
            <a:endParaRPr kumimoji="0" lang="ar-SA" sz="2400" b="1" i="0" u="none" strike="noStrike" kern="1200" cap="none" spc="0" normalizeH="0" baseline="0" noProof="0" dirty="0">
              <a:ln>
                <a:noFill/>
              </a:ln>
              <a:solidFill>
                <a:schemeClr val="tx1">
                  <a:tint val="75000"/>
                </a:schemeClr>
              </a:solidFill>
              <a:effectLst/>
              <a:uLnTx/>
              <a:uFillTx/>
              <a:latin typeface="+mn-lt"/>
              <a:ea typeface="+mn-ea"/>
              <a:cs typeface="Arial"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304800"/>
            <a:ext cx="9280392" cy="5029200"/>
          </a:xfrm>
        </p:spPr>
        <p:txBody>
          <a:bodyPr rtlCol="1">
            <a:noAutofit/>
          </a:bodyPr>
          <a:lstStyle/>
          <a:p>
            <a:pPr eaLnBrk="1" fontAlgn="auto" hangingPunct="1">
              <a:spcAft>
                <a:spcPts val="0"/>
              </a:spcAft>
              <a:buFont typeface="Wingdings"/>
              <a:buNone/>
              <a:defRPr/>
            </a:pPr>
            <a:r>
              <a:rPr lang="ar-SA" sz="3600" b="1" dirty="0" smtClean="0">
                <a:solidFill>
                  <a:srgbClr val="FF0000"/>
                </a:solidFill>
              </a:rPr>
              <a:t>ب - سلبياته</a:t>
            </a:r>
          </a:p>
          <a:p>
            <a:pPr eaLnBrk="1" fontAlgn="auto" hangingPunct="1">
              <a:spcAft>
                <a:spcPts val="0"/>
              </a:spcAft>
              <a:buFont typeface="Wingdings"/>
              <a:buNone/>
              <a:defRPr/>
            </a:pPr>
            <a:r>
              <a:rPr lang="ar-SA" sz="2400" b="1" dirty="0" smtClean="0">
                <a:solidFill>
                  <a:schemeClr val="tx1"/>
                </a:solidFill>
              </a:rPr>
              <a:t>       </a:t>
            </a:r>
            <a:r>
              <a:rPr lang="ar-SA" sz="2800" b="1" dirty="0" smtClean="0">
                <a:solidFill>
                  <a:schemeClr val="tx1"/>
                </a:solidFill>
              </a:rPr>
              <a:t>إن الإنسان قديما كان يتبادل سلعة مقابل سلعة "المقايضة"، لكن سرعان ما ظهرت الصعوبات التي تعترض تطبيقها منها: </a:t>
            </a:r>
          </a:p>
          <a:p>
            <a:pPr eaLnBrk="1" fontAlgn="auto" hangingPunct="1">
              <a:spcAft>
                <a:spcPts val="0"/>
              </a:spcAft>
              <a:buFont typeface="Wingdings"/>
              <a:buNone/>
              <a:defRPr/>
            </a:pPr>
            <a:r>
              <a:rPr lang="ar-SA" sz="2800" b="1" dirty="0" smtClean="0">
                <a:solidFill>
                  <a:schemeClr val="tx1"/>
                </a:solidFill>
              </a:rPr>
              <a:t>1-صعوبة توافق رغبات المتبادلين.</a:t>
            </a:r>
            <a:endParaRPr lang="en-US" sz="2800" b="1" dirty="0" smtClean="0">
              <a:solidFill>
                <a:schemeClr val="tx1"/>
              </a:solidFill>
            </a:endParaRPr>
          </a:p>
          <a:p>
            <a:pPr eaLnBrk="1" fontAlgn="auto" hangingPunct="1">
              <a:spcAft>
                <a:spcPts val="0"/>
              </a:spcAft>
              <a:buFont typeface="Wingdings"/>
              <a:buNone/>
              <a:defRPr/>
            </a:pPr>
            <a:r>
              <a:rPr lang="ar-SA" sz="2800" b="1" dirty="0" smtClean="0">
                <a:solidFill>
                  <a:schemeClr val="tx1"/>
                </a:solidFill>
              </a:rPr>
              <a:t>2- صعوبة تحديد نسب التبادل لصعوبة تجزئة السلع والخدمات.</a:t>
            </a:r>
            <a:endParaRPr lang="en-US" sz="2800" b="1" dirty="0" smtClean="0">
              <a:solidFill>
                <a:schemeClr val="tx1"/>
              </a:solidFill>
            </a:endParaRPr>
          </a:p>
          <a:p>
            <a:pPr eaLnBrk="1" fontAlgn="auto" hangingPunct="1">
              <a:spcAft>
                <a:spcPts val="0"/>
              </a:spcAft>
              <a:buFont typeface="Wingdings"/>
              <a:buNone/>
              <a:defRPr/>
            </a:pPr>
            <a:r>
              <a:rPr lang="ar-SA" sz="2800" b="1" dirty="0" smtClean="0">
                <a:solidFill>
                  <a:schemeClr val="tx1"/>
                </a:solidFill>
              </a:rPr>
              <a:t>3- صعوبة التخزين.</a:t>
            </a:r>
          </a:p>
          <a:p>
            <a:pPr eaLnBrk="1" fontAlgn="auto" hangingPunct="1">
              <a:spcAft>
                <a:spcPts val="0"/>
              </a:spcAft>
              <a:buFont typeface="Wingdings"/>
              <a:buNone/>
              <a:defRPr/>
            </a:pPr>
            <a:r>
              <a:rPr lang="ar-SA" sz="2800" b="1" dirty="0" smtClean="0">
                <a:solidFill>
                  <a:schemeClr val="tx1"/>
                </a:solidFill>
              </a:rPr>
              <a:t>4-عدم وجود وحدة لقياس القيمة .</a:t>
            </a:r>
          </a:p>
          <a:p>
            <a:pPr eaLnBrk="1" fontAlgn="auto" hangingPunct="1">
              <a:spcAft>
                <a:spcPts val="0"/>
              </a:spcAft>
              <a:buFont typeface="Wingdings"/>
              <a:buNone/>
              <a:defRPr/>
            </a:pPr>
            <a:r>
              <a:rPr lang="ar-SA" sz="2800" b="1" dirty="0" smtClean="0">
                <a:solidFill>
                  <a:schemeClr val="tx1"/>
                </a:solidFill>
              </a:rPr>
              <a:t>5- تعدد الأسعار النسبية للسلع.</a:t>
            </a:r>
          </a:p>
          <a:p>
            <a:pPr eaLnBrk="1" fontAlgn="auto" hangingPunct="1">
              <a:spcAft>
                <a:spcPts val="0"/>
              </a:spcAft>
              <a:buFont typeface="Wingdings"/>
              <a:buNone/>
              <a:defRPr/>
            </a:pPr>
            <a:r>
              <a:rPr lang="ar-SA" sz="2800" b="1" dirty="0" smtClean="0">
                <a:solidFill>
                  <a:schemeClr val="tx1"/>
                </a:solidFill>
              </a:rPr>
              <a:t>6-تدني الكفاءة التبادلية.</a:t>
            </a:r>
            <a:endParaRPr lang="ar-SA" sz="2800" b="1" u="sng" dirty="0" smtClean="0">
              <a:solidFill>
                <a:schemeClr val="tx1"/>
              </a:solidFill>
            </a:endParaRPr>
          </a:p>
          <a:p>
            <a:pPr eaLnBrk="1" fontAlgn="auto" hangingPunct="1">
              <a:spcAft>
                <a:spcPts val="0"/>
              </a:spcAft>
              <a:buFont typeface="Wingdings"/>
              <a:buNone/>
              <a:defRPr/>
            </a:pPr>
            <a:endParaRPr lang="en-US" sz="2400" dirty="0" smtClean="0"/>
          </a:p>
        </p:txBody>
      </p:sp>
      <p:sp>
        <p:nvSpPr>
          <p:cNvPr id="14339" name="عنصر نائب لرقم الشريحة 4"/>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33A708E5-18A7-4022-8ECB-025C540A3F13}" type="slidenum">
              <a:rPr lang="ar-SA" smtClean="0"/>
              <a:pPr/>
              <a:t>7</a:t>
            </a:fld>
            <a:endParaRPr lang="ar-SA"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228600"/>
            <a:ext cx="9296400" cy="5029200"/>
          </a:xfrm>
        </p:spPr>
        <p:txBody>
          <a:bodyPr rtlCol="1">
            <a:normAutofit fontScale="92500" lnSpcReduction="20000"/>
          </a:bodyPr>
          <a:lstStyle/>
          <a:p>
            <a:pPr algn="just" eaLnBrk="1" fontAlgn="auto" hangingPunct="1">
              <a:spcAft>
                <a:spcPts val="0"/>
              </a:spcAft>
              <a:buFont typeface="Wingdings"/>
              <a:buNone/>
              <a:defRPr/>
            </a:pPr>
            <a:endParaRPr lang="ar-SA" sz="2800" dirty="0" smtClean="0"/>
          </a:p>
          <a:p>
            <a:pPr algn="just" eaLnBrk="1" fontAlgn="auto" hangingPunct="1">
              <a:spcAft>
                <a:spcPts val="0"/>
              </a:spcAft>
              <a:buFont typeface="Wingdings"/>
              <a:buNone/>
              <a:defRPr/>
            </a:pPr>
            <a:endParaRPr lang="ar-SA" sz="2800" dirty="0" smtClean="0"/>
          </a:p>
          <a:p>
            <a:pPr algn="just" rtl="1" eaLnBrk="1" fontAlgn="auto" hangingPunct="1">
              <a:spcAft>
                <a:spcPts val="0"/>
              </a:spcAft>
              <a:buFont typeface="Wingdings"/>
              <a:buNone/>
              <a:defRPr/>
            </a:pPr>
            <a:r>
              <a:rPr lang="ar-SA" sz="4000" dirty="0" smtClean="0">
                <a:solidFill>
                  <a:schemeClr val="tx1"/>
                </a:solidFill>
              </a:rPr>
              <a:t>          لذلك تحتم على المجتمعات قديما أن تتدرج في اختراع سلع وسيطة يتقبلها الجميع، نظرا لضرورتها واستجابتها لرغبات البشرية،  والمتمثلة في النقود والتي أخذت عدة  أشكال مثل: بعض الحيوانات، الشاي، الملح، وفي إطار بحثه المستمر عن أفضل سلعة وسيطة يستعملها في عملية التبادل هدى الله الإنسان قديما إلى استعمال المعادن النفيسة كالذهب والفضة ، حيث تطور الأمر إلى أن وصلت إلى ما هي عليه النقود الآن.</a:t>
            </a:r>
            <a:endParaRPr lang="en-US" sz="4000" dirty="0" smtClean="0">
              <a:solidFill>
                <a:schemeClr val="tx1"/>
              </a:solidFill>
            </a:endParaRPr>
          </a:p>
          <a:p>
            <a:pPr eaLnBrk="1" fontAlgn="auto" hangingPunct="1">
              <a:spcAft>
                <a:spcPts val="0"/>
              </a:spcAft>
              <a:buFont typeface="Wingdings"/>
              <a:buNone/>
              <a:defRPr/>
            </a:pPr>
            <a:endParaRPr lang="ar-SA" dirty="0"/>
          </a:p>
        </p:txBody>
      </p:sp>
      <p:sp>
        <p:nvSpPr>
          <p:cNvPr id="15363" name="عنصر نائب لرقم الشريحة 4"/>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E298B715-C90B-49A2-AE75-059A5AC0A47E}" type="slidenum">
              <a:rPr lang="ar-SA" smtClean="0"/>
              <a:pPr/>
              <a:t>8</a:t>
            </a:fld>
            <a:endParaRPr lang="ar-SA"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505200"/>
            <a:ext cx="9144000" cy="1590675"/>
          </a:xfrm>
        </p:spPr>
        <p:txBody>
          <a:bodyPr/>
          <a:lstStyle/>
          <a:p>
            <a:pPr algn="just" rtl="1"/>
            <a:r>
              <a:rPr lang="ar-SA" b="0" dirty="0" smtClean="0">
                <a:solidFill>
                  <a:schemeClr val="tx1"/>
                </a:solidFill>
              </a:rPr>
              <a:t>      وتجدر الإشارة هنا إلى أن النقود ليست غاية في ذاتها بقدر ما هي أداة لتأدية وظائف معينة ، و أن لها خصائص معينة فما هي إذن هذه الوظائف و هذه الخصائص ؟ </a:t>
            </a:r>
            <a:endParaRPr lang="ar-SA" dirty="0"/>
          </a:p>
        </p:txBody>
      </p:sp>
      <p:sp>
        <p:nvSpPr>
          <p:cNvPr id="3" name="عنصر نائب للنص 2"/>
          <p:cNvSpPr>
            <a:spLocks noGrp="1"/>
          </p:cNvSpPr>
          <p:nvPr>
            <p:ph type="body" idx="1"/>
          </p:nvPr>
        </p:nvSpPr>
        <p:spPr>
          <a:xfrm>
            <a:off x="609600" y="1981200"/>
            <a:ext cx="8877300" cy="1500187"/>
          </a:xfrm>
        </p:spPr>
        <p:txBody>
          <a:bodyPr/>
          <a:lstStyle/>
          <a:p>
            <a:pPr algn="just" rtl="1"/>
            <a:r>
              <a:rPr lang="ar-SA" sz="4400" b="1" dirty="0" smtClean="0">
                <a:solidFill>
                  <a:srgbClr val="FF0000"/>
                </a:solidFill>
              </a:rPr>
              <a:t>3- تعريف النقود </a:t>
            </a:r>
          </a:p>
          <a:p>
            <a:pPr algn="just" rtl="1"/>
            <a:r>
              <a:rPr lang="ar-SA" sz="2800" dirty="0" smtClean="0">
                <a:solidFill>
                  <a:schemeClr val="tx1"/>
                </a:solidFill>
              </a:rPr>
              <a:t>          </a:t>
            </a:r>
            <a:r>
              <a:rPr lang="ar-SA" sz="4000" dirty="0" smtClean="0">
                <a:solidFill>
                  <a:schemeClr val="tx1"/>
                </a:solidFill>
              </a:rPr>
              <a:t>النقود هي أي شيء يمكن استخدامه كوسيـط للتبـادل ومـخزن للقيمـة ووحدة لقياس القيمة ومعيار للمدفوعات الآجلة ، شريطة أن يلقى قبولا عاما في التبادل بين أفراد المجتمع .</a:t>
            </a:r>
            <a:endParaRPr lang="ar-SA" sz="4000"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990600" y="3962400"/>
            <a:ext cx="8420100" cy="1500187"/>
          </a:xfrm>
        </p:spPr>
        <p:txBody>
          <a:bodyPr/>
          <a:lstStyle/>
          <a:p>
            <a:r>
              <a:rPr lang="ar-SA" sz="4800" b="1" dirty="0" smtClean="0">
                <a:solidFill>
                  <a:srgbClr val="FF0000"/>
                </a:solidFill>
              </a:rPr>
              <a:t>4- وظائف النقود </a:t>
            </a:r>
          </a:p>
          <a:p>
            <a:r>
              <a:rPr lang="ar-SA" sz="4400" dirty="0" smtClean="0">
                <a:solidFill>
                  <a:schemeClr val="tx1"/>
                </a:solidFill>
              </a:rPr>
              <a:t>      تتمثل وظائف النقود في العناصر التالية :</a:t>
            </a:r>
          </a:p>
          <a:p>
            <a:r>
              <a:rPr lang="ar-SA" sz="4400" dirty="0" smtClean="0">
                <a:solidFill>
                  <a:schemeClr val="tx1"/>
                </a:solidFill>
              </a:rPr>
              <a:t>4-1- وسيط للتبادل </a:t>
            </a:r>
          </a:p>
          <a:p>
            <a:r>
              <a:rPr lang="ar-SA" sz="4400" dirty="0" smtClean="0">
                <a:solidFill>
                  <a:schemeClr val="tx1"/>
                </a:solidFill>
              </a:rPr>
              <a:t>4-2- مخزن للقيمة </a:t>
            </a:r>
          </a:p>
          <a:p>
            <a:r>
              <a:rPr lang="ar-SA" sz="4400" dirty="0" smtClean="0">
                <a:solidFill>
                  <a:schemeClr val="tx1"/>
                </a:solidFill>
              </a:rPr>
              <a:t>4-3- وحدة لقياس القيمة </a:t>
            </a:r>
          </a:p>
          <a:p>
            <a:r>
              <a:rPr lang="ar-SA" sz="4400" dirty="0" smtClean="0">
                <a:solidFill>
                  <a:schemeClr val="tx1"/>
                </a:solidFill>
              </a:rPr>
              <a:t>4-5- معيار للمدفوعات الآجلة </a:t>
            </a:r>
            <a:endParaRPr lang="ar-SA" sz="4400"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990600" y="3962400"/>
            <a:ext cx="8420100" cy="1500187"/>
          </a:xfrm>
        </p:spPr>
        <p:txBody>
          <a:bodyPr/>
          <a:lstStyle/>
          <a:p>
            <a:r>
              <a:rPr lang="ar-SA" sz="4800" b="1" dirty="0" smtClean="0">
                <a:solidFill>
                  <a:srgbClr val="FF0000"/>
                </a:solidFill>
              </a:rPr>
              <a:t>5- خصائص النقود </a:t>
            </a:r>
          </a:p>
          <a:p>
            <a:r>
              <a:rPr lang="ar-SA" sz="4400" dirty="0" smtClean="0">
                <a:solidFill>
                  <a:schemeClr val="tx1"/>
                </a:solidFill>
              </a:rPr>
              <a:t>    تتمثل خصائص النقود في العناصر التالية :</a:t>
            </a:r>
          </a:p>
          <a:p>
            <a:r>
              <a:rPr lang="ar-SA" sz="4400" dirty="0" smtClean="0">
                <a:solidFill>
                  <a:schemeClr val="tx1"/>
                </a:solidFill>
              </a:rPr>
              <a:t>5-1- سهلة الحمل</a:t>
            </a:r>
          </a:p>
          <a:p>
            <a:r>
              <a:rPr lang="ar-SA" sz="4400" dirty="0" smtClean="0">
                <a:solidFill>
                  <a:schemeClr val="tx1"/>
                </a:solidFill>
              </a:rPr>
              <a:t>5-2- غير سريعة التلف </a:t>
            </a:r>
          </a:p>
          <a:p>
            <a:r>
              <a:rPr lang="ar-SA" sz="4400" dirty="0" smtClean="0">
                <a:solidFill>
                  <a:schemeClr val="tx1"/>
                </a:solidFill>
              </a:rPr>
              <a:t>5-3- قابلة للتجزئة  </a:t>
            </a:r>
          </a:p>
          <a:p>
            <a:r>
              <a:rPr lang="ar-SA" sz="4400" dirty="0" smtClean="0">
                <a:solidFill>
                  <a:schemeClr val="tx1"/>
                </a:solidFill>
              </a:rPr>
              <a:t>5-5- سهلة التمييز </a:t>
            </a:r>
            <a:endParaRPr lang="ar-SA" sz="4400"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1143000" y="5181600"/>
            <a:ext cx="8420100" cy="1500187"/>
          </a:xfrm>
        </p:spPr>
        <p:txBody>
          <a:bodyPr/>
          <a:lstStyle/>
          <a:p>
            <a:r>
              <a:rPr lang="ar-SA" sz="4800" b="1" dirty="0" smtClean="0">
                <a:solidFill>
                  <a:srgbClr val="FF0000"/>
                </a:solidFill>
              </a:rPr>
              <a:t>6- أنواع النقود  </a:t>
            </a:r>
          </a:p>
          <a:p>
            <a:r>
              <a:rPr lang="ar-SA" sz="4400" dirty="0" smtClean="0">
                <a:solidFill>
                  <a:schemeClr val="tx1"/>
                </a:solidFill>
              </a:rPr>
              <a:t>    تتمثل أنواع النقود في العناصر التالية :</a:t>
            </a:r>
          </a:p>
          <a:p>
            <a:pPr algn="just" rtl="1"/>
            <a:r>
              <a:rPr lang="ar-SA" sz="4400" dirty="0" smtClean="0">
                <a:solidFill>
                  <a:schemeClr val="tx1"/>
                </a:solidFill>
              </a:rPr>
              <a:t>6-1- </a:t>
            </a:r>
            <a:r>
              <a:rPr lang="ar-SA" sz="4400" dirty="0" smtClean="0">
                <a:solidFill>
                  <a:srgbClr val="FF0000"/>
                </a:solidFill>
              </a:rPr>
              <a:t>النقود السلعية </a:t>
            </a:r>
            <a:r>
              <a:rPr lang="ar-SA" sz="4400" dirty="0" smtClean="0">
                <a:solidFill>
                  <a:schemeClr val="tx1"/>
                </a:solidFill>
              </a:rPr>
              <a:t>هي النقود التي تتعادل قيمتها السوقية مع قيمتها كنقود . </a:t>
            </a:r>
          </a:p>
          <a:p>
            <a:pPr algn="just" rtl="1"/>
            <a:r>
              <a:rPr lang="ar-SA" sz="4400" dirty="0" smtClean="0">
                <a:solidFill>
                  <a:schemeClr val="tx1"/>
                </a:solidFill>
              </a:rPr>
              <a:t>6-2- </a:t>
            </a:r>
            <a:r>
              <a:rPr lang="ar-SA" sz="4400" dirty="0" smtClean="0">
                <a:solidFill>
                  <a:srgbClr val="FF0000"/>
                </a:solidFill>
              </a:rPr>
              <a:t>النقود الرمزية </a:t>
            </a:r>
            <a:r>
              <a:rPr lang="ar-SA" sz="4400" dirty="0" smtClean="0">
                <a:solidFill>
                  <a:schemeClr val="tx1"/>
                </a:solidFill>
              </a:rPr>
              <a:t>أو الورقية والتي ليس لديها قيمة ذاتية وإنما قيمتها تستمد من قانون إصدارها </a:t>
            </a:r>
          </a:p>
          <a:p>
            <a:endParaRPr lang="ar-SA" sz="4400"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57200" y="1371600"/>
            <a:ext cx="9144000" cy="3785652"/>
          </a:xfrm>
          <a:prstGeom prst="rect">
            <a:avLst/>
          </a:prstGeom>
        </p:spPr>
        <p:txBody>
          <a:bodyPr wrap="square">
            <a:spAutoFit/>
          </a:bodyPr>
          <a:lstStyle/>
          <a:p>
            <a:pPr algn="just"/>
            <a:r>
              <a:rPr lang="ar-SA" sz="4000" dirty="0" smtClean="0"/>
              <a:t>6-3- </a:t>
            </a:r>
            <a:r>
              <a:rPr lang="ar-SA" sz="4800" dirty="0" smtClean="0">
                <a:solidFill>
                  <a:srgbClr val="FF0000"/>
                </a:solidFill>
              </a:rPr>
              <a:t>النقود الائتمانية </a:t>
            </a:r>
            <a:r>
              <a:rPr lang="ar-SA" sz="4800" dirty="0" smtClean="0"/>
              <a:t>أو البنكية وهي نقود مشتقة من الودائع الأساسية حيث يقوم البنك بخلق ودائع جديدة تفوق كثيرا قيمة الودائع الأولية وتعادل حجم القروض التي قدمها البنك من خلال ما يسمى خلق الائتمان.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762000" y="762000"/>
            <a:ext cx="8836290" cy="858836"/>
          </a:xfrm>
        </p:spPr>
        <p:txBody>
          <a:bodyPr/>
          <a:lstStyle/>
          <a:p>
            <a:pPr algn="just" rtl="1">
              <a:defRPr/>
            </a:pPr>
            <a:r>
              <a:rPr lang="ar-SA" dirty="0" smtClean="0">
                <a:solidFill>
                  <a:srgbClr val="FF0000"/>
                </a:solidFill>
              </a:rPr>
              <a:t> 6-4- النقود الإلكترونية </a:t>
            </a:r>
            <a:r>
              <a:rPr lang="ar-SA" b="0" dirty="0" smtClean="0">
                <a:solidFill>
                  <a:schemeClr val="tx1"/>
                </a:solidFill>
              </a:rPr>
              <a:t>وهي </a:t>
            </a:r>
            <a:r>
              <a:rPr lang="ar-DZ" b="0" dirty="0" smtClean="0">
                <a:solidFill>
                  <a:schemeClr val="tx1"/>
                </a:solidFill>
              </a:rPr>
              <a:t>قيمة نقدية مخزنة بطريقة إلكترونية على وسيلة إلكترونية كبطاقة أو ذاكرة كمبيوتر </a:t>
            </a:r>
            <a:r>
              <a:rPr lang="ar-DZ" b="0" dirty="0" err="1" smtClean="0">
                <a:solidFill>
                  <a:schemeClr val="tx1"/>
                </a:solidFill>
              </a:rPr>
              <a:t>و</a:t>
            </a:r>
            <a:r>
              <a:rPr lang="ar-SA" b="0" dirty="0" smtClean="0">
                <a:solidFill>
                  <a:schemeClr val="tx1"/>
                </a:solidFill>
              </a:rPr>
              <a:t>هي </a:t>
            </a:r>
            <a:r>
              <a:rPr lang="ar-DZ" b="0" dirty="0" smtClean="0">
                <a:solidFill>
                  <a:schemeClr val="tx1"/>
                </a:solidFill>
              </a:rPr>
              <a:t>مقبولة كوسيلة للدفع بواسطة متعهدين غير المؤسسة التي أصدرتها ويتم وضعها في متناول المستخدمين </a:t>
            </a:r>
            <a:r>
              <a:rPr lang="ar-DZ" b="0" dirty="0" err="1" smtClean="0">
                <a:solidFill>
                  <a:schemeClr val="tx1"/>
                </a:solidFill>
              </a:rPr>
              <a:t>ل</a:t>
            </a:r>
            <a:r>
              <a:rPr lang="ar-SA" b="0" dirty="0" smtClean="0">
                <a:solidFill>
                  <a:schemeClr val="tx1"/>
                </a:solidFill>
              </a:rPr>
              <a:t>إ</a:t>
            </a:r>
            <a:r>
              <a:rPr lang="ar-DZ" b="0" dirty="0" smtClean="0">
                <a:solidFill>
                  <a:schemeClr val="tx1"/>
                </a:solidFill>
              </a:rPr>
              <a:t>ستعم</a:t>
            </a:r>
            <a:r>
              <a:rPr lang="ar-SA" b="0" dirty="0" smtClean="0">
                <a:solidFill>
                  <a:schemeClr val="tx1"/>
                </a:solidFill>
              </a:rPr>
              <a:t>ا</a:t>
            </a:r>
            <a:r>
              <a:rPr lang="ar-DZ" b="0" dirty="0" smtClean="0">
                <a:solidFill>
                  <a:schemeClr val="tx1"/>
                </a:solidFill>
              </a:rPr>
              <a:t>لها كبديل عن العملات النقدية والورقية وذلك بهدف إحداث تحويلات إلكترونية لمدفوعات ذات قيمة.</a:t>
            </a:r>
            <a:r>
              <a:rPr lang="en-US" b="0" dirty="0" smtClean="0">
                <a:solidFill>
                  <a:schemeClr val="tx1"/>
                </a:solidFill>
              </a:rPr>
              <a:t/>
            </a:r>
            <a:br>
              <a:rPr lang="en-US" b="0" dirty="0" smtClean="0">
                <a:solidFill>
                  <a:schemeClr val="tx1"/>
                </a:solidFill>
              </a:rPr>
            </a:br>
            <a:r>
              <a:rPr lang="en-US" b="0" dirty="0" smtClean="0">
                <a:solidFill>
                  <a:schemeClr val="tx1"/>
                </a:solidFill>
              </a:rPr>
              <a:t/>
            </a:r>
            <a:br>
              <a:rPr lang="en-US" b="0" dirty="0" smtClean="0">
                <a:solidFill>
                  <a:schemeClr val="tx1"/>
                </a:solidFill>
              </a:rPr>
            </a:br>
            <a:endParaRPr lang="ar-SA" b="0" dirty="0">
              <a:solidFill>
                <a:schemeClr val="tx1"/>
              </a:solidFill>
            </a:endParaRPr>
          </a:p>
        </p:txBody>
      </p:sp>
      <p:sp>
        <p:nvSpPr>
          <p:cNvPr id="50180"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DA8F537-49BC-492F-87F0-BEBF52AEEA90}" type="slidenum">
              <a:rPr lang="ar-SA" smtClean="0"/>
              <a:pPr/>
              <a:t>14</a:t>
            </a:fld>
            <a:endParaRPr lang="ar-SA"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57200" y="457200"/>
            <a:ext cx="9144000" cy="5632311"/>
          </a:xfrm>
          <a:prstGeom prst="rect">
            <a:avLst/>
          </a:prstGeom>
        </p:spPr>
        <p:txBody>
          <a:bodyPr wrap="square">
            <a:spAutoFit/>
          </a:bodyPr>
          <a:lstStyle/>
          <a:p>
            <a:pPr algn="just">
              <a:defRPr/>
            </a:pPr>
            <a:r>
              <a:rPr lang="ar-SA" sz="3600" b="1" dirty="0" smtClean="0"/>
              <a:t>          من خلال كل ما تقدم نستخلص ما يلي :</a:t>
            </a:r>
          </a:p>
          <a:p>
            <a:pPr algn="just">
              <a:defRPr/>
            </a:pPr>
            <a:r>
              <a:rPr lang="ar-SA" sz="3600" b="1" dirty="0" smtClean="0"/>
              <a:t>1- أن تطور النقود مر بعدة مراحل </a:t>
            </a:r>
            <a:r>
              <a:rPr lang="ar-DZ" sz="3600" b="1" dirty="0" smtClean="0"/>
              <a:t>من مراحل النقود المجسمة والملموسة ماديا إلى مرحلة النقود المجردة </a:t>
            </a:r>
            <a:r>
              <a:rPr lang="ar-SA" sz="3600" b="1" dirty="0" smtClean="0"/>
              <a:t>.</a:t>
            </a:r>
          </a:p>
          <a:p>
            <a:pPr algn="just">
              <a:defRPr/>
            </a:pPr>
            <a:r>
              <a:rPr lang="ar-SA" sz="3600" b="1" dirty="0" smtClean="0"/>
              <a:t>2- أن هناك </a:t>
            </a:r>
            <a:r>
              <a:rPr lang="ar-SA" sz="3600" b="1" dirty="0" err="1" smtClean="0"/>
              <a:t>إ</a:t>
            </a:r>
            <a:r>
              <a:rPr lang="ar-DZ" sz="3600" b="1" dirty="0" err="1" smtClean="0"/>
              <a:t>رتقاء</a:t>
            </a:r>
            <a:r>
              <a:rPr lang="ar-DZ" sz="3600" b="1" dirty="0" smtClean="0"/>
              <a:t> في مستوى الثقة التي يضعها الإنسان في الوسائل النقدية </a:t>
            </a:r>
            <a:r>
              <a:rPr lang="ar-SA" sz="3600" b="1" dirty="0" smtClean="0"/>
              <a:t>.</a:t>
            </a:r>
          </a:p>
          <a:p>
            <a:pPr algn="just">
              <a:defRPr/>
            </a:pPr>
            <a:r>
              <a:rPr lang="ar-SA" sz="3600" b="1" dirty="0" smtClean="0"/>
              <a:t>3- أنه </a:t>
            </a:r>
            <a:r>
              <a:rPr lang="ar-SA" sz="3600" b="1" dirty="0" err="1" smtClean="0"/>
              <a:t>ك</a:t>
            </a:r>
            <a:r>
              <a:rPr lang="ar-DZ" sz="3600" b="1" dirty="0" smtClean="0"/>
              <a:t>لما ارتفع مستوى </a:t>
            </a:r>
            <a:r>
              <a:rPr lang="ar-SA" sz="3600" b="1" dirty="0" smtClean="0"/>
              <a:t>التطور </a:t>
            </a:r>
            <a:r>
              <a:rPr lang="ar-DZ" sz="3600" b="1" dirty="0" smtClean="0"/>
              <a:t>الاقتصادي كلما تغيرت بنية الكتلة النقدية،</a:t>
            </a:r>
            <a:r>
              <a:rPr lang="ar-SA" sz="3600" b="1" dirty="0" smtClean="0"/>
              <a:t> </a:t>
            </a:r>
            <a:r>
              <a:rPr lang="ar-DZ" sz="3600" b="1" dirty="0" smtClean="0"/>
              <a:t>فف</a:t>
            </a:r>
            <a:r>
              <a:rPr lang="ar-SA" sz="3600" b="1" dirty="0" smtClean="0"/>
              <a:t>ي</a:t>
            </a:r>
            <a:r>
              <a:rPr lang="ar-DZ" sz="3600" b="1" dirty="0" smtClean="0"/>
              <a:t> </a:t>
            </a:r>
            <a:r>
              <a:rPr lang="ar-SA" sz="3600" b="1" dirty="0" smtClean="0"/>
              <a:t>الإقتصادات المتطورة نجد النقود الائتمانية والإلكترونية تمثل أكبر نسبة في الكتلة النقدية أما  في الإقتصادات الضعيفة نجــــد أن النقـــــود الورقيــة والمعدنيـة مازالت تمثل الجزء الأكبر من الكتلة النقدية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1628</TotalTime>
  <Words>756</Words>
  <Application>Microsoft Office PowerPoint</Application>
  <PresentationFormat>A4 Paper (210x297 mm)</PresentationFormat>
  <Paragraphs>85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 المراحل التاريخية للإنتاج1</vt:lpstr>
      <vt:lpstr>2-المبـــادلـــة</vt:lpstr>
      <vt:lpstr>PowerPoint Presentation</vt:lpstr>
      <vt:lpstr>PowerPoint Presentation</vt:lpstr>
      <vt:lpstr>PowerPoint Presentation</vt:lpstr>
      <vt:lpstr>PowerPoint Presentation</vt:lpstr>
      <vt:lpstr>      وتجدر الإشارة هنا إلى أن النقود ليست غاية في ذاتها بقدر ما هي أداة لتأدية وظائف معينة ، و أن لها خصائص معينة فما هي إذن هذه الوظائف و هذه الخصائص ؟ </vt:lpstr>
      <vt:lpstr>PowerPoint Presentation</vt:lpstr>
      <vt:lpstr>PowerPoint Presentation</vt:lpstr>
      <vt:lpstr>PowerPoint Presentation</vt:lpstr>
      <vt:lpstr>PowerPoint Presentation</vt:lpstr>
      <vt:lpstr> 6-4- النقود الإلكترونية وهي قيمة نقدية مخزنة بطريقة إلكترونية على وسيلة إلكترونية كبطاقة أو ذاكرة كمبيوتر وهي مقبولة كوسيلة للدفع بواسطة متعهدين غير المؤسسة التي أصدرتها ويتم وضعها في متناول المستخدمين لإستعمالها كبديل عن العملات النقدية والورقية وذلك بهدف إحداث تحويلات إلكترونية لمدفوعات ذات قيمة.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168</cp:revision>
  <dcterms:created xsi:type="dcterms:W3CDTF">2009-10-14T19:14:34Z</dcterms:created>
  <dcterms:modified xsi:type="dcterms:W3CDTF">2012-01-29T08:47:43Z</dcterms:modified>
</cp:coreProperties>
</file>