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8" r:id="rId4"/>
    <p:sldId id="270" r:id="rId5"/>
    <p:sldId id="272" r:id="rId6"/>
    <p:sldId id="274" r:id="rId7"/>
    <p:sldId id="276" r:id="rId8"/>
    <p:sldId id="278" r:id="rId9"/>
    <p:sldId id="280" r:id="rId10"/>
    <p:sldId id="282" r:id="rId11"/>
    <p:sldId id="284"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58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304800" y="4054475"/>
            <a:ext cx="5334000" cy="1889125"/>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أسامة الفرحان</a:t>
            </a:r>
          </a:p>
          <a:p>
            <a:pPr algn="ct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spc="-150" dirty="0" smtClean="0">
                <a:solidFill>
                  <a:srgbClr val="00B050"/>
                </a:solidFill>
                <a:latin typeface="ae_AlMateen" pitchFamily="2" charset="-78"/>
                <a:cs typeface="ae_AlMateen" pitchFamily="2" charset="-78"/>
              </a:rPr>
              <a:t>الفصل الأول </a:t>
            </a:r>
          </a:p>
          <a:p>
            <a:pPr eaLnBrk="1" hangingPunct="1"/>
            <a:r>
              <a:rPr lang="ar-SA" sz="6000" spc="-150" dirty="0" smtClean="0">
                <a:solidFill>
                  <a:srgbClr val="FF0000"/>
                </a:solidFill>
                <a:latin typeface="ae_AlMateen" pitchFamily="2" charset="-78"/>
                <a:cs typeface="ae_AlMateen" pitchFamily="2" charset="-78"/>
              </a:rPr>
              <a:t>المحاضرة الثانية  </a:t>
            </a:r>
            <a:endParaRPr lang="en-US" sz="6000" spc="-150" dirty="0">
              <a:solidFill>
                <a:srgbClr val="FF0000"/>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000" b="1" dirty="0" smtClean="0">
                <a:solidFill>
                  <a:schemeClr val="tx1"/>
                </a:solidFill>
                <a:cs typeface="Arial" pitchFamily="34" charset="0"/>
              </a:rPr>
              <a:t>النقود والنظم النقدية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762000" y="685800"/>
            <a:ext cx="8727942" cy="5354637"/>
          </a:xfrm>
        </p:spPr>
        <p:txBody>
          <a:bodyPr rtlCol="1">
            <a:normAutofit/>
          </a:bodyPr>
          <a:lstStyle/>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يجدر بنا ونحن ندرس النظم النقدية أن نعرف أصلا النظام الاقتصادي على أنه: تنظيم يستهدف إشباع رغبات الإنسان باستخدام وسائل الإنتاج المتاحة، ويتكون من مجموعة من المنظمات التي يختارها أفراد المجتمع كأسلوب يستخدم به موارده لإشباع رغباته.</a:t>
            </a:r>
            <a:endParaRPr lang="en-US"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و للنظام الاقتصادي عدة وظائف هي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1 - تقرير الأهداف الإنتاجية.</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r>
              <a:rPr lang="ar-SA" sz="2800" dirty="0" smtClean="0">
                <a:solidFill>
                  <a:schemeClr val="tx1"/>
                </a:solidFill>
                <a:cs typeface="Simplified Arabic" pitchFamily="2" charset="-78"/>
              </a:rPr>
              <a:t> 2- </a:t>
            </a:r>
            <a:r>
              <a:rPr lang="ar-SA" sz="2800" b="1" dirty="0" smtClean="0">
                <a:solidFill>
                  <a:schemeClr val="tx1"/>
                </a:solidFill>
                <a:cs typeface="Simplified Arabic" pitchFamily="2" charset="-78"/>
              </a:rPr>
              <a:t> تخصيص الموارد </a:t>
            </a:r>
            <a:r>
              <a:rPr lang="ar-SA" sz="2800" b="1" dirty="0" smtClean="0">
                <a:solidFill>
                  <a:schemeClr val="tx1"/>
                </a:solidFill>
                <a:cs typeface="Simplified Arabic" pitchFamily="2" charset="-78"/>
              </a:rPr>
              <a:t>الإنتاجية</a:t>
            </a:r>
            <a:r>
              <a:rPr lang="en-US" sz="2800" b="1" dirty="0" smtClean="0">
                <a:solidFill>
                  <a:schemeClr val="tx1"/>
                </a:solidFill>
                <a:cs typeface="Simplified Arabic" pitchFamily="2" charset="-78"/>
              </a:rPr>
              <a:t>  </a:t>
            </a:r>
            <a:r>
              <a:rPr lang="ar-JO" sz="2800" b="1" dirty="0" smtClean="0">
                <a:solidFill>
                  <a:schemeClr val="tx1"/>
                </a:solidFill>
                <a:cs typeface="Simplified Arabic" pitchFamily="2" charset="-78"/>
              </a:rPr>
              <a:t>وتحديد الأسلوب الإنتاجي</a:t>
            </a:r>
            <a:r>
              <a:rPr lang="ar-SA" sz="2800" b="1" dirty="0" smtClean="0">
                <a:solidFill>
                  <a:schemeClr val="tx1"/>
                </a:solidFill>
                <a:cs typeface="Simplified Arabic" pitchFamily="2" charset="-78"/>
              </a:rPr>
              <a:t>.</a:t>
            </a: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3-  توزيع الناتج الكلي.</a:t>
            </a:r>
          </a:p>
          <a:p>
            <a:pPr eaLnBrk="1" fontAlgn="auto" hangingPunct="1">
              <a:spcAft>
                <a:spcPts val="0"/>
              </a:spcAft>
              <a:buFont typeface="Wingdings"/>
              <a:buNone/>
              <a:defRPr/>
            </a:pPr>
            <a:r>
              <a:rPr lang="ar-SA" b="1" dirty="0" smtClean="0"/>
              <a:t>          </a:t>
            </a:r>
            <a:endParaRPr lang="ar-SA" b="1" dirty="0"/>
          </a:p>
        </p:txBody>
      </p:sp>
      <p:sp>
        <p:nvSpPr>
          <p:cNvPr id="59395"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A334187C-0D49-4812-BFDB-090419046A03}" type="slidenum">
              <a:rPr lang="ar-SA" smtClean="0"/>
              <a:pPr/>
              <a:t>3</a:t>
            </a:fld>
            <a:endParaRPr lang="ar-SA" smtClean="0"/>
          </a:p>
        </p:txBody>
      </p:sp>
      <p:sp>
        <p:nvSpPr>
          <p:cNvPr id="3" name="عنوان 2"/>
          <p:cNvSpPr>
            <a:spLocks noGrp="1"/>
          </p:cNvSpPr>
          <p:nvPr>
            <p:ph type="title"/>
          </p:nvPr>
        </p:nvSpPr>
        <p:spPr>
          <a:xfrm>
            <a:off x="765308" y="512764"/>
            <a:ext cx="8836290" cy="776287"/>
          </a:xfrm>
        </p:spPr>
        <p:txBody>
          <a:bodyPr rtlCol="1">
            <a:normAutofit/>
          </a:bodyPr>
          <a:lstStyle/>
          <a:p>
            <a:pPr algn="r" eaLnBrk="1" fontAlgn="auto" hangingPunct="1">
              <a:spcAft>
                <a:spcPts val="0"/>
              </a:spcAft>
              <a:defRPr/>
            </a:pPr>
            <a:r>
              <a:rPr lang="ar-SA" dirty="0" smtClean="0">
                <a:solidFill>
                  <a:srgbClr val="FF0000"/>
                </a:solidFill>
              </a:rPr>
              <a:t>أولا : النظام الاقتصادي  </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152400" y="609600"/>
            <a:ext cx="9413742" cy="5354637"/>
          </a:xfrm>
        </p:spPr>
        <p:txBody>
          <a:bodyPr rtlCol="1">
            <a:normAutofit/>
          </a:bodyPr>
          <a:lstStyle/>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يشمل النظام النقدي على جميع النقود المتداولة في بلد معين، وكذا المؤسسات والقوانين والإجراءات المنظمة لعملية إصدار النقود من قبل السلطة النقدية( البنك المركزي) وكذلك البنوك التجاريـة التـي تحتفظ بودائـع الأفراد والمؤسسات وتقوم بدورها في تقديم القروض ضمن ضوابط معينة، ويتركز إهتمام السلطة النقدية على إدارة عرض النقود بما يضمن خفض معدل البطالـة والإسراع بالنمو الاقتصادي دون الإخلال بإستقرار مستوى الأسعار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وهناك نظامين أساسين من النظم النقدية هما النظام السلعي والنظام القانوني أو الورقي.</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r>
              <a:rPr lang="ar-SA" b="1" dirty="0" smtClean="0"/>
              <a:t>          </a:t>
            </a:r>
            <a:endParaRPr lang="ar-SA" b="1" dirty="0"/>
          </a:p>
        </p:txBody>
      </p:sp>
      <p:sp>
        <p:nvSpPr>
          <p:cNvPr id="59395"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A334187C-0D49-4812-BFDB-090419046A03}" type="slidenum">
              <a:rPr lang="ar-SA" smtClean="0"/>
              <a:pPr/>
              <a:t>4</a:t>
            </a:fld>
            <a:endParaRPr lang="ar-SA" smtClean="0"/>
          </a:p>
        </p:txBody>
      </p:sp>
      <p:sp>
        <p:nvSpPr>
          <p:cNvPr id="3" name="عنوان 2"/>
          <p:cNvSpPr>
            <a:spLocks noGrp="1"/>
          </p:cNvSpPr>
          <p:nvPr>
            <p:ph type="title"/>
          </p:nvPr>
        </p:nvSpPr>
        <p:spPr>
          <a:xfrm>
            <a:off x="765308" y="512764"/>
            <a:ext cx="8836290" cy="776287"/>
          </a:xfrm>
        </p:spPr>
        <p:txBody>
          <a:bodyPr rtlCol="1">
            <a:normAutofit/>
          </a:bodyPr>
          <a:lstStyle/>
          <a:p>
            <a:pPr algn="r" eaLnBrk="1" fontAlgn="auto" hangingPunct="1">
              <a:spcAft>
                <a:spcPts val="0"/>
              </a:spcAft>
              <a:defRPr/>
            </a:pPr>
            <a:r>
              <a:rPr lang="ar-SA" dirty="0" smtClean="0">
                <a:solidFill>
                  <a:srgbClr val="FF0000"/>
                </a:solidFill>
              </a:rPr>
              <a:t>ثانيا: النظم النقدية  </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0" y="838200"/>
            <a:ext cx="9413742" cy="5354637"/>
          </a:xfrm>
        </p:spPr>
        <p:txBody>
          <a:bodyPr rtlCol="1">
            <a:normAutofit/>
          </a:bodyPr>
          <a:lstStyle/>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و هو النظام الذي يتم بموجبه تحديد قيمة الوحدة النقدية على أساس قيمة كمية معينة من سلعة معينة يرتضيها الناس كوسيط للتبادل، حيث كان الذهب والفضة أوسع هذه السلع انتشارا، حيث كانت القوة الشرائية للوحدة النقدية في التداول مساوية للقوة الشرائية لقيمة الذهب أو الفضة المرتبطة بالوحدة النقدية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وقد كان مقياس القيمة السلعية للنظام النقدي في الماضي يتحدد بكمية معينة من الذهب والفضة، أو خليط من الاثنين معا.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r>
              <a:rPr lang="ar-SA" b="1" dirty="0" smtClean="0"/>
              <a:t>          </a:t>
            </a:r>
            <a:endParaRPr lang="ar-SA" b="1" dirty="0"/>
          </a:p>
        </p:txBody>
      </p:sp>
      <p:sp>
        <p:nvSpPr>
          <p:cNvPr id="59395"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A334187C-0D49-4812-BFDB-090419046A03}" type="slidenum">
              <a:rPr lang="ar-SA" smtClean="0"/>
              <a:pPr/>
              <a:t>5</a:t>
            </a:fld>
            <a:endParaRPr lang="ar-SA" smtClean="0"/>
          </a:p>
        </p:txBody>
      </p:sp>
      <p:sp>
        <p:nvSpPr>
          <p:cNvPr id="3" name="عنوان 2"/>
          <p:cNvSpPr>
            <a:spLocks noGrp="1"/>
          </p:cNvSpPr>
          <p:nvPr>
            <p:ph type="title"/>
          </p:nvPr>
        </p:nvSpPr>
        <p:spPr>
          <a:xfrm>
            <a:off x="765308" y="512764"/>
            <a:ext cx="8836290" cy="776287"/>
          </a:xfrm>
        </p:spPr>
        <p:txBody>
          <a:bodyPr rtlCol="1">
            <a:normAutofit/>
          </a:bodyPr>
          <a:lstStyle/>
          <a:p>
            <a:pPr algn="r" eaLnBrk="1" fontAlgn="auto" hangingPunct="1">
              <a:spcAft>
                <a:spcPts val="0"/>
              </a:spcAft>
              <a:defRPr/>
            </a:pPr>
            <a:r>
              <a:rPr lang="ar-SA" dirty="0" smtClean="0">
                <a:solidFill>
                  <a:srgbClr val="FF0000"/>
                </a:solidFill>
              </a:rPr>
              <a:t>1- النظام السلعي   </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152400" y="1371600"/>
            <a:ext cx="9261342" cy="5354637"/>
          </a:xfrm>
        </p:spPr>
        <p:txBody>
          <a:bodyPr rtlCol="1">
            <a:normAutofit fontScale="85000" lnSpcReduction="20000"/>
          </a:bodyPr>
          <a:lstStyle/>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كانت قاعدة الذهب هي النظام السائد في جميع أقطار العالم لفترة طويلة إلى غاية بداية عقد </a:t>
            </a:r>
            <a:r>
              <a:rPr lang="ar-SA" sz="2800" b="1" dirty="0" smtClean="0">
                <a:solidFill>
                  <a:schemeClr val="tx1"/>
                </a:solidFill>
                <a:cs typeface="Simplified Arabic" pitchFamily="2" charset="-78"/>
              </a:rPr>
              <a:t>الثلاثينات</a:t>
            </a:r>
            <a:r>
              <a:rPr lang="ar-JO" sz="2800" b="1" dirty="0" smtClean="0">
                <a:solidFill>
                  <a:schemeClr val="tx1"/>
                </a:solidFill>
                <a:cs typeface="Simplified Arabic" pitchFamily="2" charset="-78"/>
              </a:rPr>
              <a:t> (1931-بريطانيا و 1933 – االولايات المتحدة)</a:t>
            </a:r>
            <a:r>
              <a:rPr lang="ar-SA" sz="2800" b="1" dirty="0" smtClean="0">
                <a:solidFill>
                  <a:schemeClr val="tx1"/>
                </a:solidFill>
                <a:cs typeface="Simplified Arabic" pitchFamily="2" charset="-78"/>
              </a:rPr>
              <a:t> </a:t>
            </a:r>
            <a:r>
              <a:rPr lang="ar-SA" sz="2800" b="1" dirty="0" smtClean="0">
                <a:solidFill>
                  <a:schemeClr val="tx1"/>
                </a:solidFill>
                <a:cs typeface="Simplified Arabic" pitchFamily="2" charset="-78"/>
              </a:rPr>
              <a:t>من القرن الماضي بسبب أزمة الكساد الأعظم</a:t>
            </a:r>
            <a:r>
              <a:rPr lang="ar-SA" sz="2800" b="1" dirty="0" smtClean="0">
                <a:solidFill>
                  <a:schemeClr val="tx1"/>
                </a:solidFill>
                <a:cs typeface="Simplified Arabic" pitchFamily="2" charset="-78"/>
              </a:rPr>
              <a:t>. </a:t>
            </a: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وقد كانت لقاعدة الذهب عدة مزايا هي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1- الأمان</a:t>
            </a:r>
          </a:p>
          <a:p>
            <a:pPr marL="1341438" indent="-1258888" algn="just" rtl="1" eaLnBrk="1" fontAlgn="auto" hangingPunct="1">
              <a:spcAft>
                <a:spcPts val="0"/>
              </a:spcAft>
              <a:buFont typeface="Wingdings"/>
              <a:buNone/>
              <a:defRPr/>
            </a:pPr>
            <a:r>
              <a:rPr lang="ar-SA" sz="2800" b="1" dirty="0" smtClean="0">
                <a:solidFill>
                  <a:schemeClr val="tx1"/>
                </a:solidFill>
                <a:cs typeface="Simplified Arabic" pitchFamily="2" charset="-78"/>
              </a:rPr>
              <a:t>         2- استقرار أسعار </a:t>
            </a:r>
            <a:r>
              <a:rPr lang="ar-SA" sz="2800" b="1" dirty="0" smtClean="0">
                <a:solidFill>
                  <a:schemeClr val="tx1"/>
                </a:solidFill>
                <a:cs typeface="Simplified Arabic" pitchFamily="2" charset="-78"/>
              </a:rPr>
              <a:t>الصرف</a:t>
            </a:r>
            <a:r>
              <a:rPr lang="ar-JO" sz="2800" b="1" dirty="0" smtClean="0">
                <a:solidFill>
                  <a:schemeClr val="tx1"/>
                </a:solidFill>
                <a:cs typeface="Simplified Arabic" pitchFamily="2" charset="-78"/>
              </a:rPr>
              <a:t> (20.6 دولار مقابل 4.25 جينيه =</a:t>
            </a:r>
            <a:r>
              <a:rPr lang="en-US" sz="2800" b="1" dirty="0" smtClean="0">
                <a:solidFill>
                  <a:schemeClr val="tx1"/>
                </a:solidFill>
                <a:cs typeface="Simplified Arabic" pitchFamily="2" charset="-78"/>
              </a:rPr>
              <a:t>&lt;</a:t>
            </a:r>
            <a:r>
              <a:rPr lang="ar-JO" sz="2800" b="1" dirty="0" smtClean="0">
                <a:solidFill>
                  <a:schemeClr val="tx1"/>
                </a:solidFill>
                <a:cs typeface="Simplified Arabic" pitchFamily="2" charset="-78"/>
              </a:rPr>
              <a:t> 1 جينيه = 4.85 دولار)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r>
              <a:rPr lang="ar-SA" sz="2800" b="1" dirty="0" smtClean="0">
                <a:solidFill>
                  <a:schemeClr val="tx1"/>
                </a:solidFill>
                <a:cs typeface="Simplified Arabic" pitchFamily="2" charset="-78"/>
              </a:rPr>
              <a:t>3- إدارة النظام النقدي بصورة آلية</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4- استقرار مستوى الأسعار</a:t>
            </a:r>
            <a:r>
              <a:rPr lang="ar-SA" sz="2800" b="1" dirty="0" smtClean="0">
                <a:solidFill>
                  <a:schemeClr val="tx1"/>
                </a:solidFill>
                <a:cs typeface="Simplified Arabic" pitchFamily="2" charset="-78"/>
              </a:rPr>
              <a:t>.</a:t>
            </a:r>
            <a:r>
              <a:rPr lang="ar-JO" sz="2800" b="1" dirty="0" smtClean="0">
                <a:solidFill>
                  <a:schemeClr val="tx1"/>
                </a:solidFill>
                <a:cs typeface="Simplified Arabic" pitchFamily="2" charset="-78"/>
              </a:rPr>
              <a:t> (ليس هنالك اجماع)</a:t>
            </a: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r>
              <a:rPr lang="ar-SA" b="1" dirty="0" smtClean="0"/>
              <a:t>          </a:t>
            </a:r>
            <a:endParaRPr lang="ar-SA" b="1" dirty="0"/>
          </a:p>
        </p:txBody>
      </p:sp>
      <p:sp>
        <p:nvSpPr>
          <p:cNvPr id="59395"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A334187C-0D49-4812-BFDB-090419046A03}" type="slidenum">
              <a:rPr lang="ar-SA" smtClean="0"/>
              <a:pPr/>
              <a:t>6</a:t>
            </a:fld>
            <a:endParaRPr lang="ar-SA" smtClean="0"/>
          </a:p>
        </p:txBody>
      </p:sp>
      <p:sp>
        <p:nvSpPr>
          <p:cNvPr id="3" name="عنوان 2"/>
          <p:cNvSpPr>
            <a:spLocks noGrp="1"/>
          </p:cNvSpPr>
          <p:nvPr>
            <p:ph type="title"/>
          </p:nvPr>
        </p:nvSpPr>
        <p:spPr>
          <a:xfrm>
            <a:off x="762000" y="381000"/>
            <a:ext cx="8836290" cy="776287"/>
          </a:xfrm>
        </p:spPr>
        <p:txBody>
          <a:bodyPr rtlCol="1">
            <a:normAutofit/>
          </a:bodyPr>
          <a:lstStyle/>
          <a:p>
            <a:pPr algn="r" eaLnBrk="1" fontAlgn="auto" hangingPunct="1">
              <a:spcAft>
                <a:spcPts val="0"/>
              </a:spcAft>
              <a:defRPr/>
            </a:pPr>
            <a:r>
              <a:rPr lang="ar-SA" dirty="0" smtClean="0">
                <a:solidFill>
                  <a:srgbClr val="FF0000"/>
                </a:solidFill>
              </a:rPr>
              <a:t>أ- قاعدة الذهب    </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1295400"/>
            <a:ext cx="9413742" cy="5354637"/>
          </a:xfrm>
        </p:spPr>
        <p:txBody>
          <a:bodyPr rtlCol="1">
            <a:normAutofit fontScale="85000" lnSpcReduction="20000"/>
          </a:bodyPr>
          <a:lstStyle/>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هناك ثلاثة أشكال رئيسية لقاعدة الذهب هي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1- قاعدة المسكوكات </a:t>
            </a:r>
            <a:r>
              <a:rPr lang="ar-SA" sz="2800" b="1" dirty="0" smtClean="0">
                <a:solidFill>
                  <a:schemeClr val="tx1"/>
                </a:solidFill>
                <a:cs typeface="Simplified Arabic" pitchFamily="2" charset="-78"/>
              </a:rPr>
              <a:t>الذهبية</a:t>
            </a:r>
            <a:r>
              <a:rPr lang="ar-JO" sz="2800" b="1" dirty="0" smtClean="0">
                <a:solidFill>
                  <a:schemeClr val="tx1"/>
                </a:solidFill>
                <a:cs typeface="Simplified Arabic" pitchFamily="2" charset="-78"/>
              </a:rPr>
              <a:t>(1800-1914)</a:t>
            </a:r>
            <a:r>
              <a:rPr lang="ar-SA" sz="2800" b="1" dirty="0" smtClean="0">
                <a:solidFill>
                  <a:schemeClr val="tx1"/>
                </a:solidFill>
                <a:cs typeface="Simplified Arabic" pitchFamily="2" charset="-78"/>
              </a:rPr>
              <a:t>، </a:t>
            </a:r>
            <a:r>
              <a:rPr lang="ar-SA" sz="2800" b="1" dirty="0" smtClean="0">
                <a:solidFill>
                  <a:schemeClr val="tx1"/>
                </a:solidFill>
                <a:cs typeface="Simplified Arabic" pitchFamily="2" charset="-78"/>
              </a:rPr>
              <a:t>وبموجبها يتم تحديد قيمة الوحدة النقدية للعملة الوطنية بقانون على أساس وزن معين من الذهب .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2- قاعدة السبائك </a:t>
            </a:r>
            <a:r>
              <a:rPr lang="ar-SA" sz="2800" b="1" dirty="0" smtClean="0">
                <a:solidFill>
                  <a:schemeClr val="tx1"/>
                </a:solidFill>
                <a:cs typeface="Simplified Arabic" pitchFamily="2" charset="-78"/>
              </a:rPr>
              <a:t>الذهبية</a:t>
            </a:r>
            <a:r>
              <a:rPr lang="ar-JO" sz="2800" b="1" dirty="0" smtClean="0">
                <a:solidFill>
                  <a:schemeClr val="tx1"/>
                </a:solidFill>
                <a:cs typeface="Simplified Arabic" pitchFamily="2" charset="-78"/>
              </a:rPr>
              <a:t> (1914-1933)</a:t>
            </a:r>
            <a:r>
              <a:rPr lang="ar-SA" sz="2800" b="1" dirty="0" smtClean="0">
                <a:solidFill>
                  <a:schemeClr val="tx1"/>
                </a:solidFill>
                <a:cs typeface="Simplified Arabic" pitchFamily="2" charset="-78"/>
              </a:rPr>
              <a:t>، </a:t>
            </a:r>
            <a:r>
              <a:rPr lang="ar-SA" sz="2800" b="1" dirty="0" smtClean="0">
                <a:solidFill>
                  <a:schemeClr val="tx1"/>
                </a:solidFill>
                <a:cs typeface="Simplified Arabic" pitchFamily="2" charset="-78"/>
              </a:rPr>
              <a:t>وتتحدد بموجبها قيمة العملة الوطنية على أساس وزن ثابت من الذهب حيث يحتفظ بالذهب في هذه الحالة على شكل سبائك ذات وزن معين بدلا من مسكوكات ذهبية.</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3- نظام الصرف بالذهب وهنا يتم تحديد سعر صرف العملة الوطنية مقابل العملات الأخرى القابلة للتحويل إلى ذهب كالدولار والباون الإسترليني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r>
              <a:rPr lang="ar-SA" b="1" dirty="0" smtClean="0"/>
              <a:t>          </a:t>
            </a:r>
            <a:endParaRPr lang="ar-SA" b="1" dirty="0"/>
          </a:p>
        </p:txBody>
      </p:sp>
      <p:sp>
        <p:nvSpPr>
          <p:cNvPr id="59395"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A334187C-0D49-4812-BFDB-090419046A03}" type="slidenum">
              <a:rPr lang="ar-SA" smtClean="0"/>
              <a:pPr/>
              <a:t>7</a:t>
            </a:fld>
            <a:endParaRPr lang="ar-SA" smtClean="0"/>
          </a:p>
        </p:txBody>
      </p:sp>
      <p:sp>
        <p:nvSpPr>
          <p:cNvPr id="3" name="عنوان 2"/>
          <p:cNvSpPr>
            <a:spLocks noGrp="1"/>
          </p:cNvSpPr>
          <p:nvPr>
            <p:ph type="title"/>
          </p:nvPr>
        </p:nvSpPr>
        <p:spPr>
          <a:xfrm>
            <a:off x="765308" y="512764"/>
            <a:ext cx="8836290" cy="776287"/>
          </a:xfrm>
        </p:spPr>
        <p:txBody>
          <a:bodyPr rtlCol="1">
            <a:normAutofit/>
          </a:bodyPr>
          <a:lstStyle/>
          <a:p>
            <a:pPr algn="r" eaLnBrk="1" fontAlgn="auto" hangingPunct="1">
              <a:spcAft>
                <a:spcPts val="0"/>
              </a:spcAft>
              <a:defRPr/>
            </a:pPr>
            <a:r>
              <a:rPr lang="ar-SA" dirty="0" smtClean="0">
                <a:solidFill>
                  <a:srgbClr val="FF0000"/>
                </a:solidFill>
              </a:rPr>
              <a:t>الأشكال الأخرى لقاعدة الذهب    </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0" y="838200"/>
            <a:ext cx="9677400" cy="5354637"/>
          </a:xfrm>
        </p:spPr>
        <p:txBody>
          <a:bodyPr rtlCol="1">
            <a:normAutofit fontScale="92500" lnSpcReduction="20000"/>
          </a:bodyPr>
          <a:lstStyle/>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طبق نظام المعدنين قبل نظام الذهب، ففي قاعدة المعدنين تتحدد قيمة العملة الوطنية على أساس وزن ثابت من معدنين هما: الذهب والفضة، وبالتالي فإن الوحدة النقدية تكون قابلة للتحويل إلى أي من المعدنين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و قد إتبع هذا النظام لسببين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1- الاعتقاد بأن النقود يجب أن تكون نقودا سلعية أو نقودا قابلة للتحويل إلى النقود السلعية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2- احتمال عدم توفر الكميات الكافية من الذهب أو الفضة </a:t>
            </a:r>
            <a:r>
              <a:rPr lang="ar-SA" sz="2800" b="1" dirty="0" smtClean="0">
                <a:solidFill>
                  <a:schemeClr val="tx1"/>
                </a:solidFill>
                <a:cs typeface="Simplified Arabic" pitchFamily="2" charset="-78"/>
              </a:rPr>
              <a:t>للقيا</a:t>
            </a:r>
            <a:r>
              <a:rPr lang="ar-JO" sz="2800" b="1" dirty="0" smtClean="0">
                <a:solidFill>
                  <a:schemeClr val="tx1"/>
                </a:solidFill>
                <a:cs typeface="Simplified Arabic" pitchFamily="2" charset="-78"/>
              </a:rPr>
              <a:t>م</a:t>
            </a:r>
            <a:r>
              <a:rPr lang="ar-SA" sz="2800" b="1" dirty="0" smtClean="0">
                <a:solidFill>
                  <a:schemeClr val="tx1"/>
                </a:solidFill>
                <a:cs typeface="Simplified Arabic" pitchFamily="2" charset="-78"/>
              </a:rPr>
              <a:t> </a:t>
            </a:r>
            <a:r>
              <a:rPr lang="ar-SA" sz="2800" b="1" dirty="0" smtClean="0">
                <a:solidFill>
                  <a:schemeClr val="tx1"/>
                </a:solidFill>
                <a:cs typeface="Simplified Arabic" pitchFamily="2" charset="-78"/>
              </a:rPr>
              <a:t>بعمل النقود .</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r>
              <a:rPr lang="ar-SA" b="1" dirty="0" smtClean="0"/>
              <a:t>          </a:t>
            </a:r>
            <a:endParaRPr lang="ar-SA" b="1" dirty="0"/>
          </a:p>
        </p:txBody>
      </p:sp>
      <p:sp>
        <p:nvSpPr>
          <p:cNvPr id="59395"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A334187C-0D49-4812-BFDB-090419046A03}" type="slidenum">
              <a:rPr lang="ar-SA" smtClean="0"/>
              <a:pPr/>
              <a:t>8</a:t>
            </a:fld>
            <a:endParaRPr lang="ar-SA" smtClean="0"/>
          </a:p>
        </p:txBody>
      </p:sp>
      <p:sp>
        <p:nvSpPr>
          <p:cNvPr id="3" name="عنوان 2"/>
          <p:cNvSpPr>
            <a:spLocks noGrp="1"/>
          </p:cNvSpPr>
          <p:nvPr>
            <p:ph type="title"/>
          </p:nvPr>
        </p:nvSpPr>
        <p:spPr>
          <a:xfrm>
            <a:off x="762000" y="304800"/>
            <a:ext cx="8836290" cy="776287"/>
          </a:xfrm>
        </p:spPr>
        <p:txBody>
          <a:bodyPr rtlCol="1">
            <a:normAutofit/>
          </a:bodyPr>
          <a:lstStyle/>
          <a:p>
            <a:pPr algn="r" eaLnBrk="1" fontAlgn="auto" hangingPunct="1">
              <a:spcAft>
                <a:spcPts val="0"/>
              </a:spcAft>
              <a:defRPr/>
            </a:pPr>
            <a:r>
              <a:rPr lang="ar-SA" dirty="0" smtClean="0">
                <a:solidFill>
                  <a:srgbClr val="FF0000"/>
                </a:solidFill>
              </a:rPr>
              <a:t>ب- قاعدة المعدنين   </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228600" y="1219200"/>
            <a:ext cx="9413742" cy="5354637"/>
          </a:xfrm>
        </p:spPr>
        <p:txBody>
          <a:bodyPr rtlCol="1">
            <a:normAutofit fontScale="77500" lnSpcReduction="20000"/>
          </a:bodyPr>
          <a:lstStyle/>
          <a:p>
            <a:pPr algn="just" rtl="1" eaLnBrk="1" fontAlgn="auto" hangingPunct="1">
              <a:lnSpc>
                <a:spcPct val="160000"/>
              </a:lnSpc>
              <a:spcAft>
                <a:spcPts val="0"/>
              </a:spcAft>
              <a:buFont typeface="Wingdings"/>
              <a:buNone/>
              <a:defRPr/>
            </a:pPr>
            <a:r>
              <a:rPr lang="ar-SA" sz="2800" b="1" dirty="0" smtClean="0">
                <a:solidFill>
                  <a:schemeClr val="tx1"/>
                </a:solidFill>
                <a:cs typeface="Simplified Arabic" pitchFamily="2" charset="-78"/>
              </a:rPr>
              <a:t>          في النظام النقدي القانوني لا تكون للنقود قيمة سلعية أو مرتبطة بالذهب أو بأي سلعة أخرى، وإنما تستمد النقود قوتها من القانون الذي يلزم جميع الأفراد التعامل </a:t>
            </a:r>
            <a:r>
              <a:rPr lang="ar-SA" sz="2800" b="1" dirty="0" err="1" smtClean="0">
                <a:solidFill>
                  <a:schemeClr val="tx1"/>
                </a:solidFill>
                <a:cs typeface="Simplified Arabic" pitchFamily="2" charset="-78"/>
              </a:rPr>
              <a:t>بها</a:t>
            </a:r>
            <a:r>
              <a:rPr lang="ar-SA" sz="2800" b="1" dirty="0" smtClean="0">
                <a:solidFill>
                  <a:schemeClr val="tx1"/>
                </a:solidFill>
                <a:cs typeface="Simplified Arabic" pitchFamily="2" charset="-78"/>
              </a:rPr>
              <a:t>، لذلك فإنها تعرف بالنقود الإلزامية وهي غير قابلة للتحويل إلى ذهب أو أي سلعة أخرى .</a:t>
            </a:r>
          </a:p>
          <a:p>
            <a:pPr algn="just" rtl="1" eaLnBrk="1" fontAlgn="auto" hangingPunct="1">
              <a:lnSpc>
                <a:spcPct val="160000"/>
              </a:lnSpc>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lnSpc>
                <a:spcPct val="160000"/>
              </a:lnSpc>
              <a:spcAft>
                <a:spcPts val="0"/>
              </a:spcAft>
              <a:buFont typeface="Wingdings"/>
              <a:buNone/>
              <a:defRPr/>
            </a:pPr>
            <a:r>
              <a:rPr lang="ar-SA" sz="2800" b="1" dirty="0" smtClean="0">
                <a:solidFill>
                  <a:schemeClr val="tx1"/>
                </a:solidFill>
                <a:cs typeface="Simplified Arabic" pitchFamily="2" charset="-78"/>
              </a:rPr>
              <a:t>          وعلى هذا الأساس تتم إدارة النظام النقدي من قبل البنك المركزي الذي يحدد كمية الإصدار من العملة الورقية دون التقيد في ذلك بما يتوفر لديه من احتياطي ذهبي ، وإنما بحسب الإعتبـارات  والأهداف الإقتصادية التي تسعى الدولة لتحقيقها، وفي مقدمتها النمو الإقتصادي وإستقرار الأسعار.</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r>
              <a:rPr lang="ar-SA" b="1" dirty="0" smtClean="0"/>
              <a:t>          </a:t>
            </a:r>
            <a:endParaRPr lang="ar-SA" b="1" dirty="0"/>
          </a:p>
        </p:txBody>
      </p:sp>
      <p:sp>
        <p:nvSpPr>
          <p:cNvPr id="59395"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A334187C-0D49-4812-BFDB-090419046A03}" type="slidenum">
              <a:rPr lang="ar-SA" smtClean="0"/>
              <a:pPr/>
              <a:t>9</a:t>
            </a:fld>
            <a:endParaRPr lang="ar-SA" smtClean="0"/>
          </a:p>
        </p:txBody>
      </p:sp>
      <p:sp>
        <p:nvSpPr>
          <p:cNvPr id="3" name="عنوان 2"/>
          <p:cNvSpPr>
            <a:spLocks noGrp="1"/>
          </p:cNvSpPr>
          <p:nvPr>
            <p:ph type="title"/>
          </p:nvPr>
        </p:nvSpPr>
        <p:spPr>
          <a:xfrm>
            <a:off x="765308" y="512764"/>
            <a:ext cx="8836290" cy="776287"/>
          </a:xfrm>
        </p:spPr>
        <p:txBody>
          <a:bodyPr rtlCol="1">
            <a:normAutofit/>
          </a:bodyPr>
          <a:lstStyle/>
          <a:p>
            <a:pPr algn="r" eaLnBrk="1" fontAlgn="auto" hangingPunct="1">
              <a:spcAft>
                <a:spcPts val="0"/>
              </a:spcAft>
              <a:defRPr/>
            </a:pPr>
            <a:r>
              <a:rPr lang="ar-SA" dirty="0" smtClean="0">
                <a:solidFill>
                  <a:srgbClr val="FF0000"/>
                </a:solidFill>
              </a:rPr>
              <a:t>2- النظام النقدي القانوني أو الورقي    </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نص 1"/>
          <p:cNvSpPr>
            <a:spLocks noGrp="1"/>
          </p:cNvSpPr>
          <p:nvPr>
            <p:ph type="body" idx="1"/>
          </p:nvPr>
        </p:nvSpPr>
        <p:spPr>
          <a:xfrm>
            <a:off x="304800" y="1295400"/>
            <a:ext cx="9413742" cy="5354637"/>
          </a:xfrm>
        </p:spPr>
        <p:txBody>
          <a:bodyPr rtlCol="1">
            <a:normAutofit fontScale="77500" lnSpcReduction="20000"/>
          </a:bodyPr>
          <a:lstStyle/>
          <a:p>
            <a:pPr algn="just" rtl="1" eaLnBrk="1" fontAlgn="auto" hangingPunct="1">
              <a:lnSpc>
                <a:spcPct val="160000"/>
              </a:lnSpc>
              <a:spcAft>
                <a:spcPts val="0"/>
              </a:spcAft>
              <a:buFont typeface="Wingdings"/>
              <a:buNone/>
              <a:defRPr/>
            </a:pPr>
            <a:r>
              <a:rPr lang="ar-SA" sz="2800" b="1" dirty="0" smtClean="0">
                <a:solidFill>
                  <a:schemeClr val="tx1"/>
                </a:solidFill>
                <a:cs typeface="Simplified Arabic" pitchFamily="2" charset="-78"/>
              </a:rPr>
              <a:t>          لقد أثبتت التجربة العملية بعد فترة الكساد الاقتصادي العالمي أن النظام النقدي الورقي أفضل كثيرا من قاعدة الذهب ، وذلك لأنه يوفر للسلطة النقدية مرونة أكبر في إدارة عرض النقد داخل الدولة ، كما أنها لا تكون بحاجة إلى تحديد كمية النقود المتداولة على أساس كمية الإحتياطي الذهبي .</a:t>
            </a:r>
          </a:p>
          <a:p>
            <a:pPr algn="just" rtl="1" eaLnBrk="1" fontAlgn="auto" hangingPunct="1">
              <a:lnSpc>
                <a:spcPct val="160000"/>
              </a:lnSpc>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lnSpc>
                <a:spcPct val="160000"/>
              </a:lnSpc>
              <a:spcAft>
                <a:spcPts val="0"/>
              </a:spcAft>
              <a:buFont typeface="Wingdings"/>
              <a:buNone/>
              <a:defRPr/>
            </a:pPr>
            <a:r>
              <a:rPr lang="ar-SA" sz="2800" b="1" dirty="0" smtClean="0">
                <a:solidFill>
                  <a:schemeClr val="tx1"/>
                </a:solidFill>
                <a:cs typeface="Simplified Arabic" pitchFamily="2" charset="-78"/>
              </a:rPr>
              <a:t>         إلا أن حالة عدم الاستقرار في أسعار الصرف التي سادت خلال النصف الثاني من عقد الثلاثينات من القرن العشرين قد مهدت الطريق للمطالبة بإصلاح النظام النقدي العالمي والانتقال إلى ما يطلق عليه قاعدة الذهب والنظام النقدي الورقي معا.</a:t>
            </a: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endParaRPr lang="ar-SA" sz="2800" b="1" dirty="0" smtClean="0">
              <a:solidFill>
                <a:schemeClr val="tx1"/>
              </a:solidFill>
              <a:cs typeface="Simplified Arabic" pitchFamily="2" charset="-78"/>
            </a:endParaRP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p>
          <a:p>
            <a:pPr algn="just" rtl="1" eaLnBrk="1" fontAlgn="auto" hangingPunct="1">
              <a:spcAft>
                <a:spcPts val="0"/>
              </a:spcAft>
              <a:buFont typeface="Wingdings"/>
              <a:buNone/>
              <a:defRPr/>
            </a:pPr>
            <a:r>
              <a:rPr lang="ar-SA" sz="2800" b="1" dirty="0" smtClean="0">
                <a:solidFill>
                  <a:schemeClr val="tx1"/>
                </a:solidFill>
                <a:cs typeface="Simplified Arabic" pitchFamily="2" charset="-78"/>
              </a:rPr>
              <a:t>         </a:t>
            </a:r>
            <a:r>
              <a:rPr lang="ar-SA" b="1" dirty="0" smtClean="0"/>
              <a:t>          </a:t>
            </a:r>
            <a:endParaRPr lang="ar-SA" b="1" dirty="0"/>
          </a:p>
        </p:txBody>
      </p:sp>
      <p:sp>
        <p:nvSpPr>
          <p:cNvPr id="59395" name="عنصر نائب لرقم الشريحة 3"/>
          <p:cNvSpPr>
            <a:spLocks noGrp="1"/>
          </p:cNvSpPr>
          <p:nvPr>
            <p:ph type="sldNum" sz="quarter" idx="4294967295"/>
          </p:nvPr>
        </p:nvSpPr>
        <p:spPr bwMode="auto">
          <a:xfrm>
            <a:off x="9328150" y="6416676"/>
            <a:ext cx="495300" cy="365125"/>
          </a:xfrm>
          <a:prstGeom prst="rect">
            <a:avLst/>
          </a:prstGeom>
          <a:noFill/>
          <a:ln>
            <a:miter lim="800000"/>
            <a:headEnd/>
            <a:tailEnd/>
          </a:ln>
        </p:spPr>
        <p:txBody>
          <a:bodyPr wrap="square" lIns="91440" tIns="45720" rIns="91440" bIns="45720" numCol="1" anchorCtr="0" compatLnSpc="1">
            <a:prstTxWarp prst="textNoShape">
              <a:avLst/>
            </a:prstTxWarp>
          </a:bodyPr>
          <a:lstStyle/>
          <a:p>
            <a:fld id="{A334187C-0D49-4812-BFDB-090419046A03}" type="slidenum">
              <a:rPr lang="ar-SA" smtClean="0"/>
              <a:pPr/>
              <a:t>10</a:t>
            </a:fld>
            <a:endParaRPr lang="ar-SA" smtClean="0"/>
          </a:p>
        </p:txBody>
      </p:sp>
      <p:sp>
        <p:nvSpPr>
          <p:cNvPr id="3" name="عنوان 2"/>
          <p:cNvSpPr>
            <a:spLocks noGrp="1"/>
          </p:cNvSpPr>
          <p:nvPr>
            <p:ph type="title"/>
          </p:nvPr>
        </p:nvSpPr>
        <p:spPr>
          <a:xfrm>
            <a:off x="765308" y="512764"/>
            <a:ext cx="8836290" cy="776287"/>
          </a:xfrm>
        </p:spPr>
        <p:txBody>
          <a:bodyPr rtlCol="1">
            <a:normAutofit/>
          </a:bodyPr>
          <a:lstStyle/>
          <a:p>
            <a:pPr algn="r" eaLnBrk="1" fontAlgn="auto" hangingPunct="1">
              <a:spcAft>
                <a:spcPts val="0"/>
              </a:spcAft>
              <a:defRPr/>
            </a:pPr>
            <a:r>
              <a:rPr lang="ar-SA" dirty="0" smtClean="0">
                <a:solidFill>
                  <a:srgbClr val="FF0000"/>
                </a:solidFill>
              </a:rPr>
              <a:t>قاعدة الذهب والنظام النقدي الورقي معا</a:t>
            </a:r>
            <a:endParaRPr lang="ar-SA" dirty="0">
              <a:solidFill>
                <a:srgbClr val="FF0000"/>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1893</TotalTime>
  <Words>746</Words>
  <Application>Microsoft Office PowerPoint</Application>
  <PresentationFormat>A4 Paper (210x297 mm)</PresentationFormat>
  <Paragraphs>95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أولا : النظام الاقتصادي  </vt:lpstr>
      <vt:lpstr>ثانيا: النظم النقدية  </vt:lpstr>
      <vt:lpstr>1- النظام السلعي   </vt:lpstr>
      <vt:lpstr>أ- قاعدة الذهب    </vt:lpstr>
      <vt:lpstr>الأشكال الأخرى لقاعدة الذهب    </vt:lpstr>
      <vt:lpstr>ب- قاعدة المعدنين   </vt:lpstr>
      <vt:lpstr>2- النظام النقدي القانوني أو الورقي    </vt:lpstr>
      <vt:lpstr>قاعدة الذهب والنظام النقدي الورقي معا</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209</cp:revision>
  <dcterms:created xsi:type="dcterms:W3CDTF">2009-10-14T19:14:34Z</dcterms:created>
  <dcterms:modified xsi:type="dcterms:W3CDTF">2012-02-11T11:21:57Z</dcterms:modified>
</cp:coreProperties>
</file>