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00" r:id="rId2"/>
    <p:sldId id="257" r:id="rId3"/>
    <p:sldId id="304" r:id="rId4"/>
    <p:sldId id="306" r:id="rId5"/>
    <p:sldId id="307" r:id="rId6"/>
    <p:sldId id="309" r:id="rId7"/>
    <p:sldId id="311" r:id="rId8"/>
    <p:sldId id="313" r:id="rId9"/>
    <p:sldId id="314" r:id="rId10"/>
    <p:sldId id="316" r:id="rId11"/>
    <p:sldId id="318" r:id="rId12"/>
    <p:sldId id="320" r:id="rId13"/>
    <p:sldId id="322" r:id="rId14"/>
    <p:sldId id="323" r:id="rId15"/>
    <p:sldId id="326" r:id="rId16"/>
    <p:sldId id="328"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1206" y="-31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378619" y="3560762"/>
            <a:ext cx="5334000" cy="1889125"/>
          </a:xfrm>
          <a:prstGeom prst="rect">
            <a:avLst/>
          </a:prstGeom>
          <a:noFill/>
          <a:ln w="9525">
            <a:noFill/>
            <a:miter lim="800000"/>
            <a:headEnd/>
            <a:tailEnd/>
          </a:ln>
        </p:spPr>
        <p:txBody>
          <a:bodyPr anchor="ct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النقود والبنوك  </a:t>
            </a: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الدكتور أسامة الفرحان</a:t>
            </a:r>
          </a:p>
          <a:p>
            <a:pPr algn="ctr"/>
            <a:r>
              <a:rPr lang="ar-SA" sz="3700" b="1" dirty="0" smtClean="0">
                <a:solidFill>
                  <a:schemeClr val="accent1">
                    <a:lumMod val="50000"/>
                  </a:schemeClr>
                </a:solidFill>
                <a:latin typeface="AYM Wadiy S_U normal."/>
                <a:cs typeface="Times New Roman" pitchFamily="18" charset="0"/>
              </a:rPr>
              <a:t> </a:t>
            </a: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6000" b="1" spc="-150" dirty="0" smtClean="0">
                <a:solidFill>
                  <a:srgbClr val="376092"/>
                </a:solidFill>
                <a:latin typeface="ae_AlMateen" pitchFamily="2" charset="-78"/>
                <a:cs typeface="ae_AlMateen" pitchFamily="2" charset="-78"/>
              </a:rPr>
              <a:t>المحاضرة الثالثة </a:t>
            </a:r>
            <a:endParaRPr lang="en-US" sz="6000" b="1"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5400" b="1" dirty="0" smtClean="0">
                <a:solidFill>
                  <a:srgbClr val="FF0000"/>
                </a:solidFill>
                <a:cs typeface="Arial" pitchFamily="34" charset="0"/>
              </a:rPr>
              <a:t>نظريات الطلب على النقود </a:t>
            </a:r>
          </a:p>
          <a:p>
            <a:pPr eaLnBrk="1" hangingPunct="1"/>
            <a:r>
              <a:rPr lang="ar-SA" sz="3600" b="1" dirty="0" smtClean="0">
                <a:solidFill>
                  <a:srgbClr val="00B050"/>
                </a:solidFill>
                <a:cs typeface="Arial" pitchFamily="34" charset="0"/>
              </a:rPr>
              <a:t>الفصل الثاني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609600" y="1371600"/>
            <a:ext cx="9067800" cy="4897437"/>
          </a:xfrm>
        </p:spPr>
        <p:txBody>
          <a:bodyPr>
            <a:normAutofit fontScale="92500"/>
          </a:bodyPr>
          <a:lstStyle/>
          <a:p>
            <a:pPr algn="just" rtl="1" eaLnBrk="1" fontAlgn="auto" hangingPunct="1">
              <a:lnSpc>
                <a:spcPct val="150000"/>
              </a:lnSpc>
              <a:spcAft>
                <a:spcPts val="0"/>
              </a:spcAft>
              <a:buFont typeface="Wingdings"/>
              <a:buNone/>
              <a:defRPr/>
            </a:pPr>
            <a:r>
              <a:rPr lang="ar-DZ" sz="4300" b="1" dirty="0" smtClean="0">
                <a:solidFill>
                  <a:schemeClr val="tx1"/>
                </a:solidFill>
                <a:cs typeface="Simplified Arabic" pitchFamily="2" charset="-78"/>
              </a:rPr>
              <a:t>نقدم </a:t>
            </a:r>
            <a:r>
              <a:rPr lang="ar-DZ" sz="4300" b="1" dirty="0" err="1" smtClean="0">
                <a:solidFill>
                  <a:schemeClr val="tx1"/>
                </a:solidFill>
                <a:cs typeface="Simplified Arabic" pitchFamily="2" charset="-78"/>
              </a:rPr>
              <a:t>ف</a:t>
            </a:r>
            <a:r>
              <a:rPr lang="ar-SA" sz="4300" b="1" dirty="0" smtClean="0">
                <a:solidFill>
                  <a:schemeClr val="tx1"/>
                </a:solidFill>
                <a:cs typeface="Simplified Arabic" pitchFamily="2" charset="-78"/>
              </a:rPr>
              <a:t>ي هذا الفصل النظريات المختلفة للطلب على النقود ، ودوافع الطلب على النقود ، والعوامل المؤثرة في الطلب على النقود , خاصة سعر الفائدة بإعتباره العامل الفاعل في آلية إنتقال تأثير التغير في عرض النقود على المتغيرات الإقتصادية الكلية .</a:t>
            </a:r>
          </a:p>
          <a:p>
            <a:pPr eaLnBrk="1" fontAlgn="auto" hangingPunct="1">
              <a:lnSpc>
                <a:spcPct val="150000"/>
              </a:lnSpc>
              <a:spcAft>
                <a:spcPts val="0"/>
              </a:spcAft>
              <a:buFont typeface="Wingdings"/>
              <a:buNone/>
              <a:defRPr/>
            </a:pPr>
            <a:endParaRPr lang="ar-SA" sz="2400" b="1" dirty="0"/>
          </a:p>
        </p:txBody>
      </p:sp>
      <p:sp>
        <p:nvSpPr>
          <p:cNvPr id="3" name="عنوان 2"/>
          <p:cNvSpPr>
            <a:spLocks noGrp="1"/>
          </p:cNvSpPr>
          <p:nvPr>
            <p:ph type="title"/>
          </p:nvPr>
        </p:nvSpPr>
        <p:spPr>
          <a:xfrm>
            <a:off x="765308" y="512764"/>
            <a:ext cx="8836290" cy="776287"/>
          </a:xfrm>
        </p:spPr>
        <p:txBody>
          <a:bodyPr/>
          <a:lstStyle/>
          <a:p>
            <a:pPr algn="r" eaLnBrk="1" fontAlgn="auto" hangingPunct="1">
              <a:spcAft>
                <a:spcPts val="0"/>
              </a:spcAft>
              <a:defRPr/>
            </a:pPr>
            <a:r>
              <a:rPr lang="ar-SA" b="1" dirty="0" smtClean="0">
                <a:solidFill>
                  <a:srgbClr val="FF0000"/>
                </a:solidFill>
              </a:rPr>
              <a:t>الطلب على النقود</a:t>
            </a:r>
            <a:endParaRPr lang="ar-SA" b="1" dirty="0">
              <a:solidFill>
                <a:srgbClr val="FF0000"/>
              </a:solidFill>
            </a:endParaRPr>
          </a:p>
        </p:txBody>
      </p:sp>
      <p:sp>
        <p:nvSpPr>
          <p:cNvPr id="10244"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5AA645B5-8101-4651-9A2D-39D9A9D1512B}" type="slidenum">
              <a:rPr lang="ar-SA" smtClean="0"/>
              <a:pPr/>
              <a:t>3</a:t>
            </a:fld>
            <a:endParaRPr lang="ar-SA" smtClean="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304800" y="1960563"/>
            <a:ext cx="9067800" cy="4897437"/>
          </a:xfrm>
        </p:spPr>
        <p:txBody>
          <a:bodyPr>
            <a:normAutofit fontScale="62500" lnSpcReduction="20000"/>
          </a:bodyPr>
          <a:lstStyle/>
          <a:p>
            <a:pPr algn="just" rtl="1" eaLnBrk="1" fontAlgn="auto" hangingPunct="1">
              <a:lnSpc>
                <a:spcPct val="200000"/>
              </a:lnSpc>
              <a:spcAft>
                <a:spcPts val="0"/>
              </a:spcAft>
              <a:defRPr/>
            </a:pPr>
            <a:r>
              <a:rPr lang="ar-DZ" sz="4400" b="1" dirty="0" smtClean="0">
                <a:solidFill>
                  <a:schemeClr val="tx1"/>
                </a:solidFill>
                <a:cs typeface="Simplified Arabic" pitchFamily="2" charset="-78"/>
              </a:rPr>
              <a:t>تعتبر أول صياغة</a:t>
            </a:r>
            <a:r>
              <a:rPr lang="ar-SA" sz="4400" b="1" dirty="0" smtClean="0">
                <a:solidFill>
                  <a:schemeClr val="tx1"/>
                </a:solidFill>
                <a:cs typeface="Simplified Arabic" pitchFamily="2" charset="-78"/>
              </a:rPr>
              <a:t> </a:t>
            </a:r>
            <a:r>
              <a:rPr lang="ar-DZ" sz="4400" b="1" dirty="0" smtClean="0">
                <a:solidFill>
                  <a:schemeClr val="tx1"/>
                </a:solidFill>
                <a:cs typeface="Simplified Arabic" pitchFamily="2" charset="-78"/>
              </a:rPr>
              <a:t>حديثة  لنظرية كمية النقود ، جاءت بهدف تفسير حالة الكساد التي انتشرت بعد الحرب العالمية الأولى ، وكانت أهم التعديلات التي أجراها </a:t>
            </a:r>
            <a:r>
              <a:rPr lang="ar-DZ" sz="4400" b="1" dirty="0" smtClean="0">
                <a:solidFill>
                  <a:srgbClr val="FF0000"/>
                </a:solidFill>
                <a:cs typeface="Simplified Arabic" pitchFamily="2" charset="-78"/>
              </a:rPr>
              <a:t>فيشر</a:t>
            </a:r>
            <a:r>
              <a:rPr lang="ar-DZ" sz="4400" b="1" dirty="0" smtClean="0">
                <a:solidFill>
                  <a:schemeClr val="tx1"/>
                </a:solidFill>
                <a:cs typeface="Simplified Arabic" pitchFamily="2" charset="-78"/>
              </a:rPr>
              <a:t> هو أن هناك فرق بين النقود القانونية وبين الودائع المصرفية ، وأبرز فكرة سرعة دوران النقود ، أي معدل انتقال النقود بين الأفراد وتداولها، لتأخذ المعادلة الشكل الآتـــي:</a:t>
            </a:r>
          </a:p>
          <a:p>
            <a:pPr algn="just" rtl="1" eaLnBrk="1" fontAlgn="auto" hangingPunct="1">
              <a:lnSpc>
                <a:spcPct val="200000"/>
              </a:lnSpc>
              <a:spcAft>
                <a:spcPts val="0"/>
              </a:spcAft>
              <a:defRPr/>
            </a:pPr>
            <a:r>
              <a:rPr lang="ar-DZ" sz="4400" b="1" dirty="0" smtClean="0">
                <a:solidFill>
                  <a:srgbClr val="FF0000"/>
                </a:solidFill>
              </a:rPr>
              <a:t>كمية النقود </a:t>
            </a:r>
            <a:r>
              <a:rPr lang="en-US" sz="4400" b="1" dirty="0" smtClean="0">
                <a:solidFill>
                  <a:srgbClr val="FF0000"/>
                </a:solidFill>
              </a:rPr>
              <a:t>X</a:t>
            </a:r>
            <a:r>
              <a:rPr lang="ar-SA" sz="4400" b="1" dirty="0" smtClean="0">
                <a:solidFill>
                  <a:srgbClr val="FF0000"/>
                </a:solidFill>
              </a:rPr>
              <a:t>سرعة دورانها = حجم المعاملات </a:t>
            </a:r>
            <a:r>
              <a:rPr lang="fr-FR" sz="4400" b="1" dirty="0" smtClean="0">
                <a:solidFill>
                  <a:srgbClr val="FF0000"/>
                </a:solidFill>
              </a:rPr>
              <a:t>X</a:t>
            </a:r>
            <a:r>
              <a:rPr lang="ar-DZ" sz="4400" b="1" dirty="0" smtClean="0">
                <a:solidFill>
                  <a:srgbClr val="FF0000"/>
                </a:solidFill>
              </a:rPr>
              <a:t> متوسط أسعار السلع</a:t>
            </a:r>
            <a:endParaRPr lang="en-US" sz="4400" b="1" dirty="0" smtClean="0">
              <a:solidFill>
                <a:srgbClr val="FF0000"/>
              </a:solidFill>
            </a:endParaRPr>
          </a:p>
          <a:p>
            <a:pPr algn="just" rtl="1" eaLnBrk="1" fontAlgn="auto" hangingPunct="1">
              <a:lnSpc>
                <a:spcPct val="200000"/>
              </a:lnSpc>
              <a:spcAft>
                <a:spcPts val="0"/>
              </a:spcAft>
              <a:defRPr/>
            </a:pPr>
            <a:endParaRPr lang="en-US" sz="4400" b="1" dirty="0" smtClean="0">
              <a:solidFill>
                <a:schemeClr val="tx1"/>
              </a:solidFill>
            </a:endParaRPr>
          </a:p>
          <a:p>
            <a:pPr eaLnBrk="1" fontAlgn="auto" hangingPunct="1">
              <a:lnSpc>
                <a:spcPct val="150000"/>
              </a:lnSpc>
              <a:spcAft>
                <a:spcPts val="0"/>
              </a:spcAft>
              <a:buFont typeface="Wingdings"/>
              <a:buNone/>
              <a:defRPr/>
            </a:pPr>
            <a:endParaRPr lang="ar-SA" sz="2400" b="1" dirty="0"/>
          </a:p>
        </p:txBody>
      </p:sp>
      <p:sp>
        <p:nvSpPr>
          <p:cNvPr id="3" name="عنوان 2"/>
          <p:cNvSpPr>
            <a:spLocks noGrp="1"/>
          </p:cNvSpPr>
          <p:nvPr>
            <p:ph type="title"/>
          </p:nvPr>
        </p:nvSpPr>
        <p:spPr>
          <a:xfrm>
            <a:off x="765308" y="512764"/>
            <a:ext cx="8836290" cy="776287"/>
          </a:xfrm>
        </p:spPr>
        <p:txBody>
          <a:bodyPr/>
          <a:lstStyle/>
          <a:p>
            <a:pPr algn="r" eaLnBrk="1" fontAlgn="auto" hangingPunct="1">
              <a:spcAft>
                <a:spcPts val="0"/>
              </a:spcAft>
              <a:defRPr/>
            </a:pPr>
            <a:r>
              <a:rPr lang="ar-SA" b="1" dirty="0" smtClean="0">
                <a:solidFill>
                  <a:srgbClr val="FF0000"/>
                </a:solidFill>
              </a:rPr>
              <a:t>1- النظرية التقليدية لكمية النقود </a:t>
            </a:r>
            <a:endParaRPr lang="ar-SA" b="1" dirty="0">
              <a:solidFill>
                <a:srgbClr val="FF0000"/>
              </a:solidFill>
            </a:endParaRPr>
          </a:p>
        </p:txBody>
      </p:sp>
      <p:sp>
        <p:nvSpPr>
          <p:cNvPr id="10244"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5AA645B5-8101-4651-9A2D-39D9A9D1512B}" type="slidenum">
              <a:rPr lang="ar-SA" smtClean="0"/>
              <a:pPr/>
              <a:t>4</a:t>
            </a:fld>
            <a:endParaRPr lang="ar-SA"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57200" y="533400"/>
            <a:ext cx="8610600" cy="5632311"/>
          </a:xfrm>
          <a:prstGeom prst="rect">
            <a:avLst/>
          </a:prstGeom>
        </p:spPr>
        <p:txBody>
          <a:bodyPr wrap="square">
            <a:spAutoFit/>
          </a:bodyPr>
          <a:lstStyle/>
          <a:p>
            <a:pPr eaLnBrk="1" fontAlgn="auto" hangingPunct="1">
              <a:spcAft>
                <a:spcPts val="0"/>
              </a:spcAft>
              <a:buFont typeface="Wingdings"/>
              <a:buNone/>
              <a:defRPr/>
            </a:pPr>
            <a:r>
              <a:rPr lang="ar-DZ" sz="3600" b="1" dirty="0" smtClean="0"/>
              <a:t>وبالرموز اللاتينية تأخذ</a:t>
            </a:r>
            <a:r>
              <a:rPr lang="ar-SA" sz="3600" b="1" dirty="0" smtClean="0"/>
              <a:t> </a:t>
            </a:r>
            <a:r>
              <a:rPr lang="ar-DZ" sz="3600" b="1" dirty="0" smtClean="0"/>
              <a:t>الشكل الآتي:</a:t>
            </a:r>
            <a:endParaRPr lang="en-US" sz="3600" dirty="0" smtClean="0"/>
          </a:p>
          <a:p>
            <a:pPr algn="ctr" eaLnBrk="1" fontAlgn="auto" hangingPunct="1">
              <a:spcAft>
                <a:spcPts val="0"/>
              </a:spcAft>
              <a:buFont typeface="Wingdings"/>
              <a:buNone/>
              <a:defRPr/>
            </a:pPr>
            <a:r>
              <a:rPr lang="en-US" sz="3600" b="1" dirty="0" smtClean="0"/>
              <a:t> M.V=P.Y</a:t>
            </a:r>
          </a:p>
          <a:p>
            <a:pPr eaLnBrk="1" fontAlgn="auto" hangingPunct="1">
              <a:spcAft>
                <a:spcPts val="0"/>
              </a:spcAft>
              <a:buFont typeface="Wingdings"/>
              <a:buNone/>
              <a:defRPr/>
            </a:pPr>
            <a:r>
              <a:rPr lang="en-US" sz="3600" dirty="0" smtClean="0"/>
              <a:t> </a:t>
            </a:r>
            <a:r>
              <a:rPr lang="ar-SA" sz="3600" b="1" dirty="0" smtClean="0"/>
              <a:t>حيث </a:t>
            </a:r>
            <a:r>
              <a:rPr lang="fr-FR" sz="3600" b="1" dirty="0" smtClean="0"/>
              <a:t>M</a:t>
            </a:r>
            <a:r>
              <a:rPr lang="ar-DZ" sz="3600" b="1" dirty="0" smtClean="0"/>
              <a:t>: كمية النقود المستخدمة.  </a:t>
            </a:r>
            <a:endParaRPr lang="en-US" sz="3600" b="1" dirty="0" smtClean="0"/>
          </a:p>
          <a:p>
            <a:pPr eaLnBrk="1" fontAlgn="auto" hangingPunct="1">
              <a:spcAft>
                <a:spcPts val="0"/>
              </a:spcAft>
              <a:buFont typeface="Wingdings"/>
              <a:buNone/>
              <a:defRPr/>
            </a:pPr>
            <a:r>
              <a:rPr lang="ar-DZ" sz="3600" b="1" dirty="0" smtClean="0"/>
              <a:t>    </a:t>
            </a:r>
            <a:r>
              <a:rPr lang="en-US" sz="3600" b="1" dirty="0" smtClean="0"/>
              <a:t>    </a:t>
            </a:r>
            <a:r>
              <a:rPr lang="fr-FR" sz="3600" b="1" dirty="0" smtClean="0"/>
              <a:t>P    </a:t>
            </a:r>
            <a:r>
              <a:rPr lang="ar-SA" sz="3600" b="1" dirty="0" smtClean="0"/>
              <a:t>: المستوى العام للأسعار</a:t>
            </a:r>
            <a:endParaRPr lang="en-US" sz="3600" b="1" dirty="0" smtClean="0"/>
          </a:p>
          <a:p>
            <a:pPr eaLnBrk="1" fontAlgn="auto" hangingPunct="1">
              <a:spcAft>
                <a:spcPts val="0"/>
              </a:spcAft>
              <a:buFont typeface="Wingdings"/>
              <a:buNone/>
              <a:defRPr/>
            </a:pPr>
            <a:r>
              <a:rPr lang="ar-SA" sz="3600" b="1" dirty="0" smtClean="0"/>
              <a:t>     </a:t>
            </a:r>
            <a:r>
              <a:rPr lang="fr-FR" sz="3600" b="1" dirty="0" smtClean="0"/>
              <a:t>V   </a:t>
            </a:r>
            <a:r>
              <a:rPr lang="ar-DZ" sz="3600" b="1" dirty="0" smtClean="0"/>
              <a:t> :سرعة دوران وحدة النقد .</a:t>
            </a:r>
            <a:endParaRPr lang="en-US" sz="3600" b="1" dirty="0" smtClean="0"/>
          </a:p>
          <a:p>
            <a:pPr eaLnBrk="1" fontAlgn="auto" hangingPunct="1">
              <a:spcAft>
                <a:spcPts val="0"/>
              </a:spcAft>
              <a:buFont typeface="Wingdings"/>
              <a:buNone/>
              <a:defRPr/>
            </a:pPr>
            <a:r>
              <a:rPr lang="ar-DZ" sz="3600" b="1" dirty="0" smtClean="0"/>
              <a:t>    </a:t>
            </a:r>
            <a:r>
              <a:rPr lang="fr-FR" sz="3600" b="1" dirty="0" smtClean="0"/>
              <a:t>Y    </a:t>
            </a:r>
            <a:r>
              <a:rPr lang="ar-DZ" sz="3600" b="1" dirty="0" smtClean="0"/>
              <a:t>: حجم الدخل </a:t>
            </a:r>
            <a:r>
              <a:rPr lang="ar-DZ" sz="3600" b="1" dirty="0" err="1" smtClean="0"/>
              <a:t>الحقيقي</a:t>
            </a:r>
            <a:r>
              <a:rPr lang="ar-DZ" sz="3600" b="1" dirty="0" smtClean="0"/>
              <a:t> أو ما</a:t>
            </a:r>
            <a:r>
              <a:rPr lang="ar-SA" sz="3600" b="1" dirty="0" smtClean="0"/>
              <a:t> </a:t>
            </a:r>
            <a:r>
              <a:rPr lang="ar-DZ" sz="3600" b="1" dirty="0" smtClean="0"/>
              <a:t>يعرف حجم السلع والخدمات.</a:t>
            </a:r>
            <a:endParaRPr lang="en-US" sz="3600" b="1" dirty="0" smtClean="0"/>
          </a:p>
          <a:p>
            <a:pPr eaLnBrk="1" fontAlgn="auto" hangingPunct="1">
              <a:spcAft>
                <a:spcPts val="0"/>
              </a:spcAft>
              <a:buFont typeface="Wingdings"/>
              <a:buNone/>
              <a:defRPr/>
            </a:pPr>
            <a:r>
              <a:rPr lang="ar-DZ" sz="3600" b="1" dirty="0" smtClean="0"/>
              <a:t>وبقسمة المعادلة على </a:t>
            </a:r>
            <a:r>
              <a:rPr lang="fr-FR" sz="3600" b="1" dirty="0" smtClean="0"/>
              <a:t>Y</a:t>
            </a:r>
            <a:r>
              <a:rPr lang="ar-DZ" sz="3600" b="1" dirty="0" smtClean="0"/>
              <a:t>   فإن:</a:t>
            </a:r>
            <a:endParaRPr lang="en-US" sz="3600" b="1" dirty="0" smtClean="0"/>
          </a:p>
          <a:p>
            <a:pPr algn="ctr" eaLnBrk="1" fontAlgn="auto" hangingPunct="1">
              <a:spcAft>
                <a:spcPts val="0"/>
              </a:spcAft>
              <a:buFont typeface="Wingdings"/>
              <a:buNone/>
              <a:defRPr/>
            </a:pPr>
            <a:r>
              <a:rPr lang="fr-FR" sz="3600" b="1" dirty="0" smtClean="0"/>
              <a:t>M.V/Y=P.Y/Y</a:t>
            </a:r>
            <a:endParaRPr lang="ar-SA" sz="3600" b="1" dirty="0" smtClean="0"/>
          </a:p>
          <a:p>
            <a:pPr algn="ctr" eaLnBrk="1" fontAlgn="auto" hangingPunct="1">
              <a:spcAft>
                <a:spcPts val="0"/>
              </a:spcAft>
              <a:buFont typeface="Wingdings"/>
              <a:buNone/>
              <a:defRPr/>
            </a:pPr>
            <a:r>
              <a:rPr lang="ar-DZ" sz="3600" b="1" dirty="0" smtClean="0"/>
              <a:t>أي أن :      </a:t>
            </a:r>
            <a:r>
              <a:rPr lang="fr-FR" sz="3600" b="1" dirty="0" smtClean="0"/>
              <a:t>P=M.V/Y</a:t>
            </a:r>
            <a:endParaRPr lang="en-US" sz="3600"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304800" y="2286000"/>
            <a:ext cx="9067800" cy="4897437"/>
          </a:xfrm>
        </p:spPr>
        <p:txBody>
          <a:bodyPr>
            <a:normAutofit fontScale="62500" lnSpcReduction="20000"/>
          </a:bodyPr>
          <a:lstStyle/>
          <a:p>
            <a:pPr algn="just" rtl="1" eaLnBrk="1" fontAlgn="auto" hangingPunct="1">
              <a:lnSpc>
                <a:spcPct val="200000"/>
              </a:lnSpc>
              <a:spcAft>
                <a:spcPts val="0"/>
              </a:spcAft>
              <a:defRPr/>
            </a:pPr>
            <a:r>
              <a:rPr lang="ar-DZ" sz="4400" b="1" dirty="0" smtClean="0">
                <a:solidFill>
                  <a:schemeClr val="tx1"/>
                </a:solidFill>
                <a:cs typeface="Simplified Arabic" pitchFamily="2" charset="-78"/>
              </a:rPr>
              <a:t>إن نظرية كمية النقود توضح كمية النقود التي يرغب الناس في الاحتفاظ </a:t>
            </a:r>
            <a:r>
              <a:rPr lang="ar-DZ" sz="4400" b="1" dirty="0" err="1" smtClean="0">
                <a:solidFill>
                  <a:schemeClr val="tx1"/>
                </a:solidFill>
                <a:cs typeface="Simplified Arabic" pitchFamily="2" charset="-78"/>
              </a:rPr>
              <a:t>بها</a:t>
            </a:r>
            <a:r>
              <a:rPr lang="ar-DZ" sz="4400" b="1" dirty="0" smtClean="0">
                <a:solidFill>
                  <a:schemeClr val="tx1"/>
                </a:solidFill>
                <a:cs typeface="Simplified Arabic" pitchFamily="2" charset="-78"/>
              </a:rPr>
              <a:t> لتسوية مدفوعات مبادلاتهم التي تتحدد بمستوى الدخل النقدي ، ل</a:t>
            </a:r>
            <a:r>
              <a:rPr lang="ar-SA" sz="4400" b="1" dirty="0" smtClean="0">
                <a:solidFill>
                  <a:schemeClr val="tx1"/>
                </a:solidFill>
                <a:cs typeface="Simplified Arabic" pitchFamily="2" charset="-78"/>
              </a:rPr>
              <a:t>ذ</a:t>
            </a:r>
            <a:r>
              <a:rPr lang="ar-DZ" sz="4400" b="1" dirty="0" smtClean="0">
                <a:solidFill>
                  <a:schemeClr val="tx1"/>
                </a:solidFill>
                <a:cs typeface="Simplified Arabic" pitchFamily="2" charset="-78"/>
              </a:rPr>
              <a:t>لك فهي تصلح كنظرية لكمية النقود المطلوبة، وله</a:t>
            </a:r>
            <a:r>
              <a:rPr lang="ar-SA" sz="4400" b="1" dirty="0" smtClean="0">
                <a:solidFill>
                  <a:schemeClr val="tx1"/>
                </a:solidFill>
                <a:cs typeface="Simplified Arabic" pitchFamily="2" charset="-78"/>
              </a:rPr>
              <a:t>ذ</a:t>
            </a:r>
            <a:r>
              <a:rPr lang="ar-DZ" sz="4400" b="1" dirty="0" smtClean="0">
                <a:solidFill>
                  <a:schemeClr val="tx1"/>
                </a:solidFill>
                <a:cs typeface="Simplified Arabic" pitchFamily="2" charset="-78"/>
              </a:rPr>
              <a:t>ا الغرض يمكن إعادة ترتيب حدذود المعادلة السابقة في </a:t>
            </a:r>
            <a:r>
              <a:rPr lang="ar-DZ" sz="4400" b="1" dirty="0" err="1" smtClean="0">
                <a:solidFill>
                  <a:schemeClr val="tx1"/>
                </a:solidFill>
                <a:cs typeface="Simplified Arabic" pitchFamily="2" charset="-78"/>
              </a:rPr>
              <a:t>الاصيغة</a:t>
            </a:r>
            <a:r>
              <a:rPr lang="ar-DZ" sz="4400" b="1" dirty="0" smtClean="0">
                <a:solidFill>
                  <a:schemeClr val="tx1"/>
                </a:solidFill>
                <a:cs typeface="Simplified Arabic" pitchFamily="2" charset="-78"/>
              </a:rPr>
              <a:t> التالية :</a:t>
            </a:r>
          </a:p>
          <a:p>
            <a:pPr algn="ctr" rtl="1" eaLnBrk="1" fontAlgn="auto" hangingPunct="1">
              <a:lnSpc>
                <a:spcPct val="200000"/>
              </a:lnSpc>
              <a:spcAft>
                <a:spcPts val="0"/>
              </a:spcAft>
              <a:defRPr/>
            </a:pPr>
            <a:r>
              <a:rPr lang="en-US" sz="6300" b="1" dirty="0" smtClean="0">
                <a:solidFill>
                  <a:srgbClr val="FF0000"/>
                </a:solidFill>
              </a:rPr>
              <a:t>M = 1/V x PY</a:t>
            </a:r>
            <a:endParaRPr lang="ar-DZ" sz="6300" b="1" dirty="0" smtClean="0">
              <a:solidFill>
                <a:srgbClr val="FF0000"/>
              </a:solidFill>
            </a:endParaRPr>
          </a:p>
          <a:p>
            <a:pPr algn="just" rtl="1" eaLnBrk="1" fontAlgn="auto" hangingPunct="1">
              <a:lnSpc>
                <a:spcPct val="200000"/>
              </a:lnSpc>
              <a:spcAft>
                <a:spcPts val="0"/>
              </a:spcAft>
              <a:defRPr/>
            </a:pPr>
            <a:endParaRPr lang="en-US" sz="4400" b="1" dirty="0" smtClean="0">
              <a:solidFill>
                <a:schemeClr val="tx1"/>
              </a:solidFill>
            </a:endParaRPr>
          </a:p>
          <a:p>
            <a:pPr eaLnBrk="1" fontAlgn="auto" hangingPunct="1">
              <a:lnSpc>
                <a:spcPct val="150000"/>
              </a:lnSpc>
              <a:spcAft>
                <a:spcPts val="0"/>
              </a:spcAft>
              <a:buFont typeface="Wingdings"/>
              <a:buNone/>
              <a:defRPr/>
            </a:pPr>
            <a:endParaRPr lang="ar-SA" sz="2400" b="1" dirty="0"/>
          </a:p>
        </p:txBody>
      </p:sp>
      <p:sp>
        <p:nvSpPr>
          <p:cNvPr id="3" name="عنوان 2"/>
          <p:cNvSpPr>
            <a:spLocks noGrp="1"/>
          </p:cNvSpPr>
          <p:nvPr>
            <p:ph type="title"/>
          </p:nvPr>
        </p:nvSpPr>
        <p:spPr>
          <a:xfrm>
            <a:off x="765308" y="747713"/>
            <a:ext cx="8836290" cy="776287"/>
          </a:xfrm>
        </p:spPr>
        <p:txBody>
          <a:bodyPr/>
          <a:lstStyle/>
          <a:p>
            <a:pPr algn="r" eaLnBrk="1" fontAlgn="auto" hangingPunct="1">
              <a:spcAft>
                <a:spcPts val="0"/>
              </a:spcAft>
              <a:defRPr/>
            </a:pPr>
            <a:r>
              <a:rPr lang="ar-SA" b="1" dirty="0" smtClean="0">
                <a:solidFill>
                  <a:srgbClr val="FF0000"/>
                </a:solidFill>
              </a:rPr>
              <a:t>أ- نظرية كمية النقود المطلوبة  </a:t>
            </a:r>
            <a:endParaRPr lang="ar-SA" b="1" dirty="0">
              <a:solidFill>
                <a:srgbClr val="FF0000"/>
              </a:solidFill>
            </a:endParaRPr>
          </a:p>
        </p:txBody>
      </p:sp>
      <p:sp>
        <p:nvSpPr>
          <p:cNvPr id="10244"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5AA645B5-8101-4651-9A2D-39D9A9D1512B}" type="slidenum">
              <a:rPr lang="ar-SA" smtClean="0"/>
              <a:pPr/>
              <a:t>6</a:t>
            </a:fld>
            <a:endParaRPr lang="ar-SA"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304800" y="1295400"/>
            <a:ext cx="9067800" cy="4897437"/>
          </a:xfrm>
        </p:spPr>
        <p:txBody>
          <a:bodyPr>
            <a:normAutofit fontScale="70000" lnSpcReduction="20000"/>
          </a:bodyPr>
          <a:lstStyle/>
          <a:p>
            <a:pPr algn="just" rtl="1" eaLnBrk="1" fontAlgn="auto" hangingPunct="1">
              <a:lnSpc>
                <a:spcPct val="200000"/>
              </a:lnSpc>
              <a:spcAft>
                <a:spcPts val="0"/>
              </a:spcAft>
              <a:defRPr/>
            </a:pPr>
            <a:r>
              <a:rPr lang="ar-DZ" sz="4400" b="1" dirty="0" smtClean="0">
                <a:solidFill>
                  <a:schemeClr val="tx1"/>
                </a:solidFill>
              </a:rPr>
              <a:t>          </a:t>
            </a:r>
            <a:r>
              <a:rPr lang="ar-DZ" sz="4400" b="1" dirty="0" smtClean="0">
                <a:solidFill>
                  <a:schemeClr val="tx1"/>
                </a:solidFill>
                <a:cs typeface="Simplified Arabic" pitchFamily="2" charset="-78"/>
              </a:rPr>
              <a:t>نصت نظرية تفضيل السيولة </a:t>
            </a:r>
            <a:r>
              <a:rPr lang="ar-DZ" sz="4400" b="1" dirty="0" err="1" smtClean="0">
                <a:solidFill>
                  <a:schemeClr val="tx1"/>
                </a:solidFill>
                <a:cs typeface="Simplified Arabic" pitchFamily="2" charset="-78"/>
              </a:rPr>
              <a:t>لكينز</a:t>
            </a:r>
            <a:r>
              <a:rPr lang="ar-DZ" sz="4400" b="1" dirty="0" smtClean="0">
                <a:solidFill>
                  <a:schemeClr val="tx1"/>
                </a:solidFill>
                <a:cs typeface="Simplified Arabic" pitchFamily="2" charset="-78"/>
              </a:rPr>
              <a:t> على أن طلب الأفراد على النقود تحدده ثلاثة دوافع هي :</a:t>
            </a:r>
          </a:p>
          <a:p>
            <a:pPr algn="ctr" rtl="1" eaLnBrk="1" fontAlgn="auto" hangingPunct="1">
              <a:lnSpc>
                <a:spcPct val="200000"/>
              </a:lnSpc>
              <a:spcAft>
                <a:spcPts val="0"/>
              </a:spcAft>
              <a:defRPr/>
            </a:pPr>
            <a:r>
              <a:rPr lang="ar-DZ" sz="4400" b="1" dirty="0" smtClean="0">
                <a:solidFill>
                  <a:schemeClr val="tx1"/>
                </a:solidFill>
                <a:cs typeface="Simplified Arabic" pitchFamily="2" charset="-78"/>
              </a:rPr>
              <a:t>أ- دافع المبادلات </a:t>
            </a:r>
          </a:p>
          <a:p>
            <a:pPr algn="ctr" rtl="1" eaLnBrk="1" fontAlgn="auto" hangingPunct="1">
              <a:lnSpc>
                <a:spcPct val="200000"/>
              </a:lnSpc>
              <a:spcAft>
                <a:spcPts val="0"/>
              </a:spcAft>
              <a:defRPr/>
            </a:pPr>
            <a:r>
              <a:rPr lang="ar-DZ" sz="4400" b="1" dirty="0" smtClean="0">
                <a:solidFill>
                  <a:schemeClr val="tx1"/>
                </a:solidFill>
                <a:cs typeface="Simplified Arabic" pitchFamily="2" charset="-78"/>
              </a:rPr>
              <a:t>         ب- دافع التحوط للطوارئ </a:t>
            </a:r>
          </a:p>
          <a:p>
            <a:pPr algn="ctr" rtl="1" eaLnBrk="1" fontAlgn="auto" hangingPunct="1">
              <a:lnSpc>
                <a:spcPct val="200000"/>
              </a:lnSpc>
              <a:spcAft>
                <a:spcPts val="0"/>
              </a:spcAft>
              <a:defRPr/>
            </a:pPr>
            <a:r>
              <a:rPr lang="ar-DZ" sz="4400" b="1" dirty="0" smtClean="0">
                <a:solidFill>
                  <a:schemeClr val="tx1"/>
                </a:solidFill>
                <a:cs typeface="Simplified Arabic" pitchFamily="2" charset="-78"/>
              </a:rPr>
              <a:t> ج-  دافع المضاربة </a:t>
            </a:r>
            <a:endParaRPr lang="en-US" sz="4400" b="1" dirty="0" smtClean="0">
              <a:solidFill>
                <a:schemeClr val="tx1"/>
              </a:solidFill>
              <a:cs typeface="Simplified Arabic" pitchFamily="2" charset="-78"/>
            </a:endParaRPr>
          </a:p>
          <a:p>
            <a:pPr eaLnBrk="1" fontAlgn="auto" hangingPunct="1">
              <a:lnSpc>
                <a:spcPct val="150000"/>
              </a:lnSpc>
              <a:spcAft>
                <a:spcPts val="0"/>
              </a:spcAft>
              <a:buFont typeface="Wingdings"/>
              <a:buNone/>
              <a:defRPr/>
            </a:pPr>
            <a:endParaRPr lang="ar-SA" sz="2400" b="1" dirty="0"/>
          </a:p>
        </p:txBody>
      </p:sp>
      <p:sp>
        <p:nvSpPr>
          <p:cNvPr id="3" name="عنوان 2"/>
          <p:cNvSpPr>
            <a:spLocks noGrp="1"/>
          </p:cNvSpPr>
          <p:nvPr>
            <p:ph type="title"/>
          </p:nvPr>
        </p:nvSpPr>
        <p:spPr>
          <a:xfrm>
            <a:off x="765308" y="512764"/>
            <a:ext cx="8836290" cy="776287"/>
          </a:xfrm>
        </p:spPr>
        <p:txBody>
          <a:bodyPr/>
          <a:lstStyle/>
          <a:p>
            <a:pPr algn="r" eaLnBrk="1" fontAlgn="auto" hangingPunct="1">
              <a:spcAft>
                <a:spcPts val="0"/>
              </a:spcAft>
              <a:defRPr/>
            </a:pPr>
            <a:r>
              <a:rPr lang="ar-SA" b="1" dirty="0" smtClean="0">
                <a:solidFill>
                  <a:srgbClr val="FF0000"/>
                </a:solidFill>
              </a:rPr>
              <a:t>2- نظرية </a:t>
            </a:r>
            <a:r>
              <a:rPr lang="ar-SA" b="1" dirty="0" err="1" smtClean="0">
                <a:solidFill>
                  <a:srgbClr val="FF0000"/>
                </a:solidFill>
              </a:rPr>
              <a:t>كينز</a:t>
            </a:r>
            <a:r>
              <a:rPr lang="ar-SA" b="1" dirty="0" smtClean="0">
                <a:solidFill>
                  <a:srgbClr val="FF0000"/>
                </a:solidFill>
              </a:rPr>
              <a:t> لتفضيل السيولة  </a:t>
            </a:r>
            <a:endParaRPr lang="ar-SA" b="1" dirty="0">
              <a:solidFill>
                <a:srgbClr val="FF0000"/>
              </a:solidFill>
            </a:endParaRPr>
          </a:p>
        </p:txBody>
      </p:sp>
      <p:sp>
        <p:nvSpPr>
          <p:cNvPr id="10244"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5AA645B5-8101-4651-9A2D-39D9A9D1512B}" type="slidenum">
              <a:rPr lang="ar-SA" smtClean="0"/>
              <a:pPr/>
              <a:t>7</a:t>
            </a:fld>
            <a:endParaRPr lang="ar-SA"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304800" y="1447800"/>
            <a:ext cx="9067800" cy="4897437"/>
          </a:xfrm>
        </p:spPr>
        <p:txBody>
          <a:bodyPr>
            <a:normAutofit fontScale="92500" lnSpcReduction="20000"/>
          </a:bodyPr>
          <a:lstStyle/>
          <a:p>
            <a:pPr algn="just" rtl="1">
              <a:defRPr/>
            </a:pPr>
            <a:r>
              <a:rPr lang="ar-DZ" sz="4400" b="1" dirty="0" smtClean="0">
                <a:solidFill>
                  <a:schemeClr val="tx1"/>
                </a:solidFill>
              </a:rPr>
              <a:t> </a:t>
            </a:r>
            <a:r>
              <a:rPr lang="ar-DZ" sz="4400" dirty="0" smtClean="0">
                <a:solidFill>
                  <a:schemeClr val="tx1"/>
                </a:solidFill>
                <a:cs typeface="Simplified Arabic" pitchFamily="2" charset="-78"/>
              </a:rPr>
              <a:t>نعني </a:t>
            </a:r>
            <a:r>
              <a:rPr lang="ar-DZ" sz="4400" dirty="0" err="1" smtClean="0">
                <a:solidFill>
                  <a:schemeClr val="tx1"/>
                </a:solidFill>
                <a:cs typeface="Simplified Arabic" pitchFamily="2" charset="-78"/>
              </a:rPr>
              <a:t>به</a:t>
            </a:r>
            <a:r>
              <a:rPr lang="ar-SA" sz="4400" dirty="0" smtClean="0">
                <a:solidFill>
                  <a:schemeClr val="tx1"/>
                </a:solidFill>
                <a:cs typeface="Simplified Arabic" pitchFamily="2" charset="-78"/>
              </a:rPr>
              <a:t>ذا النوع من الطلب </a:t>
            </a:r>
            <a:r>
              <a:rPr lang="ar-DZ" sz="4400" dirty="0" smtClean="0">
                <a:solidFill>
                  <a:schemeClr val="tx1"/>
                </a:solidFill>
                <a:cs typeface="Simplified Arabic" pitchFamily="2" charset="-78"/>
              </a:rPr>
              <a:t>رغبة الأفراد والمؤسسات في الاحتفاظ بكميات معينة من النقود لسد النفقات الضرورية التي تتطلب القيام </a:t>
            </a:r>
            <a:r>
              <a:rPr lang="ar-DZ" sz="4400" dirty="0" err="1" smtClean="0">
                <a:solidFill>
                  <a:schemeClr val="tx1"/>
                </a:solidFill>
                <a:cs typeface="Simplified Arabic" pitchFamily="2" charset="-78"/>
              </a:rPr>
              <a:t>بها</a:t>
            </a:r>
            <a:r>
              <a:rPr lang="ar-DZ" sz="4400" dirty="0" smtClean="0">
                <a:solidFill>
                  <a:schemeClr val="tx1"/>
                </a:solidFill>
                <a:cs typeface="Simplified Arabic" pitchFamily="2" charset="-78"/>
              </a:rPr>
              <a:t> أثناء الوقت الفاصل بين تسلم المداخل وإنفاقها ، لأن الإيرادات ترتبط عادة بوقت معين (آخر الشهرللإيجار، تحصيل مبالغ المبيعات بالنسبة للمؤسسات الإنتاجية )، في حين أن النفقات لاتتوقف وتتوالى باستمرار أثناء الفترة الفاصلة بين دخلين ، وبالتالى يمكن تقسيم باعث المعاملات إلى قسمين:</a:t>
            </a:r>
            <a:endParaRPr lang="ar-SA" sz="4400" b="1" dirty="0" smtClean="0">
              <a:solidFill>
                <a:schemeClr val="tx1"/>
              </a:solidFill>
              <a:cs typeface="Simplified Arabic" pitchFamily="2" charset="-78"/>
            </a:endParaRPr>
          </a:p>
          <a:p>
            <a:pPr eaLnBrk="1" fontAlgn="auto" hangingPunct="1">
              <a:lnSpc>
                <a:spcPct val="150000"/>
              </a:lnSpc>
              <a:spcAft>
                <a:spcPts val="0"/>
              </a:spcAft>
              <a:buFont typeface="Wingdings"/>
              <a:buNone/>
              <a:defRPr/>
            </a:pPr>
            <a:endParaRPr lang="ar-SA" sz="2400" b="1" dirty="0"/>
          </a:p>
        </p:txBody>
      </p:sp>
      <p:sp>
        <p:nvSpPr>
          <p:cNvPr id="3" name="عنوان 2"/>
          <p:cNvSpPr>
            <a:spLocks noGrp="1"/>
          </p:cNvSpPr>
          <p:nvPr>
            <p:ph type="title"/>
          </p:nvPr>
        </p:nvSpPr>
        <p:spPr>
          <a:xfrm>
            <a:off x="765308" y="512764"/>
            <a:ext cx="8836290" cy="776287"/>
          </a:xfrm>
        </p:spPr>
        <p:txBody>
          <a:bodyPr/>
          <a:lstStyle/>
          <a:p>
            <a:pPr algn="r" eaLnBrk="1" fontAlgn="auto" hangingPunct="1">
              <a:spcAft>
                <a:spcPts val="0"/>
              </a:spcAft>
              <a:defRPr/>
            </a:pPr>
            <a:r>
              <a:rPr lang="ar-SA" b="1" dirty="0" smtClean="0">
                <a:solidFill>
                  <a:srgbClr val="FF0000"/>
                </a:solidFill>
              </a:rPr>
              <a:t>أ- الطلب على النقود بدافع المبادلات   </a:t>
            </a:r>
            <a:endParaRPr lang="ar-SA" b="1" dirty="0">
              <a:solidFill>
                <a:srgbClr val="FF0000"/>
              </a:solidFill>
            </a:endParaRPr>
          </a:p>
        </p:txBody>
      </p:sp>
      <p:sp>
        <p:nvSpPr>
          <p:cNvPr id="10244"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5AA645B5-8101-4651-9A2D-39D9A9D1512B}" type="slidenum">
              <a:rPr lang="ar-SA" smtClean="0"/>
              <a:pPr/>
              <a:t>8</a:t>
            </a:fld>
            <a:endParaRPr lang="ar-SA"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685801"/>
            <a:ext cx="8839200" cy="5016758"/>
          </a:xfrm>
          <a:prstGeom prst="rect">
            <a:avLst/>
          </a:prstGeom>
        </p:spPr>
        <p:txBody>
          <a:bodyPr wrap="square">
            <a:spAutoFit/>
          </a:bodyPr>
          <a:lstStyle/>
          <a:p>
            <a:pPr algn="just">
              <a:defRPr/>
            </a:pPr>
            <a:r>
              <a:rPr lang="ar-DZ" sz="3200" b="1" dirty="0" smtClean="0">
                <a:solidFill>
                  <a:srgbClr val="FF0000"/>
                </a:solidFill>
                <a:cs typeface="Simplified Arabic" pitchFamily="2" charset="-78"/>
              </a:rPr>
              <a:t>النوع الأول : </a:t>
            </a:r>
            <a:r>
              <a:rPr lang="ar-DZ" sz="3200" b="1" dirty="0" smtClean="0">
                <a:cs typeface="Simplified Arabic" pitchFamily="2" charset="-78"/>
              </a:rPr>
              <a:t>ويتعلق بتصرف المستهلك وهو دافع الدخل .</a:t>
            </a:r>
            <a:endParaRPr lang="en-US" sz="3200" b="1" dirty="0" smtClean="0">
              <a:cs typeface="Simplified Arabic" pitchFamily="2" charset="-78"/>
            </a:endParaRPr>
          </a:p>
          <a:p>
            <a:pPr algn="just">
              <a:defRPr/>
            </a:pPr>
            <a:r>
              <a:rPr lang="ar-DZ" sz="3200" b="1" dirty="0" smtClean="0">
                <a:solidFill>
                  <a:srgbClr val="FF0000"/>
                </a:solidFill>
                <a:cs typeface="Simplified Arabic" pitchFamily="2" charset="-78"/>
              </a:rPr>
              <a:t>النوع الثاني : </a:t>
            </a:r>
            <a:r>
              <a:rPr lang="ar-DZ" sz="3200" b="1" dirty="0" smtClean="0">
                <a:cs typeface="Simplified Arabic" pitchFamily="2" charset="-78"/>
              </a:rPr>
              <a:t>ويتعلق بتصرف المؤسسة وهو دافع المشروع.</a:t>
            </a:r>
          </a:p>
          <a:p>
            <a:pPr algn="just">
              <a:defRPr/>
            </a:pPr>
            <a:endParaRPr lang="en-US" sz="3200" b="1" dirty="0" smtClean="0">
              <a:cs typeface="Simplified Arabic" pitchFamily="2" charset="-78"/>
            </a:endParaRPr>
          </a:p>
          <a:p>
            <a:pPr algn="just">
              <a:defRPr/>
            </a:pPr>
            <a:r>
              <a:rPr lang="ar-DZ" sz="3200" b="1" dirty="0" smtClean="0">
                <a:cs typeface="Simplified Arabic" pitchFamily="2" charset="-78"/>
              </a:rPr>
              <a:t>      كما أن باعث المعاملات يتأثر بأربع متغيرات:</a:t>
            </a:r>
          </a:p>
          <a:p>
            <a:pPr algn="just">
              <a:defRPr/>
            </a:pPr>
            <a:endParaRPr lang="en-US" sz="3200" b="1" dirty="0" smtClean="0">
              <a:cs typeface="Simplified Arabic" pitchFamily="2" charset="-78"/>
            </a:endParaRPr>
          </a:p>
          <a:p>
            <a:pPr algn="just">
              <a:defRPr/>
            </a:pPr>
            <a:r>
              <a:rPr lang="ar-DZ" sz="3200" b="1" dirty="0" smtClean="0">
                <a:cs typeface="Simplified Arabic" pitchFamily="2" charset="-78"/>
              </a:rPr>
              <a:t> 1-مستوى إيرادات العناصر الاقتصادية ومدى تغيراته.</a:t>
            </a:r>
            <a:endParaRPr lang="en-US" sz="3200" b="1" dirty="0" smtClean="0">
              <a:cs typeface="Simplified Arabic" pitchFamily="2" charset="-78"/>
            </a:endParaRPr>
          </a:p>
          <a:p>
            <a:pPr algn="just">
              <a:defRPr/>
            </a:pPr>
            <a:r>
              <a:rPr lang="ar-DZ" sz="3200" b="1" dirty="0" smtClean="0">
                <a:cs typeface="Simplified Arabic" pitchFamily="2" charset="-78"/>
              </a:rPr>
              <a:t> 2- مدى طول الفترة الفاصلة بين وقت الحصول على الموارد ووقت إنفاقها .</a:t>
            </a:r>
            <a:endParaRPr lang="en-US" sz="3200" b="1" dirty="0" smtClean="0">
              <a:cs typeface="Simplified Arabic" pitchFamily="2" charset="-78"/>
            </a:endParaRPr>
          </a:p>
          <a:p>
            <a:pPr algn="just">
              <a:defRPr/>
            </a:pPr>
            <a:r>
              <a:rPr lang="ar-DZ" sz="3200" b="1" dirty="0" smtClean="0">
                <a:cs typeface="Simplified Arabic" pitchFamily="2" charset="-78"/>
              </a:rPr>
              <a:t> 3- مستوى الأسعار وترقبها.</a:t>
            </a:r>
            <a:endParaRPr lang="en-US" sz="3200" b="1" dirty="0" smtClean="0">
              <a:cs typeface="Simplified Arabic" pitchFamily="2" charset="-78"/>
            </a:endParaRPr>
          </a:p>
          <a:p>
            <a:pPr algn="just">
              <a:defRPr/>
            </a:pPr>
            <a:r>
              <a:rPr lang="ar-DZ" sz="3200" b="1" dirty="0" smtClean="0">
                <a:cs typeface="Simplified Arabic" pitchFamily="2" charset="-78"/>
              </a:rPr>
              <a:t> 4- معدل ارتفاع الإنتاج الوطني ومختلف المداخيل.</a:t>
            </a:r>
            <a:endParaRPr lang="ar-SA" sz="3200" b="1" dirty="0">
              <a:cs typeface="Simplified Arabic" pitchFamily="2"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381000" y="1960563"/>
            <a:ext cx="9067800" cy="4897437"/>
          </a:xfrm>
        </p:spPr>
        <p:txBody>
          <a:bodyPr>
            <a:normAutofit fontScale="92500" lnSpcReduction="20000"/>
          </a:bodyPr>
          <a:lstStyle/>
          <a:p>
            <a:pPr algn="just" rtl="1">
              <a:defRPr/>
            </a:pPr>
            <a:r>
              <a:rPr lang="ar-DZ" sz="4400" b="1" dirty="0" smtClean="0">
                <a:solidFill>
                  <a:schemeClr val="tx1"/>
                </a:solidFill>
              </a:rPr>
              <a:t> </a:t>
            </a:r>
            <a:r>
              <a:rPr lang="ar-SA" sz="4400" b="1" dirty="0" smtClean="0">
                <a:solidFill>
                  <a:schemeClr val="tx1"/>
                </a:solidFill>
              </a:rPr>
              <a:t>يؤدي باعث الاحتياط عند الأفراد إلى المحافظة على كميات معينة من النقود قصد القيام بالنفقات غير المنتظرة وغير العادية مثل نفقات العلاج ، وتتعلق أهمية الإحتياط بعوامل ذاتية مثل إمكانية الترقب ومدى طبيعة الإنسان في الإحتياط والحرص ، وقد تتخذ هذه الإحتياطات شكل سندات أو أسهم قابلة للتحويل بسهولة إلى نقود سائلة ، الشئ الذي يجعلها منتجة تدر على صاحبها فوائد ( وهذا حسب معدل الفائدة السائد).</a:t>
            </a:r>
            <a:endParaRPr lang="en-US" sz="4400" b="1" dirty="0" smtClean="0">
              <a:solidFill>
                <a:schemeClr val="tx1"/>
              </a:solidFill>
            </a:endParaRPr>
          </a:p>
          <a:p>
            <a:pPr algn="just" rtl="1">
              <a:defRPr/>
            </a:pPr>
            <a:endParaRPr lang="ar-SA" sz="4400" b="1" dirty="0" smtClean="0">
              <a:solidFill>
                <a:schemeClr val="tx1"/>
              </a:solidFill>
              <a:cs typeface="Simplified Arabic" pitchFamily="2" charset="-78"/>
            </a:endParaRPr>
          </a:p>
          <a:p>
            <a:pPr eaLnBrk="1" fontAlgn="auto" hangingPunct="1">
              <a:lnSpc>
                <a:spcPct val="150000"/>
              </a:lnSpc>
              <a:spcAft>
                <a:spcPts val="0"/>
              </a:spcAft>
              <a:buFont typeface="Wingdings"/>
              <a:buNone/>
              <a:defRPr/>
            </a:pPr>
            <a:endParaRPr lang="ar-SA" sz="2400" b="1" dirty="0"/>
          </a:p>
        </p:txBody>
      </p:sp>
      <p:sp>
        <p:nvSpPr>
          <p:cNvPr id="3" name="عنوان 2"/>
          <p:cNvSpPr>
            <a:spLocks noGrp="1"/>
          </p:cNvSpPr>
          <p:nvPr>
            <p:ph type="title"/>
          </p:nvPr>
        </p:nvSpPr>
        <p:spPr>
          <a:xfrm>
            <a:off x="838200" y="228600"/>
            <a:ext cx="8836290" cy="776287"/>
          </a:xfrm>
        </p:spPr>
        <p:txBody>
          <a:bodyPr/>
          <a:lstStyle/>
          <a:p>
            <a:pPr algn="r" eaLnBrk="1" fontAlgn="auto" hangingPunct="1">
              <a:spcAft>
                <a:spcPts val="0"/>
              </a:spcAft>
              <a:defRPr/>
            </a:pPr>
            <a:r>
              <a:rPr lang="ar-SA" b="1" dirty="0" smtClean="0">
                <a:solidFill>
                  <a:srgbClr val="FF0000"/>
                </a:solidFill>
              </a:rPr>
              <a:t>ب- الطلب على النقود بدافع </a:t>
            </a:r>
            <a:r>
              <a:rPr lang="ar-SA" b="1" dirty="0" err="1" smtClean="0">
                <a:solidFill>
                  <a:srgbClr val="FF0000"/>
                </a:solidFill>
              </a:rPr>
              <a:t>التحوط</a:t>
            </a:r>
            <a:r>
              <a:rPr lang="ar-SA" b="1" dirty="0" smtClean="0">
                <a:solidFill>
                  <a:srgbClr val="FF0000"/>
                </a:solidFill>
              </a:rPr>
              <a:t> أو </a:t>
            </a:r>
            <a:r>
              <a:rPr lang="ar-SA" b="1" dirty="0" err="1" smtClean="0">
                <a:solidFill>
                  <a:srgbClr val="FF0000"/>
                </a:solidFill>
              </a:rPr>
              <a:t>الإحتياط</a:t>
            </a:r>
            <a:r>
              <a:rPr lang="ar-SA" b="1" dirty="0" smtClean="0">
                <a:solidFill>
                  <a:srgbClr val="FF0000"/>
                </a:solidFill>
              </a:rPr>
              <a:t> </a:t>
            </a:r>
            <a:endParaRPr lang="ar-SA" b="1" dirty="0">
              <a:solidFill>
                <a:srgbClr val="FF0000"/>
              </a:solidFill>
            </a:endParaRPr>
          </a:p>
        </p:txBody>
      </p:sp>
      <p:sp>
        <p:nvSpPr>
          <p:cNvPr id="10244"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5AA645B5-8101-4651-9A2D-39D9A9D1512B}" type="slidenum">
              <a:rPr lang="ar-SA" smtClean="0"/>
              <a:pPr/>
              <a:t>10</a:t>
            </a:fld>
            <a:endParaRPr lang="ar-SA"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381000" y="2514600"/>
            <a:ext cx="9067800" cy="4897437"/>
          </a:xfrm>
        </p:spPr>
        <p:txBody>
          <a:bodyPr>
            <a:normAutofit fontScale="85000" lnSpcReduction="20000"/>
          </a:bodyPr>
          <a:lstStyle/>
          <a:p>
            <a:pPr algn="just" rtl="1">
              <a:defRPr/>
            </a:pPr>
            <a:r>
              <a:rPr lang="ar-DZ" sz="4400" b="1" dirty="0" smtClean="0">
                <a:solidFill>
                  <a:schemeClr val="tx1"/>
                </a:solidFill>
              </a:rPr>
              <a:t> يتعلق باعث المضاربة بالمحفوظات النقدية التي يتركها بعض الأفراد في حوزتهم ليتمكنوا من استعمالها في ظروف أحسن في أسواق العقارات والمواد الأولية والبورصات، إذ ينتظرون الفرص المناسبة لاستخدام أموالهم ، إن الإحتفاظ بالنقود لأجل المضاربة يتناسب عكسيا مع معدل الفائدة ، وبمردود القيم المالية ، فإذاكان معدل الفائدة ومستوى القيم المالية مرتفعا فإن المحفوظات النقدية تتقلص لأن المتعاملين يسعون إلى الإستثمار في السوق النقدية وإعطاء القروض ، وإذا كانت القروض منخفضة فإن المحفوظات النقدية لأجل المضاربة ترتفع.</a:t>
            </a:r>
            <a:endParaRPr lang="en-US" sz="4400" b="1" dirty="0" smtClean="0">
              <a:solidFill>
                <a:schemeClr val="tx1"/>
              </a:solidFill>
            </a:endParaRPr>
          </a:p>
          <a:p>
            <a:pPr algn="just" rtl="1">
              <a:defRPr/>
            </a:pPr>
            <a:endParaRPr lang="en-US" sz="4400" b="1" dirty="0" smtClean="0">
              <a:solidFill>
                <a:schemeClr val="tx1"/>
              </a:solidFill>
            </a:endParaRPr>
          </a:p>
          <a:p>
            <a:pPr algn="just" rtl="1">
              <a:defRPr/>
            </a:pPr>
            <a:endParaRPr lang="ar-SA" sz="4400" b="1" dirty="0" smtClean="0">
              <a:solidFill>
                <a:schemeClr val="tx1"/>
              </a:solidFill>
              <a:cs typeface="Simplified Arabic" pitchFamily="2" charset="-78"/>
            </a:endParaRPr>
          </a:p>
          <a:p>
            <a:pPr eaLnBrk="1" fontAlgn="auto" hangingPunct="1">
              <a:lnSpc>
                <a:spcPct val="150000"/>
              </a:lnSpc>
              <a:spcAft>
                <a:spcPts val="0"/>
              </a:spcAft>
              <a:buFont typeface="Wingdings"/>
              <a:buNone/>
              <a:defRPr/>
            </a:pPr>
            <a:endParaRPr lang="ar-SA" sz="2400" b="1" dirty="0"/>
          </a:p>
        </p:txBody>
      </p:sp>
      <p:sp>
        <p:nvSpPr>
          <p:cNvPr id="3" name="عنوان 2"/>
          <p:cNvSpPr>
            <a:spLocks noGrp="1"/>
          </p:cNvSpPr>
          <p:nvPr>
            <p:ph type="title"/>
          </p:nvPr>
        </p:nvSpPr>
        <p:spPr>
          <a:xfrm>
            <a:off x="838200" y="228600"/>
            <a:ext cx="8836290" cy="776287"/>
          </a:xfrm>
        </p:spPr>
        <p:txBody>
          <a:bodyPr/>
          <a:lstStyle/>
          <a:p>
            <a:pPr algn="r" eaLnBrk="1" fontAlgn="auto" hangingPunct="1">
              <a:spcAft>
                <a:spcPts val="0"/>
              </a:spcAft>
              <a:defRPr/>
            </a:pPr>
            <a:r>
              <a:rPr lang="ar-SA" b="1" dirty="0" smtClean="0">
                <a:solidFill>
                  <a:srgbClr val="FF0000"/>
                </a:solidFill>
              </a:rPr>
              <a:t>ج- الطلب على النقود بدافع المضاربة </a:t>
            </a:r>
            <a:endParaRPr lang="ar-SA" b="1" dirty="0">
              <a:solidFill>
                <a:srgbClr val="FF0000"/>
              </a:solidFill>
            </a:endParaRPr>
          </a:p>
        </p:txBody>
      </p:sp>
      <p:sp>
        <p:nvSpPr>
          <p:cNvPr id="10244"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5AA645B5-8101-4651-9A2D-39D9A9D1512B}" type="slidenum">
              <a:rPr lang="ar-SA" smtClean="0"/>
              <a:pPr/>
              <a:t>11</a:t>
            </a:fld>
            <a:endParaRPr lang="ar-SA"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381000" y="2514600"/>
            <a:ext cx="9067800" cy="4897437"/>
          </a:xfrm>
        </p:spPr>
        <p:txBody>
          <a:bodyPr>
            <a:normAutofit fontScale="92500" lnSpcReduction="20000"/>
          </a:bodyPr>
          <a:lstStyle/>
          <a:p>
            <a:pPr algn="just" rtl="1">
              <a:defRPr/>
            </a:pPr>
            <a:r>
              <a:rPr lang="ar-DZ" sz="4400" b="1" dirty="0" smtClean="0">
                <a:solidFill>
                  <a:schemeClr val="tx1"/>
                </a:solidFill>
              </a:rPr>
              <a:t> وفق لهذه النظرية يحدد الفرد مقدار طلبه على الأرصدة النقدية بمقارنة المنفعة الحدية بالتكلفة الحدية للدينار الإضافي من طلبه على النقود، وتقاس المنفعة الحدية بالدينار للاحتفاظ بدينار إضافي من النقود بدلا عن الاحتفاظ </a:t>
            </a:r>
            <a:r>
              <a:rPr lang="ar-DZ" sz="4400" b="1" dirty="0" err="1" smtClean="0">
                <a:solidFill>
                  <a:schemeClr val="tx1"/>
                </a:solidFill>
              </a:rPr>
              <a:t>به</a:t>
            </a:r>
            <a:r>
              <a:rPr lang="ar-DZ" sz="4400" b="1" dirty="0" smtClean="0">
                <a:solidFill>
                  <a:schemeClr val="tx1"/>
                </a:solidFill>
              </a:rPr>
              <a:t> في سندات، بتكاليف مبادلة السندات التي يتم تفادي تحملها بالاحتفاظ بالنقود ، أما التكلفة الحدية للإحتفاظ بدينار إضافي ، فتقاس بالفائدة التي يتم التضحية بها بعدم الإحتفاظ بسندات بقيمة دينار .</a:t>
            </a:r>
          </a:p>
          <a:p>
            <a:pPr algn="just" rtl="1">
              <a:defRPr/>
            </a:pPr>
            <a:endParaRPr lang="en-US" sz="4400" b="1" dirty="0" smtClean="0">
              <a:solidFill>
                <a:schemeClr val="tx1"/>
              </a:solidFill>
            </a:endParaRPr>
          </a:p>
          <a:p>
            <a:pPr algn="just" rtl="1">
              <a:defRPr/>
            </a:pPr>
            <a:endParaRPr lang="ar-SA" sz="4400" b="1" dirty="0" smtClean="0">
              <a:solidFill>
                <a:schemeClr val="tx1"/>
              </a:solidFill>
              <a:cs typeface="Simplified Arabic" pitchFamily="2" charset="-78"/>
            </a:endParaRPr>
          </a:p>
          <a:p>
            <a:pPr eaLnBrk="1" fontAlgn="auto" hangingPunct="1">
              <a:lnSpc>
                <a:spcPct val="150000"/>
              </a:lnSpc>
              <a:spcAft>
                <a:spcPts val="0"/>
              </a:spcAft>
              <a:buFont typeface="Wingdings"/>
              <a:buNone/>
              <a:defRPr/>
            </a:pPr>
            <a:endParaRPr lang="ar-SA" sz="2400" b="1" dirty="0"/>
          </a:p>
        </p:txBody>
      </p:sp>
      <p:sp>
        <p:nvSpPr>
          <p:cNvPr id="3" name="عنوان 2"/>
          <p:cNvSpPr>
            <a:spLocks noGrp="1"/>
          </p:cNvSpPr>
          <p:nvPr>
            <p:ph type="title"/>
          </p:nvPr>
        </p:nvSpPr>
        <p:spPr>
          <a:xfrm>
            <a:off x="838200" y="228600"/>
            <a:ext cx="8836290" cy="776287"/>
          </a:xfrm>
        </p:spPr>
        <p:txBody>
          <a:bodyPr/>
          <a:lstStyle/>
          <a:p>
            <a:pPr algn="r" eaLnBrk="1" fontAlgn="auto" hangingPunct="1">
              <a:spcAft>
                <a:spcPts val="0"/>
              </a:spcAft>
              <a:defRPr/>
            </a:pPr>
            <a:r>
              <a:rPr lang="ar-SA" b="1" dirty="0" smtClean="0">
                <a:solidFill>
                  <a:srgbClr val="FF0000"/>
                </a:solidFill>
              </a:rPr>
              <a:t>3- نظرية </a:t>
            </a:r>
            <a:r>
              <a:rPr lang="ar-SA" b="1" dirty="0" err="1" smtClean="0">
                <a:solidFill>
                  <a:srgbClr val="FF0000"/>
                </a:solidFill>
              </a:rPr>
              <a:t>بومول</a:t>
            </a:r>
            <a:r>
              <a:rPr lang="ar-SA" b="1" dirty="0" smtClean="0">
                <a:solidFill>
                  <a:srgbClr val="FF0000"/>
                </a:solidFill>
              </a:rPr>
              <a:t> – </a:t>
            </a:r>
            <a:r>
              <a:rPr lang="ar-SA" b="1" dirty="0" err="1" smtClean="0">
                <a:solidFill>
                  <a:srgbClr val="FF0000"/>
                </a:solidFill>
              </a:rPr>
              <a:t>توبين</a:t>
            </a:r>
            <a:r>
              <a:rPr lang="ar-SA" b="1" dirty="0" smtClean="0">
                <a:solidFill>
                  <a:srgbClr val="FF0000"/>
                </a:solidFill>
              </a:rPr>
              <a:t>  </a:t>
            </a:r>
            <a:endParaRPr lang="ar-SA" b="1" dirty="0">
              <a:solidFill>
                <a:srgbClr val="FF0000"/>
              </a:solidFill>
            </a:endParaRPr>
          </a:p>
        </p:txBody>
      </p:sp>
      <p:sp>
        <p:nvSpPr>
          <p:cNvPr id="10244"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5AA645B5-8101-4651-9A2D-39D9A9D1512B}" type="slidenum">
              <a:rPr lang="ar-SA" smtClean="0"/>
              <a:pPr/>
              <a:t>12</a:t>
            </a:fld>
            <a:endParaRPr lang="ar-SA"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381000" y="3124200"/>
            <a:ext cx="9067800" cy="4897437"/>
          </a:xfrm>
        </p:spPr>
        <p:txBody>
          <a:bodyPr>
            <a:normAutofit fontScale="85000" lnSpcReduction="10000"/>
          </a:bodyPr>
          <a:lstStyle/>
          <a:p>
            <a:pPr algn="just" rtl="1">
              <a:defRPr/>
            </a:pPr>
            <a:r>
              <a:rPr lang="ar-DZ" sz="4400" b="1" dirty="0" smtClean="0">
                <a:solidFill>
                  <a:schemeClr val="tx1"/>
                </a:solidFill>
              </a:rPr>
              <a:t> يرى </a:t>
            </a:r>
            <a:r>
              <a:rPr lang="ar-DZ" sz="4400" b="1" dirty="0" err="1" smtClean="0">
                <a:solidFill>
                  <a:schemeClr val="tx1"/>
                </a:solidFill>
              </a:rPr>
              <a:t>فريدمان</a:t>
            </a:r>
            <a:r>
              <a:rPr lang="ar-DZ" sz="4400" b="1" dirty="0" smtClean="0">
                <a:solidFill>
                  <a:schemeClr val="tx1"/>
                </a:solidFill>
              </a:rPr>
              <a:t> أن طلب النقود ليس ثابتا بل هو متغير ، ولتفسير عوامل التغيير ، ينطلق من وضعية شخص يملك ثروة تتوزع إلى نقود ، وقيم منقولة وسلع وعقارات ورأس مال بشري (المستوى التقني والثقافي للفرد).</a:t>
            </a:r>
            <a:endParaRPr lang="en-US" sz="4400" b="1" dirty="0" smtClean="0">
              <a:solidFill>
                <a:schemeClr val="tx1"/>
              </a:solidFill>
            </a:endParaRPr>
          </a:p>
          <a:p>
            <a:pPr algn="just" rtl="1">
              <a:defRPr/>
            </a:pPr>
            <a:r>
              <a:rPr lang="ar-DZ" sz="4400" b="1" dirty="0" smtClean="0">
                <a:solidFill>
                  <a:schemeClr val="tx1"/>
                </a:solidFill>
              </a:rPr>
              <a:t>هذا الشخص الذي يعمل لمصلحته الخاصة يسعى لاستخدام مكونات ثروته في سبيل الحصول  على أكبر قدر من المداخيل ، ومن أجل ذلك يعمل هذا الشخص على طلب النقود ، وطلب القيم المنقولة ، وطلب السلع والخيرات المادية.  فما هي العوامل التي تؤثر في طلب النقود؟</a:t>
            </a:r>
            <a:endParaRPr lang="en-US" sz="4400" b="1" dirty="0" smtClean="0">
              <a:solidFill>
                <a:schemeClr val="tx1"/>
              </a:solidFill>
            </a:endParaRPr>
          </a:p>
          <a:p>
            <a:pPr algn="just" rtl="1">
              <a:defRPr/>
            </a:pPr>
            <a:endParaRPr lang="ar-DZ" sz="4400" b="1" dirty="0" smtClean="0">
              <a:solidFill>
                <a:schemeClr val="tx1"/>
              </a:solidFill>
            </a:endParaRPr>
          </a:p>
          <a:p>
            <a:pPr algn="just" rtl="1">
              <a:defRPr/>
            </a:pPr>
            <a:endParaRPr lang="en-US" sz="4400" b="1" dirty="0" smtClean="0">
              <a:solidFill>
                <a:schemeClr val="tx1"/>
              </a:solidFill>
            </a:endParaRPr>
          </a:p>
          <a:p>
            <a:pPr algn="just" rtl="1">
              <a:defRPr/>
            </a:pPr>
            <a:endParaRPr lang="ar-SA" sz="4400" b="1" dirty="0" smtClean="0">
              <a:solidFill>
                <a:schemeClr val="tx1"/>
              </a:solidFill>
              <a:cs typeface="Simplified Arabic" pitchFamily="2" charset="-78"/>
            </a:endParaRPr>
          </a:p>
          <a:p>
            <a:pPr eaLnBrk="1" fontAlgn="auto" hangingPunct="1">
              <a:lnSpc>
                <a:spcPct val="150000"/>
              </a:lnSpc>
              <a:spcAft>
                <a:spcPts val="0"/>
              </a:spcAft>
              <a:buFont typeface="Wingdings"/>
              <a:buNone/>
              <a:defRPr/>
            </a:pPr>
            <a:endParaRPr lang="ar-SA" sz="2400" b="1" dirty="0"/>
          </a:p>
        </p:txBody>
      </p:sp>
      <p:sp>
        <p:nvSpPr>
          <p:cNvPr id="3" name="عنوان 2"/>
          <p:cNvSpPr>
            <a:spLocks noGrp="1"/>
          </p:cNvSpPr>
          <p:nvPr>
            <p:ph type="title"/>
          </p:nvPr>
        </p:nvSpPr>
        <p:spPr>
          <a:xfrm>
            <a:off x="838200" y="228600"/>
            <a:ext cx="8836290" cy="776287"/>
          </a:xfrm>
        </p:spPr>
        <p:txBody>
          <a:bodyPr/>
          <a:lstStyle/>
          <a:p>
            <a:pPr algn="r" eaLnBrk="1" fontAlgn="auto" hangingPunct="1">
              <a:spcAft>
                <a:spcPts val="0"/>
              </a:spcAft>
              <a:defRPr/>
            </a:pPr>
            <a:r>
              <a:rPr lang="ar-SA" b="1" dirty="0" smtClean="0">
                <a:solidFill>
                  <a:srgbClr val="FF0000"/>
                </a:solidFill>
              </a:rPr>
              <a:t>4- النظرية الحديثة لكمية النقود </a:t>
            </a:r>
            <a:r>
              <a:rPr lang="ar-SA" b="1" dirty="0" err="1" smtClean="0">
                <a:solidFill>
                  <a:srgbClr val="FF0000"/>
                </a:solidFill>
              </a:rPr>
              <a:t>لفريدمان</a:t>
            </a:r>
            <a:r>
              <a:rPr lang="ar-SA" b="1" dirty="0" smtClean="0">
                <a:solidFill>
                  <a:srgbClr val="FF0000"/>
                </a:solidFill>
              </a:rPr>
              <a:t>   </a:t>
            </a:r>
            <a:endParaRPr lang="ar-SA" b="1" dirty="0">
              <a:solidFill>
                <a:srgbClr val="FF0000"/>
              </a:solidFill>
            </a:endParaRPr>
          </a:p>
        </p:txBody>
      </p:sp>
      <p:sp>
        <p:nvSpPr>
          <p:cNvPr id="10244"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5AA645B5-8101-4651-9A2D-39D9A9D1512B}" type="slidenum">
              <a:rPr lang="ar-SA" smtClean="0"/>
              <a:pPr/>
              <a:t>13</a:t>
            </a:fld>
            <a:endParaRPr lang="ar-SA" smtClean="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04800"/>
            <a:ext cx="9296400" cy="5293757"/>
          </a:xfrm>
          <a:prstGeom prst="rect">
            <a:avLst/>
          </a:prstGeom>
        </p:spPr>
        <p:txBody>
          <a:bodyPr wrap="square">
            <a:spAutoFit/>
          </a:bodyPr>
          <a:lstStyle/>
          <a:p>
            <a:pPr algn="just">
              <a:defRPr/>
            </a:pPr>
            <a:r>
              <a:rPr lang="ar-DZ" sz="2600" b="1" dirty="0" smtClean="0">
                <a:cs typeface="Simplified Arabic" pitchFamily="2" charset="-78"/>
              </a:rPr>
              <a:t>يرى </a:t>
            </a:r>
            <a:r>
              <a:rPr lang="ar-DZ" sz="2600" b="1" dirty="0" err="1" smtClean="0">
                <a:cs typeface="Simplified Arabic" pitchFamily="2" charset="-78"/>
              </a:rPr>
              <a:t>فريدمان</a:t>
            </a:r>
            <a:r>
              <a:rPr lang="ar-DZ" sz="2600" b="1" dirty="0" smtClean="0">
                <a:cs typeface="Simplified Arabic" pitchFamily="2" charset="-78"/>
              </a:rPr>
              <a:t> هذه العوامل من خلال مختلف مكونات الثروة باعتبار مستوى سيولتها وهي خمسة:</a:t>
            </a:r>
            <a:endParaRPr lang="en-US" sz="2600" b="1" dirty="0" smtClean="0">
              <a:cs typeface="Simplified Arabic" pitchFamily="2" charset="-78"/>
            </a:endParaRPr>
          </a:p>
          <a:p>
            <a:pPr algn="just">
              <a:defRPr/>
            </a:pPr>
            <a:r>
              <a:rPr lang="ar-DZ" sz="2600" b="1" dirty="0" smtClean="0">
                <a:cs typeface="Simplified Arabic" pitchFamily="2" charset="-78"/>
              </a:rPr>
              <a:t> 1- طلب النقود أكثر الموجودات سيولة وهو طلب للإستجابة لحاجيات الإنفاق ، ويكون مرتفعا كلما ارتفعت الأسعار.</a:t>
            </a:r>
            <a:endParaRPr lang="en-US" sz="2600" b="1" dirty="0" smtClean="0">
              <a:cs typeface="Simplified Arabic" pitchFamily="2" charset="-78"/>
            </a:endParaRPr>
          </a:p>
          <a:p>
            <a:pPr algn="just">
              <a:defRPr/>
            </a:pPr>
            <a:r>
              <a:rPr lang="ar-DZ" sz="2600" b="1" dirty="0" smtClean="0">
                <a:cs typeface="Simplified Arabic" pitchFamily="2" charset="-78"/>
              </a:rPr>
              <a:t> 2- طلب القيم المنقولة أي السندات التي يرتفع الطلب عليها إذا ارتفع </a:t>
            </a:r>
            <a:r>
              <a:rPr lang="ar-DZ" sz="2600" b="1" dirty="0" err="1" smtClean="0">
                <a:cs typeface="Simplified Arabic" pitchFamily="2" charset="-78"/>
              </a:rPr>
              <a:t>مردودها</a:t>
            </a:r>
            <a:r>
              <a:rPr lang="ar-DZ" sz="2600" b="1" dirty="0" smtClean="0">
                <a:cs typeface="Simplified Arabic" pitchFamily="2" charset="-78"/>
              </a:rPr>
              <a:t> أي معدل الفائدة السندات والأسهم التي يرتبط طلبها بمستوى عائداتها ومستوى الأسعار.</a:t>
            </a:r>
            <a:endParaRPr lang="en-US" sz="2600" b="1" dirty="0" smtClean="0">
              <a:cs typeface="Simplified Arabic" pitchFamily="2" charset="-78"/>
            </a:endParaRPr>
          </a:p>
          <a:p>
            <a:pPr algn="just">
              <a:defRPr/>
            </a:pPr>
            <a:r>
              <a:rPr lang="ar-DZ" sz="2600" b="1" dirty="0" smtClean="0">
                <a:cs typeface="Simplified Arabic" pitchFamily="2" charset="-78"/>
              </a:rPr>
              <a:t> 3- طلب الموجودات المادية التي تدر على صاحبها دخلا ماديا يتعلق بمعطيات تقنية (المسكن ،الملبس)لايمكن تقييمه إلا إذا حول إلى كميات نقدية .</a:t>
            </a:r>
            <a:endParaRPr lang="en-US" sz="2600" b="1" dirty="0" smtClean="0">
              <a:cs typeface="Simplified Arabic" pitchFamily="2" charset="-78"/>
            </a:endParaRPr>
          </a:p>
          <a:p>
            <a:pPr algn="just">
              <a:defRPr/>
            </a:pPr>
            <a:r>
              <a:rPr lang="ar-DZ" sz="2600" b="1" dirty="0" smtClean="0">
                <a:cs typeface="Simplified Arabic" pitchFamily="2" charset="-78"/>
              </a:rPr>
              <a:t> 4-طلب الاستثمارات المباشرة التي ينفقها الإنسان على نفسه(نفقات التعليم والتكوين).     </a:t>
            </a:r>
            <a:endParaRPr lang="en-US" sz="2600" b="1" dirty="0" smtClean="0">
              <a:cs typeface="Simplified Arabic" pitchFamily="2" charset="-78"/>
            </a:endParaRPr>
          </a:p>
          <a:p>
            <a:pPr algn="just">
              <a:defRPr/>
            </a:pPr>
            <a:r>
              <a:rPr lang="ar-DZ" sz="2600" b="1" dirty="0" smtClean="0">
                <a:cs typeface="Simplified Arabic" pitchFamily="2" charset="-78"/>
              </a:rPr>
              <a:t> 5- المعامل الشخصي وهو معامل يقيم وضعية الشخص، ومستواه المادي والفكري وتقاليده في توزيع مكونات ثروته.</a:t>
            </a:r>
            <a:endParaRPr lang="en-US" sz="2600" b="1" dirty="0" smtClean="0">
              <a:cs typeface="Simplified Arabic" pitchFamily="2" charset="-78"/>
            </a:endParaRPr>
          </a:p>
          <a:p>
            <a:pPr algn="just">
              <a:defRPr/>
            </a:pPr>
            <a:r>
              <a:rPr lang="ar-DZ" sz="2600" b="1" dirty="0" smtClean="0">
                <a:cs typeface="Simplified Arabic" pitchFamily="2" charset="-78"/>
              </a:rPr>
              <a:t>ويقوم </a:t>
            </a:r>
            <a:r>
              <a:rPr lang="ar-DZ" sz="2600" b="1" dirty="0" err="1" smtClean="0">
                <a:cs typeface="Simplified Arabic" pitchFamily="2" charset="-78"/>
              </a:rPr>
              <a:t>فريدمان</a:t>
            </a:r>
            <a:r>
              <a:rPr lang="ar-DZ" sz="2600" b="1" dirty="0" smtClean="0">
                <a:cs typeface="Simplified Arabic" pitchFamily="2" charset="-78"/>
              </a:rPr>
              <a:t> بجمع العناصر المؤثرة في طلب النقود ليصل إلى الطلب الكلي للنقود.</a:t>
            </a:r>
            <a:endParaRPr lang="en-US" sz="2600" b="1" dirty="0" smtClean="0">
              <a:cs typeface="Simplified Arabic" pitchFamily="2"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609600"/>
            <a:ext cx="9372600" cy="4031873"/>
          </a:xfrm>
          <a:prstGeom prst="rect">
            <a:avLst/>
          </a:prstGeom>
        </p:spPr>
        <p:txBody>
          <a:bodyPr wrap="square">
            <a:spAutoFit/>
          </a:bodyPr>
          <a:lstStyle/>
          <a:p>
            <a:pPr algn="just">
              <a:defRPr/>
            </a:pPr>
            <a:r>
              <a:rPr lang="ar-DZ" sz="3200" b="1" dirty="0" smtClean="0">
                <a:cs typeface="Simplified Arabic" pitchFamily="2" charset="-78"/>
              </a:rPr>
              <a:t>4- يري </a:t>
            </a:r>
            <a:r>
              <a:rPr lang="ar-DZ" sz="3200" b="1" dirty="0" err="1" smtClean="0">
                <a:cs typeface="Simplified Arabic" pitchFamily="2" charset="-78"/>
              </a:rPr>
              <a:t>فريدمان</a:t>
            </a:r>
            <a:r>
              <a:rPr lang="ar-DZ" sz="3200" b="1" dirty="0" smtClean="0">
                <a:cs typeface="Simplified Arabic" pitchFamily="2" charset="-78"/>
              </a:rPr>
              <a:t> أن دالة الطلب على النقود تكون أكثر استقرارا خلال الدورات الاقتصادية عما صورتها نظرية </a:t>
            </a:r>
            <a:r>
              <a:rPr lang="ar-DZ" sz="3200" b="1" dirty="0" err="1" smtClean="0">
                <a:cs typeface="Simplified Arabic" pitchFamily="2" charset="-78"/>
              </a:rPr>
              <a:t>كينز</a:t>
            </a:r>
            <a:r>
              <a:rPr lang="ar-DZ" sz="3200" b="1" dirty="0" smtClean="0">
                <a:cs typeface="Simplified Arabic" pitchFamily="2" charset="-78"/>
              </a:rPr>
              <a:t> ، والسبب في استقرار دالة </a:t>
            </a:r>
            <a:r>
              <a:rPr lang="ar-DZ" sz="3200" b="1" dirty="0" err="1" smtClean="0">
                <a:cs typeface="Simplified Arabic" pitchFamily="2" charset="-78"/>
              </a:rPr>
              <a:t>فريدمان</a:t>
            </a:r>
            <a:r>
              <a:rPr lang="ar-DZ" sz="3200" b="1" dirty="0" smtClean="0">
                <a:cs typeface="Simplified Arabic" pitchFamily="2" charset="-78"/>
              </a:rPr>
              <a:t> للطلب على النقود هو اعتماد الطلب على النقود في دالته على الدخل الدائم بدلا عن الدخل الجاري في دالة </a:t>
            </a:r>
            <a:r>
              <a:rPr lang="ar-DZ" sz="3200" b="1" dirty="0" err="1" smtClean="0">
                <a:cs typeface="Simplified Arabic" pitchFamily="2" charset="-78"/>
              </a:rPr>
              <a:t>كينز</a:t>
            </a:r>
            <a:r>
              <a:rPr lang="ar-DZ" sz="3200" b="1" dirty="0" smtClean="0">
                <a:cs typeface="Simplified Arabic" pitchFamily="2" charset="-78"/>
              </a:rPr>
              <a:t> .</a:t>
            </a:r>
          </a:p>
          <a:p>
            <a:pPr algn="just">
              <a:defRPr/>
            </a:pPr>
            <a:endParaRPr lang="ar-DZ" sz="3200" b="1" dirty="0" smtClean="0">
              <a:cs typeface="Simplified Arabic" pitchFamily="2" charset="-78"/>
            </a:endParaRPr>
          </a:p>
          <a:p>
            <a:pPr algn="just">
              <a:defRPr/>
            </a:pPr>
            <a:r>
              <a:rPr lang="ar-DZ" sz="3200" b="1" dirty="0" smtClean="0">
                <a:cs typeface="Simplified Arabic" pitchFamily="2" charset="-78"/>
              </a:rPr>
              <a:t>          فالتقلبات الدورية للدخل الجاري تنشأ عن تقلبات الدخل  المؤقت ، ولاتؤثر على الدخل الدائم إلا بقدر محدود ، وبتالي فلا يتوقع أن تؤثر في الطلب على النقود بدرجة ملموسة.</a:t>
            </a:r>
            <a:endParaRPr lang="ar-SA" sz="3200" b="1" dirty="0">
              <a:cs typeface="Simplified Arabic" pitchFamily="2"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381000" y="3886200"/>
            <a:ext cx="9067800" cy="4897437"/>
          </a:xfrm>
        </p:spPr>
        <p:txBody>
          <a:bodyPr>
            <a:normAutofit/>
          </a:bodyPr>
          <a:lstStyle/>
          <a:p>
            <a:pPr algn="just" rtl="1">
              <a:defRPr/>
            </a:pPr>
            <a:r>
              <a:rPr lang="ar-DZ" sz="4400" b="1" dirty="0" smtClean="0">
                <a:solidFill>
                  <a:schemeClr val="tx1"/>
                </a:solidFill>
              </a:rPr>
              <a:t> تقيس مرونة الطلب على النقود مدى استجابة الطلب على النقود للتغير في سعر الفائدة عند ثبات باقي العوامل الأخرى، حيث </a:t>
            </a:r>
            <a:r>
              <a:rPr lang="ar-DZ" sz="4400" b="1" dirty="0" err="1" smtClean="0">
                <a:solidFill>
                  <a:schemeClr val="tx1"/>
                </a:solidFill>
              </a:rPr>
              <a:t>إ</a:t>
            </a:r>
            <a:r>
              <a:rPr lang="ar-SA" sz="4400" b="1" dirty="0" smtClean="0">
                <a:solidFill>
                  <a:schemeClr val="tx1"/>
                </a:solidFill>
              </a:rPr>
              <a:t>ذ</a:t>
            </a:r>
            <a:r>
              <a:rPr lang="ar-DZ" sz="4400" b="1" dirty="0" smtClean="0">
                <a:solidFill>
                  <a:schemeClr val="tx1"/>
                </a:solidFill>
              </a:rPr>
              <a:t>ا كان الاقتصاد أصلا في حالة توازن عند مستوى أقل من التوظف الكامل، ستؤدي الزيادة في الدخل والإنفاق إلى زيادة الطلب على النقود حتى يتعادل مع عرض النقود فيصل سوق النقود إلى التوازن .</a:t>
            </a:r>
          </a:p>
          <a:p>
            <a:pPr algn="just" rtl="1">
              <a:defRPr/>
            </a:pPr>
            <a:endParaRPr lang="ar-DZ" sz="4400" b="1" dirty="0" smtClean="0">
              <a:solidFill>
                <a:schemeClr val="tx1"/>
              </a:solidFill>
            </a:endParaRPr>
          </a:p>
          <a:p>
            <a:pPr algn="just" rtl="1">
              <a:defRPr/>
            </a:pPr>
            <a:endParaRPr lang="en-US" sz="4400" b="1" dirty="0" smtClean="0">
              <a:solidFill>
                <a:schemeClr val="tx1"/>
              </a:solidFill>
            </a:endParaRPr>
          </a:p>
          <a:p>
            <a:pPr algn="just" rtl="1">
              <a:defRPr/>
            </a:pPr>
            <a:endParaRPr lang="ar-SA" sz="4400" b="1" dirty="0" smtClean="0">
              <a:solidFill>
                <a:schemeClr val="tx1"/>
              </a:solidFill>
              <a:cs typeface="Simplified Arabic" pitchFamily="2" charset="-78"/>
            </a:endParaRPr>
          </a:p>
          <a:p>
            <a:pPr eaLnBrk="1" fontAlgn="auto" hangingPunct="1">
              <a:lnSpc>
                <a:spcPct val="150000"/>
              </a:lnSpc>
              <a:spcAft>
                <a:spcPts val="0"/>
              </a:spcAft>
              <a:buFont typeface="Wingdings"/>
              <a:buNone/>
              <a:defRPr/>
            </a:pPr>
            <a:endParaRPr lang="ar-SA" sz="2400" b="1" dirty="0"/>
          </a:p>
        </p:txBody>
      </p:sp>
      <p:sp>
        <p:nvSpPr>
          <p:cNvPr id="3" name="عنوان 2"/>
          <p:cNvSpPr>
            <a:spLocks noGrp="1"/>
          </p:cNvSpPr>
          <p:nvPr>
            <p:ph type="title"/>
          </p:nvPr>
        </p:nvSpPr>
        <p:spPr>
          <a:xfrm>
            <a:off x="838200" y="228600"/>
            <a:ext cx="8836290" cy="776287"/>
          </a:xfrm>
        </p:spPr>
        <p:txBody>
          <a:bodyPr/>
          <a:lstStyle/>
          <a:p>
            <a:pPr algn="r" eaLnBrk="1" fontAlgn="auto" hangingPunct="1">
              <a:spcAft>
                <a:spcPts val="0"/>
              </a:spcAft>
              <a:defRPr/>
            </a:pPr>
            <a:r>
              <a:rPr lang="ar-SA" sz="4400" b="1" dirty="0" smtClean="0">
                <a:solidFill>
                  <a:srgbClr val="FF0000"/>
                </a:solidFill>
              </a:rPr>
              <a:t>5- مرونة الطلب على النقود لسعر الفائدة </a:t>
            </a:r>
            <a:endParaRPr lang="ar-SA" sz="4400" b="1" dirty="0">
              <a:solidFill>
                <a:srgbClr val="FF0000"/>
              </a:solidFill>
            </a:endParaRPr>
          </a:p>
        </p:txBody>
      </p:sp>
      <p:sp>
        <p:nvSpPr>
          <p:cNvPr id="10244"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5AA645B5-8101-4651-9A2D-39D9A9D1512B}" type="slidenum">
              <a:rPr lang="ar-SA" smtClean="0"/>
              <a:pPr/>
              <a:t>16</a:t>
            </a:fld>
            <a:endParaRPr lang="ar-SA"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1532</TotalTime>
  <Words>995</Words>
  <Application>Microsoft Office PowerPoint</Application>
  <PresentationFormat>A4 Paper (210x297 mm)</PresentationFormat>
  <Paragraphs>87</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Slide 2</vt:lpstr>
      <vt:lpstr>الطلب على النقود</vt:lpstr>
      <vt:lpstr>1- النظرية التقليدية لكمية النقود </vt:lpstr>
      <vt:lpstr>Slide 5</vt:lpstr>
      <vt:lpstr>أ- نظرية كمية النقود المطلوبة  </vt:lpstr>
      <vt:lpstr>2- نظرية كينز لتفضيل السيولة  </vt:lpstr>
      <vt:lpstr>أ- الطلب على النقود بدافع المبادلات   </vt:lpstr>
      <vt:lpstr>Slide 9</vt:lpstr>
      <vt:lpstr>ب- الطلب على النقود بدافع التحوط أو الإحتياط </vt:lpstr>
      <vt:lpstr>ج- الطلب على النقود بدافع المضاربة </vt:lpstr>
      <vt:lpstr>3- نظرية بومول – توبين  </vt:lpstr>
      <vt:lpstr>4- النظرية الحديثة لكمية النقود لفريدمان   </vt:lpstr>
      <vt:lpstr>Slide 14</vt:lpstr>
      <vt:lpstr>Slide 15</vt:lpstr>
      <vt:lpstr>5- مرونة الطلب على النقود لسعر الفائدة </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Usamah Al-farhan</cp:lastModifiedBy>
  <cp:revision>130</cp:revision>
  <dcterms:created xsi:type="dcterms:W3CDTF">2009-10-14T19:14:34Z</dcterms:created>
  <dcterms:modified xsi:type="dcterms:W3CDTF">2012-02-11T12:10:27Z</dcterms:modified>
</cp:coreProperties>
</file>