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00" r:id="rId2"/>
    <p:sldId id="257" r:id="rId3"/>
    <p:sldId id="330" r:id="rId4"/>
    <p:sldId id="332" r:id="rId5"/>
    <p:sldId id="334" r:id="rId6"/>
    <p:sldId id="336" r:id="rId7"/>
    <p:sldId id="338" r:id="rId8"/>
    <p:sldId id="340"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الرابعة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نظريات التضخم </a:t>
            </a:r>
          </a:p>
          <a:p>
            <a:pPr eaLnBrk="1" hangingPunct="1"/>
            <a:r>
              <a:rPr lang="ar-SA" sz="3600" b="1" dirty="0" smtClean="0">
                <a:solidFill>
                  <a:srgbClr val="00B050"/>
                </a:solidFill>
                <a:cs typeface="Arial" pitchFamily="34" charset="0"/>
              </a:rPr>
              <a:t>الفصل الثالث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3124200"/>
            <a:ext cx="9067800" cy="4897437"/>
          </a:xfrm>
        </p:spPr>
        <p:txBody>
          <a:bodyPr>
            <a:normAutofit fontScale="92500" lnSpcReduction="20000"/>
          </a:bodyPr>
          <a:lstStyle/>
          <a:p>
            <a:pPr algn="just" rtl="1">
              <a:defRPr/>
            </a:pPr>
            <a:r>
              <a:rPr lang="ar-DZ" sz="4400" b="1" dirty="0" smtClean="0">
                <a:solidFill>
                  <a:schemeClr val="tx1"/>
                </a:solidFill>
              </a:rPr>
              <a:t> يعبر التضخم عن حالة </a:t>
            </a:r>
            <a:r>
              <a:rPr lang="ar-DZ" sz="4400" b="1" dirty="0" err="1" smtClean="0">
                <a:solidFill>
                  <a:schemeClr val="tx1"/>
                </a:solidFill>
              </a:rPr>
              <a:t>إرتفاع</a:t>
            </a:r>
            <a:r>
              <a:rPr lang="ar-DZ" sz="4400" b="1" dirty="0" smtClean="0">
                <a:solidFill>
                  <a:schemeClr val="tx1"/>
                </a:solidFill>
              </a:rPr>
              <a:t> مستمر في المستوى العام الأسعار وال</a:t>
            </a:r>
            <a:r>
              <a:rPr lang="ar-SA" sz="4400" b="1" dirty="0" smtClean="0">
                <a:solidFill>
                  <a:schemeClr val="tx1"/>
                </a:solidFill>
              </a:rPr>
              <a:t>ذ</a:t>
            </a:r>
            <a:r>
              <a:rPr lang="ar-DZ" sz="4400" b="1" dirty="0" smtClean="0">
                <a:solidFill>
                  <a:schemeClr val="tx1"/>
                </a:solidFill>
              </a:rPr>
              <a:t>ي </a:t>
            </a:r>
            <a:r>
              <a:rPr lang="ar-DZ" sz="4400" b="1" dirty="0" smtClean="0">
                <a:solidFill>
                  <a:schemeClr val="tx1"/>
                </a:solidFill>
              </a:rPr>
              <a:t>يقاس</a:t>
            </a:r>
            <a:r>
              <a:rPr lang="ar-JO" sz="4400" b="1" dirty="0" smtClean="0">
                <a:solidFill>
                  <a:schemeClr val="tx1"/>
                </a:solidFill>
              </a:rPr>
              <a:t> بصورة عامة</a:t>
            </a:r>
            <a:r>
              <a:rPr lang="ar-DZ" sz="4400" b="1" dirty="0" smtClean="0">
                <a:solidFill>
                  <a:schemeClr val="tx1"/>
                </a:solidFill>
              </a:rPr>
              <a:t> </a:t>
            </a:r>
            <a:r>
              <a:rPr lang="ar-DZ" sz="4400" b="1" dirty="0" smtClean="0">
                <a:solidFill>
                  <a:schemeClr val="tx1"/>
                </a:solidFill>
              </a:rPr>
              <a:t>إما بالرقم القياسي </a:t>
            </a:r>
            <a:r>
              <a:rPr lang="ar-JO" sz="4400" b="1" dirty="0" smtClean="0">
                <a:solidFill>
                  <a:schemeClr val="tx1"/>
                </a:solidFill>
              </a:rPr>
              <a:t>ل</a:t>
            </a:r>
            <a:r>
              <a:rPr lang="ar-DZ" sz="4400" b="1" dirty="0" smtClean="0">
                <a:solidFill>
                  <a:schemeClr val="tx1"/>
                </a:solidFill>
              </a:rPr>
              <a:t>أسعار</a:t>
            </a:r>
            <a:r>
              <a:rPr lang="ar-JO" sz="4400" b="1" dirty="0" smtClean="0">
                <a:solidFill>
                  <a:schemeClr val="tx1"/>
                </a:solidFill>
              </a:rPr>
              <a:t> المستهلك</a:t>
            </a:r>
            <a:r>
              <a:rPr lang="ar-DZ" sz="4400" b="1" dirty="0" smtClean="0">
                <a:solidFill>
                  <a:schemeClr val="tx1"/>
                </a:solidFill>
              </a:rPr>
              <a:t> </a:t>
            </a:r>
            <a:r>
              <a:rPr lang="ar-DZ" sz="4400" b="1" dirty="0" smtClean="0">
                <a:solidFill>
                  <a:schemeClr val="tx1"/>
                </a:solidFill>
              </a:rPr>
              <a:t>أو بمخفض الناتج المحلي الإجمالي ، و يقيس التضخم  سرعة إرتفاع الأسعار أي معدل الزيادة السنوية في المستوى العام للأسعار و يعد التضخم واحد من أهم المشكلات الإقتصادية التي تهم صانع</a:t>
            </a:r>
            <a:r>
              <a:rPr lang="ar-JO" sz="4400" b="1" dirty="0" smtClean="0">
                <a:solidFill>
                  <a:schemeClr val="tx1"/>
                </a:solidFill>
              </a:rPr>
              <a:t>ي</a:t>
            </a:r>
            <a:r>
              <a:rPr lang="ar-DZ" sz="4400" b="1" dirty="0" smtClean="0">
                <a:solidFill>
                  <a:schemeClr val="tx1"/>
                </a:solidFill>
              </a:rPr>
              <a:t> السياسة الإقتصادية في أي بلد، بسبب الآثار الضارة التي تنجم عن التضخم و التي تعيق تحقيق الأهداف الإقتصادية الكلية .</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sz="4400" b="1" dirty="0" smtClean="0">
                <a:solidFill>
                  <a:srgbClr val="FF0000"/>
                </a:solidFill>
              </a:rPr>
              <a:t>1- مقدمة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3</a:t>
            </a:fld>
            <a:endParaRPr lang="ar-SA"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4409281"/>
            <a:ext cx="9067800" cy="4897437"/>
          </a:xfrm>
        </p:spPr>
        <p:txBody>
          <a:bodyPr>
            <a:normAutofit/>
          </a:bodyPr>
          <a:lstStyle/>
          <a:p>
            <a:pPr algn="just" rtl="1">
              <a:defRPr/>
            </a:pPr>
            <a:r>
              <a:rPr lang="ar-DZ" sz="4400" b="1" dirty="0" smtClean="0">
                <a:solidFill>
                  <a:schemeClr val="tx1"/>
                </a:solidFill>
              </a:rPr>
              <a:t> في حالة التضخم البسيط يرتفع المستوى العام للأسعار بنسبة قليلة تتراوح بين 2 و3 في المائة  سنويا، وهو من أهداف السياسة النقدية في الدول المتقدمة، كما يعتبر محفزا للاستثمار ،حيث يحافظ على إستقرارالتكاليف في حدود مقبولة ومتوقعة ، ويخفض من تكلفة المخاطر في تنفي</a:t>
            </a:r>
            <a:r>
              <a:rPr lang="ar-SA" sz="4400" b="1" dirty="0" smtClean="0">
                <a:solidFill>
                  <a:schemeClr val="tx1"/>
                </a:solidFill>
              </a:rPr>
              <a:t>ذ</a:t>
            </a:r>
            <a:r>
              <a:rPr lang="ar-DZ" sz="4400" b="1" dirty="0" smtClean="0">
                <a:solidFill>
                  <a:schemeClr val="tx1"/>
                </a:solidFill>
              </a:rPr>
              <a:t> المشروعات الإسثمارية .</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sz="4400" b="1" dirty="0" smtClean="0">
                <a:solidFill>
                  <a:srgbClr val="FF0000"/>
                </a:solidFill>
              </a:rPr>
              <a:t>2- أنواع التضخم </a:t>
            </a:r>
            <a:br>
              <a:rPr lang="ar-SA" sz="4400" b="1" dirty="0" smtClean="0">
                <a:solidFill>
                  <a:srgbClr val="FF0000"/>
                </a:solidFill>
              </a:rPr>
            </a:br>
            <a:r>
              <a:rPr lang="ar-SA" sz="4400" dirty="0" err="1" smtClean="0">
                <a:solidFill>
                  <a:srgbClr val="FF0000"/>
                </a:solidFill>
              </a:rPr>
              <a:t>أ</a:t>
            </a:r>
            <a:r>
              <a:rPr lang="ar-SA" sz="4400" dirty="0" smtClean="0">
                <a:solidFill>
                  <a:srgbClr val="FF0000"/>
                </a:solidFill>
              </a:rPr>
              <a:t>- التضخم البسيط</a:t>
            </a:r>
            <a:r>
              <a:rPr lang="ar-SA" sz="4400" b="1" dirty="0" smtClean="0">
                <a:solidFill>
                  <a:srgbClr val="FF0000"/>
                </a:solidFill>
              </a:rPr>
              <a:t>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4</a:t>
            </a:fld>
            <a:endParaRPr lang="ar-SA"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2743200"/>
            <a:ext cx="9067800" cy="4897437"/>
          </a:xfrm>
        </p:spPr>
        <p:txBody>
          <a:bodyPr>
            <a:normAutofit/>
          </a:bodyPr>
          <a:lstStyle/>
          <a:p>
            <a:pPr algn="just" rtl="1">
              <a:defRPr/>
            </a:pPr>
            <a:r>
              <a:rPr lang="ar-DZ" sz="4400" b="1" dirty="0" smtClean="0">
                <a:solidFill>
                  <a:schemeClr val="tx1"/>
                </a:solidFill>
              </a:rPr>
              <a:t> التضخم الزاحف هو ارتفاع في المستوى العام للأسعار بنسبة قليلة شهريا، بحيث يؤدي إلى ارتفاع بنسبة كبيرة قد تصل إلى 10 في المائة سنويا.</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2000" y="304800"/>
            <a:ext cx="8836290" cy="776287"/>
          </a:xfrm>
        </p:spPr>
        <p:txBody>
          <a:bodyPr/>
          <a:lstStyle/>
          <a:p>
            <a:pPr algn="r" eaLnBrk="1" fontAlgn="auto" hangingPunct="1">
              <a:spcAft>
                <a:spcPts val="0"/>
              </a:spcAft>
              <a:defRPr/>
            </a:pPr>
            <a:r>
              <a:rPr lang="ar-SA" sz="4400" b="1" dirty="0" smtClean="0">
                <a:solidFill>
                  <a:srgbClr val="FF0000"/>
                </a:solidFill>
              </a:rPr>
              <a:t/>
            </a:r>
            <a:br>
              <a:rPr lang="ar-SA" sz="4400" b="1" dirty="0" smtClean="0">
                <a:solidFill>
                  <a:srgbClr val="FF0000"/>
                </a:solidFill>
              </a:rPr>
            </a:br>
            <a:r>
              <a:rPr lang="ar-SA" sz="4400" dirty="0" smtClean="0">
                <a:solidFill>
                  <a:srgbClr val="FF0000"/>
                </a:solidFill>
              </a:rPr>
              <a:t>ب - التضخم الزاحف </a:t>
            </a:r>
            <a:r>
              <a:rPr lang="ar-SA" sz="4400" b="1" dirty="0" smtClean="0">
                <a:solidFill>
                  <a:srgbClr val="FF0000"/>
                </a:solidFill>
              </a:rPr>
              <a:t>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5</a:t>
            </a:fld>
            <a:endParaRPr lang="ar-SA" smtClean="0"/>
          </a:p>
        </p:txBody>
      </p:sp>
      <p:sp>
        <p:nvSpPr>
          <p:cNvPr id="7" name="عنوان 2"/>
          <p:cNvSpPr txBox="1">
            <a:spLocks/>
          </p:cNvSpPr>
          <p:nvPr/>
        </p:nvSpPr>
        <p:spPr bwMode="auto">
          <a:xfrm>
            <a:off x="838200" y="-388144"/>
            <a:ext cx="8836290" cy="776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t/>
            </a:r>
            <a:b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br>
            <a:endParaRPr kumimoji="0" lang="ar-SA" sz="4400" b="1" i="0" u="none" strike="noStrike" kern="1200" cap="all" spc="0" normalizeH="0" baseline="0" noProof="0" dirty="0">
              <a:ln>
                <a:noFill/>
              </a:ln>
              <a:solidFill>
                <a:srgbClr val="FF0000"/>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4038600"/>
            <a:ext cx="9067800" cy="4897437"/>
          </a:xfrm>
        </p:spPr>
        <p:txBody>
          <a:bodyPr>
            <a:normAutofit/>
          </a:bodyPr>
          <a:lstStyle/>
          <a:p>
            <a:pPr algn="just" rtl="1">
              <a:defRPr/>
            </a:pPr>
            <a:r>
              <a:rPr lang="ar-DZ" sz="4400" b="1" dirty="0" smtClean="0">
                <a:solidFill>
                  <a:schemeClr val="tx1"/>
                </a:solidFill>
              </a:rPr>
              <a:t>في حالة التضخم </a:t>
            </a:r>
            <a:r>
              <a:rPr lang="ar-DZ" sz="4400" b="1" dirty="0" err="1" smtClean="0">
                <a:solidFill>
                  <a:schemeClr val="tx1"/>
                </a:solidFill>
              </a:rPr>
              <a:t>الحقيقي</a:t>
            </a:r>
            <a:r>
              <a:rPr lang="ar-DZ" sz="4400" b="1" dirty="0" smtClean="0">
                <a:solidFill>
                  <a:schemeClr val="tx1"/>
                </a:solidFill>
              </a:rPr>
              <a:t> ترتفع الأسعار بنسبة كبيرة تتراوح بين 10 و15بالمائة ويعزى </a:t>
            </a:r>
            <a:r>
              <a:rPr lang="ar-DZ" sz="4400" b="1" dirty="0" err="1" smtClean="0">
                <a:solidFill>
                  <a:schemeClr val="tx1"/>
                </a:solidFill>
              </a:rPr>
              <a:t>ه</a:t>
            </a:r>
            <a:r>
              <a:rPr lang="ar-SA" sz="4400" b="1" dirty="0" smtClean="0">
                <a:solidFill>
                  <a:schemeClr val="tx1"/>
                </a:solidFill>
              </a:rPr>
              <a:t>ذ</a:t>
            </a:r>
            <a:r>
              <a:rPr lang="ar-DZ" sz="4400" b="1" dirty="0" smtClean="0">
                <a:solidFill>
                  <a:schemeClr val="tx1"/>
                </a:solidFill>
              </a:rPr>
              <a:t>ا </a:t>
            </a:r>
            <a:r>
              <a:rPr lang="ar-DZ" sz="4400" b="1" dirty="0" err="1" smtClean="0">
                <a:solidFill>
                  <a:schemeClr val="tx1"/>
                </a:solidFill>
              </a:rPr>
              <a:t>ا</a:t>
            </a:r>
            <a:r>
              <a:rPr lang="ar-DZ" sz="4400" b="1" dirty="0" smtClean="0">
                <a:solidFill>
                  <a:schemeClr val="tx1"/>
                </a:solidFill>
              </a:rPr>
              <a:t>لنوع من التضخم إلى زيادة الطلب الكلي بصورة مستمرة مما يشكل تحديا كبيرا لمخططي السياستين النقدية والمالية حيث يعملون على زيادة معدل الفائدة وزيادة الضرائب في محاولة لخفض الإنفاق للحد من ارتفاع الأسعار .</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2000" y="-388144"/>
            <a:ext cx="8836290" cy="776287"/>
          </a:xfrm>
        </p:spPr>
        <p:txBody>
          <a:bodyPr/>
          <a:lstStyle/>
          <a:p>
            <a:pPr algn="r" eaLnBrk="1" fontAlgn="auto" hangingPunct="1">
              <a:spcAft>
                <a:spcPts val="0"/>
              </a:spcAft>
              <a:defRPr/>
            </a:pPr>
            <a:r>
              <a:rPr lang="ar-SA" sz="4400" b="1" dirty="0" smtClean="0">
                <a:solidFill>
                  <a:srgbClr val="FF0000"/>
                </a:solidFill>
              </a:rPr>
              <a:t/>
            </a:r>
            <a:br>
              <a:rPr lang="ar-SA" sz="4400" b="1" dirty="0" smtClean="0">
                <a:solidFill>
                  <a:srgbClr val="FF0000"/>
                </a:solidFill>
              </a:rPr>
            </a:br>
            <a:r>
              <a:rPr lang="ar-SA" sz="4400" dirty="0" smtClean="0">
                <a:solidFill>
                  <a:srgbClr val="FF0000"/>
                </a:solidFill>
              </a:rPr>
              <a:t>ج - التضخم الحقيقي </a:t>
            </a:r>
            <a:r>
              <a:rPr lang="ar-SA" sz="4400" b="1" dirty="0" smtClean="0">
                <a:solidFill>
                  <a:srgbClr val="FF0000"/>
                </a:solidFill>
              </a:rPr>
              <a:t>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6</a:t>
            </a:fld>
            <a:endParaRPr lang="ar-SA" smtClean="0"/>
          </a:p>
        </p:txBody>
      </p:sp>
      <p:sp>
        <p:nvSpPr>
          <p:cNvPr id="7" name="عنوان 2"/>
          <p:cNvSpPr txBox="1">
            <a:spLocks/>
          </p:cNvSpPr>
          <p:nvPr/>
        </p:nvSpPr>
        <p:spPr bwMode="auto">
          <a:xfrm>
            <a:off x="838200" y="-776287"/>
            <a:ext cx="8836290" cy="776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t/>
            </a:r>
            <a:b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br>
            <a:endParaRPr kumimoji="0" lang="ar-SA" sz="4400" b="1" i="0" u="none" strike="noStrike" kern="1200" cap="all" spc="0" normalizeH="0" baseline="0" noProof="0" dirty="0">
              <a:ln>
                <a:noFill/>
              </a:ln>
              <a:solidFill>
                <a:srgbClr val="FF0000"/>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2743200"/>
            <a:ext cx="9067800" cy="4897437"/>
          </a:xfrm>
        </p:spPr>
        <p:txBody>
          <a:bodyPr>
            <a:normAutofit/>
          </a:bodyPr>
          <a:lstStyle/>
          <a:p>
            <a:pPr algn="just" rtl="1">
              <a:defRPr/>
            </a:pPr>
            <a:r>
              <a:rPr lang="ar-DZ" sz="4400" b="1" dirty="0" smtClean="0">
                <a:solidFill>
                  <a:schemeClr val="tx1"/>
                </a:solidFill>
              </a:rPr>
              <a:t> يقصد بالتضخم المكبوت حالة من التضخم غير المنظور، تحدث عادة أثناء فترات الحروب والأزمات، حيث تعمل الحكومات على تعطيل قوى السوق، وإعلان أسعار حكومية مثبتة، مما ينتج عنها </a:t>
            </a:r>
            <a:r>
              <a:rPr lang="ar-DZ" sz="4400" b="1" dirty="0" err="1" smtClean="0">
                <a:solidFill>
                  <a:schemeClr val="tx1"/>
                </a:solidFill>
              </a:rPr>
              <a:t>ه</a:t>
            </a:r>
            <a:r>
              <a:rPr lang="ar-SA" sz="4400" b="1" dirty="0" smtClean="0">
                <a:solidFill>
                  <a:schemeClr val="tx1"/>
                </a:solidFill>
              </a:rPr>
              <a:t>ذ</a:t>
            </a:r>
            <a:r>
              <a:rPr lang="ar-DZ" sz="4400" b="1" dirty="0" smtClean="0">
                <a:solidFill>
                  <a:schemeClr val="tx1"/>
                </a:solidFill>
              </a:rPr>
              <a:t>ا </a:t>
            </a:r>
            <a:r>
              <a:rPr lang="ar-DZ" sz="4400" b="1" dirty="0" err="1" smtClean="0">
                <a:solidFill>
                  <a:schemeClr val="tx1"/>
                </a:solidFill>
              </a:rPr>
              <a:t>ا</a:t>
            </a:r>
            <a:r>
              <a:rPr lang="ar-DZ" sz="4400" b="1" dirty="0" smtClean="0">
                <a:solidFill>
                  <a:schemeClr val="tx1"/>
                </a:solidFill>
              </a:rPr>
              <a:t>لنوع من التضخم. </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2000" y="-388144"/>
            <a:ext cx="8836290" cy="776287"/>
          </a:xfrm>
        </p:spPr>
        <p:txBody>
          <a:bodyPr/>
          <a:lstStyle/>
          <a:p>
            <a:pPr algn="r" eaLnBrk="1" fontAlgn="auto" hangingPunct="1">
              <a:spcAft>
                <a:spcPts val="0"/>
              </a:spcAft>
              <a:defRPr/>
            </a:pPr>
            <a:r>
              <a:rPr lang="ar-SA" sz="4400" b="1" dirty="0" smtClean="0">
                <a:solidFill>
                  <a:srgbClr val="FF0000"/>
                </a:solidFill>
              </a:rPr>
              <a:t/>
            </a:r>
            <a:br>
              <a:rPr lang="ar-SA" sz="4400" b="1" dirty="0" smtClean="0">
                <a:solidFill>
                  <a:srgbClr val="FF0000"/>
                </a:solidFill>
              </a:rPr>
            </a:br>
            <a:r>
              <a:rPr lang="ar-SA" sz="4400" dirty="0" smtClean="0">
                <a:solidFill>
                  <a:srgbClr val="FF0000"/>
                </a:solidFill>
              </a:rPr>
              <a:t>د- التضخم المكبوت  </a:t>
            </a:r>
            <a:r>
              <a:rPr lang="ar-SA" sz="4400" b="1" dirty="0" smtClean="0">
                <a:solidFill>
                  <a:srgbClr val="FF0000"/>
                </a:solidFill>
              </a:rPr>
              <a:t>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7</a:t>
            </a:fld>
            <a:endParaRPr lang="ar-SA" smtClean="0"/>
          </a:p>
        </p:txBody>
      </p:sp>
      <p:sp>
        <p:nvSpPr>
          <p:cNvPr id="7" name="عنوان 2"/>
          <p:cNvSpPr txBox="1">
            <a:spLocks/>
          </p:cNvSpPr>
          <p:nvPr/>
        </p:nvSpPr>
        <p:spPr bwMode="auto">
          <a:xfrm>
            <a:off x="838200" y="-388144"/>
            <a:ext cx="8836290" cy="776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t/>
            </a:r>
            <a:b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br>
            <a:endParaRPr kumimoji="0" lang="ar-SA" sz="4400" b="1" i="0" u="none" strike="noStrike" kern="1200" cap="all" spc="0" normalizeH="0" baseline="0" noProof="0" dirty="0">
              <a:ln>
                <a:noFill/>
              </a:ln>
              <a:solidFill>
                <a:srgbClr val="FF0000"/>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2743200"/>
            <a:ext cx="9067800" cy="4897437"/>
          </a:xfrm>
        </p:spPr>
        <p:txBody>
          <a:bodyPr>
            <a:normAutofit/>
          </a:bodyPr>
          <a:lstStyle/>
          <a:p>
            <a:pPr algn="just" rtl="1">
              <a:defRPr/>
            </a:pPr>
            <a:r>
              <a:rPr lang="ar-DZ" sz="4400" b="1" dirty="0" smtClean="0">
                <a:solidFill>
                  <a:schemeClr val="tx1"/>
                </a:solidFill>
              </a:rPr>
              <a:t> يعتبر التضخم المفرط من أسوء أنواع التضخم، حيث يرتفع مستوى الأسعار بأضعاف مستوياته السابقة، فيزيد معدل التضخم إلى ما فوق 100 بالمائة سنويا، حيث يحدث </a:t>
            </a:r>
            <a:r>
              <a:rPr lang="ar-DZ" sz="4400" b="1" dirty="0" err="1" smtClean="0">
                <a:solidFill>
                  <a:schemeClr val="tx1"/>
                </a:solidFill>
              </a:rPr>
              <a:t>ه</a:t>
            </a:r>
            <a:r>
              <a:rPr lang="ar-SA" sz="4400" b="1" dirty="0" smtClean="0">
                <a:solidFill>
                  <a:schemeClr val="tx1"/>
                </a:solidFill>
              </a:rPr>
              <a:t>ذ</a:t>
            </a:r>
            <a:r>
              <a:rPr lang="ar-DZ" sz="4400" b="1" dirty="0" smtClean="0">
                <a:solidFill>
                  <a:schemeClr val="tx1"/>
                </a:solidFill>
              </a:rPr>
              <a:t>ا النوع من التضخم في حال</a:t>
            </a:r>
            <a:r>
              <a:rPr lang="ar-JO" sz="4400" b="1" dirty="0" smtClean="0">
                <a:solidFill>
                  <a:schemeClr val="tx1"/>
                </a:solidFill>
              </a:rPr>
              <a:t>ا</a:t>
            </a:r>
            <a:r>
              <a:rPr lang="ar-DZ" sz="4400" b="1" dirty="0" smtClean="0">
                <a:solidFill>
                  <a:schemeClr val="tx1"/>
                </a:solidFill>
              </a:rPr>
              <a:t>ت الحروب و الأزمات الكبرى.</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2000" y="-388144"/>
            <a:ext cx="8836290" cy="776287"/>
          </a:xfrm>
        </p:spPr>
        <p:txBody>
          <a:bodyPr/>
          <a:lstStyle/>
          <a:p>
            <a:pPr algn="r" eaLnBrk="1" fontAlgn="auto" hangingPunct="1">
              <a:spcAft>
                <a:spcPts val="0"/>
              </a:spcAft>
              <a:defRPr/>
            </a:pPr>
            <a:r>
              <a:rPr lang="ar-SA" sz="4400" b="1" dirty="0" smtClean="0">
                <a:solidFill>
                  <a:srgbClr val="FF0000"/>
                </a:solidFill>
              </a:rPr>
              <a:t/>
            </a:r>
            <a:br>
              <a:rPr lang="ar-SA" sz="4400" b="1" dirty="0" smtClean="0">
                <a:solidFill>
                  <a:srgbClr val="FF0000"/>
                </a:solidFill>
              </a:rPr>
            </a:br>
            <a:r>
              <a:rPr lang="ar-SA" sz="4400" dirty="0" smtClean="0">
                <a:solidFill>
                  <a:srgbClr val="FF0000"/>
                </a:solidFill>
              </a:rPr>
              <a:t>هـ- التضخم المفرط   </a:t>
            </a:r>
            <a:r>
              <a:rPr lang="ar-SA" sz="4400" b="1" dirty="0" smtClean="0">
                <a:solidFill>
                  <a:srgbClr val="FF0000"/>
                </a:solidFill>
              </a:rPr>
              <a:t>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8</a:t>
            </a:fld>
            <a:endParaRPr lang="ar-SA" smtClean="0"/>
          </a:p>
        </p:txBody>
      </p:sp>
      <p:sp>
        <p:nvSpPr>
          <p:cNvPr id="7" name="عنوان 2"/>
          <p:cNvSpPr txBox="1">
            <a:spLocks/>
          </p:cNvSpPr>
          <p:nvPr/>
        </p:nvSpPr>
        <p:spPr bwMode="auto">
          <a:xfrm>
            <a:off x="838200" y="-388144"/>
            <a:ext cx="8836290" cy="776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t/>
            </a:r>
            <a:b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br>
            <a:endParaRPr kumimoji="0" lang="ar-SA" sz="4400" b="1" i="0" u="none" strike="noStrike" kern="1200" cap="all" spc="0" normalizeH="0" baseline="0" noProof="0" dirty="0">
              <a:ln>
                <a:noFill/>
              </a:ln>
              <a:solidFill>
                <a:srgbClr val="FF0000"/>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1542</TotalTime>
  <Words>325</Words>
  <Application>Microsoft Office PowerPoint</Application>
  <PresentationFormat>A4 Paper (210x297 mm)</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1- مقدمة  </vt:lpstr>
      <vt:lpstr>2- أنواع التضخم  أ- التضخم البسيط  </vt:lpstr>
      <vt:lpstr> ب - التضخم الزاحف   </vt:lpstr>
      <vt:lpstr> ج - التضخم الحقيقي   </vt:lpstr>
      <vt:lpstr> د- التضخم المكبوت    </vt:lpstr>
      <vt:lpstr> هـ- التضخم المفرط     </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144</cp:revision>
  <dcterms:created xsi:type="dcterms:W3CDTF">2009-10-14T19:14:34Z</dcterms:created>
  <dcterms:modified xsi:type="dcterms:W3CDTF">2012-02-29T08:59:09Z</dcterms:modified>
</cp:coreProperties>
</file>