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00" r:id="rId2"/>
    <p:sldId id="257" r:id="rId3"/>
    <p:sldId id="302" r:id="rId4"/>
    <p:sldId id="303" r:id="rId5"/>
    <p:sldId id="317" r:id="rId6"/>
    <p:sldId id="304" r:id="rId7"/>
    <p:sldId id="318" r:id="rId8"/>
    <p:sldId id="307" r:id="rId9"/>
    <p:sldId id="308" r:id="rId10"/>
    <p:sldId id="309" r:id="rId11"/>
    <p:sldId id="310" r:id="rId12"/>
    <p:sldId id="311" r:id="rId13"/>
    <p:sldId id="320" r:id="rId14"/>
    <p:sldId id="321" r:id="rId15"/>
    <p:sldId id="322" r:id="rId16"/>
    <p:sldId id="31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1206" y="-31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النقود والبنوك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a:t>
            </a:r>
            <a:r>
              <a:rPr lang="ar-JO" sz="3700" b="1" dirty="0" smtClean="0">
                <a:solidFill>
                  <a:schemeClr val="accent1">
                    <a:lumMod val="50000"/>
                  </a:schemeClr>
                </a:solidFill>
                <a:latin typeface="AYM Wadiy S_U normal."/>
                <a:cs typeface="Times New Roman" pitchFamily="18" charset="0"/>
              </a:rPr>
              <a:t>أسامة الفرحان</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6000" b="1" spc="-150" dirty="0" smtClean="0">
                <a:solidFill>
                  <a:srgbClr val="376092"/>
                </a:solidFill>
                <a:latin typeface="ae_AlMateen" pitchFamily="2" charset="-78"/>
                <a:cs typeface="ae_AlMateen" pitchFamily="2" charset="-78"/>
              </a:rPr>
              <a:t>المحاضرة الخامسة   </a:t>
            </a:r>
            <a:endParaRPr lang="en-US" sz="6000"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5400" b="1" dirty="0" smtClean="0">
                <a:solidFill>
                  <a:srgbClr val="FF0000"/>
                </a:solidFill>
                <a:cs typeface="Arial" pitchFamily="34" charset="0"/>
              </a:rPr>
              <a:t>نظريات التضخم </a:t>
            </a:r>
          </a:p>
          <a:p>
            <a:pPr eaLnBrk="1" hangingPunct="1"/>
            <a:r>
              <a:rPr lang="ar-SA" sz="3600" b="1" dirty="0" smtClean="0">
                <a:solidFill>
                  <a:srgbClr val="00B050"/>
                </a:solidFill>
                <a:cs typeface="Arial" pitchFamily="34" charset="0"/>
              </a:rPr>
              <a:t>الفصل الثالث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81000" y="3179763"/>
            <a:ext cx="9067800" cy="4897437"/>
          </a:xfrm>
        </p:spPr>
        <p:txBody>
          <a:bodyPr>
            <a:normAutofit fontScale="92500" lnSpcReduction="10000"/>
          </a:bodyPr>
          <a:lstStyle/>
          <a:p>
            <a:pPr algn="just" rtl="1">
              <a:defRPr/>
            </a:pPr>
            <a:r>
              <a:rPr lang="ar-DZ" sz="4400" b="1" dirty="0" smtClean="0">
                <a:solidFill>
                  <a:schemeClr val="tx1"/>
                </a:solidFill>
              </a:rPr>
              <a:t> </a:t>
            </a:r>
            <a:r>
              <a:rPr lang="ar-SA" sz="4400" dirty="0" smtClean="0">
                <a:solidFill>
                  <a:schemeClr val="tx1"/>
                </a:solidFill>
              </a:rPr>
              <a:t>التضخم  ظاهرة نقدية </a:t>
            </a:r>
            <a:r>
              <a:rPr lang="ar-JO" sz="4400" dirty="0" smtClean="0">
                <a:solidFill>
                  <a:schemeClr val="tx1"/>
                </a:solidFill>
              </a:rPr>
              <a:t>ت</a:t>
            </a:r>
            <a:r>
              <a:rPr lang="ar-SA" sz="4400" dirty="0" smtClean="0">
                <a:solidFill>
                  <a:schemeClr val="tx1"/>
                </a:solidFill>
              </a:rPr>
              <a:t>نجم عنه آثار اقتصادية واجتماعية:</a:t>
            </a:r>
            <a:endParaRPr lang="en-US" sz="4400" dirty="0" smtClean="0">
              <a:solidFill>
                <a:schemeClr val="tx1"/>
              </a:solidFill>
            </a:endParaRPr>
          </a:p>
          <a:p>
            <a:pPr algn="just" rtl="1">
              <a:defRPr/>
            </a:pPr>
            <a:r>
              <a:rPr lang="ar-SA" sz="4400" b="1" dirty="0" smtClean="0">
                <a:solidFill>
                  <a:schemeClr val="tx1"/>
                </a:solidFill>
              </a:rPr>
              <a:t>   </a:t>
            </a:r>
            <a:r>
              <a:rPr lang="ar-SA" sz="4400" b="1" dirty="0" smtClean="0">
                <a:solidFill>
                  <a:srgbClr val="FF0000"/>
                </a:solidFill>
              </a:rPr>
              <a:t>1-الآثار الإجتماعية </a:t>
            </a:r>
            <a:r>
              <a:rPr lang="ar-SA" sz="4400" dirty="0" smtClean="0">
                <a:solidFill>
                  <a:schemeClr val="tx1"/>
                </a:solidFill>
              </a:rPr>
              <a:t>يتمثل الأثر ا</a:t>
            </a:r>
            <a:r>
              <a:rPr lang="ar-JO" sz="4400" dirty="0" smtClean="0">
                <a:solidFill>
                  <a:schemeClr val="tx1"/>
                </a:solidFill>
              </a:rPr>
              <a:t>لا</a:t>
            </a:r>
            <a:r>
              <a:rPr lang="ar-SA" sz="4400" dirty="0" smtClean="0">
                <a:solidFill>
                  <a:schemeClr val="tx1"/>
                </a:solidFill>
              </a:rPr>
              <a:t>جتماع</a:t>
            </a:r>
            <a:r>
              <a:rPr lang="ar-JO" sz="4400" dirty="0" smtClean="0">
                <a:solidFill>
                  <a:schemeClr val="tx1"/>
                </a:solidFill>
              </a:rPr>
              <a:t>ي</a:t>
            </a:r>
            <a:r>
              <a:rPr lang="ar-SA" sz="4400" dirty="0" smtClean="0">
                <a:solidFill>
                  <a:schemeClr val="tx1"/>
                </a:solidFill>
              </a:rPr>
              <a:t> الضار للتضخم من خلال عملية </a:t>
            </a:r>
            <a:r>
              <a:rPr lang="ar-JO" sz="4400" dirty="0" smtClean="0">
                <a:solidFill>
                  <a:schemeClr val="tx1"/>
                </a:solidFill>
              </a:rPr>
              <a:t>الإعادة في </a:t>
            </a:r>
            <a:r>
              <a:rPr lang="ar-SA" sz="4400" dirty="0" smtClean="0">
                <a:solidFill>
                  <a:schemeClr val="tx1"/>
                </a:solidFill>
              </a:rPr>
              <a:t>توزيع الدخول </a:t>
            </a:r>
            <a:r>
              <a:rPr lang="ar-JO" sz="4400" dirty="0" smtClean="0">
                <a:solidFill>
                  <a:schemeClr val="tx1"/>
                </a:solidFill>
              </a:rPr>
              <a:t>و</a:t>
            </a:r>
            <a:r>
              <a:rPr lang="ar-SA" sz="4400" dirty="0" smtClean="0">
                <a:solidFill>
                  <a:schemeClr val="tx1"/>
                </a:solidFill>
              </a:rPr>
              <a:t>القو</a:t>
            </a:r>
            <a:r>
              <a:rPr lang="ar-JO" sz="4400" dirty="0" smtClean="0">
                <a:solidFill>
                  <a:schemeClr val="tx1"/>
                </a:solidFill>
              </a:rPr>
              <a:t>ى</a:t>
            </a:r>
            <a:r>
              <a:rPr lang="ar-SA" sz="4400" dirty="0" smtClean="0">
                <a:solidFill>
                  <a:schemeClr val="tx1"/>
                </a:solidFill>
              </a:rPr>
              <a:t> الشرائية </a:t>
            </a:r>
            <a:r>
              <a:rPr lang="ar-JO" sz="4400" dirty="0" smtClean="0">
                <a:solidFill>
                  <a:schemeClr val="tx1"/>
                </a:solidFill>
              </a:rPr>
              <a:t>مما قد </a:t>
            </a:r>
            <a:r>
              <a:rPr lang="ar-SA" sz="4400" dirty="0" smtClean="0">
                <a:solidFill>
                  <a:schemeClr val="tx1"/>
                </a:solidFill>
              </a:rPr>
              <a:t>يؤدى إلى إختلالات فى العلاقات الإجتماعية وتعميق الصراع</a:t>
            </a:r>
            <a:r>
              <a:rPr lang="ar-JO" sz="4400" dirty="0" smtClean="0">
                <a:solidFill>
                  <a:schemeClr val="tx1"/>
                </a:solidFill>
              </a:rPr>
              <a:t> الطبقي وتبلور شعور من عدم العدالة لدى فئة العمال. وذلك يؤدي إلى انخفاض انتجية العامل وضعف في </a:t>
            </a:r>
            <a:r>
              <a:rPr lang="ar-SA" sz="4400" dirty="0" smtClean="0">
                <a:solidFill>
                  <a:schemeClr val="tx1"/>
                </a:solidFill>
              </a:rPr>
              <a:t>استغلال </a:t>
            </a:r>
            <a:r>
              <a:rPr lang="ar-JO" sz="4400" dirty="0" smtClean="0">
                <a:solidFill>
                  <a:schemeClr val="tx1"/>
                </a:solidFill>
              </a:rPr>
              <a:t>الموارد.</a:t>
            </a:r>
            <a:endParaRPr lang="en-US" sz="4400" dirty="0" smtClean="0">
              <a:solidFill>
                <a:schemeClr val="tx1"/>
              </a:solidFill>
            </a:endParaRPr>
          </a:p>
          <a:p>
            <a:pPr algn="just" rtl="1">
              <a:defRPr/>
            </a:pPr>
            <a:endParaRPr lang="ar-DZ" sz="4400" b="1" dirty="0" smtClean="0">
              <a:solidFill>
                <a:schemeClr val="tx1"/>
              </a:solidFill>
            </a:endParaRPr>
          </a:p>
          <a:p>
            <a:pPr algn="just" rtl="1">
              <a:defRPr/>
            </a:pPr>
            <a:endParaRPr lang="en-US" sz="4400" b="1" dirty="0" smtClean="0">
              <a:solidFill>
                <a:schemeClr val="tx1"/>
              </a:solidFill>
            </a:endParaRPr>
          </a:p>
          <a:p>
            <a:pPr algn="just" rtl="1">
              <a:defRPr/>
            </a:pPr>
            <a:endParaRPr lang="ar-SA" sz="4400" b="1" dirty="0" smtClean="0">
              <a:solidFill>
                <a:schemeClr val="tx1"/>
              </a:solidFill>
              <a:cs typeface="Simplified Arabic" pitchFamily="2" charset="-78"/>
            </a:endParaRPr>
          </a:p>
          <a:p>
            <a:pPr eaLnBrk="1" fontAlgn="auto" hangingPunct="1">
              <a:lnSpc>
                <a:spcPct val="150000"/>
              </a:lnSpc>
              <a:spcAft>
                <a:spcPts val="0"/>
              </a:spcAft>
              <a:buFont typeface="Wingdings"/>
              <a:buNone/>
              <a:defRPr/>
            </a:pPr>
            <a:endParaRPr lang="ar-SA" sz="2400" b="1" dirty="0"/>
          </a:p>
        </p:txBody>
      </p:sp>
      <p:sp>
        <p:nvSpPr>
          <p:cNvPr id="3" name="عنوان 2"/>
          <p:cNvSpPr>
            <a:spLocks noGrp="1"/>
          </p:cNvSpPr>
          <p:nvPr>
            <p:ph type="title"/>
          </p:nvPr>
        </p:nvSpPr>
        <p:spPr>
          <a:xfrm>
            <a:off x="762000" y="-388144"/>
            <a:ext cx="8836290" cy="776287"/>
          </a:xfrm>
        </p:spPr>
        <p:txBody>
          <a:bodyPr/>
          <a:lstStyle/>
          <a:p>
            <a:pPr algn="r" eaLnBrk="1" fontAlgn="auto" hangingPunct="1">
              <a:spcAft>
                <a:spcPts val="0"/>
              </a:spcAft>
              <a:defRPr/>
            </a:pPr>
            <a:r>
              <a:rPr lang="ar-SA" sz="4400" b="1" dirty="0" smtClean="0">
                <a:solidFill>
                  <a:srgbClr val="FF0000"/>
                </a:solidFill>
              </a:rPr>
              <a:t/>
            </a:r>
            <a:br>
              <a:rPr lang="ar-SA" sz="4400" b="1" dirty="0" smtClean="0">
                <a:solidFill>
                  <a:srgbClr val="FF0000"/>
                </a:solidFill>
              </a:rPr>
            </a:br>
            <a:r>
              <a:rPr lang="ar-SA" sz="4400" dirty="0" smtClean="0">
                <a:solidFill>
                  <a:srgbClr val="FF0000"/>
                </a:solidFill>
              </a:rPr>
              <a:t> أ</a:t>
            </a:r>
            <a:r>
              <a:rPr lang="ar-JO" sz="4400" dirty="0" smtClean="0">
                <a:solidFill>
                  <a:srgbClr val="FF0000"/>
                </a:solidFill>
              </a:rPr>
              <a:t>ضرار</a:t>
            </a:r>
            <a:r>
              <a:rPr lang="ar-SA" sz="4400" dirty="0" smtClean="0">
                <a:solidFill>
                  <a:srgbClr val="FF0000"/>
                </a:solidFill>
              </a:rPr>
              <a:t> التضخم</a:t>
            </a:r>
            <a:endParaRPr lang="ar-SA" sz="4400" b="1" dirty="0">
              <a:solidFill>
                <a:srgbClr val="FF0000"/>
              </a:solidFill>
            </a:endParaRPr>
          </a:p>
        </p:txBody>
      </p:sp>
      <p:sp>
        <p:nvSpPr>
          <p:cNvPr id="10244"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5AA645B5-8101-4651-9A2D-39D9A9D1512B}" type="slidenum">
              <a:rPr lang="ar-SA" smtClean="0"/>
              <a:pPr/>
              <a:t>3</a:t>
            </a:fld>
            <a:endParaRPr lang="ar-SA" smtClean="0"/>
          </a:p>
        </p:txBody>
      </p:sp>
      <p:sp>
        <p:nvSpPr>
          <p:cNvPr id="7" name="عنوان 2"/>
          <p:cNvSpPr txBox="1">
            <a:spLocks/>
          </p:cNvSpPr>
          <p:nvPr/>
        </p:nvSpPr>
        <p:spPr bwMode="auto">
          <a:xfrm>
            <a:off x="838200" y="-388144"/>
            <a:ext cx="8836290" cy="776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ar-SA" sz="4400" b="1" i="0" u="none" strike="noStrike" kern="1200" cap="all" spc="0" normalizeH="0" baseline="0" noProof="0" dirty="0" smtClean="0">
                <a:ln>
                  <a:noFill/>
                </a:ln>
                <a:solidFill>
                  <a:srgbClr val="FF0000"/>
                </a:solidFill>
                <a:effectLst/>
                <a:uLnTx/>
                <a:uFillTx/>
                <a:latin typeface="+mj-lt"/>
                <a:ea typeface="+mj-ea"/>
                <a:cs typeface="Arial" charset="0"/>
              </a:rPr>
              <a:t/>
            </a:r>
            <a:br>
              <a:rPr kumimoji="0" lang="ar-SA" sz="4400" b="1" i="0" u="none" strike="noStrike" kern="1200" cap="all" spc="0" normalizeH="0" baseline="0" noProof="0" dirty="0" smtClean="0">
                <a:ln>
                  <a:noFill/>
                </a:ln>
                <a:solidFill>
                  <a:srgbClr val="FF0000"/>
                </a:solidFill>
                <a:effectLst/>
                <a:uLnTx/>
                <a:uFillTx/>
                <a:latin typeface="+mj-lt"/>
                <a:ea typeface="+mj-ea"/>
                <a:cs typeface="Arial" charset="0"/>
              </a:rPr>
            </a:br>
            <a:endParaRPr kumimoji="0" lang="ar-SA" sz="4400" b="1" i="0" u="none" strike="noStrike" kern="1200" cap="all" spc="0" normalizeH="0" baseline="0" noProof="0" dirty="0">
              <a:ln>
                <a:noFill/>
              </a:ln>
              <a:solidFill>
                <a:srgbClr val="FF0000"/>
              </a:solidFill>
              <a:effectLst/>
              <a:uLnTx/>
              <a:uFillTx/>
              <a:latin typeface="+mj-lt"/>
              <a:ea typeface="+mj-ea"/>
              <a:cs typeface="Arial"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381000"/>
            <a:ext cx="8839200" cy="3139321"/>
          </a:xfrm>
          <a:prstGeom prst="rect">
            <a:avLst/>
          </a:prstGeom>
        </p:spPr>
        <p:txBody>
          <a:bodyPr wrap="square">
            <a:spAutoFit/>
          </a:bodyPr>
          <a:lstStyle/>
          <a:p>
            <a:pPr algn="just">
              <a:defRPr/>
            </a:pPr>
            <a:r>
              <a:rPr lang="ar-SA" sz="6000" b="1" dirty="0" smtClean="0">
                <a:solidFill>
                  <a:srgbClr val="FF0000"/>
                </a:solidFill>
              </a:rPr>
              <a:t>2-</a:t>
            </a:r>
            <a:r>
              <a:rPr lang="ar-SA" sz="6600" b="1" dirty="0" smtClean="0">
                <a:solidFill>
                  <a:srgbClr val="FF0000"/>
                </a:solidFill>
              </a:rPr>
              <a:t>الآثـار الاقتصادية </a:t>
            </a:r>
            <a:r>
              <a:rPr lang="ar-SA" sz="6600" dirty="0" smtClean="0"/>
              <a:t>هذه الآثار </a:t>
            </a:r>
            <a:r>
              <a:rPr lang="ar-JO" sz="6600" dirty="0" smtClean="0"/>
              <a:t>م</a:t>
            </a:r>
            <a:r>
              <a:rPr lang="ar-SA" sz="6600" dirty="0" smtClean="0"/>
              <a:t>تتعدد</a:t>
            </a:r>
            <a:r>
              <a:rPr lang="ar-JO" sz="6600" dirty="0" smtClean="0"/>
              <a:t>ة، تتنوع آثارها الاقتصادية وفقاً لحدة </a:t>
            </a:r>
            <a:r>
              <a:rPr lang="ar-SA" sz="6600" dirty="0" smtClean="0"/>
              <a:t>التضخم</a:t>
            </a:r>
            <a:r>
              <a:rPr lang="ar-JO" sz="6600" dirty="0" smtClean="0"/>
              <a:t> ونوعه.</a:t>
            </a:r>
            <a:r>
              <a:rPr lang="ar-SA" sz="4000" dirty="0" smtClean="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228600"/>
            <a:ext cx="9372600" cy="5262979"/>
          </a:xfrm>
          <a:prstGeom prst="rect">
            <a:avLst/>
          </a:prstGeom>
        </p:spPr>
        <p:txBody>
          <a:bodyPr wrap="square">
            <a:spAutoFit/>
          </a:bodyPr>
          <a:lstStyle/>
          <a:p>
            <a:pPr algn="just"/>
            <a:r>
              <a:rPr lang="ar-SA" sz="4800" b="1" dirty="0" smtClean="0">
                <a:solidFill>
                  <a:srgbClr val="FF0000"/>
                </a:solidFill>
              </a:rPr>
              <a:t>أ- الأسعار</a:t>
            </a:r>
            <a:r>
              <a:rPr lang="ar-JO" sz="4800" b="1" dirty="0" smtClean="0">
                <a:solidFill>
                  <a:srgbClr val="FF0000"/>
                </a:solidFill>
              </a:rPr>
              <a:t> النسبية:</a:t>
            </a:r>
            <a:r>
              <a:rPr lang="ar-SA" sz="4800" b="1" dirty="0" smtClean="0">
                <a:solidFill>
                  <a:srgbClr val="FF0000"/>
                </a:solidFill>
              </a:rPr>
              <a:t> </a:t>
            </a:r>
            <a:r>
              <a:rPr lang="ar-JO" sz="4800" dirty="0" smtClean="0"/>
              <a:t>قد يُحدث التضخم </a:t>
            </a:r>
            <a:r>
              <a:rPr lang="ar-SA" sz="4800" dirty="0" smtClean="0"/>
              <a:t>اختلا</a:t>
            </a:r>
            <a:r>
              <a:rPr lang="ar-JO" sz="4800" dirty="0" smtClean="0"/>
              <a:t>لات في </a:t>
            </a:r>
            <a:r>
              <a:rPr lang="ar-SA" sz="4800" dirty="0" smtClean="0"/>
              <a:t>الأسعار النسبية </a:t>
            </a:r>
            <a:r>
              <a:rPr lang="ar-JO" sz="4800" dirty="0" smtClean="0"/>
              <a:t>للسلع والخدمات، وبالتالي يتسبب في تغيرات في هيكل الكميات التوازنية للقطاعات الاقتصادية ومستويات التوظيف لديها. ويصاحب ذلك تغيرات في تركيبة لطلب </a:t>
            </a:r>
            <a:r>
              <a:rPr lang="ar-JO" sz="4800" dirty="0" smtClean="0"/>
              <a:t>على </a:t>
            </a:r>
            <a:r>
              <a:rPr lang="ar-JO" sz="4800" dirty="0" smtClean="0"/>
              <a:t>العمالة، مما قد ينتج عنه ارتفاع البطالة في القطاع الذي انخفضت قيمة انتاجه النسبية.</a:t>
            </a:r>
            <a:endParaRPr lang="ar-SA" sz="4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52400" y="228600"/>
            <a:ext cx="9525000" cy="6186309"/>
          </a:xfrm>
          <a:prstGeom prst="rect">
            <a:avLst/>
          </a:prstGeom>
        </p:spPr>
        <p:txBody>
          <a:bodyPr wrap="square">
            <a:spAutoFit/>
          </a:bodyPr>
          <a:lstStyle/>
          <a:p>
            <a:pPr algn="just">
              <a:defRPr/>
            </a:pPr>
            <a:r>
              <a:rPr lang="ar-JO" sz="3600" b="1" dirty="0" smtClean="0">
                <a:solidFill>
                  <a:srgbClr val="FF0000"/>
                </a:solidFill>
              </a:rPr>
              <a:t>ب </a:t>
            </a:r>
            <a:r>
              <a:rPr lang="ar-SA" sz="3600" b="1" dirty="0" smtClean="0">
                <a:solidFill>
                  <a:srgbClr val="FF0000"/>
                </a:solidFill>
              </a:rPr>
              <a:t>–</a:t>
            </a:r>
            <a:r>
              <a:rPr lang="ar-JO" sz="3600" b="1" dirty="0" smtClean="0">
                <a:solidFill>
                  <a:srgbClr val="FF0000"/>
                </a:solidFill>
              </a:rPr>
              <a:t> </a:t>
            </a:r>
            <a:r>
              <a:rPr lang="ar-JO" sz="3600" b="1" dirty="0" smtClean="0">
                <a:solidFill>
                  <a:srgbClr val="FF0000"/>
                </a:solidFill>
              </a:rPr>
              <a:t>إختلال في وظائف </a:t>
            </a:r>
            <a:r>
              <a:rPr lang="ar-JO" sz="3600" b="1" dirty="0" smtClean="0">
                <a:solidFill>
                  <a:srgbClr val="FF0000"/>
                </a:solidFill>
              </a:rPr>
              <a:t>النقود: </a:t>
            </a:r>
            <a:r>
              <a:rPr lang="ar-SA" sz="3600" dirty="0" smtClean="0"/>
              <a:t>التضخم </a:t>
            </a:r>
            <a:r>
              <a:rPr lang="ar-JO" sz="3600" dirty="0" smtClean="0"/>
              <a:t>يتسبب في </a:t>
            </a:r>
            <a:r>
              <a:rPr lang="ar-SA" sz="3600" dirty="0" smtClean="0"/>
              <a:t>فشل النقود في تأدية دورها كمقياس للقيمة ووسيط في المبادلة </a:t>
            </a:r>
            <a:r>
              <a:rPr lang="ar-JO" sz="3600" dirty="0" smtClean="0"/>
              <a:t>ووسيلة للمدفوعات الآجلة</a:t>
            </a:r>
            <a:r>
              <a:rPr lang="ar-SA" sz="3600" dirty="0" smtClean="0"/>
              <a:t>.</a:t>
            </a:r>
            <a:endParaRPr lang="en-US" sz="3600" dirty="0" smtClean="0"/>
          </a:p>
          <a:p>
            <a:pPr algn="just">
              <a:defRPr/>
            </a:pPr>
            <a:r>
              <a:rPr lang="ar-SA" sz="3600" dirty="0" smtClean="0"/>
              <a:t>فأول قيمة تفقدها هي وظيفة مخزن للقيمة</a:t>
            </a:r>
            <a:r>
              <a:rPr lang="ar-JO" sz="3600" dirty="0" smtClean="0"/>
              <a:t>. وإذا استمر التضخم وسوف تتدهورالثقة بالعملة المحلية كوسيلة للمدفوعات الآجلة و وسيلة لتسوية المدفوعات الدولية.==</a:t>
            </a:r>
            <a:r>
              <a:rPr lang="en-US" sz="3600" dirty="0" smtClean="0"/>
              <a:t>&lt;</a:t>
            </a:r>
            <a:r>
              <a:rPr lang="ar-JO" sz="3600" dirty="0" smtClean="0"/>
              <a:t> يرتفع الطلب النسبي على العملات الأخرى فينخفض سعر صرف العملة المحلية ==</a:t>
            </a:r>
            <a:r>
              <a:rPr lang="en-US" sz="3600" dirty="0" smtClean="0"/>
              <a:t>&lt;</a:t>
            </a:r>
            <a:r>
              <a:rPr lang="ar-JO" sz="3600" dirty="0" smtClean="0"/>
              <a:t> ترتفع فاتورة المستوردات ويتفاقم عجز الميزان التجاري. </a:t>
            </a:r>
          </a:p>
          <a:p>
            <a:pPr algn="just">
              <a:defRPr/>
            </a:pPr>
            <a:endParaRPr lang="ar-JO" sz="3600" dirty="0" smtClean="0"/>
          </a:p>
          <a:p>
            <a:pPr algn="just">
              <a:defRPr/>
            </a:pPr>
            <a:r>
              <a:rPr lang="ar-JO" sz="3600" dirty="0" smtClean="0"/>
              <a:t>الاستمرار في التضخم وتفاقمه أكثر قد يؤدي إلى فقدان الثقة وأزمة نقدية ومالية. </a:t>
            </a:r>
            <a:endParaRPr lang="ar-SA"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0000"/>
                </a:solidFill>
              </a:rPr>
              <a:t>أ</a:t>
            </a:r>
            <a:r>
              <a:rPr lang="ar-JO" dirty="0" smtClean="0">
                <a:solidFill>
                  <a:srgbClr val="FF0000"/>
                </a:solidFill>
              </a:rPr>
              <a:t>ضرار</a:t>
            </a:r>
            <a:r>
              <a:rPr lang="ar-SA" dirty="0" smtClean="0">
                <a:solidFill>
                  <a:srgbClr val="FF0000"/>
                </a:solidFill>
              </a:rPr>
              <a:t> التضخم</a:t>
            </a:r>
            <a:r>
              <a:rPr lang="ar-JO" dirty="0" smtClean="0">
                <a:solidFill>
                  <a:srgbClr val="FF0000"/>
                </a:solidFill>
              </a:rPr>
              <a:t>:</a:t>
            </a:r>
            <a:endParaRPr lang="en-US" dirty="0"/>
          </a:p>
        </p:txBody>
      </p:sp>
      <p:sp>
        <p:nvSpPr>
          <p:cNvPr id="3" name="Content Placeholder 2"/>
          <p:cNvSpPr>
            <a:spLocks noGrp="1"/>
          </p:cNvSpPr>
          <p:nvPr>
            <p:ph idx="1"/>
          </p:nvPr>
        </p:nvSpPr>
        <p:spPr>
          <a:xfrm>
            <a:off x="495300" y="1524000"/>
            <a:ext cx="8915400" cy="4525963"/>
          </a:xfrm>
        </p:spPr>
        <p:txBody>
          <a:bodyPr/>
          <a:lstStyle/>
          <a:p>
            <a:r>
              <a:rPr lang="ar-JO" dirty="0" smtClean="0"/>
              <a:t>أكثر تحديداَ:</a:t>
            </a:r>
          </a:p>
          <a:p>
            <a:r>
              <a:rPr lang="ar-JO" dirty="0" smtClean="0"/>
              <a:t>1. التضخم يؤدي إلى انخفاض القوة الشرائية وانحدار في رفاه المجتمع.</a:t>
            </a:r>
          </a:p>
          <a:p>
            <a:r>
              <a:rPr lang="ar-JO" dirty="0" smtClean="0"/>
              <a:t>2. يوزع الثروة من أصحاب الدخول </a:t>
            </a:r>
            <a:r>
              <a:rPr lang="ar-JO" dirty="0" smtClean="0"/>
              <a:t>غير المرنة </a:t>
            </a:r>
            <a:r>
              <a:rPr lang="ar-JO" dirty="0" smtClean="0"/>
              <a:t>إلى أصحاب الدخول </a:t>
            </a:r>
            <a:r>
              <a:rPr lang="ar-JO" dirty="0" smtClean="0"/>
              <a:t>المرنة</a:t>
            </a:r>
            <a:r>
              <a:rPr lang="ar-JO" dirty="0" smtClean="0"/>
              <a:t>.</a:t>
            </a:r>
          </a:p>
          <a:p>
            <a:r>
              <a:rPr lang="ar-JO" dirty="0" smtClean="0"/>
              <a:t>3. يؤدي إلى ارتفاع في المخاطر على الاستثمارات، وبالتالي انخفاض في الطلب الكلي وتباطؤ في النمو الاقتصادي.</a:t>
            </a:r>
          </a:p>
          <a:p>
            <a:r>
              <a:rPr lang="ar-JO" dirty="0" smtClean="0"/>
              <a:t>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0"/>
            <a:ext cx="9248339" cy="923330"/>
          </a:xfrm>
          <a:prstGeom prst="rect">
            <a:avLst/>
          </a:prstGeom>
        </p:spPr>
        <p:txBody>
          <a:bodyPr wrap="square">
            <a:spAutoFit/>
          </a:bodyPr>
          <a:lstStyle/>
          <a:p>
            <a:r>
              <a:rPr lang="ar-JO" sz="5400" b="1" dirty="0" smtClean="0">
                <a:solidFill>
                  <a:srgbClr val="FF0000"/>
                </a:solidFill>
              </a:rPr>
              <a:t>مواجهة التضخم بالسياسات الاقتصادية</a:t>
            </a:r>
            <a:endParaRPr lang="ar-SA" sz="5400" b="1" dirty="0">
              <a:solidFill>
                <a:srgbClr val="FF0000"/>
              </a:solidFill>
            </a:endParaRPr>
          </a:p>
        </p:txBody>
      </p:sp>
      <p:sp>
        <p:nvSpPr>
          <p:cNvPr id="3" name="مستطيل 2"/>
          <p:cNvSpPr/>
          <p:nvPr/>
        </p:nvSpPr>
        <p:spPr>
          <a:xfrm>
            <a:off x="152400" y="914400"/>
            <a:ext cx="9525000" cy="5078313"/>
          </a:xfrm>
          <a:prstGeom prst="rect">
            <a:avLst/>
          </a:prstGeom>
        </p:spPr>
        <p:txBody>
          <a:bodyPr wrap="square">
            <a:spAutoFit/>
          </a:bodyPr>
          <a:lstStyle/>
          <a:p>
            <a:pPr algn="just">
              <a:defRPr/>
            </a:pPr>
            <a:r>
              <a:rPr lang="ar-DZ" sz="3600" b="1" dirty="0" smtClean="0">
                <a:solidFill>
                  <a:srgbClr val="FF0000"/>
                </a:solidFill>
              </a:rPr>
              <a:t>أولا- السياسة النقدية</a:t>
            </a:r>
            <a:r>
              <a:rPr lang="ar-JO" sz="3600" b="1" dirty="0" smtClean="0">
                <a:solidFill>
                  <a:srgbClr val="FF0000"/>
                </a:solidFill>
              </a:rPr>
              <a:t>:</a:t>
            </a:r>
            <a:r>
              <a:rPr lang="ar-DZ" sz="3600" dirty="0" smtClean="0">
                <a:solidFill>
                  <a:srgbClr val="FF0000"/>
                </a:solidFill>
              </a:rPr>
              <a:t>  </a:t>
            </a:r>
            <a:r>
              <a:rPr lang="ar-DZ" sz="3600" dirty="0" smtClean="0"/>
              <a:t>ت</a:t>
            </a:r>
            <a:r>
              <a:rPr lang="ar-JO" sz="3600" dirty="0" smtClean="0"/>
              <a:t>صمم وتطبق السياسات النقدية من قبل </a:t>
            </a:r>
            <a:r>
              <a:rPr lang="ar-DZ" sz="3600" dirty="0" smtClean="0"/>
              <a:t> البنوك</a:t>
            </a:r>
            <a:r>
              <a:rPr lang="ar-JO" sz="3600" dirty="0" smtClean="0"/>
              <a:t> المركزية (السلطات النقدية). وهي تدور بشكل أساسي حول التحكم بعرض النقود وأسعار الفائدة. وهناك الأدوات الكمية والنوعية للسياسة النقدية.</a:t>
            </a:r>
          </a:p>
          <a:p>
            <a:pPr algn="just">
              <a:defRPr/>
            </a:pPr>
            <a:r>
              <a:rPr lang="ar-DZ" sz="3600" b="1" dirty="0" smtClean="0">
                <a:solidFill>
                  <a:srgbClr val="FF0000"/>
                </a:solidFill>
              </a:rPr>
              <a:t>1 - الأدوات الكمية: </a:t>
            </a:r>
            <a:r>
              <a:rPr lang="ar-DZ" sz="3600" dirty="0" smtClean="0"/>
              <a:t>وتتمثل في:</a:t>
            </a:r>
            <a:endParaRPr lang="en-US" sz="3600" dirty="0" smtClean="0"/>
          </a:p>
          <a:p>
            <a:pPr algn="just">
              <a:defRPr/>
            </a:pPr>
            <a:r>
              <a:rPr lang="ar-DZ" sz="3600" b="1" dirty="0" smtClean="0">
                <a:solidFill>
                  <a:srgbClr val="FF0000"/>
                </a:solidFill>
              </a:rPr>
              <a:t>    أ- سياسة السوق المفتوحة</a:t>
            </a:r>
            <a:r>
              <a:rPr lang="ar-JO" sz="3600" b="1" dirty="0" smtClean="0">
                <a:solidFill>
                  <a:srgbClr val="FF0000"/>
                </a:solidFill>
              </a:rPr>
              <a:t>:</a:t>
            </a:r>
            <a:r>
              <a:rPr lang="ar-DZ" sz="3600" dirty="0" smtClean="0">
                <a:solidFill>
                  <a:srgbClr val="FF0000"/>
                </a:solidFill>
              </a:rPr>
              <a:t> </a:t>
            </a:r>
            <a:r>
              <a:rPr lang="ar-DZ" sz="3600" dirty="0" smtClean="0"/>
              <a:t>يقصد به</a:t>
            </a:r>
            <a:r>
              <a:rPr lang="ar-JO" sz="3600" dirty="0" smtClean="0"/>
              <a:t>ا</a:t>
            </a:r>
            <a:r>
              <a:rPr lang="ar-DZ" sz="3600" dirty="0" smtClean="0"/>
              <a:t> بما </a:t>
            </a:r>
            <a:r>
              <a:rPr lang="ar-JO" sz="3600" dirty="0" smtClean="0"/>
              <a:t>ت</a:t>
            </a:r>
            <a:r>
              <a:rPr lang="ar-DZ" sz="3600" dirty="0" smtClean="0"/>
              <a:t>دخل البنك المركزي بائعا</a:t>
            </a:r>
            <a:r>
              <a:rPr lang="ar-JO" sz="3600" dirty="0" smtClean="0"/>
              <a:t>َ</a:t>
            </a:r>
            <a:r>
              <a:rPr lang="ar-DZ" sz="3600" dirty="0" smtClean="0"/>
              <a:t> أو مشتر</a:t>
            </a:r>
            <a:r>
              <a:rPr lang="ar-JO" sz="3600" dirty="0" smtClean="0"/>
              <a:t>ٍ</a:t>
            </a:r>
            <a:r>
              <a:rPr lang="ar-DZ" sz="3600" dirty="0" smtClean="0"/>
              <a:t> للأوراق المالية</a:t>
            </a:r>
            <a:r>
              <a:rPr lang="ar-JO" sz="3600" dirty="0" smtClean="0"/>
              <a:t> (الحكومية)</a:t>
            </a:r>
            <a:r>
              <a:rPr lang="ar-DZ" sz="3600" dirty="0" smtClean="0"/>
              <a:t> بهدف التأثير على حجم الائتمان وبالتالي التأثير </a:t>
            </a:r>
            <a:r>
              <a:rPr lang="ar-JO" sz="3600" dirty="0" smtClean="0"/>
              <a:t>على مستوى الأسعار ومن ثم </a:t>
            </a:r>
            <a:r>
              <a:rPr lang="ar-DZ" sz="3600" dirty="0" smtClean="0"/>
              <a:t>في معدلات التضخم</a:t>
            </a:r>
            <a:r>
              <a:rPr lang="ar-JO" sz="3600" dirty="0" smtClean="0"/>
              <a:t>.</a:t>
            </a:r>
            <a:endParaRPr lang="en-US" sz="36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533400"/>
            <a:ext cx="9220200" cy="3170099"/>
          </a:xfrm>
          <a:prstGeom prst="rect">
            <a:avLst/>
          </a:prstGeom>
        </p:spPr>
        <p:txBody>
          <a:bodyPr wrap="square">
            <a:spAutoFit/>
          </a:bodyPr>
          <a:lstStyle/>
          <a:p>
            <a:pPr algn="just">
              <a:defRPr/>
            </a:pPr>
            <a:r>
              <a:rPr lang="ar-DZ" sz="4000" b="1" dirty="0" smtClean="0">
                <a:solidFill>
                  <a:srgbClr val="FF0000"/>
                </a:solidFill>
              </a:rPr>
              <a:t>ب- سعر </a:t>
            </a:r>
            <a:r>
              <a:rPr lang="ar-JO" sz="4000" b="1" dirty="0" smtClean="0">
                <a:solidFill>
                  <a:srgbClr val="FF0000"/>
                </a:solidFill>
              </a:rPr>
              <a:t>إعادة </a:t>
            </a:r>
            <a:r>
              <a:rPr lang="ar-DZ" sz="4000" b="1" dirty="0" smtClean="0">
                <a:solidFill>
                  <a:srgbClr val="FF0000"/>
                </a:solidFill>
              </a:rPr>
              <a:t>الخصم</a:t>
            </a:r>
            <a:r>
              <a:rPr lang="ar-JO" sz="4000" b="1" dirty="0" smtClean="0">
                <a:solidFill>
                  <a:srgbClr val="FF0000"/>
                </a:solidFill>
              </a:rPr>
              <a:t>:</a:t>
            </a:r>
            <a:r>
              <a:rPr lang="ar-DZ" sz="4000" dirty="0" smtClean="0">
                <a:solidFill>
                  <a:srgbClr val="FF0000"/>
                </a:solidFill>
              </a:rPr>
              <a:t> </a:t>
            </a:r>
            <a:r>
              <a:rPr lang="ar-DZ" sz="4000" dirty="0" smtClean="0"/>
              <a:t>هو سعر الفائدة الذي</a:t>
            </a:r>
            <a:r>
              <a:rPr lang="ar-JO" sz="4000" dirty="0" smtClean="0"/>
              <a:t> على أساسه يقوم البنك المركزي بخص الأوراق المالية لصالح البنوك التجارية.</a:t>
            </a:r>
            <a:r>
              <a:rPr lang="ar-DZ" sz="4000" dirty="0" smtClean="0"/>
              <a:t> </a:t>
            </a:r>
            <a:r>
              <a:rPr lang="ar-JO" sz="4000" dirty="0" smtClean="0"/>
              <a:t>وهناك سعر الفائدة على القروض لليلة واحدة، و هو السعر الذي </a:t>
            </a:r>
            <a:r>
              <a:rPr lang="ar-DZ" sz="4000" dirty="0" smtClean="0"/>
              <a:t>يتقاضاه البنك المركزي مقابل منح القروض </a:t>
            </a:r>
            <a:r>
              <a:rPr lang="ar-JO" sz="4000" dirty="0" smtClean="0"/>
              <a:t>قصيرة الأجل للبنوك ال</a:t>
            </a:r>
            <a:r>
              <a:rPr lang="ar-DZ" sz="4000" dirty="0" smtClean="0"/>
              <a:t>تجارية</a:t>
            </a:r>
            <a:r>
              <a:rPr lang="ar-JO" sz="4000" dirty="0" smtClean="0"/>
              <a:t>.</a:t>
            </a:r>
            <a:endParaRPr lang="ar-SA"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457200"/>
            <a:ext cx="9372600" cy="4401205"/>
          </a:xfrm>
          <a:prstGeom prst="rect">
            <a:avLst/>
          </a:prstGeom>
        </p:spPr>
        <p:txBody>
          <a:bodyPr wrap="square">
            <a:spAutoFit/>
          </a:bodyPr>
          <a:lstStyle/>
          <a:p>
            <a:pPr algn="just">
              <a:defRPr/>
            </a:pPr>
            <a:r>
              <a:rPr lang="ar-DZ" sz="4000" b="1" dirty="0" smtClean="0">
                <a:solidFill>
                  <a:srgbClr val="FF0000"/>
                </a:solidFill>
              </a:rPr>
              <a:t>ج – نسبة </a:t>
            </a:r>
            <a:r>
              <a:rPr lang="ar-JO" sz="4000" b="1" dirty="0" smtClean="0">
                <a:solidFill>
                  <a:srgbClr val="FF0000"/>
                </a:solidFill>
              </a:rPr>
              <a:t>ا</a:t>
            </a:r>
            <a:r>
              <a:rPr lang="ar-DZ" sz="4000" b="1" dirty="0" smtClean="0">
                <a:solidFill>
                  <a:srgbClr val="FF0000"/>
                </a:solidFill>
              </a:rPr>
              <a:t>لاحتياطي </a:t>
            </a:r>
            <a:r>
              <a:rPr lang="ar-JO" sz="4000" b="1" dirty="0" smtClean="0">
                <a:solidFill>
                  <a:srgbClr val="FF0000"/>
                </a:solidFill>
              </a:rPr>
              <a:t>القانوني:</a:t>
            </a:r>
            <a:r>
              <a:rPr lang="ar-DZ" sz="4000" dirty="0" smtClean="0">
                <a:solidFill>
                  <a:srgbClr val="FF0000"/>
                </a:solidFill>
              </a:rPr>
              <a:t> </a:t>
            </a:r>
            <a:r>
              <a:rPr lang="ar-JO" sz="4000" dirty="0" smtClean="0"/>
              <a:t>يفرض البنك الركزي على البنوك التجارية الاحتفاظ بنسبة معينة من ودائع عملائها لديه، حفاظاَ على سلامة الجهاز المصرفي ودعماَ لثقة الجمهور فيه.</a:t>
            </a:r>
          </a:p>
          <a:p>
            <a:pPr algn="just">
              <a:defRPr/>
            </a:pPr>
            <a:r>
              <a:rPr lang="ar-JO" sz="4000" dirty="0" smtClean="0"/>
              <a:t> </a:t>
            </a:r>
          </a:p>
          <a:p>
            <a:pPr algn="just">
              <a:defRPr/>
            </a:pPr>
            <a:r>
              <a:rPr lang="ar-JO" sz="4000" dirty="0" smtClean="0"/>
              <a:t>زيادته تحد من قدرة البنوك على الاقراض، ومن قدرتها على خلق النقود.</a:t>
            </a:r>
            <a:endParaRPr lang="en-US" sz="40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228600"/>
            <a:ext cx="9448800" cy="5816977"/>
          </a:xfrm>
          <a:prstGeom prst="rect">
            <a:avLst/>
          </a:prstGeom>
        </p:spPr>
        <p:txBody>
          <a:bodyPr wrap="square">
            <a:spAutoFit/>
          </a:bodyPr>
          <a:lstStyle/>
          <a:p>
            <a:pPr algn="just">
              <a:defRPr/>
            </a:pPr>
            <a:r>
              <a:rPr lang="fr-FR" sz="3600" b="1" dirty="0" smtClean="0">
                <a:solidFill>
                  <a:srgbClr val="FF0000"/>
                </a:solidFill>
              </a:rPr>
              <a:t>2</a:t>
            </a:r>
            <a:r>
              <a:rPr lang="ar-DZ" sz="2800" b="1" dirty="0" smtClean="0">
                <a:solidFill>
                  <a:srgbClr val="FF0000"/>
                </a:solidFill>
              </a:rPr>
              <a:t>- الأدوات النوعية</a:t>
            </a:r>
            <a:r>
              <a:rPr lang="ar-JO" sz="2800" b="1" dirty="0" smtClean="0">
                <a:solidFill>
                  <a:srgbClr val="FF0000"/>
                </a:solidFill>
              </a:rPr>
              <a:t>: </a:t>
            </a:r>
            <a:r>
              <a:rPr lang="ar-JO" sz="2800" dirty="0" smtClean="0"/>
              <a:t>يتم اللجوء إليها مع أو عوضاً عن الأدوات الكمية، خاصة في الأوقات التي لا يحبذ البنك المركزي فيها التأثير على أسعار الفائدة وتكلفة الاقتراض. وأهمها:</a:t>
            </a:r>
          </a:p>
          <a:p>
            <a:pPr algn="just">
              <a:defRPr/>
            </a:pPr>
            <a:endParaRPr lang="en-US" sz="2800" dirty="0" smtClean="0"/>
          </a:p>
          <a:p>
            <a:pPr algn="just">
              <a:defRPr/>
            </a:pPr>
            <a:r>
              <a:rPr lang="ar-DZ" sz="2800" b="1" dirty="0" smtClean="0">
                <a:solidFill>
                  <a:srgbClr val="FF0000"/>
                </a:solidFill>
              </a:rPr>
              <a:t> أ- </a:t>
            </a:r>
            <a:r>
              <a:rPr lang="ar-JO" sz="2800" b="1" dirty="0" smtClean="0">
                <a:solidFill>
                  <a:srgbClr val="FF0000"/>
                </a:solidFill>
              </a:rPr>
              <a:t>الترشيد الائتماني: </a:t>
            </a:r>
            <a:endParaRPr lang="en-US" sz="2800" dirty="0" smtClean="0">
              <a:solidFill>
                <a:srgbClr val="FF0000"/>
              </a:solidFill>
            </a:endParaRPr>
          </a:p>
          <a:p>
            <a:pPr algn="just">
              <a:defRPr/>
            </a:pPr>
            <a:r>
              <a:rPr lang="ar-JO" sz="2800" dirty="0" smtClean="0"/>
              <a:t>ع</a:t>
            </a:r>
            <a:r>
              <a:rPr lang="ar-DZ" sz="2800" dirty="0" smtClean="0"/>
              <a:t>ند ظهور البوادر الأولى للتضخم </a:t>
            </a:r>
            <a:r>
              <a:rPr lang="ar-JO" sz="2800" dirty="0" smtClean="0"/>
              <a:t>تقوم البنوك المركزية بتحديد حجوم التسهيلات الائتمانية التي يسمح للبنوك منحها، وتعيين شروط منحها من حيث مدد الاستحقاق وتوزيعها القطاعي. </a:t>
            </a:r>
            <a:endParaRPr lang="en-US" sz="2800" dirty="0" smtClean="0"/>
          </a:p>
          <a:p>
            <a:pPr algn="just">
              <a:defRPr/>
            </a:pPr>
            <a:r>
              <a:rPr lang="ar-DZ" sz="2800" dirty="0" smtClean="0"/>
              <a:t>أما في الفترات التي </a:t>
            </a:r>
            <a:r>
              <a:rPr lang="ar-JO" sz="2800" dirty="0" smtClean="0"/>
              <a:t>يتفاقم فيها ا</a:t>
            </a:r>
            <a:r>
              <a:rPr lang="ar-DZ" sz="2800" dirty="0" smtClean="0"/>
              <a:t>لتضخم تقدم لدولة </a:t>
            </a:r>
            <a:r>
              <a:rPr lang="ar-JO" sz="2800" dirty="0" smtClean="0"/>
              <a:t>على  </a:t>
            </a:r>
            <a:r>
              <a:rPr lang="ar-DZ" sz="2800" dirty="0" smtClean="0"/>
              <a:t>وضع </a:t>
            </a:r>
            <a:r>
              <a:rPr lang="ar-DZ" sz="2800" dirty="0" smtClean="0"/>
              <a:t>سياسة تأطيرية قصريه بحيث تقرر السلطات النقدية الحد الأعلى لمقادير القروض طوال مدة معينة.</a:t>
            </a:r>
          </a:p>
          <a:p>
            <a:pPr algn="just">
              <a:defRPr/>
            </a:pPr>
            <a:endParaRPr lang="en-US" sz="2800" dirty="0" smtClean="0"/>
          </a:p>
          <a:p>
            <a:pPr algn="just">
              <a:defRPr/>
            </a:pPr>
            <a:r>
              <a:rPr lang="ar-JO" sz="2800" dirty="0" smtClean="0"/>
              <a:t>وعادة ما تكون</a:t>
            </a:r>
            <a:r>
              <a:rPr lang="ar-DZ" sz="2800" dirty="0" smtClean="0"/>
              <a:t> سياسة </a:t>
            </a:r>
            <a:r>
              <a:rPr lang="ar-JO" sz="2800" dirty="0" smtClean="0"/>
              <a:t>ترشيد الائتمان جزء من اجراءات اقتصادية أوسع تتسم بتقليص الانفاق العام</a:t>
            </a:r>
            <a:r>
              <a:rPr lang="ar-DZ" sz="2800" dirty="0" smtClean="0"/>
              <a:t> وتشجيع الادخارات</a:t>
            </a:r>
            <a:r>
              <a:rPr lang="ar-JO" sz="2800" dirty="0" smtClean="0"/>
              <a:t>.</a:t>
            </a:r>
            <a:endParaRPr lang="en-US" sz="28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0"/>
            <a:ext cx="9372600" cy="5016758"/>
          </a:xfrm>
          <a:prstGeom prst="rect">
            <a:avLst/>
          </a:prstGeom>
        </p:spPr>
        <p:txBody>
          <a:bodyPr wrap="square">
            <a:spAutoFit/>
          </a:bodyPr>
          <a:lstStyle/>
          <a:p>
            <a:pPr algn="just">
              <a:defRPr/>
            </a:pPr>
            <a:r>
              <a:rPr lang="ar-JO" sz="3200" b="1" dirty="0" smtClean="0">
                <a:solidFill>
                  <a:srgbClr val="FF0000"/>
                </a:solidFill>
              </a:rPr>
              <a:t>ب</a:t>
            </a:r>
            <a:r>
              <a:rPr lang="ar-DZ" sz="3200" b="1" dirty="0" smtClean="0">
                <a:solidFill>
                  <a:srgbClr val="FF0000"/>
                </a:solidFill>
              </a:rPr>
              <a:t> -</a:t>
            </a:r>
            <a:r>
              <a:rPr lang="ar-JO" sz="3200" b="1" dirty="0" smtClean="0">
                <a:solidFill>
                  <a:srgbClr val="FF0000"/>
                </a:solidFill>
              </a:rPr>
              <a:t> </a:t>
            </a:r>
            <a:r>
              <a:rPr lang="ar-DZ" sz="3200" b="1" dirty="0" smtClean="0">
                <a:solidFill>
                  <a:srgbClr val="FF0000"/>
                </a:solidFill>
              </a:rPr>
              <a:t>سياسة </a:t>
            </a:r>
            <a:r>
              <a:rPr lang="ar-JO" sz="3200" b="1" dirty="0" smtClean="0">
                <a:solidFill>
                  <a:srgbClr val="FF0000"/>
                </a:solidFill>
              </a:rPr>
              <a:t>التدخل المباشر:</a:t>
            </a:r>
            <a:r>
              <a:rPr lang="ar-DZ" sz="3200" dirty="0" smtClean="0">
                <a:solidFill>
                  <a:srgbClr val="FF0000"/>
                </a:solidFill>
              </a:rPr>
              <a:t> </a:t>
            </a:r>
            <a:r>
              <a:rPr lang="ar-DZ" sz="3200" dirty="0" smtClean="0"/>
              <a:t>فهي تتلخص في</a:t>
            </a:r>
            <a:r>
              <a:rPr lang="ar-JO" sz="3200" dirty="0" smtClean="0"/>
              <a:t> فرض البنك المكزي لأسعار الفائدة وتحديد السقوف الائتمانية و</a:t>
            </a:r>
            <a:r>
              <a:rPr lang="ar-DZ" sz="3200" dirty="0" smtClean="0"/>
              <a:t>تجميد </a:t>
            </a:r>
            <a:r>
              <a:rPr lang="ar-JO" sz="3200" dirty="0" smtClean="0"/>
              <a:t>البنك المركزي </a:t>
            </a:r>
            <a:r>
              <a:rPr lang="ar-DZ" sz="3200" dirty="0" smtClean="0"/>
              <a:t>لجزء من ودائع</a:t>
            </a:r>
            <a:r>
              <a:rPr lang="ar-JO" sz="3200" dirty="0" smtClean="0"/>
              <a:t> البنوك التجارية </a:t>
            </a:r>
            <a:r>
              <a:rPr lang="ar-DZ" sz="3200" dirty="0" smtClean="0"/>
              <a:t>وأرصدتها النقدية</a:t>
            </a:r>
            <a:r>
              <a:rPr lang="ar-JO" sz="3200" dirty="0" smtClean="0"/>
              <a:t> علاوة على </a:t>
            </a:r>
            <a:r>
              <a:rPr lang="ar-DZ" sz="3200" dirty="0" smtClean="0"/>
              <a:t>نسبة الاحتياطي القانوني رغبة من </a:t>
            </a:r>
            <a:r>
              <a:rPr lang="ar-JO" sz="3200" dirty="0" smtClean="0"/>
              <a:t>البنك </a:t>
            </a:r>
            <a:r>
              <a:rPr lang="ar-DZ" sz="3200" dirty="0" smtClean="0"/>
              <a:t>المركزي في تغيير نسبة الائتمان والقروض الممنوحة</a:t>
            </a:r>
            <a:r>
              <a:rPr lang="ar-JO" sz="3200" dirty="0" smtClean="0"/>
              <a:t>.</a:t>
            </a:r>
          </a:p>
          <a:p>
            <a:pPr algn="just">
              <a:defRPr/>
            </a:pPr>
            <a:endParaRPr lang="ar-JO" sz="3200" dirty="0" smtClean="0"/>
          </a:p>
          <a:p>
            <a:pPr algn="just">
              <a:defRPr/>
            </a:pPr>
            <a:r>
              <a:rPr lang="ar-JO" sz="3200" b="1" dirty="0" smtClean="0">
                <a:solidFill>
                  <a:srgbClr val="FF0000"/>
                </a:solidFill>
              </a:rPr>
              <a:t>ج – الإقناع الأدبي:</a:t>
            </a:r>
            <a:r>
              <a:rPr lang="ar-JO" sz="3200" dirty="0" smtClean="0"/>
              <a:t> وهو أسلوب متبع لدى الكثير من البلدان حيث يقوم البنك المركزي بالتوجه بصورة غير رسمية إلى البنوك التجارية والطلب منها بالتوسع الائتماني في فترات الركود، والتقليل من منح التسهيلات خلال فترات الرواج المصحوب بالتضخم.</a:t>
            </a:r>
            <a:endParaRPr lang="ar-SA"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95300" y="274638"/>
            <a:ext cx="8915400" cy="944562"/>
          </a:xfrm>
        </p:spPr>
        <p:txBody>
          <a:bodyPr/>
          <a:lstStyle/>
          <a:p>
            <a:r>
              <a:rPr lang="ar-JO" sz="3200" b="1" dirty="0" smtClean="0">
                <a:solidFill>
                  <a:srgbClr val="FF0000"/>
                </a:solidFill>
              </a:rPr>
              <a:t>وجهة نظر النقديين والكينزيين في التضخم:</a:t>
            </a:r>
            <a:endParaRPr lang="en-US" sz="3200" b="1" dirty="0">
              <a:solidFill>
                <a:srgbClr val="FF0000"/>
              </a:solidFill>
            </a:endParaRPr>
          </a:p>
        </p:txBody>
      </p:sp>
      <p:pic>
        <p:nvPicPr>
          <p:cNvPr id="2050" name="Picture 2"/>
          <p:cNvPicPr>
            <a:picLocks noChangeAspect="1" noChangeArrowheads="1"/>
          </p:cNvPicPr>
          <p:nvPr/>
        </p:nvPicPr>
        <p:blipFill>
          <a:blip r:embed="rId2" cstate="print"/>
          <a:srcRect/>
          <a:stretch>
            <a:fillRect/>
          </a:stretch>
        </p:blipFill>
        <p:spPr bwMode="auto">
          <a:xfrm>
            <a:off x="1295400" y="940595"/>
            <a:ext cx="6553200" cy="4750594"/>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600200"/>
            <a:ext cx="8915400" cy="4876800"/>
          </a:xfrm>
        </p:spPr>
        <p:txBody>
          <a:bodyPr/>
          <a:lstStyle/>
          <a:p>
            <a:pPr rtl="1">
              <a:buFont typeface="Arial" pitchFamily="34" charset="0"/>
              <a:buChar char="•"/>
            </a:pPr>
            <a:r>
              <a:rPr lang="ar-JO" sz="2800" dirty="0" smtClean="0"/>
              <a:t>النقديين:</a:t>
            </a:r>
          </a:p>
          <a:p>
            <a:pPr rtl="1">
              <a:buFontTx/>
              <a:buChar char="-"/>
            </a:pPr>
            <a:r>
              <a:rPr lang="ar-JO" sz="2800" dirty="0" smtClean="0"/>
              <a:t>انطلاقاً من التوازن في المدى البعيد </a:t>
            </a:r>
            <a:r>
              <a:rPr lang="en-US" sz="2800" dirty="0" smtClean="0"/>
              <a:t>E</a:t>
            </a:r>
            <a:r>
              <a:rPr lang="ar-JO" sz="2800" dirty="0" smtClean="0"/>
              <a:t>: الزيادة في عرض النقود ==&gt; زيدة الطلب الكلي </a:t>
            </a:r>
            <a:r>
              <a:rPr lang="ar-JO" sz="2800" dirty="0" smtClean="0">
                <a:sym typeface="Wingdings" pitchFamily="2" charset="2"/>
              </a:rPr>
              <a:t>==&gt; الأسعار و الانتاج يرتفعان</a:t>
            </a:r>
            <a:r>
              <a:rPr lang="en-US" sz="2800" dirty="0" smtClean="0">
                <a:sym typeface="Wingdings" pitchFamily="2" charset="2"/>
              </a:rPr>
              <a:t> </a:t>
            </a:r>
            <a:r>
              <a:rPr lang="ar-JO" sz="2800" dirty="0" smtClean="0">
                <a:sym typeface="Wingdings" pitchFamily="2" charset="2"/>
              </a:rPr>
              <a:t> </a:t>
            </a:r>
            <a:r>
              <a:rPr lang="en-US" sz="2800" dirty="0" smtClean="0">
                <a:sym typeface="Wingdings" pitchFamily="2" charset="2"/>
              </a:rPr>
              <a:t>F</a:t>
            </a:r>
            <a:r>
              <a:rPr lang="ar-JO" sz="2800" dirty="0" smtClean="0">
                <a:sym typeface="Wingdings" pitchFamily="2" charset="2"/>
              </a:rPr>
              <a:t>.</a:t>
            </a:r>
          </a:p>
          <a:p>
            <a:pPr rtl="1">
              <a:buFontTx/>
              <a:buChar char="-"/>
            </a:pPr>
            <a:r>
              <a:rPr lang="ar-JO" sz="2800" dirty="0" smtClean="0">
                <a:sym typeface="Wingdings" pitchFamily="2" charset="2"/>
              </a:rPr>
              <a:t> </a:t>
            </a:r>
            <a:r>
              <a:rPr lang="ar-JO" sz="2800" dirty="0" smtClean="0">
                <a:sym typeface="Wingdings" pitchFamily="2" charset="2"/>
              </a:rPr>
              <a:t>العمال يدركون الانخفاض في القوة الشرائية للدخول ==&gt; ترتفع الأجور ==&gt; ينخفض العرض الكلي قصير الأجل ==&gt; فينخفض الانتاج وترتفع الأسعار </a:t>
            </a:r>
            <a:r>
              <a:rPr lang="en-US" sz="2800" dirty="0" smtClean="0">
                <a:sym typeface="Wingdings" pitchFamily="2" charset="2"/>
              </a:rPr>
              <a:t>G</a:t>
            </a:r>
            <a:r>
              <a:rPr lang="ar-JO" sz="2800" dirty="0" smtClean="0">
                <a:sym typeface="Wingdings" pitchFamily="2" charset="2"/>
              </a:rPr>
              <a:t>.</a:t>
            </a:r>
            <a:endParaRPr lang="en-US" sz="2800" dirty="0" smtClean="0">
              <a:sym typeface="Wingdings" pitchFamily="2" charset="2"/>
            </a:endParaRPr>
          </a:p>
          <a:p>
            <a:pPr rtl="1">
              <a:buFontTx/>
              <a:buChar char="-"/>
            </a:pPr>
            <a:r>
              <a:rPr lang="ar-JO" sz="2800" dirty="0" smtClean="0">
                <a:sym typeface="Wingdings" pitchFamily="2" charset="2"/>
              </a:rPr>
              <a:t>زيادة عرض النقد مرة أخرى يكرر السيناريو السابق فنصل إلى النقاط </a:t>
            </a:r>
            <a:r>
              <a:rPr lang="en-US" sz="2800" dirty="0" smtClean="0">
                <a:sym typeface="Wingdings" pitchFamily="2" charset="2"/>
              </a:rPr>
              <a:t>H</a:t>
            </a:r>
            <a:r>
              <a:rPr lang="ar-JO" sz="2800" dirty="0" smtClean="0">
                <a:sym typeface="Wingdings" pitchFamily="2" charset="2"/>
              </a:rPr>
              <a:t> و </a:t>
            </a:r>
            <a:r>
              <a:rPr lang="en-US" sz="2800" dirty="0" smtClean="0">
                <a:sym typeface="Wingdings" pitchFamily="2" charset="2"/>
              </a:rPr>
              <a:t>J</a:t>
            </a:r>
            <a:r>
              <a:rPr lang="ar-JO" sz="2800" dirty="0" smtClean="0">
                <a:sym typeface="Wingdings" pitchFamily="2" charset="2"/>
              </a:rPr>
              <a:t> تباعاً.</a:t>
            </a:r>
          </a:p>
          <a:p>
            <a:pPr rtl="1">
              <a:buFontTx/>
              <a:buChar char="-"/>
            </a:pPr>
            <a:r>
              <a:rPr lang="ar-JO" sz="2800" dirty="0" smtClean="0">
                <a:sym typeface="Wingdings" pitchFamily="2" charset="2"/>
              </a:rPr>
              <a:t>في حال سيادة التوقعات الرشيدة ننتقل إلى</a:t>
            </a:r>
            <a:r>
              <a:rPr lang="en-US" sz="2800" dirty="0" smtClean="0">
                <a:sym typeface="Wingdings" pitchFamily="2" charset="2"/>
              </a:rPr>
              <a:t> </a:t>
            </a:r>
            <a:r>
              <a:rPr lang="ar-JO" sz="2800" dirty="0" smtClean="0">
                <a:sym typeface="Wingdings" pitchFamily="2" charset="2"/>
              </a:rPr>
              <a:t> </a:t>
            </a:r>
            <a:r>
              <a:rPr lang="en-US" sz="2800" dirty="0" smtClean="0">
                <a:sym typeface="Wingdings" pitchFamily="2" charset="2"/>
              </a:rPr>
              <a:t>G</a:t>
            </a:r>
            <a:r>
              <a:rPr lang="ar-JO" sz="2800" dirty="0" smtClean="0">
                <a:sym typeface="Wingdings" pitchFamily="2" charset="2"/>
              </a:rPr>
              <a:t> و </a:t>
            </a:r>
            <a:r>
              <a:rPr lang="en-US" sz="2800" dirty="0" smtClean="0">
                <a:sym typeface="Wingdings" pitchFamily="2" charset="2"/>
              </a:rPr>
              <a:t>J</a:t>
            </a:r>
            <a:r>
              <a:rPr lang="ar-JO" sz="2800" dirty="0" smtClean="0">
                <a:sym typeface="Wingdings" pitchFamily="2" charset="2"/>
              </a:rPr>
              <a:t> فوراً دون المرور بـ </a:t>
            </a:r>
            <a:r>
              <a:rPr lang="en-US" sz="2800" dirty="0" smtClean="0">
                <a:sym typeface="Wingdings" pitchFamily="2" charset="2"/>
              </a:rPr>
              <a:t>F</a:t>
            </a:r>
            <a:r>
              <a:rPr lang="ar-JO" sz="2800" dirty="0" smtClean="0">
                <a:sym typeface="Wingdings" pitchFamily="2" charset="2"/>
              </a:rPr>
              <a:t> و </a:t>
            </a:r>
            <a:r>
              <a:rPr lang="en-US" sz="2800" dirty="0" smtClean="0">
                <a:sym typeface="Wingdings" pitchFamily="2" charset="2"/>
              </a:rPr>
              <a:t>H</a:t>
            </a:r>
            <a:r>
              <a:rPr lang="ar-JO" sz="2800" dirty="0" smtClean="0">
                <a:sym typeface="Wingdings" pitchFamily="2" charset="2"/>
              </a:rPr>
              <a:t> .  </a:t>
            </a:r>
            <a:endParaRPr lang="ar-JO" sz="2800" dirty="0" smtClean="0"/>
          </a:p>
          <a:p>
            <a:pPr rtl="1">
              <a:buFont typeface="Arial" pitchFamily="34" charset="0"/>
              <a:buChar char="•"/>
            </a:pPr>
            <a:endParaRPr lang="en-US" sz="2800" dirty="0"/>
          </a:p>
        </p:txBody>
      </p:sp>
      <p:sp>
        <p:nvSpPr>
          <p:cNvPr id="4" name="Title 1"/>
          <p:cNvSpPr>
            <a:spLocks noGrp="1"/>
          </p:cNvSpPr>
          <p:nvPr>
            <p:ph type="title"/>
          </p:nvPr>
        </p:nvSpPr>
        <p:spPr>
          <a:xfrm>
            <a:off x="495300" y="274638"/>
            <a:ext cx="8915400" cy="944562"/>
          </a:xfrm>
        </p:spPr>
        <p:txBody>
          <a:bodyPr/>
          <a:lstStyle/>
          <a:p>
            <a:r>
              <a:rPr lang="ar-JO" sz="3200" b="1" dirty="0" smtClean="0">
                <a:solidFill>
                  <a:srgbClr val="FF0000"/>
                </a:solidFill>
              </a:rPr>
              <a:t>وجهة نظر النقديين والكينزيين في التضخم:</a:t>
            </a:r>
            <a:endParaRPr lang="en-US" sz="3200" b="1"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rtl="1">
              <a:buFont typeface="Arial" pitchFamily="34" charset="0"/>
              <a:buChar char="•"/>
            </a:pPr>
            <a:r>
              <a:rPr lang="ar-JO" dirty="0" smtClean="0"/>
              <a:t>الكينزيين: يتفق الكينزيين مع النقديين أن التوسع في عرض النقود يتسبب بالتضخم، ولكن أولاً:</a:t>
            </a:r>
          </a:p>
          <a:p>
            <a:pPr rtl="1">
              <a:buFontTx/>
              <a:buChar char="-"/>
            </a:pPr>
            <a:r>
              <a:rPr lang="ar-JO" dirty="0" smtClean="0"/>
              <a:t>ليس عرض النقد السبب الوحيد في التضخم، وأنما هناك الزيادة في الانفاق الخاص والعام المستقل، والتخفيض في الضرائب، والزيادة في الاستثمار المخطط، والصادرات.</a:t>
            </a:r>
          </a:p>
          <a:p>
            <a:pPr rtl="1">
              <a:buFontTx/>
              <a:buChar char="-"/>
            </a:pPr>
            <a:r>
              <a:rPr lang="ar-JO" dirty="0" smtClean="0"/>
              <a:t>يحدث التضخم بسبب المغيرات المالية بشكل أبطأ.</a:t>
            </a:r>
          </a:p>
          <a:p>
            <a:pPr rtl="1">
              <a:buFontTx/>
              <a:buChar char="-"/>
            </a:pPr>
            <a:r>
              <a:rPr lang="ar-JO" dirty="0" smtClean="0"/>
              <a:t>التوسع المالي مقيد ومحدود إذا ما قارنناه بالتوسع النقدي.</a:t>
            </a:r>
            <a:endParaRPr lang="ar-JO" dirty="0" smtClean="0"/>
          </a:p>
          <a:p>
            <a:pPr rtl="1">
              <a:buFont typeface="Arial" pitchFamily="34" charset="0"/>
              <a:buChar char="•"/>
            </a:pPr>
            <a:endParaRPr lang="en-US" dirty="0"/>
          </a:p>
        </p:txBody>
      </p:sp>
      <p:sp>
        <p:nvSpPr>
          <p:cNvPr id="4" name="Title 1"/>
          <p:cNvSpPr>
            <a:spLocks noGrp="1"/>
          </p:cNvSpPr>
          <p:nvPr>
            <p:ph type="title"/>
          </p:nvPr>
        </p:nvSpPr>
        <p:spPr>
          <a:xfrm>
            <a:off x="495300" y="274638"/>
            <a:ext cx="8915400" cy="944562"/>
          </a:xfrm>
        </p:spPr>
        <p:txBody>
          <a:bodyPr/>
          <a:lstStyle/>
          <a:p>
            <a:r>
              <a:rPr lang="ar-JO" sz="3200" b="1" dirty="0" smtClean="0">
                <a:solidFill>
                  <a:srgbClr val="FF0000"/>
                </a:solidFill>
              </a:rPr>
              <a:t>وجهة نظر النقديين والكينزيين في التضخم:</a:t>
            </a:r>
            <a:endParaRPr lang="en-US" sz="3200" b="1" dirty="0">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944562"/>
          </a:xfrm>
        </p:spPr>
        <p:txBody>
          <a:bodyPr/>
          <a:lstStyle/>
          <a:p>
            <a:r>
              <a:rPr lang="ar-JO" sz="3200" b="1" dirty="0" smtClean="0">
                <a:solidFill>
                  <a:srgbClr val="FF0000"/>
                </a:solidFill>
              </a:rPr>
              <a:t>وجهة نظر الكينزيين في التضخم:</a:t>
            </a:r>
            <a:endParaRPr lang="en-US" sz="3200" b="1" dirty="0">
              <a:solidFill>
                <a:srgbClr val="FF0000"/>
              </a:solidFill>
            </a:endParaRPr>
          </a:p>
        </p:txBody>
      </p:sp>
      <p:pic>
        <p:nvPicPr>
          <p:cNvPr id="1026" name="Picture 2"/>
          <p:cNvPicPr>
            <a:picLocks noChangeAspect="1" noChangeArrowheads="1"/>
          </p:cNvPicPr>
          <p:nvPr/>
        </p:nvPicPr>
        <p:blipFill>
          <a:blip r:embed="rId2" cstate="print"/>
          <a:srcRect/>
          <a:stretch>
            <a:fillRect/>
          </a:stretch>
        </p:blipFill>
        <p:spPr bwMode="auto">
          <a:xfrm>
            <a:off x="1295400" y="1371600"/>
            <a:ext cx="7086600" cy="4512502"/>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2034</TotalTime>
  <Words>844</Words>
  <Application>Microsoft Office PowerPoint</Application>
  <PresentationFormat>A4 Paper (210x297 mm)</PresentationFormat>
  <Paragraphs>66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Slide 2</vt:lpstr>
      <vt:lpstr>  أضرار التضخم</vt:lpstr>
      <vt:lpstr>Slide 4</vt:lpstr>
      <vt:lpstr>Slide 5</vt:lpstr>
      <vt:lpstr>Slide 6</vt:lpstr>
      <vt:lpstr>أضرار التضخم:</vt:lpstr>
      <vt:lpstr>Slide 8</vt:lpstr>
      <vt:lpstr>Slide 9</vt:lpstr>
      <vt:lpstr>Slide 10</vt:lpstr>
      <vt:lpstr>Slide 11</vt:lpstr>
      <vt:lpstr>Slide 12</vt:lpstr>
      <vt:lpstr>وجهة نظر النقديين والكينزيين في التضخم:</vt:lpstr>
      <vt:lpstr>وجهة نظر النقديين والكينزيين في التضخم:</vt:lpstr>
      <vt:lpstr>وجهة نظر النقديين والكينزيين في التضخم:</vt:lpstr>
      <vt:lpstr>وجهة نظر الكينزيين في التضخم:</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Usamah Al-farhan</cp:lastModifiedBy>
  <cp:revision>186</cp:revision>
  <dcterms:created xsi:type="dcterms:W3CDTF">2009-10-14T19:14:34Z</dcterms:created>
  <dcterms:modified xsi:type="dcterms:W3CDTF">2012-02-29T10:25:25Z</dcterms:modified>
</cp:coreProperties>
</file>