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00" r:id="rId2"/>
    <p:sldId id="257" r:id="rId3"/>
    <p:sldId id="301" r:id="rId4"/>
    <p:sldId id="302" r:id="rId5"/>
    <p:sldId id="317" r:id="rId6"/>
    <p:sldId id="307" r:id="rId7"/>
    <p:sldId id="303" r:id="rId8"/>
    <p:sldId id="304" r:id="rId9"/>
    <p:sldId id="305" r:id="rId10"/>
    <p:sldId id="318" r:id="rId11"/>
    <p:sldId id="306" r:id="rId12"/>
    <p:sldId id="319" r:id="rId13"/>
    <p:sldId id="308" r:id="rId14"/>
    <p:sldId id="320"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1512" y="-23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b="1" spc="-150" dirty="0" smtClean="0">
                <a:solidFill>
                  <a:srgbClr val="376092"/>
                </a:solidFill>
                <a:latin typeface="ae_AlMateen" pitchFamily="2" charset="-78"/>
                <a:cs typeface="ae_AlMateen" pitchFamily="2" charset="-78"/>
              </a:rPr>
              <a:t>المحاضرة السادسة    </a:t>
            </a:r>
            <a:endParaRPr lang="en-US" sz="6000"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5400" b="1" dirty="0" smtClean="0">
                <a:solidFill>
                  <a:srgbClr val="FF0000"/>
                </a:solidFill>
                <a:cs typeface="Arial" pitchFamily="34" charset="0"/>
              </a:rPr>
              <a:t>البنوك التجارية  </a:t>
            </a:r>
          </a:p>
          <a:p>
            <a:pPr eaLnBrk="1" hangingPunct="1"/>
            <a:r>
              <a:rPr lang="ar-SA" sz="3600" b="1" dirty="0" smtClean="0">
                <a:solidFill>
                  <a:srgbClr val="00B050"/>
                </a:solidFill>
                <a:cs typeface="Arial" pitchFamily="34" charset="0"/>
              </a:rPr>
              <a:t>الفصل الرابع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0"/>
            <a:ext cx="9448800" cy="5693866"/>
          </a:xfrm>
          <a:prstGeom prst="rect">
            <a:avLst/>
          </a:prstGeom>
        </p:spPr>
        <p:txBody>
          <a:bodyPr wrap="square">
            <a:spAutoFit/>
          </a:bodyPr>
          <a:lstStyle/>
          <a:p>
            <a:pPr algn="just"/>
            <a:r>
              <a:rPr lang="ar-SA" sz="4400" b="1" dirty="0" smtClean="0">
                <a:solidFill>
                  <a:srgbClr val="FF0000"/>
                </a:solidFill>
              </a:rPr>
              <a:t>مقدمة </a:t>
            </a:r>
          </a:p>
          <a:p>
            <a:pPr algn="just"/>
            <a:r>
              <a:rPr lang="ar-SA" sz="3200" b="1" dirty="0" smtClean="0"/>
              <a:t>          يتكوّن الجهاز المصرفي لأي مجتمع من عدد من المصارف،تختلف وفقا لتخصصها الدور الذي تؤديه في الاقتصاد .</a:t>
            </a:r>
            <a:endParaRPr lang="en-US" sz="3200" b="1" dirty="0" smtClean="0"/>
          </a:p>
          <a:p>
            <a:pPr algn="just"/>
            <a:r>
              <a:rPr lang="en-US" sz="3200" b="1" dirty="0" smtClean="0"/>
              <a:t/>
            </a:r>
            <a:br>
              <a:rPr lang="en-US" sz="3200" b="1" dirty="0" smtClean="0"/>
            </a:br>
            <a:r>
              <a:rPr lang="ar-SA" sz="3200" b="1" dirty="0" smtClean="0"/>
              <a:t>          يعتبر تنظيم عمليات الدّفع من الأولويات التي تحرص عليها البنوك وهذا من خلال النصوص التشريعية التي ترمي إلى تطويرها.</a:t>
            </a:r>
            <a:r>
              <a:rPr lang="en-US" sz="3200" b="1" dirty="0" smtClean="0"/>
              <a:t/>
            </a:r>
            <a:br>
              <a:rPr lang="en-US" sz="3200" b="1" dirty="0" smtClean="0"/>
            </a:br>
            <a:r>
              <a:rPr lang="ar-SA" sz="3200" b="1" dirty="0" smtClean="0"/>
              <a:t>فإنّ وسائل الدّفع كثيرة ومتنوعة واستعمال إحداها يخضع لطبيعة المبادلات والثقة المتبادلة بين أطرافها.</a:t>
            </a:r>
          </a:p>
          <a:p>
            <a:pPr algn="just"/>
            <a:r>
              <a:rPr lang="ar-SA" sz="3200" b="1" dirty="0" smtClean="0"/>
              <a:t> </a:t>
            </a:r>
            <a:r>
              <a:rPr lang="en-US" sz="3200" b="1" dirty="0" smtClean="0"/>
              <a:t/>
            </a:r>
            <a:br>
              <a:rPr lang="en-US" sz="3200" b="1" dirty="0" smtClean="0"/>
            </a:br>
            <a:r>
              <a:rPr lang="ar-SA" sz="3200" b="1" dirty="0" smtClean="0"/>
              <a:t>          ولهذا حاولنا أعطاء نظرة واضحة ومبسطة في هذا الفصل فسنتطرق ، إلى  ماهية البنوك و أنواعها  والخزينة العمومية.</a:t>
            </a:r>
            <a:endParaRPr lang="ar-SA"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685800"/>
            <a:ext cx="9448800" cy="6283067"/>
          </a:xfrm>
          <a:prstGeom prst="rect">
            <a:avLst/>
          </a:prstGeom>
        </p:spPr>
        <p:txBody>
          <a:bodyPr wrap="square">
            <a:spAutoFit/>
          </a:bodyPr>
          <a:lstStyle/>
          <a:p>
            <a:pPr algn="just" eaLnBrk="1" fontAlgn="auto" hangingPunct="1">
              <a:lnSpc>
                <a:spcPct val="120000"/>
              </a:lnSpc>
              <a:spcAft>
                <a:spcPts val="0"/>
              </a:spcAft>
              <a:buFont typeface="Wingdings"/>
              <a:buNone/>
              <a:defRPr/>
            </a:pPr>
            <a:r>
              <a:rPr lang="ar-SA" sz="4400" dirty="0" smtClean="0"/>
              <a:t>البنك :مؤسسة تمارس تجارة النقود ، و تقوم بجمع الودائع و منح القروض و تلعب دور الوسيط فى العمليات المالية "                                                                    </a:t>
            </a:r>
            <a:endParaRPr lang="en-US" sz="4400" dirty="0" smtClean="0"/>
          </a:p>
          <a:p>
            <a:pPr algn="just" eaLnBrk="1" fontAlgn="auto" hangingPunct="1">
              <a:lnSpc>
                <a:spcPct val="120000"/>
              </a:lnSpc>
              <a:spcAft>
                <a:spcPts val="0"/>
              </a:spcAft>
              <a:buFont typeface="Wingdings"/>
              <a:buNone/>
              <a:defRPr/>
            </a:pPr>
            <a:r>
              <a:rPr lang="ar-SA" sz="4400" dirty="0" smtClean="0"/>
              <a:t>" البنك هو المؤسسة أو الهيئة التي تمتهن ، استقبال رؤوس الأموال من الأفراد على شكل ودائع لإستغلالها لحسابها الخاص في عمليات الخصم و القرض و العمليات المالية .        </a:t>
            </a:r>
          </a:p>
          <a:p>
            <a:pPr algn="just" eaLnBrk="1" fontAlgn="auto" hangingPunct="1">
              <a:lnSpc>
                <a:spcPct val="120000"/>
              </a:lnSpc>
              <a:spcAft>
                <a:spcPts val="0"/>
              </a:spcAft>
              <a:buFont typeface="Wingdings"/>
              <a:buNone/>
              <a:defRPr/>
            </a:pPr>
            <a:r>
              <a:rPr lang="ar-SA" sz="3000" dirty="0" smtClean="0"/>
              <a:t>  </a:t>
            </a:r>
            <a:endParaRPr lang="en-US" sz="3200" dirty="0" smtClean="0"/>
          </a:p>
        </p:txBody>
      </p:sp>
      <p:sp>
        <p:nvSpPr>
          <p:cNvPr id="3" name="مستطيل 2"/>
          <p:cNvSpPr/>
          <p:nvPr/>
        </p:nvSpPr>
        <p:spPr>
          <a:xfrm>
            <a:off x="7566898" y="0"/>
            <a:ext cx="2339102" cy="769441"/>
          </a:xfrm>
          <a:prstGeom prst="rect">
            <a:avLst/>
          </a:prstGeom>
        </p:spPr>
        <p:txBody>
          <a:bodyPr wrap="none">
            <a:spAutoFit/>
          </a:bodyPr>
          <a:lstStyle/>
          <a:p>
            <a:r>
              <a:rPr lang="ar-SA" sz="4400" b="1" dirty="0" smtClean="0">
                <a:solidFill>
                  <a:srgbClr val="FF0000"/>
                </a:solidFill>
              </a:rPr>
              <a:t>مفهوم البنك</a:t>
            </a:r>
            <a:endParaRPr lang="ar-SA" sz="4400"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0"/>
            <a:ext cx="9144000" cy="5262979"/>
          </a:xfrm>
          <a:prstGeom prst="rect">
            <a:avLst/>
          </a:prstGeom>
        </p:spPr>
        <p:txBody>
          <a:bodyPr wrap="square">
            <a:spAutoFit/>
          </a:bodyPr>
          <a:lstStyle/>
          <a:p>
            <a:pPr algn="just" eaLnBrk="1" fontAlgn="auto" hangingPunct="1">
              <a:lnSpc>
                <a:spcPct val="120000"/>
              </a:lnSpc>
              <a:spcAft>
                <a:spcPts val="0"/>
              </a:spcAft>
              <a:buFont typeface="Wingdings"/>
              <a:buNone/>
              <a:defRPr/>
            </a:pPr>
            <a:r>
              <a:rPr lang="ar-SA" sz="4000" b="1" dirty="0" smtClean="0"/>
              <a:t>" البنك : المؤسسة التى تتوّسط بين الطرفين لديهما إمكانيات أو حاجيات متقابلة مختلفة يوم البنك بتثميرها أو جمعها أو توصيلها أو تنميتها أو تنفيذها للوصول إلى هدف أفضل لقاء ربح مناسب".                                                                                              </a:t>
            </a:r>
            <a:endParaRPr lang="en-US" sz="4000" b="1" dirty="0" smtClean="0"/>
          </a:p>
          <a:p>
            <a:pPr algn="just" eaLnBrk="1" fontAlgn="auto" hangingPunct="1">
              <a:lnSpc>
                <a:spcPct val="120000"/>
              </a:lnSpc>
              <a:spcAft>
                <a:spcPts val="0"/>
              </a:spcAft>
              <a:buFont typeface="Wingdings"/>
              <a:buNone/>
              <a:defRPr/>
            </a:pPr>
            <a:r>
              <a:rPr lang="ar-SA" sz="4000" b="1" dirty="0" smtClean="0"/>
              <a:t>."البنك هو شخصية اعتبارية التي تمتهن بصفة دائمة كلّ وظائف البنوك من استقبال الودائع ، منح القروض و توفير وسائل الدّفع و تسييرها". </a:t>
            </a:r>
            <a:endParaRPr lang="en-US" sz="40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220200" cy="5909310"/>
          </a:xfrm>
          <a:prstGeom prst="rect">
            <a:avLst/>
          </a:prstGeom>
        </p:spPr>
        <p:txBody>
          <a:bodyPr wrap="square">
            <a:spAutoFit/>
          </a:bodyPr>
          <a:lstStyle/>
          <a:p>
            <a:pPr algn="just" eaLnBrk="1" hangingPunct="1">
              <a:lnSpc>
                <a:spcPct val="150000"/>
              </a:lnSpc>
              <a:defRPr/>
            </a:pPr>
            <a:r>
              <a:rPr lang="ar-SA" sz="3600" b="1" dirty="0" smtClean="0">
                <a:solidFill>
                  <a:srgbClr val="FF0000"/>
                </a:solidFill>
              </a:rPr>
              <a:t>تعريف البنوك التجارية </a:t>
            </a:r>
          </a:p>
          <a:p>
            <a:pPr algn="just" eaLnBrk="1" hangingPunct="1">
              <a:lnSpc>
                <a:spcPct val="150000"/>
              </a:lnSpc>
              <a:defRPr/>
            </a:pPr>
            <a:r>
              <a:rPr lang="ar-SA" sz="3600" b="1" dirty="0" smtClean="0"/>
              <a:t>          أهم مجموعة من مجموع الوسطاء الماليين ونقصد بالبنوك التجارية البنوك التي تقوم بصفة معتادة بقبول ودائع تدفع عند الطلب أو لآجال محددة و تزاول عمليات التمويل الداخلي والخارجي و خدمته بما يحقق أهداف و سياسة الدولة ودعم الاقتصاد الوطني وتباشر عملية تنمية الادخار والاستثمار المالي.  </a:t>
            </a:r>
            <a:endParaRPr lang="en-US" sz="36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181600" y="0"/>
            <a:ext cx="4386137" cy="923330"/>
          </a:xfrm>
          <a:prstGeom prst="rect">
            <a:avLst/>
          </a:prstGeom>
        </p:spPr>
        <p:txBody>
          <a:bodyPr wrap="none">
            <a:spAutoFit/>
          </a:bodyPr>
          <a:lstStyle/>
          <a:p>
            <a:r>
              <a:rPr lang="ar-SA" sz="5400" b="1" dirty="0" smtClean="0">
                <a:solidFill>
                  <a:srgbClr val="FF0000"/>
                </a:solidFill>
              </a:rPr>
              <a:t>طبيعة عمل البنوك </a:t>
            </a:r>
            <a:endParaRPr lang="ar-SA" sz="5400" dirty="0">
              <a:solidFill>
                <a:srgbClr val="FF0000"/>
              </a:solidFill>
            </a:endParaRPr>
          </a:p>
        </p:txBody>
      </p:sp>
      <p:sp>
        <p:nvSpPr>
          <p:cNvPr id="3" name="مستطيل 2"/>
          <p:cNvSpPr/>
          <p:nvPr/>
        </p:nvSpPr>
        <p:spPr>
          <a:xfrm>
            <a:off x="457200" y="838200"/>
            <a:ext cx="8915400" cy="4924425"/>
          </a:xfrm>
          <a:prstGeom prst="rect">
            <a:avLst/>
          </a:prstGeom>
        </p:spPr>
        <p:txBody>
          <a:bodyPr wrap="square">
            <a:spAutoFit/>
          </a:bodyPr>
          <a:lstStyle/>
          <a:p>
            <a:pPr algn="just" eaLnBrk="1" hangingPunct="1">
              <a:defRPr/>
            </a:pPr>
            <a:r>
              <a:rPr lang="ar-SA" sz="4400" b="1" dirty="0" smtClean="0">
                <a:solidFill>
                  <a:srgbClr val="FF0000"/>
                </a:solidFill>
              </a:rPr>
              <a:t>1- الحرص</a:t>
            </a:r>
          </a:p>
          <a:p>
            <a:pPr algn="just" eaLnBrk="1" hangingPunct="1">
              <a:defRPr/>
            </a:pPr>
            <a:r>
              <a:rPr lang="ar-SA" sz="5400" dirty="0" smtClean="0"/>
              <a:t>        يتمثل في الضمانات التي يطلبها المصرف عند إقراضه الأموال للآخرين فهو يسعى لضمان استعادة ما أقرضه لأنّ ما كان قد أقرضه إنّما هو مال الغير الذي لا بد أن يطلبونه منه يوما ما. </a:t>
            </a:r>
            <a:endParaRPr lang="en-US" sz="54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0"/>
            <a:ext cx="9296400" cy="5909310"/>
          </a:xfrm>
          <a:prstGeom prst="rect">
            <a:avLst/>
          </a:prstGeom>
        </p:spPr>
        <p:txBody>
          <a:bodyPr wrap="square">
            <a:spAutoFit/>
          </a:bodyPr>
          <a:lstStyle/>
          <a:p>
            <a:pPr algn="just" eaLnBrk="1" hangingPunct="1">
              <a:defRPr/>
            </a:pPr>
            <a:r>
              <a:rPr lang="ar-SA" sz="5400" b="1" dirty="0" smtClean="0">
                <a:solidFill>
                  <a:srgbClr val="FF0000"/>
                </a:solidFill>
              </a:rPr>
              <a:t>2- السيولة</a:t>
            </a:r>
          </a:p>
          <a:p>
            <a:pPr algn="just" eaLnBrk="1" hangingPunct="1">
              <a:defRPr/>
            </a:pPr>
            <a:r>
              <a:rPr lang="ar-SA" sz="5400" dirty="0" smtClean="0"/>
              <a:t>       المصرف يتعامل بأموال الناس لذا فعليه أن يكون حاضر لطلبات المودعين إذا طلبوا سحب ما يرغبون فيه من ودائعهم،وهذا ما يفسّر مبدأ وجوب توّفر السيولة الكافية لدى المصارف لمواجهة طلبات السحب الآتية من قبل الزبائن.  </a:t>
            </a:r>
            <a:endParaRPr lang="en-US" sz="54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448800" cy="6186309"/>
          </a:xfrm>
          <a:prstGeom prst="rect">
            <a:avLst/>
          </a:prstGeom>
        </p:spPr>
        <p:txBody>
          <a:bodyPr wrap="square">
            <a:spAutoFit/>
          </a:bodyPr>
          <a:lstStyle/>
          <a:p>
            <a:pPr algn="just" eaLnBrk="1" hangingPunct="1">
              <a:defRPr/>
            </a:pPr>
            <a:r>
              <a:rPr lang="ar-SA" sz="4400" b="1" dirty="0" smtClean="0">
                <a:solidFill>
                  <a:srgbClr val="FF0000"/>
                </a:solidFill>
              </a:rPr>
              <a:t>3- الرّبحية </a:t>
            </a:r>
          </a:p>
          <a:p>
            <a:pPr algn="just" eaLnBrk="1" hangingPunct="1">
              <a:defRPr/>
            </a:pPr>
            <a:r>
              <a:rPr lang="ar-SA" sz="4400" b="1" dirty="0" smtClean="0"/>
              <a:t>      </a:t>
            </a:r>
            <a:r>
              <a:rPr lang="ar-SA" sz="4400" dirty="0" smtClean="0"/>
              <a:t>هي محصلة العاملين السّابقين فالحرص على توظيف السّيولة المتاحة هو الأمر الوحيد الذى يضمن ويكفل تحقيق الأرباح و تغطيتهما ، كما أنّ الرّبحية هى هدف أى مؤسسة اقتصادية تسعى إلى النمّو،      وبالنسبة للبنك فزيادة حصة الأرباح تعنى توفير حجم إضافى لإمكانية الإقتراض و بالتالى إمكانيات أخرى للربح و منح الإئتمان للزبائن و تغطية الأعمال المصرفية</a:t>
            </a:r>
            <a:r>
              <a:rPr lang="ar-SA" dirty="0" smtClean="0"/>
              <a:t>.     </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685800"/>
            <a:ext cx="9144000" cy="4247317"/>
          </a:xfrm>
          <a:prstGeom prst="rect">
            <a:avLst/>
          </a:prstGeom>
        </p:spPr>
        <p:txBody>
          <a:bodyPr wrap="square">
            <a:spAutoFit/>
          </a:bodyPr>
          <a:lstStyle/>
          <a:p>
            <a:pPr algn="just"/>
            <a:r>
              <a:rPr lang="ar-SA" sz="5400" b="1" dirty="0" smtClean="0"/>
              <a:t>          وبالنسبة للبنك فزيادة حصة الأرباح تعنى توفير حجم إضافي لإمكانية الاقتراض وبالتالي إمكانيات أخرى للربح ومنح الائتمان للزبائن وتغطية الأعمال المصرفية. </a:t>
            </a:r>
            <a:endParaRPr lang="ar-SA" sz="5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372600" cy="5632311"/>
          </a:xfrm>
          <a:prstGeom prst="rect">
            <a:avLst/>
          </a:prstGeom>
        </p:spPr>
        <p:txBody>
          <a:bodyPr wrap="square">
            <a:spAutoFit/>
          </a:bodyPr>
          <a:lstStyle/>
          <a:p>
            <a:pPr algn="just" eaLnBrk="1" hangingPunct="1">
              <a:defRPr/>
            </a:pPr>
            <a:r>
              <a:rPr lang="ar-SA" sz="3600" b="1" dirty="0" smtClean="0">
                <a:solidFill>
                  <a:srgbClr val="FF0000"/>
                </a:solidFill>
              </a:rPr>
              <a:t>وظائف البنوك التجارية</a:t>
            </a:r>
          </a:p>
          <a:p>
            <a:pPr algn="just" eaLnBrk="1" hangingPunct="1">
              <a:lnSpc>
                <a:spcPct val="150000"/>
              </a:lnSpc>
              <a:defRPr/>
            </a:pPr>
            <a:r>
              <a:rPr lang="ar-SA" sz="3600" b="1" dirty="0" smtClean="0"/>
              <a:t>تقوم البنوك التجارية بممارسة العديد من الوظائف وتقديم خدمات يمكن تلخيصها فيما يلي:</a:t>
            </a:r>
          </a:p>
          <a:p>
            <a:pPr algn="just" eaLnBrk="1" hangingPunct="1">
              <a:lnSpc>
                <a:spcPct val="150000"/>
              </a:lnSpc>
              <a:defRPr/>
            </a:pPr>
            <a:r>
              <a:rPr lang="ar-SA" sz="3600" b="1" dirty="0" smtClean="0"/>
              <a:t> - قبول الودائع التي قد تكون بعضها تحت الطلب،لأجل محدد و ودائع ادخارية.              </a:t>
            </a:r>
            <a:endParaRPr lang="en-US" sz="3600" b="1" dirty="0" smtClean="0"/>
          </a:p>
          <a:p>
            <a:pPr algn="just" eaLnBrk="1" hangingPunct="1">
              <a:lnSpc>
                <a:spcPct val="150000"/>
              </a:lnSpc>
              <a:buFontTx/>
              <a:buChar char="-"/>
              <a:defRPr/>
            </a:pPr>
            <a:r>
              <a:rPr lang="ar-SA" sz="3600" b="1" dirty="0" smtClean="0"/>
              <a:t>المساهمة في تمويل المشروعات ، و ذلك من خلال منح القروض و الائتمان بأنواع مختلفة </a:t>
            </a:r>
            <a:endParaRPr lang="en-US" sz="3600"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685800"/>
            <a:ext cx="8991600" cy="6186309"/>
          </a:xfrm>
          <a:prstGeom prst="rect">
            <a:avLst/>
          </a:prstGeom>
        </p:spPr>
        <p:txBody>
          <a:bodyPr wrap="square">
            <a:spAutoFit/>
          </a:bodyPr>
          <a:lstStyle/>
          <a:p>
            <a:pPr algn="just" eaLnBrk="1" hangingPunct="1">
              <a:lnSpc>
                <a:spcPct val="150000"/>
              </a:lnSpc>
              <a:defRPr/>
            </a:pPr>
            <a:r>
              <a:rPr lang="ar-SA" sz="4400" b="1" dirty="0" smtClean="0"/>
              <a:t>- إصدار خطابات الضمان.                                                                              </a:t>
            </a:r>
            <a:endParaRPr lang="en-US" sz="4400" b="1" dirty="0" smtClean="0"/>
          </a:p>
          <a:p>
            <a:pPr algn="just" eaLnBrk="1" hangingPunct="1">
              <a:lnSpc>
                <a:spcPct val="150000"/>
              </a:lnSpc>
              <a:buFontTx/>
              <a:buChar char="-"/>
              <a:defRPr/>
            </a:pPr>
            <a:r>
              <a:rPr lang="ar-SA" sz="4400" b="1" dirty="0" smtClean="0"/>
              <a:t>تأجير الخزائن الحديدية للجمهور لحفظ الوثائق والممتلكات الثمينة . </a:t>
            </a:r>
          </a:p>
          <a:p>
            <a:pPr algn="just">
              <a:lnSpc>
                <a:spcPct val="150000"/>
              </a:lnSpc>
              <a:defRPr/>
            </a:pPr>
            <a:r>
              <a:rPr lang="ar-SA" sz="4400" b="1" dirty="0" smtClean="0"/>
              <a:t>– شراء وبيع الأوراق النقدية وحفظها لحساب المتعاملين معه.                                   </a:t>
            </a:r>
            <a:endParaRPr lang="en-US" sz="4400" b="1" dirty="0" smtClean="0"/>
          </a:p>
          <a:p>
            <a:pPr algn="just" eaLnBrk="1" hangingPunct="1">
              <a:lnSpc>
                <a:spcPct val="150000"/>
              </a:lnSpc>
              <a:buFontTx/>
              <a:buChar char="-"/>
              <a:defRPr/>
            </a:pPr>
            <a:r>
              <a:rPr lang="ar-SA" sz="4400" b="1" dirty="0" smtClean="0"/>
              <a:t>                          </a:t>
            </a:r>
            <a:endParaRPr lang="en-US" sz="44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208936"/>
            <a:ext cx="9372600" cy="6239209"/>
          </a:xfrm>
          <a:prstGeom prst="rect">
            <a:avLst/>
          </a:prstGeom>
        </p:spPr>
        <p:txBody>
          <a:bodyPr wrap="square">
            <a:spAutoFit/>
          </a:bodyPr>
          <a:lstStyle/>
          <a:p>
            <a:pPr algn="just" eaLnBrk="1" hangingPunct="1">
              <a:lnSpc>
                <a:spcPct val="150000"/>
              </a:lnSpc>
              <a:defRPr/>
            </a:pPr>
            <a:r>
              <a:rPr lang="ar-SA" sz="4800" dirty="0" smtClean="0"/>
              <a:t>- </a:t>
            </a:r>
            <a:r>
              <a:rPr lang="ar-SA" sz="4800" b="1" dirty="0" smtClean="0"/>
              <a:t>تحويل العملة إلى الخارج لسداد التزامات الزبائن فيما يتعلّق بعمليات الاستيراد .             </a:t>
            </a:r>
            <a:endParaRPr lang="en-US" sz="4800" b="1" dirty="0" smtClean="0"/>
          </a:p>
          <a:p>
            <a:pPr algn="just" eaLnBrk="1" hangingPunct="1">
              <a:lnSpc>
                <a:spcPct val="150000"/>
              </a:lnSpc>
              <a:defRPr/>
            </a:pPr>
            <a:r>
              <a:rPr lang="ar-SA" sz="4800" b="1" dirty="0" smtClean="0"/>
              <a:t>- تحويل نفقات الأسفار والسياحة، وإصدار صكوك المسافرين والإعتمادات الشخصية.  </a:t>
            </a:r>
            <a:endParaRPr lang="en-US" sz="4800" b="1" dirty="0" smtClean="0"/>
          </a:p>
          <a:p>
            <a:pPr algn="just" eaLnBrk="1" hangingPunct="1">
              <a:lnSpc>
                <a:spcPct val="150000"/>
              </a:lnSpc>
              <a:defRPr/>
            </a:pPr>
            <a:r>
              <a:rPr lang="ar-SA" sz="4800" b="1" dirty="0" smtClean="0"/>
              <a:t>- خصم الأوراق التجارية .                                                                                </a:t>
            </a:r>
            <a:endParaRPr lang="en-US" sz="4800" b="1" dirty="0" smtClean="0"/>
          </a:p>
          <a:p>
            <a:pPr algn="just" eaLnBrk="1" hangingPunct="1">
              <a:lnSpc>
                <a:spcPct val="150000"/>
              </a:lnSpc>
              <a:defRPr/>
            </a:pPr>
            <a:r>
              <a:rPr lang="ar-SA" sz="3000" b="1" dirty="0" smtClean="0"/>
              <a:t>                                                     </a:t>
            </a:r>
            <a:endParaRPr lang="en-US" sz="30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0"/>
            <a:ext cx="9220200" cy="4524315"/>
          </a:xfrm>
          <a:prstGeom prst="rect">
            <a:avLst/>
          </a:prstGeom>
        </p:spPr>
        <p:txBody>
          <a:bodyPr wrap="square">
            <a:spAutoFit/>
          </a:bodyPr>
          <a:lstStyle/>
          <a:p>
            <a:pPr algn="just" eaLnBrk="1" hangingPunct="1">
              <a:lnSpc>
                <a:spcPct val="150000"/>
              </a:lnSpc>
              <a:defRPr/>
            </a:pPr>
            <a:r>
              <a:rPr lang="ar-SA" sz="4800" b="1" dirty="0" smtClean="0"/>
              <a:t>- إدارة الأعمال والممتلكات للمتعاملين معه .                                                         </a:t>
            </a:r>
            <a:endParaRPr lang="en-US" sz="4800" b="1" dirty="0" smtClean="0"/>
          </a:p>
          <a:p>
            <a:pPr algn="just" eaLnBrk="1" hangingPunct="1">
              <a:lnSpc>
                <a:spcPct val="150000"/>
              </a:lnSpc>
              <a:defRPr/>
            </a:pPr>
            <a:r>
              <a:rPr lang="ar-SA" sz="4800" b="1" dirty="0" smtClean="0"/>
              <a:t>- التعامل بالبيع والشراء في العملات الأجنبية</a:t>
            </a:r>
            <a:endParaRPr lang="en-US" sz="4800" b="1" dirty="0" smtClean="0"/>
          </a:p>
          <a:p>
            <a:pPr algn="just" eaLnBrk="1" hangingPunct="1">
              <a:lnSpc>
                <a:spcPct val="150000"/>
              </a:lnSpc>
              <a:buFontTx/>
              <a:buChar char="-"/>
              <a:defRPr/>
            </a:pPr>
            <a:r>
              <a:rPr lang="ar-SA" sz="4800" b="1" dirty="0" smtClean="0"/>
              <a:t>خدمات البطاقة الائتمانية </a:t>
            </a:r>
          </a:p>
          <a:p>
            <a:pPr algn="just" eaLnBrk="1" hangingPunct="1">
              <a:lnSpc>
                <a:spcPct val="150000"/>
              </a:lnSpc>
              <a:defRPr/>
            </a:pPr>
            <a:r>
              <a:rPr lang="ar-SA" sz="4800" b="1" dirty="0" smtClean="0"/>
              <a:t>- تعمل على التنشيط والإسراع بالتنمية </a:t>
            </a:r>
            <a:endParaRPr lang="ar-SA" sz="4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1620</TotalTime>
  <Words>494</Words>
  <Application>Microsoft Office PowerPoint</Application>
  <PresentationFormat>A4 Paper (210x297 mm)</PresentationFormat>
  <Paragraphs>50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202</cp:revision>
  <dcterms:created xsi:type="dcterms:W3CDTF">2009-10-14T19:14:34Z</dcterms:created>
  <dcterms:modified xsi:type="dcterms:W3CDTF">2011-03-22T11:45:55Z</dcterms:modified>
</cp:coreProperties>
</file>