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00" r:id="rId2"/>
    <p:sldId id="257" r:id="rId3"/>
    <p:sldId id="327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4" r:id="rId16"/>
    <p:sldId id="343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06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النقود والبنوك 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JO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</a:t>
            </a:r>
            <a:r>
              <a:rPr lang="ar-JO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أسامة الفرحان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     </a:t>
            </a:r>
            <a:endParaRPr lang="en-US" sz="6000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5400" b="1" dirty="0" smtClean="0">
                <a:solidFill>
                  <a:srgbClr val="FF0000"/>
                </a:solidFill>
                <a:cs typeface="Arial" pitchFamily="34" charset="0"/>
              </a:rPr>
              <a:t>البنوك التجارية  </a:t>
            </a:r>
          </a:p>
          <a:p>
            <a:pPr eaLnBrk="1" hangingPunct="1"/>
            <a:r>
              <a:rPr lang="ar-SA" sz="3600" b="1" dirty="0" smtClean="0">
                <a:solidFill>
                  <a:srgbClr val="00B050"/>
                </a:solidFill>
                <a:cs typeface="Arial" pitchFamily="34" charset="0"/>
              </a:rPr>
              <a:t>الفصل الرابع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81000" y="381000"/>
            <a:ext cx="9296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DZ" sz="4000" b="1" dirty="0" smtClean="0">
                <a:solidFill>
                  <a:srgbClr val="FF0000"/>
                </a:solidFill>
              </a:rPr>
              <a:t>عملية خلق النقود</a:t>
            </a:r>
          </a:p>
          <a:p>
            <a:pPr algn="just">
              <a:defRPr/>
            </a:pPr>
            <a:endParaRPr lang="ar-DZ" sz="4000" b="1" dirty="0" smtClean="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ar-DZ" sz="4000" b="1" dirty="0" smtClean="0">
                <a:solidFill>
                  <a:srgbClr val="FF0000"/>
                </a:solidFill>
              </a:rPr>
              <a:t>مقدمة</a:t>
            </a:r>
            <a:r>
              <a:rPr lang="ar-DZ" sz="4000" b="1" dirty="0" smtClean="0"/>
              <a:t> </a:t>
            </a:r>
          </a:p>
          <a:p>
            <a:pPr algn="just">
              <a:defRPr/>
            </a:pPr>
            <a:r>
              <a:rPr lang="ar-DZ" sz="4000" b="1" dirty="0" smtClean="0"/>
              <a:t>          تقوم البنوك التجارية بخلق النقود المصرفية أو الودائع المشتقة من خلال تقديم القروض باستخدام ما بحوزتها من إحتياطات نقدية فائضة ، التي تتوفر لها بعد الوفاء بالإحتياطي القانوني ال</a:t>
            </a:r>
            <a:r>
              <a:rPr lang="ar-SA" sz="4000" b="1" dirty="0" smtClean="0"/>
              <a:t>ذ</a:t>
            </a:r>
            <a:r>
              <a:rPr lang="ar-DZ" sz="4000" b="1" dirty="0" smtClean="0"/>
              <a:t>ي يحدده البنك المركزي .</a:t>
            </a:r>
          </a:p>
          <a:p>
            <a:pPr algn="just">
              <a:defRPr/>
            </a:pPr>
            <a:endParaRPr lang="ar-DZ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r>
              <a:rPr lang="ar-JO" dirty="0" smtClean="0"/>
              <a:t>لفهم عملية خلق النقود افترض:</a:t>
            </a:r>
          </a:p>
          <a:p>
            <a:r>
              <a:rPr lang="ar-JO" dirty="0" smtClean="0"/>
              <a:t>- النظام النقدي فيه بنك تجاري واحد، وبنك مركزي</a:t>
            </a:r>
          </a:p>
          <a:p>
            <a:r>
              <a:rPr lang="ar-JO" dirty="0" smtClean="0"/>
              <a:t>- نسبة الاحتياطي القانوني تساوي (10%)</a:t>
            </a:r>
          </a:p>
          <a:p>
            <a:r>
              <a:rPr lang="ar-JO" dirty="0" smtClean="0"/>
              <a:t>- كل ما يقرضه البنك يعود إليه كودائع</a:t>
            </a:r>
          </a:p>
          <a:p>
            <a:r>
              <a:rPr lang="ar-JO" dirty="0" smtClean="0"/>
              <a:t>- الوديعة الأولية تساوي 1000 ريالاً </a:t>
            </a:r>
          </a:p>
          <a:p>
            <a:r>
              <a:rPr lang="ar-JO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371600" y="1828800"/>
          <a:ext cx="7200000" cy="1440000"/>
        </p:xfrm>
        <a:graphic>
          <a:graphicData uri="http://schemas.openxmlformats.org/drawingml/2006/table">
            <a:tbl>
              <a:tblPr rtl="1"/>
              <a:tblGrid>
                <a:gridCol w="1679048"/>
                <a:gridCol w="4069567"/>
                <a:gridCol w="1451385"/>
              </a:tblGrid>
              <a:tr h="720000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الاحتياطي </a:t>
                      </a:r>
                      <a:r>
                        <a:rPr lang="ar-JO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القانوني (</a:t>
                      </a:r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الوديعة الأولية = 1000 ريالاً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الاحتياطي القانوني = 1000 * (10%) = 100ريالاً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47800" y="1905000"/>
          <a:ext cx="7200000" cy="1440000"/>
        </p:xfrm>
        <a:graphic>
          <a:graphicData uri="http://schemas.openxmlformats.org/drawingml/2006/table">
            <a:tbl>
              <a:tblPr rtl="1"/>
              <a:tblGrid>
                <a:gridCol w="1306330"/>
                <a:gridCol w="4344304"/>
                <a:gridCol w="1549366"/>
              </a:tblGrid>
              <a:tr h="939338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5006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القروض = 1000 - 100= 900ريالاً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905000"/>
          <a:ext cx="7200000" cy="1440000"/>
        </p:xfrm>
        <a:graphic>
          <a:graphicData uri="http://schemas.openxmlformats.org/drawingml/2006/table">
            <a:tbl>
              <a:tblPr rtl="1"/>
              <a:tblGrid>
                <a:gridCol w="1306330"/>
                <a:gridCol w="4344304"/>
                <a:gridCol w="1549366"/>
              </a:tblGrid>
              <a:tr h="939338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5006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  الوديعة الثانية= 900 ريالاً ومجموع الودائع = 1900 ريال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71600" y="1828800"/>
          <a:ext cx="7200000" cy="1440000"/>
        </p:xfrm>
        <a:graphic>
          <a:graphicData uri="http://schemas.openxmlformats.org/drawingml/2006/table">
            <a:tbl>
              <a:tblPr rtl="1"/>
              <a:tblGrid>
                <a:gridCol w="1679052"/>
                <a:gridCol w="4069564"/>
                <a:gridCol w="1451384"/>
              </a:tblGrid>
              <a:tr h="705672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76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362200" y="2819400"/>
            <a:ext cx="4343400" cy="3048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الاحتياطي القانوني = 900 * (10%) = 90ريالاً ومجموع الاحتياطيات = 190 ريالاً.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828800"/>
          <a:ext cx="7200000" cy="1440000"/>
        </p:xfrm>
        <a:graphic>
          <a:graphicData uri="http://schemas.openxmlformats.org/drawingml/2006/table">
            <a:tbl>
              <a:tblPr rtl="1"/>
              <a:tblGrid>
                <a:gridCol w="1306330"/>
                <a:gridCol w="4344304"/>
                <a:gridCol w="1549366"/>
              </a:tblGrid>
              <a:tr h="705672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76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القروض = 900 - 90= 810ريالاً ومجموع القوض = 1710 ريالاً.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905000"/>
          <a:ext cx="7200000" cy="1440000"/>
        </p:xfrm>
        <a:graphic>
          <a:graphicData uri="http://schemas.openxmlformats.org/drawingml/2006/table">
            <a:tbl>
              <a:tblPr rtl="1"/>
              <a:tblGrid>
                <a:gridCol w="1306330"/>
                <a:gridCol w="4344304"/>
                <a:gridCol w="1549366"/>
              </a:tblGrid>
              <a:tr h="705672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76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  الوديعة الثالثة= 810 ريالاً ومجموع الودائع = 2710 ريال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1828800"/>
          <a:ext cx="7200000" cy="1508075"/>
        </p:xfrm>
        <a:graphic>
          <a:graphicData uri="http://schemas.openxmlformats.org/drawingml/2006/table">
            <a:tbl>
              <a:tblPr rtl="1"/>
              <a:tblGrid>
                <a:gridCol w="1679052"/>
                <a:gridCol w="4069564"/>
                <a:gridCol w="1451384"/>
              </a:tblGrid>
              <a:tr h="565100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01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2514600" y="2895600"/>
            <a:ext cx="4343400" cy="3048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الاحتياطي القانوني = 810 * (10%) =  81ريالاً ومجموع الاحتياطيات = 271 ريالاً.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828800"/>
          <a:ext cx="7200000" cy="1508075"/>
        </p:xfrm>
        <a:graphic>
          <a:graphicData uri="http://schemas.openxmlformats.org/drawingml/2006/table">
            <a:tbl>
              <a:tblPr rtl="1"/>
              <a:tblGrid>
                <a:gridCol w="1306330"/>
                <a:gridCol w="4344304"/>
                <a:gridCol w="1549366"/>
              </a:tblGrid>
              <a:tr h="565100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01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81.0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038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 smtClean="0">
                <a:latin typeface="+mj-lt"/>
                <a:ea typeface="+mj-ea"/>
                <a:cs typeface="Arial" charset="0"/>
              </a:rPr>
              <a:t>القروض = 810 - 81= 729ريالاً ومجموع القوض = 2439 ريالاً.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828800"/>
          <a:ext cx="7200000" cy="1508075"/>
        </p:xfrm>
        <a:graphic>
          <a:graphicData uri="http://schemas.openxmlformats.org/drawingml/2006/table">
            <a:tbl>
              <a:tblPr rtl="1"/>
              <a:tblGrid>
                <a:gridCol w="1306330"/>
                <a:gridCol w="4344304"/>
                <a:gridCol w="1549366"/>
              </a:tblGrid>
              <a:tr h="565100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01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729.0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4196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600" noProof="0" dirty="0" smtClean="0">
                <a:latin typeface="+mj-lt"/>
                <a:ea typeface="+mj-ea"/>
                <a:cs typeface="Arial" charset="0"/>
              </a:rPr>
              <a:t>تستمر هذه الدورات وتتناقص الودائع, فالاحتياطيات, فالقروض من دورة إلى أخرى...حتى تصبح كلها ”أصفاراً“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752600"/>
          <a:ext cx="7200000" cy="2481654"/>
        </p:xfrm>
        <a:graphic>
          <a:graphicData uri="http://schemas.openxmlformats.org/drawingml/2006/table">
            <a:tbl>
              <a:tblPr rtl="1"/>
              <a:tblGrid>
                <a:gridCol w="1679052"/>
                <a:gridCol w="4069564"/>
                <a:gridCol w="1451384"/>
              </a:tblGrid>
              <a:tr h="165517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الودائع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الاحتياطي القانوني (10%)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J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القروض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65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729.0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729.0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656.1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……….</a:t>
                      </a:r>
                    </a:p>
                  </a:txBody>
                  <a:tcPr marL="9525" marR="9525" marT="9525" marB="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……….</a:t>
                      </a:r>
                    </a:p>
                  </a:txBody>
                  <a:tcPr marL="9525" marR="9525" marT="9525" marB="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……….</a:t>
                      </a:r>
                    </a:p>
                  </a:txBody>
                  <a:tcPr marL="9525" marR="9525" marT="9525" marB="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5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5257800" y="2209800"/>
            <a:ext cx="2057400" cy="1828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14478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2800" noProof="0" dirty="0" smtClean="0">
                <a:latin typeface="+mj-lt"/>
                <a:ea typeface="+mj-ea"/>
                <a:cs typeface="Arial" charset="0"/>
              </a:rPr>
              <a:t>وعندها يكون مجوع الودائع = الوديعة الأولية \ نسبة   الاحتياطي القانوني = 1000\10%= 10000 ريالاً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JO" sz="28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  <a:p>
            <a:pPr rtl="0" eaLnBrk="0" hangingPunct="0"/>
            <a:r>
              <a:rPr lang="ar-JO" sz="2800" dirty="0" smtClean="0">
                <a:cs typeface="Arial" charset="0"/>
              </a:rPr>
              <a:t> يكون مجموع الاحتياطي القانوني = الوديعة الأولية = 1000 ريالاً</a:t>
            </a:r>
          </a:p>
          <a:p>
            <a:pPr rtl="0" eaLnBrk="0" hangingPunct="0"/>
            <a:endParaRPr lang="ar-JO" sz="2800" dirty="0" smtClean="0">
              <a:cs typeface="Arial" charset="0"/>
            </a:endParaRPr>
          </a:p>
          <a:p>
            <a:pPr rtl="0" eaLnBrk="0" hangingPunct="0"/>
            <a:r>
              <a:rPr lang="ar-JO" sz="2800" dirty="0" smtClean="0">
                <a:cs typeface="Arial" charset="0"/>
              </a:rPr>
              <a:t>وتكون مجموع القروض تساوي مساوي لمجموع النقود المخلوفة = 9000 ريالاً. أي 10000- 1000 ريالاً.</a:t>
            </a:r>
          </a:p>
          <a:p>
            <a:pPr rtl="0" eaLnBrk="0" hangingPunct="0"/>
            <a:r>
              <a:rPr lang="ar-JO" sz="2800" dirty="0" smtClean="0">
                <a:cs typeface="Arial" charset="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ar-DZ" b="1" dirty="0" smtClean="0">
                <a:solidFill>
                  <a:srgbClr val="FF0000"/>
                </a:solidFill>
              </a:rPr>
              <a:t>عملية خلق النقود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14478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 smtClean="0">
                <a:latin typeface="+mj-lt"/>
                <a:ea typeface="+mj-ea"/>
                <a:cs typeface="Arial" charset="0"/>
              </a:rPr>
              <a:t>تسمى القيمة = 1\نسبة الاحتياطي القانوني بـــ ( </a:t>
            </a:r>
            <a:r>
              <a:rPr lang="ar-JO" sz="3200" b="1" dirty="0" smtClean="0">
                <a:latin typeface="+mj-lt"/>
                <a:ea typeface="+mj-ea"/>
                <a:cs typeface="Arial" charset="0"/>
              </a:rPr>
              <a:t>المضاعف النقدي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3200" b="1" dirty="0" smtClean="0">
                <a:latin typeface="+mj-lt"/>
                <a:ea typeface="+mj-ea"/>
                <a:cs typeface="Arial" charset="0"/>
              </a:rPr>
              <a:t>البسيط</a:t>
            </a:r>
            <a:r>
              <a:rPr lang="ar-JO" sz="2800" dirty="0" smtClean="0">
                <a:latin typeface="+mj-lt"/>
                <a:ea typeface="+mj-ea"/>
                <a:cs typeface="Arial" charset="0"/>
              </a:rPr>
              <a:t>)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ar-JO" sz="2800" dirty="0" smtClean="0">
              <a:latin typeface="+mj-lt"/>
              <a:ea typeface="+mj-ea"/>
              <a:cs typeface="Arial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 smtClean="0">
                <a:latin typeface="+mj-lt"/>
                <a:ea typeface="+mj-ea"/>
                <a:cs typeface="Arial" charset="0"/>
              </a:rPr>
              <a:t>و </a:t>
            </a:r>
            <a:endParaRPr lang="ar-JO" sz="2800" dirty="0" smtClean="0">
              <a:cs typeface="Arial" charset="0"/>
            </a:endParaRPr>
          </a:p>
          <a:p>
            <a:pPr rtl="0" eaLnBrk="0" hangingPunct="0"/>
            <a:r>
              <a:rPr lang="ar-JO" sz="2800" dirty="0" smtClean="0">
                <a:cs typeface="Arial" charset="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3505200"/>
            <a:ext cx="5562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461</Words>
  <Application>Microsoft Office PowerPoint</Application>
  <PresentationFormat>A4 Paper (210x297 mm)</PresentationFormat>
  <Paragraphs>156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عملية خلق النقود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Usamah Al-farhan</cp:lastModifiedBy>
  <cp:revision>210</cp:revision>
  <dcterms:created xsi:type="dcterms:W3CDTF">2009-10-14T19:14:34Z</dcterms:created>
  <dcterms:modified xsi:type="dcterms:W3CDTF">2012-03-14T10:27:40Z</dcterms:modified>
</cp:coreProperties>
</file>