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00" r:id="rId2"/>
    <p:sldId id="257" r:id="rId3"/>
    <p:sldId id="301" r:id="rId4"/>
    <p:sldId id="302" r:id="rId5"/>
    <p:sldId id="303" r:id="rId6"/>
    <p:sldId id="304" r:id="rId7"/>
    <p:sldId id="305" r:id="rId8"/>
    <p:sldId id="306" r:id="rId9"/>
    <p:sldId id="307" r:id="rId10"/>
    <p:sldId id="308" r:id="rId11"/>
    <p:sldId id="309" r:id="rId12"/>
    <p:sldId id="310" r:id="rId13"/>
    <p:sldId id="311" r:id="rId14"/>
    <p:sldId id="312" r:id="rId15"/>
    <p:sldId id="313" r:id="rId16"/>
    <p:sldId id="314" r:id="rId17"/>
    <p:sldId id="315" r:id="rId18"/>
    <p:sldId id="317"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AD9968"/>
    <a:srgbClr val="3B84AF"/>
    <a:srgbClr val="FF3300"/>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60" d="100"/>
          <a:sy n="60" d="100"/>
        </p:scale>
        <p:origin x="-1206" y="-31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0" y="3810000"/>
            <a:ext cx="563880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النقود والبنوك  </a:t>
            </a: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دكتور </a:t>
            </a:r>
            <a:r>
              <a:rPr lang="ar-JO" sz="3700" b="1" dirty="0" smtClean="0">
                <a:solidFill>
                  <a:schemeClr val="accent1">
                    <a:lumMod val="50000"/>
                  </a:schemeClr>
                </a:solidFill>
                <a:latin typeface="AYM Wadiy S_U normal."/>
                <a:cs typeface="Times New Roman" pitchFamily="18" charset="0"/>
              </a:rPr>
              <a:t>أسامة الفرحان</a:t>
            </a:r>
            <a:endParaRPr lang="ar-SA" sz="3700" b="1" dirty="0" smtClean="0">
              <a:solidFill>
                <a:schemeClr val="accent1">
                  <a:lumMod val="50000"/>
                </a:schemeClr>
              </a:solidFill>
              <a:latin typeface="AYM Wadiy S_U normal."/>
              <a:cs typeface="Times New Roman" pitchFamily="18" charset="0"/>
            </a:endParaRP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5" name="Title 4"/>
          <p:cNvSpPr txBox="1">
            <a:spLocks/>
          </p:cNvSpPr>
          <p:nvPr/>
        </p:nvSpPr>
        <p:spPr bwMode="auto">
          <a:xfrm>
            <a:off x="685800" y="20574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6000" b="1" spc="-150" dirty="0" smtClean="0">
                <a:solidFill>
                  <a:srgbClr val="376092"/>
                </a:solidFill>
                <a:latin typeface="ae_AlMateen" pitchFamily="2" charset="-78"/>
                <a:cs typeface="ae_AlMateen" pitchFamily="2" charset="-78"/>
              </a:rPr>
              <a:t>المحاضرة الثامنة      </a:t>
            </a:r>
            <a:endParaRPr lang="en-US" sz="6000" b="1"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47800" y="36576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5400" b="1" dirty="0" smtClean="0">
                <a:solidFill>
                  <a:srgbClr val="FF0000"/>
                </a:solidFill>
                <a:cs typeface="Arial" pitchFamily="34" charset="0"/>
              </a:rPr>
              <a:t>إدارة ربحية وسيولة البنك  </a:t>
            </a:r>
          </a:p>
          <a:p>
            <a:pPr eaLnBrk="1" hangingPunct="1"/>
            <a:r>
              <a:rPr lang="ar-SA" sz="3600" b="1" dirty="0" smtClean="0">
                <a:solidFill>
                  <a:srgbClr val="00B050"/>
                </a:solidFill>
                <a:cs typeface="Arial" pitchFamily="34" charset="0"/>
              </a:rPr>
              <a:t>الفصل الخامس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28600" y="228600"/>
            <a:ext cx="94488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BH" sz="400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مقدمة </a:t>
            </a:r>
            <a:endParaRPr kumimoji="0" lang="en-US" sz="4000"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BH" sz="28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البنوك التجارية كغيرها من منشآت الأعمال، </a:t>
            </a:r>
            <a:r>
              <a:rPr kumimoji="0" lang="ar-BH" sz="40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هدفها النهائي هو تحقيق أقصى ربح ممكن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لملاكها أو حملة أسهمها. وهي تعتمد في نجاحها في تحقيق ذلك، وكما أوضحنا في الفصل السابق، على </a:t>
            </a:r>
            <a:r>
              <a:rPr kumimoji="0" lang="ar-BH" sz="40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ثقة جمهور</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المتعاملين معها في سلامة مركزها المالي، أي قدرتها وتحت جميع الظروف على الوفاء بالتزاماتها تجاه عملائها</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ومن الناحية العملية، نجد أن هناك شيء </a:t>
            </a:r>
            <a:r>
              <a:rPr lang="ar-JO" sz="4000" dirty="0" smtClean="0">
                <a:ea typeface="Times New Roman" pitchFamily="18" charset="0"/>
              </a:rPr>
              <a:t>من ال</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تعارض </a:t>
            </a:r>
            <a:r>
              <a:rPr kumimoji="0" lang="ar-JO"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ظاهر</a:t>
            </a:r>
            <a:r>
              <a:rPr kumimoji="0" lang="ar-JO"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ي</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بين هذين الهدفين. </a:t>
            </a:r>
            <a:endParaRPr kumimoji="0" lang="ar-BH"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533400"/>
            <a:ext cx="9296400" cy="5078313"/>
          </a:xfrm>
          <a:prstGeom prst="rect">
            <a:avLst/>
          </a:prstGeom>
        </p:spPr>
        <p:txBody>
          <a:bodyPr wrap="square">
            <a:spAutoFit/>
          </a:bodyPr>
          <a:lstStyle/>
          <a:p>
            <a:pPr algn="just"/>
            <a:r>
              <a:rPr lang="ar-SA" sz="3600" dirty="0" smtClean="0">
                <a:ea typeface="Times New Roman" pitchFamily="18" charset="0"/>
              </a:rPr>
              <a:t>          </a:t>
            </a:r>
            <a:r>
              <a:rPr lang="ar-BH" sz="3600" dirty="0" smtClean="0">
                <a:ea typeface="Times New Roman" pitchFamily="18" charset="0"/>
              </a:rPr>
              <a:t>ويتضح ذلك جلياً إذا أدركنا أن على البنك أن يحتفظ بدرجة مناسبة من السيولة لمقابلة طلبات المودعين، غير أن تحقيق ذلك </a:t>
            </a:r>
            <a:r>
              <a:rPr lang="ar-BH" sz="3600" b="1" u="sng" dirty="0" smtClean="0">
                <a:ea typeface="Times New Roman" pitchFamily="18" charset="0"/>
              </a:rPr>
              <a:t>لا يكون إلا على حساب التضحية بالعوائد</a:t>
            </a:r>
            <a:r>
              <a:rPr lang="ar-BH" sz="3600" dirty="0" smtClean="0">
                <a:ea typeface="Times New Roman" pitchFamily="18" charset="0"/>
              </a:rPr>
              <a:t> التي تدعم ربحيته</a:t>
            </a:r>
            <a:r>
              <a:rPr lang="ar-SA" sz="3600" dirty="0" smtClean="0">
                <a:ea typeface="Times New Roman" pitchFamily="18" charset="0"/>
              </a:rPr>
              <a:t>، </a:t>
            </a:r>
            <a:r>
              <a:rPr lang="ar-BH" sz="3600" dirty="0" smtClean="0">
                <a:ea typeface="Times New Roman" pitchFamily="18" charset="0"/>
              </a:rPr>
              <a:t>وعلاوة على ذلك، فإن العوائد المرتفعة دائماً مرتبطة بالاستثمارات طويلة الأجل، المعروفة بانخفاض السيولة</a:t>
            </a:r>
            <a:r>
              <a:rPr lang="ar-SA" sz="3600" dirty="0" smtClean="0">
                <a:ea typeface="Times New Roman" pitchFamily="18" charset="0"/>
              </a:rPr>
              <a:t>، </a:t>
            </a:r>
            <a:r>
              <a:rPr lang="ar-BH" sz="3600" dirty="0" smtClean="0">
                <a:ea typeface="Times New Roman" pitchFamily="18" charset="0"/>
              </a:rPr>
              <a:t>لذلك فإن الإدارة الناجحة للبنوك تسعى لتأمين التوازن بين هدفي السيولة والربحية، من خلال خلق درجة عالية من التوافق بين هيكل موجودات البنك (الاستثمارات) وهيكل مطلوباته (الودائع)</a:t>
            </a:r>
            <a:r>
              <a:rPr lang="en-US" sz="3600" dirty="0" smtClean="0">
                <a:ea typeface="Times New Roman" pitchFamily="18" charset="0"/>
              </a:rPr>
              <a:t>.</a:t>
            </a:r>
            <a:r>
              <a:rPr lang="ar-BH" sz="3600" dirty="0" smtClean="0">
                <a:ea typeface="Times New Roman" pitchFamily="18" charset="0"/>
              </a:rPr>
              <a:t> </a:t>
            </a:r>
            <a:endParaRPr lang="ar-SA"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304800" y="643354"/>
            <a:ext cx="9372600"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fontAlgn="base" latinLnBrk="0" hangingPunct="1">
              <a:lnSpc>
                <a:spcPct val="100000"/>
              </a:lnSpc>
              <a:spcBef>
                <a:spcPct val="0"/>
              </a:spcBef>
              <a:spcAft>
                <a:spcPct val="0"/>
              </a:spcAft>
              <a:buClrTx/>
              <a:buSzTx/>
              <a:buFontTx/>
              <a:buNone/>
              <a:tabLst/>
            </a:pPr>
            <a:r>
              <a:rPr kumimoji="0" lang="ar-BH" sz="440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مكونات ميزانية البنك التجاري</a:t>
            </a:r>
          </a:p>
          <a:p>
            <a:pPr marL="0" marR="0" lvl="0" indent="0" algn="just" defTabSz="914400" eaLnBrk="0" fontAlgn="base" latinLnBrk="0" hangingPunct="0">
              <a:lnSpc>
                <a:spcPct val="100000"/>
              </a:lnSpc>
              <a:spcBef>
                <a:spcPct val="0"/>
              </a:spcBef>
              <a:spcAft>
                <a:spcPct val="0"/>
              </a:spcAft>
              <a:buClrTx/>
              <a:buSzTx/>
              <a:buFontTx/>
              <a:buNone/>
              <a:tabLst/>
            </a:pPr>
            <a:r>
              <a:rPr kumimoji="0" lang="ar-SA"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تتكون ميزانية البنك التجاري </a:t>
            </a:r>
            <a:r>
              <a:rPr kumimoji="0" lang="ar-BH"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من </a:t>
            </a:r>
            <a:r>
              <a:rPr kumimoji="0" lang="ar-BH"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جانبين هما: جانب </a:t>
            </a:r>
            <a:r>
              <a:rPr kumimoji="0" lang="ar-BH" sz="44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الموجودات</a:t>
            </a:r>
            <a:r>
              <a:rPr kumimoji="0" lang="ar-BH"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أو </a:t>
            </a:r>
            <a:r>
              <a:rPr kumimoji="0" lang="ar-BH"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الأصول، </a:t>
            </a:r>
            <a:r>
              <a:rPr kumimoji="0" lang="ar-BH"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والتي تمثل استخدامات  البنك للأرصدة النقدية المتاحة، وجانب </a:t>
            </a:r>
            <a:r>
              <a:rPr kumimoji="0" lang="ar-BH" sz="44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المطلوبات</a:t>
            </a:r>
            <a:r>
              <a:rPr kumimoji="0" lang="ar-BH"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أو الخصوم </a:t>
            </a:r>
            <a:r>
              <a:rPr kumimoji="0" lang="ar-JO"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a:t>
            </a:r>
            <a:r>
              <a:rPr kumimoji="0" lang="ar-JO" sz="44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حقوق</a:t>
            </a:r>
            <a:r>
              <a:rPr kumimoji="0" lang="ar-JO" sz="4400" b="1" i="0" u="sng" strike="noStrike" cap="none" normalizeH="0" dirty="0" smtClean="0">
                <a:ln>
                  <a:noFill/>
                </a:ln>
                <a:solidFill>
                  <a:schemeClr val="tx1"/>
                </a:solidFill>
                <a:effectLst/>
                <a:latin typeface="Arial" pitchFamily="34" charset="0"/>
                <a:ea typeface="Times New Roman" pitchFamily="18" charset="0"/>
                <a:cs typeface="Arial" pitchFamily="34" charset="0"/>
              </a:rPr>
              <a:t> الملكية</a:t>
            </a:r>
            <a:r>
              <a:rPr kumimoji="0" lang="ar-BH"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والتي تمثل الموارد النقدية للبنك. وتعتبر الموجودات ثروة يمتلكها البنك، أو </a:t>
            </a:r>
            <a:r>
              <a:rPr kumimoji="0" lang="ar-BH" sz="44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مستحقات قانونية للبنك لدى الغير</a:t>
            </a:r>
            <a:r>
              <a:rPr kumimoji="0" lang="en-US" sz="4400" b="1" i="0" u="sng"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228600" y="304800"/>
            <a:ext cx="9448800"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1" eaLnBrk="1" fontAlgn="base" latinLnBrk="0" hangingPunct="1">
              <a:lnSpc>
                <a:spcPct val="100000"/>
              </a:lnSpc>
              <a:spcBef>
                <a:spcPct val="0"/>
              </a:spcBef>
              <a:spcAft>
                <a:spcPct val="0"/>
              </a:spcAft>
              <a:buClrTx/>
              <a:buSzTx/>
              <a:buFontTx/>
              <a:buNone/>
              <a:tabLst/>
            </a:pPr>
            <a:r>
              <a:rPr kumimoji="0" lang="ar-BH"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أما </a:t>
            </a:r>
            <a:r>
              <a:rPr kumimoji="0" lang="ar-BH" sz="44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المطلوبات</a:t>
            </a:r>
            <a:r>
              <a:rPr kumimoji="0" lang="ar-BH"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فهي عبارة عن </a:t>
            </a:r>
            <a:r>
              <a:rPr kumimoji="0" lang="ar-BH" sz="44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مستحقات للغير على البنك</a:t>
            </a:r>
            <a:r>
              <a:rPr kumimoji="0" lang="ar-BH"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لذلك، فإن ميزانية البنك توضح المصادر التي يحصل منها البنك على موارده، وكيفية استخدامه لهذه الموارد، كما توضح المركز المالي للبنك، ومستوى ما يتمتع </a:t>
            </a:r>
            <a:r>
              <a:rPr kumimoji="0" lang="ar-BH" sz="440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به</a:t>
            </a:r>
            <a:r>
              <a:rPr kumimoji="0" lang="ar-BH"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البنك من أمان تعكسه سيولة البنك (</a:t>
            </a:r>
            <a:r>
              <a:rPr kumimoji="0" lang="en-US"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Bank Liquidity</a:t>
            </a:r>
            <a:r>
              <a:rPr kumimoji="0" lang="ar-BH"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أي مدى قدرته على تحويل موجوداته إلى نقود سائلة لمواجهة طلبات السحب على ودائع العملاء.</a:t>
            </a:r>
            <a:endParaRPr kumimoji="0" lang="ar-BH" sz="44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304800" y="0"/>
            <a:ext cx="929640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30225" algn="just" defTabSz="914400" rtl="1" eaLnBrk="1" fontAlgn="base" latinLnBrk="0" hangingPunct="1">
              <a:lnSpc>
                <a:spcPct val="100000"/>
              </a:lnSpc>
              <a:spcBef>
                <a:spcPct val="0"/>
              </a:spcBef>
              <a:spcAft>
                <a:spcPct val="0"/>
              </a:spcAft>
              <a:buClrTx/>
              <a:buSzTx/>
              <a:buFontTx/>
              <a:buNone/>
              <a:tabLst>
                <a:tab pos="914400" algn="l"/>
              </a:tabLst>
            </a:pP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واستناداً لنظام القيد المحاسبي المزدوج (</a:t>
            </a:r>
            <a:r>
              <a:rPr kumimoji="0" lang="en-US"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Double Entry</a:t>
            </a: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فإن موجودات البنك تكون دائماً مساوية </a:t>
            </a: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لم</a:t>
            </a:r>
            <a:r>
              <a:rPr kumimoji="0" lang="ar-JO"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جموع</a:t>
            </a:r>
            <a:r>
              <a:rPr kumimoji="0" lang="ar-JO" sz="3600" b="1" i="0" u="none" strike="noStrike" cap="none" normalizeH="0" dirty="0" smtClean="0">
                <a:ln>
                  <a:noFill/>
                </a:ln>
                <a:solidFill>
                  <a:schemeClr val="tx1"/>
                </a:solidFill>
                <a:effectLst/>
                <a:latin typeface="Arial" pitchFamily="34" charset="0"/>
                <a:ea typeface="Times New Roman" pitchFamily="18" charset="0"/>
                <a:cs typeface="Arial" pitchFamily="34" charset="0"/>
              </a:rPr>
              <a:t> م</a:t>
            </a: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طلوباته</a:t>
            </a:r>
            <a:r>
              <a:rPr kumimoji="0" lang="ar-JO"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وحقوق</a:t>
            </a:r>
            <a:r>
              <a:rPr kumimoji="0" lang="ar-JO" sz="3600" b="1" i="0" u="none" strike="noStrike" cap="none" normalizeH="0" dirty="0" smtClean="0">
                <a:ln>
                  <a:noFill/>
                </a:ln>
                <a:solidFill>
                  <a:schemeClr val="tx1"/>
                </a:solidFill>
                <a:effectLst/>
                <a:latin typeface="Arial" pitchFamily="34" charset="0"/>
                <a:ea typeface="Times New Roman" pitchFamily="18" charset="0"/>
                <a:cs typeface="Arial" pitchFamily="34" charset="0"/>
              </a:rPr>
              <a:t> الملكية</a:t>
            </a: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لذلك، يمكن التوصل إلى المعادلات الثلاث التالية:</a:t>
            </a:r>
            <a:endPar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530225" algn="just" defTabSz="914400" rtl="1" eaLnBrk="1" fontAlgn="base" latinLnBrk="0" hangingPunct="1">
              <a:lnSpc>
                <a:spcPct val="100000"/>
              </a:lnSpc>
              <a:spcBef>
                <a:spcPct val="0"/>
              </a:spcBef>
              <a:spcAft>
                <a:spcPct val="0"/>
              </a:spcAft>
              <a:buClrTx/>
              <a:buSzTx/>
              <a:buFontTx/>
              <a:buNone/>
              <a:tabLst>
                <a:tab pos="914400" algn="l"/>
              </a:tabLst>
            </a:pP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a:p>
            <a:pPr lvl="0" algn="ctr" eaLnBrk="0" hangingPunct="0">
              <a:buFontTx/>
              <a:buChar char="•"/>
              <a:tabLst>
                <a:tab pos="914400" algn="l"/>
              </a:tabLst>
            </a:pPr>
            <a:r>
              <a:rPr kumimoji="0" lang="ar-BH" sz="36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الموجودات = المطلوبات + حساب رأس</a:t>
            </a:r>
            <a:r>
              <a:rPr lang="ar-BH" sz="3600" dirty="0" smtClean="0">
                <a:solidFill>
                  <a:srgbClr val="FF0000"/>
                </a:solidFill>
                <a:ea typeface="Times New Roman" pitchFamily="18" charset="0"/>
              </a:rPr>
              <a:t>المال	</a:t>
            </a:r>
            <a:r>
              <a:rPr lang="en-US" sz="3600" dirty="0" smtClean="0">
                <a:solidFill>
                  <a:srgbClr val="FF0000"/>
                </a:solidFill>
                <a:ea typeface="Times New Roman" pitchFamily="18" charset="0"/>
              </a:rPr>
              <a:t>	</a:t>
            </a:r>
            <a:endParaRPr lang="en-US" sz="3600" dirty="0" smtClean="0">
              <a:solidFill>
                <a:srgbClr val="FF0000"/>
              </a:solidFill>
            </a:endParaRPr>
          </a:p>
          <a:p>
            <a:pPr lvl="0" algn="ctr" eaLnBrk="0" hangingPunct="0">
              <a:buFontTx/>
              <a:buChar char="•"/>
              <a:tabLst>
                <a:tab pos="914400" algn="l"/>
              </a:tabLst>
            </a:pPr>
            <a:r>
              <a:rPr lang="ar-BH" sz="3600" dirty="0" smtClean="0">
                <a:solidFill>
                  <a:srgbClr val="FF0000"/>
                </a:solidFill>
                <a:ea typeface="Times New Roman" pitchFamily="18" charset="0"/>
              </a:rPr>
              <a:t>حساب رأس المال = الموجودات – المطلوبات		</a:t>
            </a:r>
            <a:endParaRPr lang="en-US" sz="3600" dirty="0" smtClean="0">
              <a:solidFill>
                <a:srgbClr val="FF0000"/>
              </a:solidFill>
            </a:endParaRPr>
          </a:p>
          <a:p>
            <a:pPr lvl="0" algn="ctr" eaLnBrk="0" hangingPunct="0">
              <a:buFontTx/>
              <a:buChar char="•"/>
              <a:tabLst>
                <a:tab pos="914400" algn="l"/>
              </a:tabLst>
            </a:pPr>
            <a:r>
              <a:rPr lang="ar-BH" sz="3600" dirty="0" smtClean="0">
                <a:solidFill>
                  <a:srgbClr val="FF0000"/>
                </a:solidFill>
                <a:ea typeface="Times New Roman" pitchFamily="18" charset="0"/>
              </a:rPr>
              <a:t>المطلوبات = الموجودات – رأس المال</a:t>
            </a:r>
            <a:endParaRPr lang="ar-SA" sz="3600" dirty="0" smtClean="0">
              <a:solidFill>
                <a:srgbClr val="FF0000"/>
              </a:solidFill>
              <a:ea typeface="Times New Roman" pitchFamily="18" charset="0"/>
            </a:endParaRPr>
          </a:p>
          <a:p>
            <a:pPr marL="0" marR="0" lvl="0" indent="0" algn="just" defTabSz="914400" eaLnBrk="0" fontAlgn="base" latinLnBrk="0" hangingPunct="0">
              <a:lnSpc>
                <a:spcPct val="100000"/>
              </a:lnSpc>
              <a:spcBef>
                <a:spcPct val="0"/>
              </a:spcBef>
              <a:spcAft>
                <a:spcPct val="0"/>
              </a:spcAft>
              <a:buClrTx/>
              <a:buSzTx/>
              <a:buFontTx/>
              <a:buNone/>
              <a:tabLst>
                <a:tab pos="914400" algn="l"/>
              </a:tabLst>
            </a:pP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فالذي يحقق المساواة بين الموجودات </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a:t>
            </a: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المطلوبات هو صافي حقوق الملكية </a:t>
            </a:r>
            <a:r>
              <a:rPr kumimoji="0" lang="en-US"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(Net Worth)</a:t>
            </a: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وهو عبارة عن فائض مستحقات المالكين عن القيمة الاسمية للأسهم (رأس المال ).</a:t>
            </a:r>
            <a:r>
              <a:rPr kumimoji="0" lang="en-US" sz="3600" b="1"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381000" y="396389"/>
            <a:ext cx="9144000" cy="52014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1" indent="0" defTabSz="914400" rtl="1" eaLnBrk="1" fontAlgn="base" latinLnBrk="0" hangingPunct="1">
              <a:lnSpc>
                <a:spcPct val="100000"/>
              </a:lnSpc>
              <a:spcBef>
                <a:spcPct val="0"/>
              </a:spcBef>
              <a:spcAft>
                <a:spcPct val="0"/>
              </a:spcAft>
              <a:buClrTx/>
              <a:buSzTx/>
              <a:tabLst>
                <a:tab pos="238125" algn="l"/>
              </a:tabLst>
            </a:pPr>
            <a:r>
              <a:rPr kumimoji="0" lang="ar-SA" sz="4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1- </a:t>
            </a:r>
            <a:r>
              <a:rPr kumimoji="0" lang="ar-BH" sz="4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الموجودات</a:t>
            </a:r>
            <a:endParaRPr kumimoji="0" lang="ar-BH" sz="44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endParaRPr>
          </a:p>
          <a:p>
            <a:pPr marL="0" marR="0" lvl="0" indent="0" algn="just" defTabSz="914400" eaLnBrk="0" fontAlgn="base" latinLnBrk="0" hangingPunct="0">
              <a:lnSpc>
                <a:spcPct val="100000"/>
              </a:lnSpc>
              <a:spcBef>
                <a:spcPct val="0"/>
              </a:spcBef>
              <a:spcAft>
                <a:spcPct val="0"/>
              </a:spcAft>
              <a:buClrTx/>
              <a:buSzTx/>
              <a:buFontTx/>
              <a:buNone/>
              <a:tabLst>
                <a:tab pos="238125" algn="l"/>
              </a:tabLst>
            </a:pP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تتكون الموجودات من ستة مصادر رئيسة هي</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p>
          <a:p>
            <a:pPr marL="0" marR="0" lvl="0" indent="0" algn="just" defTabSz="914400" eaLnBrk="0" fontAlgn="base" latinLnBrk="0" hangingPunct="0">
              <a:lnSpc>
                <a:spcPct val="100000"/>
              </a:lnSpc>
              <a:spcBef>
                <a:spcPct val="0"/>
              </a:spcBef>
              <a:spcAft>
                <a:spcPct val="0"/>
              </a:spcAft>
              <a:buClrTx/>
              <a:buSzTx/>
              <a:buFontTx/>
              <a:buNone/>
              <a:tabLst>
                <a:tab pos="238125" algn="l"/>
              </a:tabLst>
            </a:pP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a:t>
            </a: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النقود المحفوظة في خزينة البنك </a:t>
            </a:r>
            <a:r>
              <a:rPr kumimoji="0" lang="en-US"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(Vault Cash)</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p>
          <a:p>
            <a:pPr marL="0" marR="0" lvl="0" indent="0" algn="just" defTabSz="914400" eaLnBrk="0" fontAlgn="base" latinLnBrk="0" hangingPunct="0">
              <a:lnSpc>
                <a:spcPct val="100000"/>
              </a:lnSpc>
              <a:spcBef>
                <a:spcPct val="0"/>
              </a:spcBef>
              <a:spcAft>
                <a:spcPct val="0"/>
              </a:spcAft>
              <a:buClrTx/>
              <a:buSzTx/>
              <a:buFontTx/>
              <a:buNone/>
              <a:tabLst>
                <a:tab pos="238125" algn="l"/>
              </a:tabLst>
            </a:pP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(2)</a:t>
            </a: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الأرصدة القابلة للتحصيل </a:t>
            </a:r>
            <a:r>
              <a:rPr kumimoji="0" lang="en-US"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(Cash in Process of Collection)</a:t>
            </a: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مثل الشيكات والحوالات</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p>
          <a:p>
            <a:pPr marL="0" marR="0" lvl="0" indent="0" algn="just" defTabSz="914400" eaLnBrk="0" fontAlgn="base" latinLnBrk="0" hangingPunct="0">
              <a:lnSpc>
                <a:spcPct val="100000"/>
              </a:lnSpc>
              <a:spcBef>
                <a:spcPct val="0"/>
              </a:spcBef>
              <a:spcAft>
                <a:spcPct val="0"/>
              </a:spcAft>
              <a:buClrTx/>
              <a:buSzTx/>
              <a:buFontTx/>
              <a:buNone/>
              <a:tabLst>
                <a:tab pos="238125" algn="l"/>
              </a:tabLst>
            </a:pP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(3)</a:t>
            </a: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أذونات خزانة </a:t>
            </a:r>
            <a:r>
              <a:rPr kumimoji="0" lang="en-US"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(Treasury Bills)</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p>
          <a:p>
            <a:pPr marL="0" marR="0" lvl="0" indent="0" algn="just" defTabSz="914400" eaLnBrk="0" fontAlgn="base" latinLnBrk="0" hangingPunct="0">
              <a:lnSpc>
                <a:spcPct val="100000"/>
              </a:lnSpc>
              <a:spcBef>
                <a:spcPct val="0"/>
              </a:spcBef>
              <a:spcAft>
                <a:spcPct val="0"/>
              </a:spcAft>
              <a:buClrTx/>
              <a:buSzTx/>
              <a:buFontTx/>
              <a:buNone/>
              <a:tabLst>
                <a:tab pos="238125" algn="l"/>
              </a:tabLst>
            </a:pP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(4)</a:t>
            </a: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القروض قصيرة الأجل</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p>
          <a:p>
            <a:pPr marL="0" marR="0" lvl="0" indent="0" algn="just" defTabSz="914400" eaLnBrk="0" fontAlgn="base" latinLnBrk="0" hangingPunct="0">
              <a:lnSpc>
                <a:spcPct val="100000"/>
              </a:lnSpc>
              <a:spcBef>
                <a:spcPct val="0"/>
              </a:spcBef>
              <a:spcAft>
                <a:spcPct val="0"/>
              </a:spcAft>
              <a:buClrTx/>
              <a:buSzTx/>
              <a:buFontTx/>
              <a:buNone/>
              <a:tabLst>
                <a:tab pos="238125" algn="l"/>
              </a:tabLst>
            </a:pP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(5)</a:t>
            </a: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الأوراق التجارية (</a:t>
            </a:r>
            <a:r>
              <a:rPr kumimoji="0" lang="en-US"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Commercial Papers</a:t>
            </a: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p>
          <a:p>
            <a:pPr marL="0" marR="0" lvl="0" indent="0" algn="just" defTabSz="914400" eaLnBrk="0" fontAlgn="base" latinLnBrk="0" hangingPunct="0">
              <a:lnSpc>
                <a:spcPct val="100000"/>
              </a:lnSpc>
              <a:spcBef>
                <a:spcPct val="0"/>
              </a:spcBef>
              <a:spcAft>
                <a:spcPct val="0"/>
              </a:spcAft>
              <a:buClrTx/>
              <a:buSzTx/>
              <a:buFontTx/>
              <a:buNone/>
              <a:tabLst>
                <a:tab pos="238125" algn="l"/>
              </a:tabLst>
            </a:pP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(6)</a:t>
            </a: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القروض والاستثمارات الطويلة الأجل.</a:t>
            </a:r>
            <a:r>
              <a:rPr kumimoji="0" lang="en-US" sz="3600" b="1"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152400" y="27801"/>
            <a:ext cx="952500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61963" algn="just" defTabSz="914400" rtl="1"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2- </a:t>
            </a:r>
            <a:r>
              <a:rPr kumimoji="0" lang="ar-BH" sz="3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المطلوبات</a:t>
            </a:r>
            <a:endParaRPr kumimoji="0" lang="en-US" sz="3600" b="1" i="0" u="none" strike="noStrike" cap="none" normalizeH="0" baseline="0" dirty="0" smtClean="0">
              <a:ln>
                <a:noFill/>
              </a:ln>
              <a:solidFill>
                <a:srgbClr val="FF0000"/>
              </a:solidFill>
              <a:effectLst/>
              <a:latin typeface="Arial" pitchFamily="34" charset="0"/>
              <a:cs typeface="Arial" pitchFamily="34" charset="0"/>
            </a:endParaRPr>
          </a:p>
          <a:p>
            <a:pPr marL="0" marR="0" lvl="0" indent="461963" algn="just" defTabSz="914400" rtl="1" eaLnBrk="0" fontAlgn="base" latinLnBrk="0" hangingPunct="0">
              <a:lnSpc>
                <a:spcPct val="100000"/>
              </a:lnSpc>
              <a:spcBef>
                <a:spcPct val="0"/>
              </a:spcBef>
              <a:spcAft>
                <a:spcPct val="0"/>
              </a:spcAft>
              <a:buClrTx/>
              <a:buSzTx/>
              <a:buFontTx/>
              <a:buNone/>
              <a:tabLst/>
            </a:pP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أما المطلوبات، فلها أربعة مصادر رئيسة هي : </a:t>
            </a:r>
            <a:endPar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461963" algn="just" defTabSz="914400" rtl="1" eaLnBrk="0" fontAlgn="base" latinLnBrk="0" hangingPunct="0">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a:t>
            </a: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رأس المال، الذي يمثل التزام البنك تجاه حملة الأسهم، ويعتبر من أهم الموارد الذاتية للبنك</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p>
          <a:p>
            <a:pPr marL="0" marR="0" lvl="0" indent="461963" algn="just" defTabSz="914400" rtl="1" eaLnBrk="0" fontAlgn="base" latinLnBrk="0" hangingPunct="0">
              <a:lnSpc>
                <a:spcPct val="100000"/>
              </a:lnSpc>
              <a:spcBef>
                <a:spcPct val="0"/>
              </a:spcBef>
              <a:spcAft>
                <a:spcPct val="0"/>
              </a:spcAft>
              <a:buClrTx/>
              <a:buSzTx/>
              <a:buFontTx/>
              <a:buNone/>
              <a:tabLst/>
            </a:pP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(2)</a:t>
            </a: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الاحتياطيات، التي تمثل الاحتياطي القانوني الذي يحدده البنك المركزي، وكذلك نسبة من الأرباح التي لا توزع على المساهمين لتكوين ما يسمى بالاحتياطي الخاص للبنك. </a:t>
            </a:r>
            <a:endPar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461963" algn="just" defTabSz="914400" rtl="1" eaLnBrk="0" fontAlgn="base" latinLnBrk="0" hangingPunct="0">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(3)</a:t>
            </a: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الودائع، والتي تمثل أهم الموارد غير الذاتية للبنك.</a:t>
            </a:r>
            <a:endPar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461963" algn="just" defTabSz="914400" rtl="1" eaLnBrk="0" fontAlgn="base" latinLnBrk="0" hangingPunct="0">
              <a:lnSpc>
                <a:spcPct val="100000"/>
              </a:lnSpc>
              <a:spcBef>
                <a:spcPct val="0"/>
              </a:spcBef>
              <a:spcAft>
                <a:spcPct val="0"/>
              </a:spcAft>
              <a:buClrTx/>
              <a:buSzTx/>
              <a:buFontTx/>
              <a:buNone/>
              <a:tabLst/>
            </a:pP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(4)</a:t>
            </a: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القروض من البنوك الأخرى، أو البنك المركزي. ويوضح أدناه مكونات جانبي الموجودات والمطلوبات في ميزانية البنك التجاري.</a:t>
            </a:r>
            <a:endParaRPr kumimoji="0" lang="ar-BH" sz="36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228600" y="228600"/>
          <a:ext cx="9448800" cy="6217920"/>
        </p:xfrm>
        <a:graphic>
          <a:graphicData uri="http://schemas.openxmlformats.org/drawingml/2006/table">
            <a:tbl>
              <a:tblPr rtl="1"/>
              <a:tblGrid>
                <a:gridCol w="5204700"/>
                <a:gridCol w="4244100"/>
              </a:tblGrid>
              <a:tr h="485775">
                <a:tc>
                  <a:txBody>
                    <a:bodyPr/>
                    <a:lstStyle/>
                    <a:p>
                      <a:pPr indent="71755" algn="ctr" rtl="1">
                        <a:lnSpc>
                          <a:spcPct val="150000"/>
                        </a:lnSpc>
                        <a:spcAft>
                          <a:spcPts val="0"/>
                        </a:spcAft>
                      </a:pPr>
                      <a:r>
                        <a:rPr lang="ar-BH" sz="2400" b="1" dirty="0">
                          <a:latin typeface="Times New Roman"/>
                          <a:ea typeface="Times New Roman"/>
                        </a:rPr>
                        <a:t>الموجودات</a:t>
                      </a:r>
                      <a:endParaRPr lang="en-US" sz="2400" b="1" dirty="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71755" algn="ctr" rtl="1">
                        <a:lnSpc>
                          <a:spcPct val="150000"/>
                        </a:lnSpc>
                        <a:spcAft>
                          <a:spcPts val="0"/>
                        </a:spcAft>
                      </a:pPr>
                      <a:r>
                        <a:rPr lang="ar-BH" sz="2400" b="1">
                          <a:latin typeface="Times New Roman"/>
                          <a:ea typeface="Times New Roman"/>
                        </a:rPr>
                        <a:t>المطلوبات</a:t>
                      </a:r>
                      <a:endParaRPr lang="en-US" sz="24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5775">
                <a:tc>
                  <a:txBody>
                    <a:bodyPr/>
                    <a:lstStyle/>
                    <a:p>
                      <a:pPr indent="71755" algn="justLow" rtl="1">
                        <a:lnSpc>
                          <a:spcPct val="150000"/>
                        </a:lnSpc>
                        <a:spcAft>
                          <a:spcPts val="0"/>
                        </a:spcAft>
                      </a:pPr>
                      <a:r>
                        <a:rPr lang="en-US" sz="2400" b="1" dirty="0">
                          <a:latin typeface="Times New Roman"/>
                          <a:ea typeface="Times New Roman"/>
                        </a:rPr>
                        <a:t>.1</a:t>
                      </a:r>
                      <a:r>
                        <a:rPr lang="ar-BH" sz="2400" b="1" dirty="0">
                          <a:latin typeface="Times New Roman"/>
                          <a:ea typeface="Times New Roman"/>
                        </a:rPr>
                        <a:t> النقود بخزينة البنك</a:t>
                      </a:r>
                      <a:endParaRPr lang="en-US" sz="2400" b="1" dirty="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71755" algn="r" rtl="1">
                        <a:lnSpc>
                          <a:spcPct val="150000"/>
                        </a:lnSpc>
                        <a:spcAft>
                          <a:spcPts val="0"/>
                        </a:spcAft>
                      </a:pPr>
                      <a:r>
                        <a:rPr lang="en-US" sz="2400" b="1" dirty="0">
                          <a:latin typeface="Times New Roman"/>
                          <a:ea typeface="Times New Roman"/>
                        </a:rPr>
                        <a:t>.1  </a:t>
                      </a:r>
                      <a:r>
                        <a:rPr lang="ar-BH" sz="2400" b="1" dirty="0">
                          <a:latin typeface="Times New Roman"/>
                          <a:ea typeface="Times New Roman"/>
                        </a:rPr>
                        <a:t>رأس المال</a:t>
                      </a:r>
                      <a:endParaRPr lang="en-US" sz="24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71551">
                <a:tc>
                  <a:txBody>
                    <a:bodyPr/>
                    <a:lstStyle/>
                    <a:p>
                      <a:pPr indent="71755" algn="justLow" rtl="1">
                        <a:lnSpc>
                          <a:spcPct val="150000"/>
                        </a:lnSpc>
                        <a:spcAft>
                          <a:spcPts val="0"/>
                        </a:spcAft>
                      </a:pPr>
                      <a:r>
                        <a:rPr lang="en-US" sz="2400" b="1" dirty="0">
                          <a:latin typeface="Times New Roman"/>
                          <a:ea typeface="Times New Roman"/>
                        </a:rPr>
                        <a:t>.2 </a:t>
                      </a:r>
                      <a:r>
                        <a:rPr lang="ar-BH" sz="2400" b="1" dirty="0">
                          <a:latin typeface="Times New Roman"/>
                          <a:ea typeface="Times New Roman"/>
                        </a:rPr>
                        <a:t>أرصدة قابلة للتحصيل</a:t>
                      </a:r>
                      <a:endParaRPr lang="en-US" sz="2400" b="1" dirty="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71755" algn="justLow" rtl="1">
                        <a:spcAft>
                          <a:spcPts val="0"/>
                        </a:spcAft>
                      </a:pPr>
                      <a:r>
                        <a:rPr lang="en-US" sz="2400" b="1" dirty="0">
                          <a:latin typeface="Times New Roman"/>
                          <a:ea typeface="Times New Roman"/>
                        </a:rPr>
                        <a:t>.2</a:t>
                      </a:r>
                      <a:r>
                        <a:rPr lang="ar-BH" sz="2400" b="1" dirty="0">
                          <a:latin typeface="Times New Roman"/>
                          <a:ea typeface="Times New Roman"/>
                        </a:rPr>
                        <a:t>  الاحتياطيات :</a:t>
                      </a:r>
                      <a:endParaRPr lang="en-US" sz="2400" b="1" dirty="0">
                        <a:latin typeface="Times New Roman"/>
                        <a:ea typeface="Times New Roman"/>
                      </a:endParaRPr>
                    </a:p>
                    <a:p>
                      <a:pPr indent="71755" algn="justLow" rtl="1">
                        <a:spcAft>
                          <a:spcPts val="0"/>
                        </a:spcAft>
                      </a:pPr>
                      <a:r>
                        <a:rPr lang="ar-BH" sz="2400" b="1" dirty="0">
                          <a:latin typeface="Times New Roman"/>
                          <a:ea typeface="Times New Roman"/>
                        </a:rPr>
                        <a:t> </a:t>
                      </a:r>
                      <a:r>
                        <a:rPr lang="en-US" sz="2400" b="1" dirty="0">
                          <a:latin typeface="Times New Roman"/>
                          <a:ea typeface="Times New Roman"/>
                        </a:rPr>
                        <a:t>(1)</a:t>
                      </a:r>
                      <a:r>
                        <a:rPr lang="ar-BH" sz="2400" b="1" dirty="0">
                          <a:latin typeface="Times New Roman"/>
                          <a:ea typeface="Times New Roman"/>
                        </a:rPr>
                        <a:t> احتياطي قانوني</a:t>
                      </a:r>
                      <a:endParaRPr lang="en-US" sz="2400" b="1" dirty="0">
                        <a:latin typeface="Times New Roman"/>
                        <a:ea typeface="Times New Roman"/>
                      </a:endParaRPr>
                    </a:p>
                    <a:p>
                      <a:pPr indent="71755" algn="justLow" rtl="1">
                        <a:spcAft>
                          <a:spcPts val="0"/>
                        </a:spcAft>
                      </a:pPr>
                      <a:r>
                        <a:rPr lang="ar-BH" sz="2400" b="1" dirty="0">
                          <a:latin typeface="Times New Roman"/>
                          <a:ea typeface="Times New Roman"/>
                        </a:rPr>
                        <a:t> </a:t>
                      </a:r>
                      <a:r>
                        <a:rPr lang="en-US" sz="2400" b="1" dirty="0">
                          <a:latin typeface="Times New Roman"/>
                          <a:ea typeface="Times New Roman"/>
                        </a:rPr>
                        <a:t>(2)</a:t>
                      </a:r>
                      <a:r>
                        <a:rPr lang="ar-BH" sz="2400" b="1" dirty="0">
                          <a:latin typeface="Times New Roman"/>
                          <a:ea typeface="Times New Roman"/>
                        </a:rPr>
                        <a:t> احتياطي خاص</a:t>
                      </a:r>
                      <a:endParaRPr lang="en-US" sz="24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95400">
                <a:tc>
                  <a:txBody>
                    <a:bodyPr/>
                    <a:lstStyle/>
                    <a:p>
                      <a:pPr indent="71755" algn="justLow" rtl="1">
                        <a:lnSpc>
                          <a:spcPct val="150000"/>
                        </a:lnSpc>
                        <a:spcAft>
                          <a:spcPts val="0"/>
                        </a:spcAft>
                      </a:pPr>
                      <a:r>
                        <a:rPr lang="en-US" sz="2400" b="1" dirty="0">
                          <a:latin typeface="Times New Roman"/>
                          <a:ea typeface="Times New Roman"/>
                        </a:rPr>
                        <a:t>.3</a:t>
                      </a:r>
                      <a:r>
                        <a:rPr lang="ar-BH" sz="2400" b="1" dirty="0">
                          <a:latin typeface="Times New Roman"/>
                          <a:ea typeface="Times New Roman"/>
                        </a:rPr>
                        <a:t> أذونات الخزانة</a:t>
                      </a:r>
                      <a:endParaRPr lang="en-US" sz="2400" b="1" dirty="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71755" algn="justLow" rtl="1">
                        <a:spcAft>
                          <a:spcPts val="0"/>
                        </a:spcAft>
                      </a:pPr>
                      <a:r>
                        <a:rPr lang="en-US" sz="2400" b="1" dirty="0">
                          <a:latin typeface="Times New Roman"/>
                          <a:ea typeface="Times New Roman"/>
                        </a:rPr>
                        <a:t>.3</a:t>
                      </a:r>
                      <a:r>
                        <a:rPr lang="ar-BH" sz="2400" b="1" dirty="0">
                          <a:latin typeface="Times New Roman"/>
                          <a:ea typeface="Times New Roman"/>
                        </a:rPr>
                        <a:t> الودائع :</a:t>
                      </a:r>
                      <a:endParaRPr lang="en-US" sz="2400" b="1" dirty="0">
                        <a:latin typeface="Times New Roman"/>
                        <a:ea typeface="Times New Roman"/>
                      </a:endParaRPr>
                    </a:p>
                    <a:p>
                      <a:pPr indent="71755" algn="justLow" rtl="1">
                        <a:spcAft>
                          <a:spcPts val="0"/>
                        </a:spcAft>
                      </a:pPr>
                      <a:r>
                        <a:rPr lang="en-US" sz="2400" b="1" dirty="0">
                          <a:latin typeface="Times New Roman"/>
                          <a:ea typeface="Times New Roman"/>
                        </a:rPr>
                        <a:t>(1)</a:t>
                      </a:r>
                      <a:r>
                        <a:rPr lang="ar-BH" sz="2400" b="1" dirty="0">
                          <a:latin typeface="Times New Roman"/>
                          <a:ea typeface="Times New Roman"/>
                        </a:rPr>
                        <a:t> ودائع تحت الطلب</a:t>
                      </a:r>
                      <a:endParaRPr lang="en-US" sz="2400" b="1" dirty="0">
                        <a:latin typeface="Times New Roman"/>
                        <a:ea typeface="Times New Roman"/>
                      </a:endParaRPr>
                    </a:p>
                    <a:p>
                      <a:pPr indent="71755" algn="justLow" rtl="1">
                        <a:spcAft>
                          <a:spcPts val="0"/>
                        </a:spcAft>
                      </a:pPr>
                      <a:r>
                        <a:rPr lang="en-US" sz="2400" b="1" dirty="0">
                          <a:latin typeface="Times New Roman"/>
                          <a:ea typeface="Times New Roman"/>
                        </a:rPr>
                        <a:t>(2)</a:t>
                      </a:r>
                      <a:r>
                        <a:rPr lang="ar-BH" sz="2400" b="1" dirty="0">
                          <a:latin typeface="Times New Roman"/>
                          <a:ea typeface="Times New Roman"/>
                        </a:rPr>
                        <a:t> ودائع لأجل</a:t>
                      </a:r>
                      <a:endParaRPr lang="en-US" sz="2400" b="1" dirty="0">
                        <a:latin typeface="Times New Roman"/>
                        <a:ea typeface="Times New Roman"/>
                      </a:endParaRPr>
                    </a:p>
                    <a:p>
                      <a:pPr indent="71755" algn="justLow" rtl="1">
                        <a:spcAft>
                          <a:spcPts val="0"/>
                        </a:spcAft>
                      </a:pPr>
                      <a:r>
                        <a:rPr lang="en-US" sz="2400" b="1" dirty="0">
                          <a:latin typeface="Times New Roman"/>
                          <a:ea typeface="Times New Roman"/>
                        </a:rPr>
                        <a:t>(3)</a:t>
                      </a:r>
                      <a:r>
                        <a:rPr lang="ar-BH" sz="2400" b="1" dirty="0">
                          <a:latin typeface="Times New Roman"/>
                          <a:ea typeface="Times New Roman"/>
                        </a:rPr>
                        <a:t> ودائع ادخارية</a:t>
                      </a:r>
                      <a:endParaRPr lang="en-US" sz="24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5775">
                <a:tc>
                  <a:txBody>
                    <a:bodyPr/>
                    <a:lstStyle/>
                    <a:p>
                      <a:pPr indent="71755" algn="justLow" rtl="1">
                        <a:lnSpc>
                          <a:spcPct val="150000"/>
                        </a:lnSpc>
                        <a:spcAft>
                          <a:spcPts val="0"/>
                        </a:spcAft>
                      </a:pPr>
                      <a:r>
                        <a:rPr lang="en-US" sz="2400" b="1" dirty="0">
                          <a:latin typeface="Times New Roman"/>
                          <a:ea typeface="Times New Roman"/>
                        </a:rPr>
                        <a:t>.4</a:t>
                      </a:r>
                      <a:r>
                        <a:rPr lang="ar-BH" sz="2400" b="1" dirty="0">
                          <a:latin typeface="Times New Roman"/>
                          <a:ea typeface="Times New Roman"/>
                        </a:rPr>
                        <a:t> القروض قصيرة الأجل للعملاء</a:t>
                      </a:r>
                      <a:endParaRPr lang="en-US" sz="2400" b="1" dirty="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71755" algn="justLow" rtl="1">
                        <a:spcAft>
                          <a:spcPts val="0"/>
                        </a:spcAft>
                      </a:pPr>
                      <a:r>
                        <a:rPr lang="en-US" sz="2400" b="1" dirty="0">
                          <a:latin typeface="Times New Roman"/>
                          <a:ea typeface="Times New Roman"/>
                        </a:rPr>
                        <a:t>.4</a:t>
                      </a:r>
                      <a:r>
                        <a:rPr lang="ar-BH" sz="2400" b="1" dirty="0">
                          <a:latin typeface="Times New Roman"/>
                          <a:ea typeface="Times New Roman"/>
                        </a:rPr>
                        <a:t> قروض البنك من البنوك الأخرى ومن البنك المركزي.</a:t>
                      </a:r>
                      <a:endParaRPr lang="en-US" sz="24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5775">
                <a:tc>
                  <a:txBody>
                    <a:bodyPr/>
                    <a:lstStyle/>
                    <a:p>
                      <a:pPr indent="71755" algn="justLow" rtl="1">
                        <a:spcAft>
                          <a:spcPts val="0"/>
                        </a:spcAft>
                      </a:pPr>
                      <a:r>
                        <a:rPr lang="en-US" sz="2400" b="1" dirty="0">
                          <a:latin typeface="Times New Roman"/>
                          <a:ea typeface="Times New Roman"/>
                        </a:rPr>
                        <a:t>.5</a:t>
                      </a:r>
                      <a:r>
                        <a:rPr lang="ar-BH" sz="2400" b="1" dirty="0">
                          <a:latin typeface="Times New Roman"/>
                          <a:ea typeface="Times New Roman"/>
                        </a:rPr>
                        <a:t> الأوراق التجارية: السندات المخصومة</a:t>
                      </a:r>
                      <a:endParaRPr lang="en-US" sz="2400" b="1" dirty="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71755" algn="justLow" rtl="1">
                        <a:lnSpc>
                          <a:spcPct val="150000"/>
                        </a:lnSpc>
                        <a:spcAft>
                          <a:spcPts val="0"/>
                        </a:spcAft>
                      </a:pPr>
                      <a:r>
                        <a:rPr lang="en-US" sz="2400" b="1" dirty="0">
                          <a:latin typeface="Times New Roman"/>
                          <a:ea typeface="Times New Roman"/>
                        </a:rPr>
                        <a:t>.5</a:t>
                      </a:r>
                      <a:r>
                        <a:rPr lang="ar-BH" sz="2400" b="1" dirty="0">
                          <a:latin typeface="Times New Roman"/>
                          <a:ea typeface="Times New Roman"/>
                        </a:rPr>
                        <a:t> مطلوبات أخرى</a:t>
                      </a:r>
                      <a:endParaRPr lang="en-US" sz="24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5775">
                <a:tc>
                  <a:txBody>
                    <a:bodyPr/>
                    <a:lstStyle/>
                    <a:p>
                      <a:pPr marL="241300" indent="-180340" algn="justLow" rtl="1">
                        <a:spcAft>
                          <a:spcPts val="0"/>
                        </a:spcAft>
                      </a:pPr>
                      <a:r>
                        <a:rPr lang="en-US" sz="2400" b="1">
                          <a:latin typeface="Times New Roman"/>
                          <a:ea typeface="Times New Roman"/>
                        </a:rPr>
                        <a:t>.6</a:t>
                      </a:r>
                      <a:r>
                        <a:rPr lang="ar-BH" sz="2400" b="1">
                          <a:latin typeface="Times New Roman"/>
                          <a:ea typeface="Times New Roman"/>
                        </a:rPr>
                        <a:t> الأوراق المالية : سندات الحكومة وأسهم وسندات الشركات.</a:t>
                      </a:r>
                      <a:endParaRPr lang="en-US" sz="2400" b="1">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71755" algn="justLow" rtl="1">
                        <a:lnSpc>
                          <a:spcPct val="150000"/>
                        </a:lnSpc>
                        <a:spcAft>
                          <a:spcPts val="0"/>
                        </a:spcAft>
                      </a:pPr>
                      <a:endParaRPr lang="en-US" sz="24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5775">
                <a:tc>
                  <a:txBody>
                    <a:bodyPr/>
                    <a:lstStyle/>
                    <a:p>
                      <a:pPr indent="71755" algn="justLow" rtl="1">
                        <a:lnSpc>
                          <a:spcPct val="150000"/>
                        </a:lnSpc>
                        <a:spcAft>
                          <a:spcPts val="0"/>
                        </a:spcAft>
                      </a:pPr>
                      <a:r>
                        <a:rPr lang="en-US" sz="2400" b="1">
                          <a:latin typeface="Times New Roman"/>
                          <a:ea typeface="Times New Roman"/>
                        </a:rPr>
                        <a:t>.7</a:t>
                      </a:r>
                      <a:r>
                        <a:rPr lang="ar-BH" sz="2400" b="1">
                          <a:latin typeface="Times New Roman"/>
                          <a:ea typeface="Times New Roman"/>
                        </a:rPr>
                        <a:t> موجودات أخرى </a:t>
                      </a:r>
                      <a:endParaRPr lang="en-US" sz="2400" b="1">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indent="71755" algn="ctr" rtl="1">
                        <a:lnSpc>
                          <a:spcPct val="150000"/>
                        </a:lnSpc>
                        <a:spcAft>
                          <a:spcPts val="0"/>
                        </a:spcAft>
                      </a:pPr>
                      <a:endParaRPr lang="ar-BH" sz="24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0" y="304800"/>
            <a:ext cx="9525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fontAlgn="base" latinLnBrk="0" hangingPunct="1">
              <a:lnSpc>
                <a:spcPct val="100000"/>
              </a:lnSpc>
              <a:spcBef>
                <a:spcPct val="0"/>
              </a:spcBef>
              <a:spcAft>
                <a:spcPct val="0"/>
              </a:spcAft>
              <a:buClrTx/>
              <a:buSzTx/>
              <a:buFontTx/>
              <a:buNone/>
              <a:tabLst/>
            </a:pPr>
            <a:r>
              <a:rPr kumimoji="0" lang="ar-BH"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360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تحليل موجودات البنك</a:t>
            </a:r>
          </a:p>
          <a:p>
            <a:pPr marL="0" marR="0" lvl="0" indent="0" algn="just" defTabSz="914400" eaLnBrk="0" fontAlgn="base" latinLnBrk="0" hangingPunct="0">
              <a:lnSpc>
                <a:spcPct val="100000"/>
              </a:lnSpc>
              <a:spcBef>
                <a:spcPct val="0"/>
              </a:spcBef>
              <a:spcAft>
                <a:spcPct val="0"/>
              </a:spcAft>
              <a:buClrTx/>
              <a:buSzTx/>
              <a:buFontTx/>
              <a:buNone/>
              <a:tabLst/>
            </a:pPr>
            <a:r>
              <a:rPr kumimoji="0" lang="ar-BH"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يتضح من الجدول السابق أن جانب الموجودات من الميزانية </a:t>
            </a:r>
            <a:r>
              <a:rPr kumimoji="0" lang="ar-BH" sz="36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يعكس تنوع الوظائف التي يقوم </a:t>
            </a:r>
            <a:r>
              <a:rPr kumimoji="0" lang="ar-BH" sz="3600" b="1" i="0" u="sng" strike="noStrike" cap="none" normalizeH="0" baseline="0" dirty="0" err="1" smtClean="0">
                <a:ln>
                  <a:noFill/>
                </a:ln>
                <a:solidFill>
                  <a:schemeClr val="tx1"/>
                </a:solidFill>
                <a:effectLst/>
                <a:latin typeface="Arial" pitchFamily="34" charset="0"/>
                <a:ea typeface="Times New Roman" pitchFamily="18" charset="0"/>
                <a:cs typeface="Arial" pitchFamily="34" charset="0"/>
              </a:rPr>
              <a:t>بها</a:t>
            </a:r>
            <a:r>
              <a:rPr kumimoji="0" lang="ar-BH" sz="36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 البنك التجاري</a:t>
            </a:r>
            <a:r>
              <a:rPr kumimoji="0" lang="ar-BH"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أي كيفية استخدام موارد وتنويع موجوداته بما يضمن له تعظيم أرباحه والاحتفاظ بنسبة معقولة من السيولة لمواجهة طلبات الدائنين، وخاصة المودعين الذين قد يرغبون في السحب النقدي من ودائعهم في أي وقت. فلا بد للبنك من توخي الحذر في عملية المفاضلة </a:t>
            </a:r>
            <a:r>
              <a:rPr kumimoji="0" lang="ar-BH"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بين </a:t>
            </a:r>
            <a:r>
              <a:rPr kumimoji="0" lang="ar-BH"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تحقيق أقصى الأرباح الممكنة وبين الاحتفاظ بنسبة معقولة من السيولة. وذلك لأن الربحية والسيولة هما هدفان متعارضان</a:t>
            </a:r>
            <a:r>
              <a:rPr kumimoji="0" lang="ar-BH" sz="1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ar-BH" sz="18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ChangeArrowheads="1"/>
          </p:cNvSpPr>
          <p:nvPr/>
        </p:nvSpPr>
        <p:spPr bwMode="auto">
          <a:xfrm>
            <a:off x="228600" y="304800"/>
            <a:ext cx="94488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61963" algn="justLow" defTabSz="914400" rtl="1" eaLnBrk="1" fontAlgn="base" latinLnBrk="0" hangingPunct="1">
              <a:lnSpc>
                <a:spcPct val="100000"/>
              </a:lnSpc>
              <a:spcBef>
                <a:spcPct val="0"/>
              </a:spcBef>
              <a:spcAft>
                <a:spcPct val="0"/>
              </a:spcAft>
              <a:buClrTx/>
              <a:buSzTx/>
              <a:buFontTx/>
              <a:buNone/>
              <a:tabLst/>
            </a:pPr>
            <a:r>
              <a:rPr kumimoji="0" lang="ar-BH" sz="36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فالاحتفاظ بنسبة عالية من السيولة، معناه حرمان البنك من فرصة تحقيق بعض الأرباح الاستثمارية بسبب احتفاظه باحتياطات زائدة عاطلة. أما إذا قرر البنك استغلال معظم موارده في منح القروض والاستثمارات، فقد تؤدي هذه السياسة إلى تحقيق أرباح كبيرة، ولكنها تتحقق على حساب انخفاض السيولة واحتمال تعريض البنك إلى مخاطر كبيرة</a:t>
            </a:r>
            <a:r>
              <a:rPr kumimoji="0" lang="ar-BH"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وسوف نتناول هذا الموضوع بصورة مفصلة في نهاية الفصل عند بحث معايير نجاح البنوك التجارية. </a:t>
            </a:r>
            <a:r>
              <a:rPr kumimoji="0" lang="ar-BH" sz="36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ويمكن تقسيم موجودات البنك التجاري إلى ثلاثة أقسام فيما يتعلق بالتعارض بين عاملي الربحية والسيولة</a:t>
            </a:r>
            <a:r>
              <a:rPr kumimoji="0" lang="ar-BH"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ar-BH" sz="36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0" y="316469"/>
            <a:ext cx="95250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71438" defTabSz="914400" rtl="1"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48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1- </a:t>
            </a:r>
            <a:r>
              <a:rPr kumimoji="0" lang="ar-SA" sz="48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ا</a:t>
            </a:r>
            <a:r>
              <a:rPr kumimoji="0" lang="ar-BH" sz="48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لموجودات السائلة </a:t>
            </a:r>
            <a:endParaRPr kumimoji="0" lang="en-US" sz="4800" b="0" i="0" u="none" strike="noStrike" cap="none" normalizeH="0" baseline="0" dirty="0" smtClean="0">
              <a:ln>
                <a:noFill/>
              </a:ln>
              <a:solidFill>
                <a:srgbClr val="FF0000"/>
              </a:solidFill>
              <a:effectLst/>
              <a:latin typeface="Arial" pitchFamily="34" charset="0"/>
              <a:cs typeface="Arial" pitchFamily="34" charset="0"/>
            </a:endParaRPr>
          </a:p>
          <a:p>
            <a:pPr marL="0" marR="0" lvl="0" indent="71438" defTabSz="914400" rtl="1" eaLnBrk="0" fontAlgn="base" latinLnBrk="0" hangingPunct="0">
              <a:lnSpc>
                <a:spcPct val="100000"/>
              </a:lnSpc>
              <a:spcBef>
                <a:spcPct val="0"/>
              </a:spcBef>
              <a:spcAft>
                <a:spcPct val="0"/>
              </a:spcAft>
              <a:buClrTx/>
              <a:buSzTx/>
              <a:buFontTx/>
              <a:buNone/>
              <a:tabLst/>
            </a:pPr>
            <a:r>
              <a:rPr kumimoji="0" lang="ar-BH" sz="4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وتنقسم الموجودات إلى ثلاثة أنواع هي</a:t>
            </a:r>
            <a:r>
              <a:rPr kumimoji="0" lang="ar-BH" sz="4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ar-SA" sz="4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71438" defTabSz="914400" rtl="1" eaLnBrk="0" fontAlgn="base" latinLnBrk="0" hangingPunct="0">
              <a:lnSpc>
                <a:spcPct val="100000"/>
              </a:lnSpc>
              <a:spcBef>
                <a:spcPct val="0"/>
              </a:spcBef>
              <a:spcAft>
                <a:spcPct val="0"/>
              </a:spcAft>
              <a:buClrTx/>
              <a:buSzTx/>
              <a:buFontTx/>
              <a:buNone/>
              <a:tabLst/>
            </a:pPr>
            <a:endPar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71438" defTabSz="914400" rtl="0" eaLnBrk="0" fontAlgn="base" latinLnBrk="0" hangingPunct="0">
              <a:lnSpc>
                <a:spcPct val="100000"/>
              </a:lnSpc>
              <a:spcBef>
                <a:spcPct val="0"/>
              </a:spcBef>
              <a:spcAft>
                <a:spcPct val="0"/>
              </a:spcAft>
              <a:buClrTx/>
              <a:buSzTx/>
              <a:buFontTx/>
              <a:buNone/>
              <a:tabLst/>
            </a:pP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1-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نقود بخزانة البنك</a:t>
            </a:r>
            <a:r>
              <a:rPr kumimoji="0" lang="en-US" sz="4000" b="0" i="0" u="none" strike="noStrike" cap="none" normalizeH="0" baseline="0" dirty="0" smtClean="0">
                <a:ln>
                  <a:noFill/>
                </a:ln>
                <a:solidFill>
                  <a:schemeClr val="tx1"/>
                </a:solidFill>
                <a:effectLst/>
                <a:latin typeface="Arial" pitchFamily="34" charset="0"/>
                <a:cs typeface="Arial" pitchFamily="34" charset="0"/>
              </a:rPr>
              <a:t> </a:t>
            </a:r>
          </a:p>
        </p:txBody>
      </p:sp>
      <p:sp>
        <p:nvSpPr>
          <p:cNvPr id="3" name="مستطيل 2"/>
          <p:cNvSpPr/>
          <p:nvPr/>
        </p:nvSpPr>
        <p:spPr>
          <a:xfrm>
            <a:off x="3429000" y="3124200"/>
            <a:ext cx="5562601" cy="707886"/>
          </a:xfrm>
          <a:prstGeom prst="rect">
            <a:avLst/>
          </a:prstGeom>
        </p:spPr>
        <p:txBody>
          <a:bodyPr wrap="square">
            <a:spAutoFit/>
          </a:bodyPr>
          <a:lstStyle/>
          <a:p>
            <a:r>
              <a:rPr lang="ar-BH" sz="4000" b="1" dirty="0" smtClean="0"/>
              <a:t>2</a:t>
            </a:r>
            <a:r>
              <a:rPr lang="ar-SA" sz="4000" b="1" dirty="0" smtClean="0"/>
              <a:t>- </a:t>
            </a:r>
            <a:r>
              <a:rPr lang="ar-BH" sz="4000" b="1" dirty="0" smtClean="0"/>
              <a:t> ودائع </a:t>
            </a:r>
            <a:r>
              <a:rPr lang="ar-BH" sz="4000" b="1" dirty="0" smtClean="0"/>
              <a:t>لد</a:t>
            </a:r>
            <a:r>
              <a:rPr lang="ar-JO" sz="4000" b="1" dirty="0" smtClean="0"/>
              <a:t>ى</a:t>
            </a:r>
            <a:r>
              <a:rPr lang="ar-BH" sz="4000" b="1" dirty="0" smtClean="0"/>
              <a:t> </a:t>
            </a:r>
            <a:r>
              <a:rPr lang="ar-BH" sz="4000" b="1" dirty="0" smtClean="0"/>
              <a:t>المراسلين</a:t>
            </a:r>
            <a:endParaRPr lang="ar-SA" sz="4000" dirty="0"/>
          </a:p>
        </p:txBody>
      </p:sp>
      <p:sp>
        <p:nvSpPr>
          <p:cNvPr id="4" name="مستطيل 3"/>
          <p:cNvSpPr/>
          <p:nvPr/>
        </p:nvSpPr>
        <p:spPr>
          <a:xfrm>
            <a:off x="3581400" y="4038600"/>
            <a:ext cx="5430639" cy="707886"/>
          </a:xfrm>
          <a:prstGeom prst="rect">
            <a:avLst/>
          </a:prstGeom>
        </p:spPr>
        <p:txBody>
          <a:bodyPr wrap="square">
            <a:spAutoFit/>
          </a:bodyPr>
          <a:lstStyle/>
          <a:p>
            <a:r>
              <a:rPr lang="ar-BH" sz="4000" b="1" dirty="0" smtClean="0"/>
              <a:t>3</a:t>
            </a:r>
            <a:r>
              <a:rPr lang="ar-SA" sz="4000" b="1" dirty="0" smtClean="0"/>
              <a:t>-</a:t>
            </a:r>
            <a:r>
              <a:rPr lang="ar-BH" sz="4000" b="1" dirty="0" smtClean="0"/>
              <a:t> ودائع لدى البنك المركزي</a:t>
            </a:r>
            <a:endParaRPr lang="ar-SA" sz="4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304800" y="228600"/>
            <a:ext cx="9296400" cy="68634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fontAlgn="base" latinLnBrk="0" hangingPunct="1">
              <a:lnSpc>
                <a:spcPct val="100000"/>
              </a:lnSpc>
              <a:spcBef>
                <a:spcPct val="0"/>
              </a:spcBef>
              <a:spcAft>
                <a:spcPct val="0"/>
              </a:spcAft>
              <a:buClrTx/>
              <a:buSzTx/>
              <a:buFontTx/>
              <a:buNone/>
              <a:tabLst/>
            </a:pPr>
            <a:r>
              <a:rPr kumimoji="0" lang="ar-SA" sz="4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2- </a:t>
            </a:r>
            <a:r>
              <a:rPr kumimoji="0" lang="ar-BH" sz="4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موجودات عالية السيولة    </a:t>
            </a:r>
            <a:endParaRPr kumimoji="0" lang="ar-BH" sz="44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endParaRPr>
          </a:p>
          <a:p>
            <a:pPr algn="just" eaLnBrk="0" hangingPunct="0"/>
            <a:r>
              <a:rPr kumimoji="0" lang="ar-SA" sz="4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وتضم هذه الموجودات خمسة أنواع هي</a:t>
            </a:r>
            <a:r>
              <a:rPr kumimoji="0" lang="ar-SA" sz="4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p>
          <a:p>
            <a:pPr algn="just" eaLnBrk="0" hangingPunct="0"/>
            <a:r>
              <a:rPr kumimoji="0" lang="en-US" sz="4400" b="0" i="0" u="none" strike="noStrike" cap="none" normalizeH="0" baseline="0" dirty="0" smtClean="0">
                <a:ln>
                  <a:noFill/>
                </a:ln>
                <a:solidFill>
                  <a:schemeClr val="tx1"/>
                </a:solidFill>
                <a:effectLst/>
                <a:latin typeface="Arial" pitchFamily="34" charset="0"/>
                <a:cs typeface="Arial" pitchFamily="34" charset="0"/>
              </a:rPr>
              <a:t> </a:t>
            </a:r>
            <a:r>
              <a:rPr lang="ar-BH" sz="4400" b="1" dirty="0" smtClean="0"/>
              <a:t>1 قروض قابلة للاستدعاء </a:t>
            </a:r>
            <a:endParaRPr kumimoji="0" lang="ar-SA" sz="4400" b="0" i="0" u="none" strike="noStrike" cap="none" normalizeH="0" baseline="0" dirty="0" smtClean="0">
              <a:ln>
                <a:noFill/>
              </a:ln>
              <a:solidFill>
                <a:schemeClr val="tx1"/>
              </a:solidFill>
              <a:effectLst/>
              <a:latin typeface="Arial" pitchFamily="34" charset="0"/>
              <a:cs typeface="Arial" pitchFamily="34" charset="0"/>
            </a:endParaRPr>
          </a:p>
          <a:p>
            <a:pPr algn="just" eaLnBrk="0" hangingPunct="0"/>
            <a:r>
              <a:rPr lang="ar-BH" sz="4400" b="1" dirty="0" smtClean="0"/>
              <a:t>2 أذونات الخزانة </a:t>
            </a:r>
            <a:endParaRPr lang="ar-SA" sz="4400" b="1" dirty="0" smtClean="0"/>
          </a:p>
          <a:p>
            <a:pPr algn="just" eaLnBrk="0" hangingPunct="0"/>
            <a:r>
              <a:rPr lang="ar-BH" sz="4400" b="1" dirty="0" smtClean="0"/>
              <a:t>3 الأوراق التجارية </a:t>
            </a:r>
            <a:endParaRPr lang="ar-SA" sz="4400" b="1" dirty="0" smtClean="0"/>
          </a:p>
          <a:p>
            <a:pPr algn="just" eaLnBrk="0" hangingPunct="0"/>
            <a:r>
              <a:rPr lang="ar-BH" sz="4400" b="1" dirty="0" smtClean="0"/>
              <a:t>4 الأوراق المالية </a:t>
            </a:r>
            <a:endParaRPr lang="ar-SA" sz="4400" b="1" dirty="0" smtClean="0"/>
          </a:p>
          <a:p>
            <a:pPr algn="just" eaLnBrk="0" hangingPunct="0"/>
            <a:r>
              <a:rPr lang="ar-BH" sz="4400" b="1" dirty="0" smtClean="0"/>
              <a:t>5 القروض والتسهيلات الائتمانية </a:t>
            </a:r>
            <a:endParaRPr lang="en-US" sz="4400" dirty="0" smtClean="0"/>
          </a:p>
          <a:p>
            <a:pPr algn="just" eaLnBrk="0" hangingPunct="0"/>
            <a:r>
              <a:rPr lang="ar-BH" sz="4400" b="1" dirty="0" smtClean="0"/>
              <a:t> </a:t>
            </a:r>
            <a:endParaRPr lang="en-US" sz="4400" dirty="0" smtClean="0"/>
          </a:p>
          <a:p>
            <a:pPr algn="just" eaLnBrk="0" hangingPunct="0"/>
            <a:endParaRPr lang="en-US" sz="4400" dirty="0" smtClean="0"/>
          </a:p>
          <a:p>
            <a:pPr lvl="0" algn="just" eaLnBrk="0" hangingPunct="0"/>
            <a:endParaRPr kumimoji="0" lang="en-US" sz="4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28600" y="197823"/>
            <a:ext cx="9448800" cy="572464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3- </a:t>
            </a:r>
            <a:r>
              <a:rPr kumimoji="0" lang="ar-BH" sz="3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الموجودات الأقل سيولة</a:t>
            </a:r>
          </a:p>
          <a:p>
            <a:pPr marL="0" marR="0" lvl="0" indent="0" algn="just" defTabSz="914400" eaLnBrk="0" fontAlgn="base" latinLnBrk="0" hangingPunct="0">
              <a:lnSpc>
                <a:spcPct val="100000"/>
              </a:lnSpc>
              <a:spcBef>
                <a:spcPct val="0"/>
              </a:spcBef>
              <a:spcAft>
                <a:spcPct val="0"/>
              </a:spcAft>
              <a:buClrTx/>
              <a:buSzTx/>
              <a:buFontTx/>
              <a:buNone/>
              <a:tabLst/>
            </a:pPr>
            <a:r>
              <a:rPr kumimoji="0" lang="ar-BH" sz="3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تستخدم الموجودات الأقل سيولة </a:t>
            </a:r>
            <a:r>
              <a:rPr kumimoji="0" lang="en-US" sz="3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(Less Liquid Assets) </a:t>
            </a:r>
            <a:r>
              <a:rPr kumimoji="0" lang="ar-BH" sz="3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لتحقيق الربحية في المقام الأول، ثم يأتي هدف السيولة في المرتبة الثانية. ومن أهم هذا القسم من الموجودات </a:t>
            </a:r>
            <a:r>
              <a:rPr kumimoji="0" lang="ar-BH" sz="30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القروض والاستثمارات طويلة الأجل</a:t>
            </a:r>
            <a:r>
              <a:rPr kumimoji="0" lang="ar-BH" sz="3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وخاصة في القطاع الصناعي والخدمي، بالإضافة إلى الاستثمار في السندات الحكومية طويلة الأجل. ومما شجع البنوك على الإقدام على هذا النوع من القروض والاستثمارات هو السياسات الحكومية الداعمة والمحفزة للبنوك التجارية للمساهمة في تمويل وتحقيق أهداف التنمية الاقتصادية خاصة في الأقطار النامية من جهة، وكذلك تطور مفهوم السيولة من جهة أخرى. حيث أصبحت </a:t>
            </a:r>
            <a:r>
              <a:rPr kumimoji="0" lang="ar-BH" sz="30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السندات الحكومية طويلة الأجل </a:t>
            </a:r>
            <a:r>
              <a:rPr kumimoji="0" lang="ar-BH" sz="3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تتميز بدرجة عالية من السيولة، بسبب استعداد البنوك المركزية في الأقطار النامية لشراء هذه السندات أو خصمها لتوفير السيولة اللازمة للبنوك التجارية.</a:t>
            </a:r>
            <a:r>
              <a:rPr kumimoji="0" lang="en-US" sz="300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0" y="533400"/>
            <a:ext cx="9448800" cy="58169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33400" algn="just" defTabSz="914400" rtl="1" eaLnBrk="1" fontAlgn="base" latinLnBrk="0" hangingPunct="1">
              <a:lnSpc>
                <a:spcPct val="100000"/>
              </a:lnSpc>
              <a:spcBef>
                <a:spcPct val="0"/>
              </a:spcBef>
              <a:spcAft>
                <a:spcPct val="0"/>
              </a:spcAft>
              <a:buClrTx/>
              <a:buSzTx/>
              <a:buFontTx/>
              <a:buNone/>
              <a:tabLst/>
            </a:pPr>
            <a:r>
              <a:rPr kumimoji="0" lang="ar-BH" sz="48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تحليل مطلوبات البنك</a:t>
            </a:r>
            <a:endParaRPr kumimoji="0" lang="en-US" sz="4800" b="0" i="0" u="none" strike="noStrike" cap="none" normalizeH="0" baseline="0" dirty="0" smtClean="0">
              <a:ln>
                <a:noFill/>
              </a:ln>
              <a:solidFill>
                <a:srgbClr val="FF0000"/>
              </a:solidFill>
              <a:effectLst/>
              <a:latin typeface="Arial" pitchFamily="34" charset="0"/>
              <a:cs typeface="Arial" pitchFamily="34" charset="0"/>
            </a:endParaRPr>
          </a:p>
          <a:p>
            <a:pPr algn="just"/>
            <a:r>
              <a:rPr kumimoji="0" lang="ar-BH" sz="4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ويمكن تقسيم مطلوبات البنك إلى</a:t>
            </a:r>
            <a:r>
              <a:rPr kumimoji="0" lang="ar-BH" sz="4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قسمين</a:t>
            </a:r>
            <a:r>
              <a:rPr lang="ar-BH" sz="4800" b="1" dirty="0" smtClean="0"/>
              <a:t> </a:t>
            </a:r>
            <a:r>
              <a:rPr lang="ar-SA" sz="4800" b="1" dirty="0" smtClean="0"/>
              <a:t>:</a:t>
            </a:r>
          </a:p>
          <a:p>
            <a:pPr algn="just"/>
            <a:r>
              <a:rPr lang="ar-BH" sz="4800" b="1" dirty="0" smtClean="0">
                <a:solidFill>
                  <a:srgbClr val="FF0000"/>
                </a:solidFill>
              </a:rPr>
              <a:t>1 المواد الذاتية</a:t>
            </a:r>
            <a:endParaRPr lang="en-US" sz="4800" dirty="0" smtClean="0">
              <a:solidFill>
                <a:srgbClr val="FF0000"/>
              </a:solidFill>
            </a:endParaRPr>
          </a:p>
          <a:p>
            <a:pPr algn="just"/>
            <a:r>
              <a:rPr lang="ar-BH" sz="4800" dirty="0" smtClean="0"/>
              <a:t>	وهي تشكل نسبة قليلة من مجموع موارد البنك</a:t>
            </a:r>
            <a:r>
              <a:rPr lang="ar-SA" sz="4800" dirty="0" smtClean="0"/>
              <a:t> و</a:t>
            </a:r>
            <a:r>
              <a:rPr lang="ar-BH" sz="4800" dirty="0" smtClean="0"/>
              <a:t> تنقسم الموارد الذاتية للبنك إلى قسمين:</a:t>
            </a:r>
            <a:endParaRPr lang="en-US" sz="4800" dirty="0" smtClean="0"/>
          </a:p>
          <a:p>
            <a:pPr indent="533400" algn="just" eaLnBrk="0" hangingPunct="0"/>
            <a:r>
              <a:rPr lang="ar-BH" sz="4800" b="1" dirty="0" smtClean="0"/>
              <a:t>1 رأس المال </a:t>
            </a:r>
            <a:endParaRPr lang="ar-SA" sz="4800" b="1" dirty="0" smtClean="0"/>
          </a:p>
          <a:p>
            <a:pPr indent="533400" algn="just" eaLnBrk="0" hangingPunct="0"/>
            <a:r>
              <a:rPr lang="ar-BH" sz="4800" b="1" dirty="0" smtClean="0"/>
              <a:t>2 الاحتياطيات</a:t>
            </a:r>
            <a:endParaRPr lang="en-US" sz="4800" dirty="0" smtClean="0"/>
          </a:p>
          <a:p>
            <a:pPr indent="533400" algn="just" eaLnBrk="0" hangingPunct="0"/>
            <a:endParaRPr lang="en-US" dirty="0" smtClean="0"/>
          </a:p>
          <a:p>
            <a:pPr marL="0" marR="0" lvl="0" indent="533400" algn="just" defTabSz="914400" rtl="1" eaLnBrk="0" fontAlgn="base" latinLnBrk="0" hangingPunct="0">
              <a:lnSpc>
                <a:spcPct val="100000"/>
              </a:lnSpc>
              <a:spcBef>
                <a:spcPct val="0"/>
              </a:spcBef>
              <a:spcAft>
                <a:spcPct val="0"/>
              </a:spcAft>
              <a:buClrTx/>
              <a:buSzTx/>
              <a:buFontTx/>
              <a:buNone/>
              <a:tabLst/>
            </a:pPr>
            <a:endParaRPr kumimoji="0" lang="ar-BH"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228600" y="381000"/>
            <a:ext cx="9448800" cy="54476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71438" algn="just" defTabSz="914400" eaLnBrk="1" fontAlgn="base" latinLnBrk="0" hangingPunct="1">
              <a:lnSpc>
                <a:spcPct val="100000"/>
              </a:lnSpc>
              <a:spcBef>
                <a:spcPct val="0"/>
              </a:spcBef>
              <a:spcAft>
                <a:spcPct val="0"/>
              </a:spcAft>
              <a:buClrTx/>
              <a:buSzTx/>
              <a:buFontTx/>
              <a:buNone/>
              <a:tabLst/>
            </a:pPr>
            <a:r>
              <a:rPr kumimoji="0" lang="en-US" sz="4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4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2- </a:t>
            </a:r>
            <a:r>
              <a:rPr kumimoji="0" lang="ar-BH" sz="4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الموارد غير الذاتية</a:t>
            </a:r>
            <a:endParaRPr kumimoji="0" lang="en-US" sz="4400" b="0" i="0" u="none" strike="noStrike" cap="none" normalizeH="0" baseline="0" dirty="0" smtClean="0">
              <a:ln>
                <a:noFill/>
              </a:ln>
              <a:solidFill>
                <a:srgbClr val="FF0000"/>
              </a:solidFill>
              <a:effectLst/>
              <a:latin typeface="Arial" pitchFamily="34" charset="0"/>
              <a:cs typeface="Arial" pitchFamily="34" charset="0"/>
            </a:endParaRPr>
          </a:p>
          <a:p>
            <a:pPr marL="0" marR="0" lvl="0" indent="71438" algn="just" defTabSz="914400" eaLnBrk="0" fontAlgn="base" latinLnBrk="0" hangingPunct="0">
              <a:lnSpc>
                <a:spcPct val="100000"/>
              </a:lnSpc>
              <a:spcBef>
                <a:spcPct val="0"/>
              </a:spcBef>
              <a:spcAft>
                <a:spcPct val="0"/>
              </a:spcAft>
              <a:buClrTx/>
              <a:buSzTx/>
              <a:buFontTx/>
              <a:buNone/>
              <a:tabLst/>
            </a:pPr>
            <a:r>
              <a:rPr kumimoji="0" lang="ar-BH" sz="4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تتكون الموارد غير الذاتية من مصدرين رئيسين هما: </a:t>
            </a:r>
            <a:endParaRPr kumimoji="0" lang="en-US" sz="4400" b="0" i="0" u="none" strike="noStrike" cap="none" normalizeH="0" baseline="0" dirty="0" smtClean="0">
              <a:ln>
                <a:noFill/>
              </a:ln>
              <a:solidFill>
                <a:schemeClr val="tx1"/>
              </a:solidFill>
              <a:effectLst/>
              <a:latin typeface="Arial" pitchFamily="34" charset="0"/>
              <a:cs typeface="Arial" pitchFamily="34" charset="0"/>
            </a:endParaRPr>
          </a:p>
          <a:p>
            <a:pPr marL="0" marR="0" lvl="0" indent="71438" algn="just" defTabSz="914400" eaLnBrk="0" fontAlgn="base" latinLnBrk="0" hangingPunct="0">
              <a:lnSpc>
                <a:spcPct val="100000"/>
              </a:lnSpc>
              <a:spcBef>
                <a:spcPct val="0"/>
              </a:spcBef>
              <a:spcAft>
                <a:spcPct val="0"/>
              </a:spcAft>
              <a:buClrTx/>
              <a:buSzTx/>
              <a:buFontTx/>
              <a:buNone/>
              <a:tabLst/>
            </a:pPr>
            <a:r>
              <a:rPr kumimoji="0" lang="ar-BH" sz="4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1.2 الودائع </a:t>
            </a:r>
            <a:endParaRPr kumimoji="0" lang="ar-BH" sz="44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endParaRPr>
          </a:p>
          <a:p>
            <a:pPr marL="0" marR="0" lvl="0" indent="71438" algn="just" defTabSz="914400" eaLnBrk="0" fontAlgn="base" latinLnBrk="0" hangingPunct="0">
              <a:lnSpc>
                <a:spcPct val="100000"/>
              </a:lnSpc>
              <a:spcBef>
                <a:spcPct val="0"/>
              </a:spcBef>
              <a:spcAft>
                <a:spcPct val="0"/>
              </a:spcAft>
              <a:buClrTx/>
              <a:buSzTx/>
              <a:buFontTx/>
              <a:buNone/>
              <a:tabLst/>
            </a:pPr>
            <a:r>
              <a:rPr kumimoji="0" lang="ar-BH" sz="4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تشكل الودائع الجزء الأكبر من موارد البنك بشقيها، الذاتية وغير الذاتية، تنقسم الودائع إلى ثلاثة أقسام هي:</a:t>
            </a:r>
            <a:endParaRPr kumimoji="0" lang="en-US" sz="4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71438" algn="just" defTabSz="91440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pitchFamily="34" charset="0"/>
                <a:cs typeface="Arial" pitchFamily="34" charset="0"/>
              </a:rPr>
              <a:t> </a:t>
            </a:r>
            <a:r>
              <a:rPr kumimoji="0" lang="ar-SA" sz="4000" b="0" i="0" u="none" strike="noStrike" cap="none" normalizeH="0" baseline="0" dirty="0" smtClean="0">
                <a:ln>
                  <a:noFill/>
                </a:ln>
                <a:solidFill>
                  <a:schemeClr val="tx1"/>
                </a:solidFill>
                <a:effectLst/>
                <a:latin typeface="Arial" pitchFamily="34" charset="0"/>
                <a:cs typeface="Arial" pitchFamily="34" charset="0"/>
              </a:rPr>
              <a:t>1- ودائع تحت الطلب </a:t>
            </a:r>
            <a:r>
              <a:rPr lang="ar-SA" sz="4000" dirty="0" smtClean="0"/>
              <a:t>2- ودائع لأجل </a:t>
            </a:r>
            <a:r>
              <a:rPr kumimoji="0" lang="ar-SA" sz="4000" b="0" i="0" u="none" strike="noStrike" cap="none" normalizeH="0" baseline="0" dirty="0" smtClean="0">
                <a:ln>
                  <a:noFill/>
                </a:ln>
                <a:solidFill>
                  <a:schemeClr val="tx1"/>
                </a:solidFill>
                <a:effectLst/>
                <a:latin typeface="Arial" pitchFamily="34" charset="0"/>
                <a:cs typeface="Arial" pitchFamily="34" charset="0"/>
              </a:rPr>
              <a:t>3- ودائع ادخارية </a:t>
            </a:r>
            <a:endParaRPr kumimoji="0" lang="en-US" sz="4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p:cNvSpPr>
            <a:spLocks noChangeArrowheads="1"/>
          </p:cNvSpPr>
          <p:nvPr/>
        </p:nvSpPr>
        <p:spPr bwMode="auto">
          <a:xfrm>
            <a:off x="0" y="488364"/>
            <a:ext cx="9753600" cy="51398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fontAlgn="base" latinLnBrk="0" hangingPunct="1">
              <a:lnSpc>
                <a:spcPct val="100000"/>
              </a:lnSpc>
              <a:spcBef>
                <a:spcPct val="0"/>
              </a:spcBef>
              <a:spcAft>
                <a:spcPct val="0"/>
              </a:spcAft>
              <a:buClrTx/>
              <a:buSzTx/>
              <a:buFontTx/>
              <a:buNone/>
              <a:tabLst/>
            </a:pPr>
            <a:r>
              <a:rPr kumimoji="0" lang="ar-BH" sz="400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القروض</a:t>
            </a:r>
            <a:r>
              <a:rPr kumimoji="0" lang="ar-JO" sz="400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من البنوك</a:t>
            </a:r>
            <a:r>
              <a:rPr kumimoji="0" lang="ar-JO" sz="4000" i="0" u="none" strike="noStrike" cap="none" normalizeH="0" dirty="0" smtClean="0">
                <a:ln>
                  <a:noFill/>
                </a:ln>
                <a:solidFill>
                  <a:srgbClr val="FF0000"/>
                </a:solidFill>
                <a:effectLst/>
                <a:latin typeface="Arial" pitchFamily="34" charset="0"/>
                <a:ea typeface="Times New Roman" pitchFamily="18" charset="0"/>
                <a:cs typeface="Arial" pitchFamily="34" charset="0"/>
              </a:rPr>
              <a:t> الأخرى والبنك المركزي:</a:t>
            </a:r>
          </a:p>
          <a:p>
            <a:pPr marL="0" marR="0" lvl="0" indent="0" algn="just" defTabSz="914400" eaLnBrk="0" fontAlgn="base" latinLnBrk="0" hangingPunct="0">
              <a:lnSpc>
                <a:spcPct val="100000"/>
              </a:lnSpc>
              <a:spcBef>
                <a:spcPct val="0"/>
              </a:spcBef>
              <a:spcAft>
                <a:spcPct val="0"/>
              </a:spcAft>
              <a:buClrTx/>
              <a:buSzTx/>
              <a:buFontTx/>
              <a:buNone/>
              <a:tabLst/>
            </a:pPr>
            <a:r>
              <a:rPr kumimoji="0" lang="ar-SA"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يمثل الاقتراض </a:t>
            </a:r>
            <a:r>
              <a:rPr kumimoji="0" lang="ar-BH"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مورداً </a:t>
            </a:r>
            <a:r>
              <a:rPr kumimoji="0" lang="ar-BH"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آخر من المواد غير الذاتية للبنوك التجارية. حيث تستطيع البنوك الاقتراض من بعضها البعض، أو اللجوء إلى البنك المركزي للاقتراض باعتباره الملجأ أو الملاذ الأخير للحصول على السيولة لمواجهة الطلبات الطارئة من الدائنين. وتعتبر القروض من الموارد المكملة للودائع إلا أنها لا تمثل سوى نسبة صغيرة جداً من الموارد غير الذاتية، حيث تشكل الودائع الجزء الأكبر من الموارد غير الذاتية للبنوك التجارية، كما أشرنا من قبل.</a:t>
            </a:r>
            <a:r>
              <a:rPr kumimoji="0" lang="en-US" sz="360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1721</TotalTime>
  <Words>993</Words>
  <Application>Microsoft Office PowerPoint</Application>
  <PresentationFormat>A4 Paper (210x297 mm)</PresentationFormat>
  <Paragraphs>93</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Usamah Al-farhan</cp:lastModifiedBy>
  <cp:revision>246</cp:revision>
  <dcterms:created xsi:type="dcterms:W3CDTF">2009-10-14T19:14:34Z</dcterms:created>
  <dcterms:modified xsi:type="dcterms:W3CDTF">2012-03-14T10:22:57Z</dcterms:modified>
</cp:coreProperties>
</file>